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Lato" panose="020F050202020403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lDc5IYanY/6hNzIch6eAncocN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6998"/>
  </p:normalViewPr>
  <p:slideViewPr>
    <p:cSldViewPr snapToGrid="0">
      <p:cViewPr varScale="1">
        <p:scale>
          <a:sx n="46" d="100"/>
          <a:sy n="46" d="100"/>
        </p:scale>
        <p:origin x="29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h6SUIP-2dK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3. ¿Por qué a veces se les llama la “</a:t>
            </a:r>
            <a:r>
              <a:rPr lang="en-US" sz="1800">
                <a:latin typeface="Calibri"/>
                <a:ea typeface="Calibri"/>
                <a:cs typeface="Calibri"/>
                <a:sym typeface="Calibri"/>
              </a:rPr>
              <a:t>i</a:t>
            </a:r>
            <a:r>
              <a:rPr lang="en-US" sz="1800">
                <a:solidFill>
                  <a:srgbClr val="000000"/>
                </a:solidFill>
                <a:latin typeface="Calibri"/>
                <a:ea typeface="Calibri"/>
                <a:cs typeface="Calibri"/>
                <a:sym typeface="Calibri"/>
              </a:rPr>
              <a:t>glesia invisible”?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0"/>
              </a:spcAft>
              <a:buSzPts val="1100"/>
              <a:buNone/>
            </a:pPr>
            <a:endParaRPr>
              <a:solidFill>
                <a:schemeClr val="dk1"/>
              </a:solidFill>
              <a:latin typeface="Calibri"/>
              <a:ea typeface="Calibri"/>
              <a:cs typeface="Calibri"/>
              <a:sym typeface="Calibri"/>
            </a:endParaRPr>
          </a:p>
          <a:p>
            <a:pPr marL="285750" marR="0" lvl="0" indent="-285750" algn="l" rtl="0">
              <a:lnSpc>
                <a:spcPct val="100000"/>
              </a:lnSpc>
              <a:spcBef>
                <a:spcPts val="1000"/>
              </a:spcBef>
              <a:spcAft>
                <a:spcPts val="0"/>
              </a:spcAft>
              <a:buSzPts val="1100"/>
              <a:buChar char="●"/>
            </a:pPr>
            <a:r>
              <a:rPr lang="en-US" sz="1800">
                <a:solidFill>
                  <a:srgbClr val="000000"/>
                </a:solidFill>
                <a:latin typeface="Calibri"/>
                <a:ea typeface="Calibri"/>
                <a:cs typeface="Calibri"/>
                <a:sym typeface="Calibri"/>
              </a:rPr>
              <a:t>Se le llama la iglesia invisible porque no podemos ver con nuestros ojos quién tiene fe verdadera. Solo Dios conoce los corazones y sabe quiénes son realmente suyos.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Nosotros los creyentes en Jesús, pertenecemos a un cuerpo invisible: la comunidad de todos los creyentes en Cristo de todos los tiempos y de todo el mundo.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Aunque no los conocemos a todos ni los veremos hasta estar en el cielo, estamos profundamente unidos por la fe en Cristo.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 </a:t>
            </a:r>
            <a:r>
              <a:rPr lang="en-US" sz="1800" b="1" u="sng">
                <a:solidFill>
                  <a:srgbClr val="000000"/>
                </a:solidFill>
                <a:latin typeface="Calibri"/>
                <a:ea typeface="Calibri"/>
                <a:cs typeface="Calibri"/>
                <a:sym typeface="Calibri"/>
              </a:rPr>
              <a:t>OBJETIVOS DE LECCIÓN 7</a:t>
            </a:r>
            <a:endParaRPr/>
          </a:p>
          <a:p>
            <a:pPr marL="0" marR="454025" lvl="0" indent="0" algn="l" rtl="0">
              <a:lnSpc>
                <a:spcPct val="100000"/>
              </a:lnSpc>
              <a:spcBef>
                <a:spcPts val="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Describir a santa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y la comunión de los santos.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Explicar el origen de la </a:t>
            </a:r>
            <a:r>
              <a:rPr lang="en-US" sz="1800" b="1">
                <a:latin typeface="Calibri"/>
                <a:ea typeface="Calibri"/>
                <a:cs typeface="Calibri"/>
                <a:sym typeface="Calibri"/>
              </a:rPr>
              <a:t>I</a:t>
            </a:r>
            <a:r>
              <a:rPr lang="en-US" sz="1800" b="1">
                <a:solidFill>
                  <a:srgbClr val="000000"/>
                </a:solidFill>
                <a:latin typeface="Calibri"/>
                <a:ea typeface="Calibri"/>
                <a:cs typeface="Calibri"/>
                <a:sym typeface="Calibri"/>
              </a:rPr>
              <a:t>glesia </a:t>
            </a:r>
            <a:r>
              <a:rPr lang="en-US" sz="1800" b="1">
                <a:latin typeface="Calibri"/>
                <a:ea typeface="Calibri"/>
                <a:cs typeface="Calibri"/>
                <a:sym typeface="Calibri"/>
              </a:rPr>
              <a:t>C</a:t>
            </a:r>
            <a:r>
              <a:rPr lang="en-US" sz="1800" b="1">
                <a:solidFill>
                  <a:srgbClr val="000000"/>
                </a:solidFill>
                <a:latin typeface="Calibri"/>
                <a:ea typeface="Calibri"/>
                <a:cs typeface="Calibri"/>
                <a:sym typeface="Calibri"/>
              </a:rPr>
              <a:t>ristiana en la elección eterna de Dios. </a:t>
            </a:r>
            <a:endParaRPr sz="1800" b="1">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Reconocer la importancia de congregarse en una iglesia visible que enseñ</a:t>
            </a:r>
            <a:r>
              <a:rPr lang="en-US" sz="1800">
                <a:latin typeface="Calibri"/>
                <a:ea typeface="Calibri"/>
                <a:cs typeface="Calibri"/>
                <a:sym typeface="Calibri"/>
              </a:rPr>
              <a:t>e</a:t>
            </a:r>
            <a:r>
              <a:rPr lang="en-US" sz="1800" b="0">
                <a:solidFill>
                  <a:srgbClr val="000000"/>
                </a:solidFill>
                <a:latin typeface="Calibri"/>
                <a:ea typeface="Calibri"/>
                <a:cs typeface="Calibri"/>
                <a:sym typeface="Calibri"/>
              </a:rPr>
              <a:t> la sana doctrina. </a:t>
            </a:r>
            <a:endParaRPr sz="1800" b="0">
              <a:latin typeface="Times New Roman"/>
              <a:ea typeface="Times New Roman"/>
              <a:cs typeface="Times New Roman"/>
              <a:sym typeface="Times New Roman"/>
            </a:endParaRPr>
          </a:p>
          <a:p>
            <a:pPr marL="228600" marR="17145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¿Dónde tuvo su origen la Santa Iglesia Cristiana, el cuerpo invisible de Cristo? </a:t>
            </a:r>
            <a:endParaRPr/>
          </a:p>
          <a:p>
            <a:pPr marL="0" marR="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Veremos la respuesta en Efesios 1:3-8</a:t>
            </a:r>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195" name="Google Shape;195;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e7691535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Efesios 1:3-8</a:t>
            </a: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Times New Roman"/>
              <a:buNone/>
            </a:pPr>
            <a:r>
              <a:rPr lang="en-US" sz="1800" i="1">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a:t>
            </a:r>
            <a:r>
              <a:rPr lang="en-US" sz="2000">
                <a:latin typeface="Calibri"/>
                <a:ea typeface="Calibri"/>
                <a:cs typeface="Calibri"/>
                <a:sym typeface="Calibri"/>
              </a:rPr>
              <a:t> </a:t>
            </a:r>
            <a:endParaRPr sz="1104" b="1">
              <a:solidFill>
                <a:schemeClr val="dk1"/>
              </a:solidFill>
              <a:highlight>
                <a:srgbClr val="FFFFFF"/>
              </a:highlight>
              <a:latin typeface="Calibri"/>
              <a:ea typeface="Calibri"/>
              <a:cs typeface="Calibri"/>
              <a:sym typeface="Calibri"/>
            </a:endParaRPr>
          </a:p>
        </p:txBody>
      </p:sp>
      <p:sp>
        <p:nvSpPr>
          <p:cNvPr id="203" name="Google Shape;203;g2ee769153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6 para alabanza de la gloria de su gracia, con la cual nos hizo aceptos en el Amado. 7 En él tenemos la redención por medio de su sangre, el perdón de los pecados según las riquezas de su gracia, 8 la cual desbordó sobre nosotros en toda sabiduría y entendimiento,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e7691535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¿Quién nos escogió y cuándo?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17" name="Google Shape;217;g2ee7691535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¿Quién nos escogió y cuándo? </a:t>
            </a:r>
            <a:r>
              <a:rPr lang="en-US" sz="1800" i="1">
                <a:solidFill>
                  <a:srgbClr val="00B050"/>
                </a:solidFill>
                <a:latin typeface="Calibri"/>
                <a:ea typeface="Calibri"/>
                <a:cs typeface="Calibri"/>
                <a:sym typeface="Calibri"/>
              </a:rPr>
              <a:t>Permite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V.4 Dios nos escogió antes de la fundación del mundo.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Esto muestra que Dios es el autor de nuestra salvación, no nosotros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hecho de que nos haya elegido antes de que existiéramos subraya que la salvación es únicamente por gracia. No pudo haber dependido de nuestras obras, ya que aún no habíamos nacido. Por gracia somos salvos. </a:t>
            </a:r>
            <a:endParaRPr sz="1800" i="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i="1">
                <a:solidFill>
                  <a:srgbClr val="00B050"/>
                </a:solidFill>
                <a:latin typeface="Calibri"/>
                <a:ea typeface="Calibri"/>
                <a:cs typeface="Calibri"/>
                <a:sym typeface="Calibri"/>
              </a:rPr>
              <a:t>El hecho de que Dios nos escogiera desde la eternidad, con frecuencia se le llama “elección” o “predestinación.”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4" b="1">
              <a:solidFill>
                <a:schemeClr val="dk1"/>
              </a:solidFill>
              <a:highlight>
                <a:srgbClr val="FFFFFF"/>
              </a:highlight>
              <a:latin typeface="Calibri"/>
              <a:ea typeface="Calibri"/>
              <a:cs typeface="Calibri"/>
              <a:sym typeface="Calibri"/>
            </a:endParaRPr>
          </a:p>
        </p:txBody>
      </p:sp>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¿Cuál fue la motivación de Dios para escogernos?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a:solidFill>
                  <a:srgbClr val="000000"/>
                </a:solidFill>
                <a:latin typeface="Calibri"/>
                <a:ea typeface="Calibri"/>
                <a:cs typeface="Calibri"/>
                <a:sym typeface="Calibri"/>
              </a:rPr>
              <a:t>¿Cuál fue la motivación de Dios para escogernos? </a:t>
            </a:r>
            <a:r>
              <a:rPr lang="en-US" sz="1700" i="1">
                <a:solidFill>
                  <a:srgbClr val="00B050"/>
                </a:solidFill>
                <a:latin typeface="Calibri"/>
                <a:ea typeface="Calibri"/>
                <a:cs typeface="Calibri"/>
                <a:sym typeface="Calibri"/>
              </a:rPr>
              <a:t>Permite que los estudiantes contesten.</a:t>
            </a:r>
            <a:endParaRPr sz="17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0" i="1">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V.4 por amor nos predestinó… V.5 según el buen propósito de su voluntad.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No nos eligió por nada en nosotros.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Dios no nos eligió por algo en nosotros, sino por su amor inmerecido. </a:t>
            </a:r>
            <a:endParaRPr sz="17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4" b="1">
              <a:solidFill>
                <a:schemeClr val="dk1"/>
              </a:solidFill>
              <a:highlight>
                <a:srgbClr val="FFFFFF"/>
              </a:highlight>
              <a:latin typeface="Calibri"/>
              <a:ea typeface="Calibri"/>
              <a:cs typeface="Calibri"/>
              <a:sym typeface="Calibri"/>
            </a:endParaRPr>
          </a:p>
        </p:txBody>
      </p:sp>
      <p:sp>
        <p:nvSpPr>
          <p:cNvPr id="240" name="Google Shape;2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¿Cuáles son las bendiciones que recibimos en Cristo?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Saludos queridos estudiantes. Doy gracias a Dios por darnos la oportunidad de reunirnos hoy en su Palabra. Espero que estén bien y listos para seguir creciendo juntos en nuestro conocimiento del Dios Verdadero.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Efesios 1:3-8</a:t>
            </a: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0">
              <a:latin typeface="Calibri"/>
              <a:ea typeface="Calibri"/>
              <a:cs typeface="Calibri"/>
              <a:sym typeface="Calibri"/>
            </a:endParaRPr>
          </a:p>
          <a:p>
            <a:pPr marL="0" marR="0" lvl="0" indent="0" algn="l" rtl="0">
              <a:lnSpc>
                <a:spcPct val="100000"/>
              </a:lnSpc>
              <a:spcBef>
                <a:spcPts val="0"/>
              </a:spcBef>
              <a:spcAft>
                <a:spcPts val="0"/>
              </a:spcAft>
              <a:buSzPts val="1100"/>
              <a:buFont typeface="Times New Roman"/>
              <a:buNone/>
            </a:pPr>
            <a:r>
              <a:rPr lang="en-US" sz="1800" i="1">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a:t>
            </a:r>
            <a:r>
              <a:rPr lang="en-US" sz="2000">
                <a:latin typeface="Calibri"/>
                <a:ea typeface="Calibri"/>
                <a:cs typeface="Calibri"/>
                <a:sym typeface="Calibri"/>
              </a:rPr>
              <a:t> </a:t>
            </a:r>
            <a:endParaRPr sz="1104" b="1">
              <a:solidFill>
                <a:schemeClr val="dk1"/>
              </a:solidFill>
              <a:highlight>
                <a:srgbClr val="FFFFFF"/>
              </a:highlight>
              <a:latin typeface="Calibri"/>
              <a:ea typeface="Calibri"/>
              <a:cs typeface="Calibri"/>
              <a:sym typeface="Calibri"/>
            </a:endParaRPr>
          </a:p>
        </p:txBody>
      </p:sp>
      <p:sp>
        <p:nvSpPr>
          <p:cNvPr id="255" name="Google Shape;2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son las bendiciones que recibimos en Cristo? </a:t>
            </a:r>
            <a:r>
              <a:rPr lang="en-US" sz="1800" i="1">
                <a:solidFill>
                  <a:srgbClr val="00B050"/>
                </a:solidFill>
                <a:latin typeface="Calibri"/>
                <a:ea typeface="Calibri"/>
                <a:cs typeface="Calibri"/>
                <a:sym typeface="Calibri"/>
              </a:rPr>
              <a:t>Permite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adopción como hijos</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Nos hizo aceptos en el Amado</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redención por medio de su sangre</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perdón de los pecados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262" name="Google Shape;2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¿Por qué Dios nos concede estas bendiciones en Cristo?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69" name="Google Shape;26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¿Por qué Dios nos concede estas bendiciones en Cristo? </a:t>
            </a:r>
            <a:r>
              <a:rPr lang="en-US" sz="1800" i="1">
                <a:solidFill>
                  <a:srgbClr val="00B050"/>
                </a:solidFill>
                <a:latin typeface="Calibri"/>
                <a:ea typeface="Calibri"/>
                <a:cs typeface="Calibri"/>
                <a:sym typeface="Calibri"/>
              </a:rPr>
              <a:t>Permite que los estudiantes contesten.</a:t>
            </a:r>
            <a:endParaRPr sz="1800" i="1">
              <a:solidFill>
                <a:srgbClr val="000000"/>
              </a:solidFill>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V.6 para alabanza de la gloria de su gracia.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Para que seamos motivados a agradecerle y a alabarlo. </a:t>
            </a:r>
            <a:endParaRPr sz="1800">
              <a:latin typeface="Calibri"/>
              <a:ea typeface="Calibri"/>
              <a:cs typeface="Calibri"/>
              <a:sym typeface="Calibri"/>
            </a:endParaRPr>
          </a:p>
          <a:p>
            <a:pPr marL="914400" marR="171450" lvl="0" indent="-228600" algn="l" rtl="0">
              <a:lnSpc>
                <a:spcPct val="100000"/>
              </a:lnSpc>
              <a:spcBef>
                <a:spcPts val="0"/>
              </a:spcBef>
              <a:spcAft>
                <a:spcPts val="1000"/>
              </a:spcAft>
              <a:buClr>
                <a:schemeClr val="dk1"/>
              </a:buClr>
              <a:buSzPts val="1100"/>
              <a:buFont typeface="Calibri"/>
              <a:buNone/>
            </a:pPr>
            <a:endParaRPr sz="1804" b="1">
              <a:solidFill>
                <a:schemeClr val="dk1"/>
              </a:solidFill>
              <a:highlight>
                <a:srgbClr val="FFFFFF"/>
              </a:highlight>
              <a:latin typeface="Calibri"/>
              <a:ea typeface="Calibri"/>
              <a:cs typeface="Calibri"/>
              <a:sym typeface="Calibri"/>
            </a:endParaRPr>
          </a:p>
        </p:txBody>
      </p:sp>
      <p:sp>
        <p:nvSpPr>
          <p:cNvPr id="277" name="Google Shape;2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¿Enseña esta sección que Dios eligió a algunas personas para ir al infierno?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idea de una predestinación para condenación contradice la clara enseñanza bíblica de que Dios desea la salvación de todos.</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Ezequiel 33:11 Pues yo, su Señor y Dios, juro que no quiero la muerte del impío, sino que éste se aparte de su mal camino y viva.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1 Timoteo 2:4 El cual quiere que todos sean salvos y lleguen a conocer la verdad.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2 Pedro 3:9 El Señor no se tard</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 para cumplir su promesa, como algunos piensan, sino que nos tiene paciencia y no quiere que ninguno se pierda, sino que todos se vuelvan a él.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84" name="Google Shape;2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solidFill>
                  <a:srgbClr val="000000"/>
                </a:solidFill>
                <a:latin typeface="Calibri"/>
                <a:ea typeface="Calibri"/>
                <a:cs typeface="Calibri"/>
                <a:sym typeface="Calibri"/>
              </a:rPr>
              <a:t>La idea de una predestinación para condenación también contradice la clara enseñanza bíblica de que la Biblia atribuye la condenación únicamente al pecador que rechaza el regalo gratuito de la salvación en Cristo. La única causa de la condenación es la incredulidad.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Juan 3:16-18 </a:t>
            </a:r>
            <a:r>
              <a:rPr lang="en-US" sz="1800">
                <a:latin typeface="Calibri"/>
                <a:ea typeface="Calibri"/>
                <a:cs typeface="Calibri"/>
                <a:sym typeface="Calibri"/>
              </a:rPr>
              <a:t>Porque de tal manera amó Dios al mundo, que ha dado a su Hijo unigénito, para que todo aquel que en él cree no se pierda, sino que tenga vida eterna. Porque Dios no envió a su Hijo al mundo para condenar al mundo, sino para que el mundo sea salvo por él. El que en él cree, no es condenado; pero el que no cree, ya ha sido condenado, porque no ha creído en el nombre del unigénito Hijo de Dios.</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2 Pedro 2:1 Entre el pueblo hubo también falsos profetas, como también habrá entre ustedes falsos maestros que con disimulo introducirán herejías destructivas, y hasta llegarán a negar al Señor que los rescató, con lo que atraerán sobre sí mismos súbita destrucción.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Mateo 23:37</a:t>
            </a:r>
            <a:r>
              <a:rPr lang="en-US" sz="1800">
                <a:latin typeface="Calibri"/>
                <a:ea typeface="Calibri"/>
                <a:cs typeface="Calibri"/>
                <a:sym typeface="Calibri"/>
              </a:rPr>
              <a:t>¡Jerusalén, Jerusalén, que matas a los profetas y apedreas a los que son enviados a ti! ¡Cuántas veces quise juntar a tus hijos, como junta la gallina a sus polluelos debajo de sus alas, y no quisiste!</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solidFill>
                  <a:srgbClr val="000000"/>
                </a:solidFill>
                <a:latin typeface="Calibri"/>
                <a:ea typeface="Calibri"/>
                <a:cs typeface="Calibri"/>
                <a:sym typeface="Calibri"/>
              </a:rPr>
              <a:t>A veces, la elección no parece lógica. </a:t>
            </a:r>
            <a:r>
              <a:rPr lang="en-US" sz="1800">
                <a:latin typeface="Calibri"/>
                <a:ea typeface="Calibri"/>
                <a:cs typeface="Calibri"/>
                <a:sym typeface="Calibri"/>
              </a:rPr>
              <a:t>Las p</a:t>
            </a:r>
            <a:r>
              <a:rPr lang="en-US" sz="1800">
                <a:solidFill>
                  <a:srgbClr val="000000"/>
                </a:solidFill>
                <a:latin typeface="Calibri"/>
                <a:ea typeface="Calibri"/>
                <a:cs typeface="Calibri"/>
                <a:sym typeface="Calibri"/>
              </a:rPr>
              <a:t>ersonas pueden pensar “Si Dios elige a algunos para ser salvos, ¿no implica eso que también elige a otros para ser condenados?”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Pero nuestra fe no se basa en la lógica humana, sino en lo que dice la Escritura.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La Biblia no enseña que Dios haya predestinado a nadie para ser condenado.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La única razón por la cual algunos son condenados es porque rechazan el evangelio.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91" name="Google Shape;2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La elección es una enseñanza bíblica del evangelio que nos llena de seguridad y consuelo.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Desde la eternidad Dios nos amó y nos eligió como suyos</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En su plan eterno, determinó: enviar a su Hijo para redimir al mundo, enviar al Espíritu Santo para llamarnos a la fe, concedernos la justicia y el perdón que Cristo ganó para todos.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mismo Dios que nos eligió, redimió y convirtió, también nos preservará en la fe hasta el fin.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98" name="Google Shape;2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 </a:t>
            </a:r>
            <a:r>
              <a:rPr lang="en-US" sz="1800" b="1" u="sng">
                <a:solidFill>
                  <a:srgbClr val="000000"/>
                </a:solidFill>
                <a:latin typeface="Calibri"/>
                <a:ea typeface="Calibri"/>
                <a:cs typeface="Calibri"/>
                <a:sym typeface="Calibri"/>
              </a:rPr>
              <a:t>OBJETIVOS DE LECCIÓN 7</a:t>
            </a:r>
            <a:endParaRPr/>
          </a:p>
          <a:p>
            <a:pPr marL="0" marR="454025" lvl="0" indent="0" algn="l" rtl="0">
              <a:lnSpc>
                <a:spcPct val="100000"/>
              </a:lnSpc>
              <a:spcBef>
                <a:spcPts val="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Describir a santa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y la comunión de los santos.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Explicar el origen de la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en la elección eterna de Dios.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Reconocer la importancia de congregarse en una iglesia visible que enseñ</a:t>
            </a:r>
            <a:r>
              <a:rPr lang="en-US" sz="1800" b="1">
                <a:latin typeface="Calibri"/>
                <a:ea typeface="Calibri"/>
                <a:cs typeface="Calibri"/>
                <a:sym typeface="Calibri"/>
              </a:rPr>
              <a:t>e</a:t>
            </a:r>
            <a:r>
              <a:rPr lang="en-US" sz="1800" b="1">
                <a:solidFill>
                  <a:srgbClr val="000000"/>
                </a:solidFill>
                <a:latin typeface="Calibri"/>
                <a:ea typeface="Calibri"/>
                <a:cs typeface="Calibri"/>
                <a:sym typeface="Calibri"/>
              </a:rPr>
              <a:t> la sana doctrina. </a:t>
            </a:r>
            <a:endParaRPr sz="1800" b="1">
              <a:latin typeface="Times New Roman"/>
              <a:ea typeface="Times New Roman"/>
              <a:cs typeface="Times New Roman"/>
              <a:sym typeface="Times New Roman"/>
            </a:endParaRPr>
          </a:p>
          <a:p>
            <a:pPr marL="228600" marR="17145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La iglesia visible</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 podemos ver a toda la iglesia cristiana (el cuerpo invisible de Cristo). Sin embargo, Dios desea que nos reunamos de manera visible como creyentes que confiesan públicamente la misma fe.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Hebreos 10:25 No dej</a:t>
            </a:r>
            <a:r>
              <a:rPr lang="en-US" sz="1800">
                <a:latin typeface="Calibri"/>
                <a:ea typeface="Calibri"/>
                <a:cs typeface="Calibri"/>
                <a:sym typeface="Calibri"/>
              </a:rPr>
              <a:t>e</a:t>
            </a:r>
            <a:r>
              <a:rPr lang="en-US" sz="1800">
                <a:solidFill>
                  <a:srgbClr val="000000"/>
                </a:solidFill>
                <a:latin typeface="Calibri"/>
                <a:ea typeface="Calibri"/>
                <a:cs typeface="Calibri"/>
                <a:sym typeface="Calibri"/>
              </a:rPr>
              <a:t>mos de congregarnos, como es la costumbre de algunos, sino animémonos unos a otros; y con más razón ahora que vemos que aquel día se acerca.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5" name="Google Shape;325;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e7691535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Vivimos rodeados de muchas iglesias, denominaciones y grupos cristianos diferentes. ¿Cómo quiere Dios que reaccionemos a ellos?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32" name="Google Shape;332;g2ee7691535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estudiaremos “la santa iglesia cristiana”, escogida por Dios desde la eternidad.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ee7691535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Juan 4:1 Amados, no </a:t>
            </a:r>
            <a:r>
              <a:rPr lang="en-US" sz="1800">
                <a:latin typeface="Calibri"/>
                <a:ea typeface="Calibri"/>
                <a:cs typeface="Calibri"/>
                <a:sym typeface="Calibri"/>
              </a:rPr>
              <a:t>creais</a:t>
            </a:r>
            <a:r>
              <a:rPr lang="en-US" sz="1800">
                <a:solidFill>
                  <a:srgbClr val="000000"/>
                </a:solidFill>
                <a:latin typeface="Calibri"/>
                <a:ea typeface="Calibri"/>
                <a:cs typeface="Calibri"/>
                <a:sym typeface="Calibri"/>
              </a:rPr>
              <a:t> a todo espíritu, sino pongan a prueba los espíritus, para ver si son de Dios. Porque muchos falsos profetas han salido por el mundo.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 todo lo que parece cristiano viene de Dios. Hay muchos falsos profetas que enseñan errores peligrosos que afectan la salvación.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Dios quiere que pongamos a prueba toda enseñanza.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0" name="Google Shape;340;g2ee7691535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Hechos 17:11 Éstos eran más nobles que los de Tesalónica, pues recibieron la palabra con mucha atención, y todos los días examinaban las Escrituras para ver si era cierto lo que se les anunciaba.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Los creyentes de Berea examinaron cuidadosamente las enseñanzas de Pablo, comparándolas con las Escrituras.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También nosotros debemos evaluar todo lo que escuchamos a la luz de la Palabra de Dios.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7" name="Google Shape;3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¿Por qué es importante tener cuidado con la falsa doctrina al buscar una congregación? </a:t>
            </a:r>
            <a:r>
              <a:rPr lang="en-US" sz="1800" i="1">
                <a:solidFill>
                  <a:srgbClr val="00B050"/>
                </a:solidFill>
                <a:latin typeface="Calibri"/>
                <a:ea typeface="Calibri"/>
                <a:cs typeface="Calibri"/>
                <a:sym typeface="Calibri"/>
              </a:rPr>
              <a:t>Permite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Gálatas 5:9 Un poco de levadura fermenta toda la masa.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Incluso una falsa enseñanza aparentemente pequeña puede ser peligrosa.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falsa doctrina se propaga y puede afectar otras verdades bíblicas, debilitando nuestra confianza en la salvación que Cristo ganó para nosotros.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falsa doctrina es como el veneno: una pequeña dosis puede tener efectos mortales.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ee7691535d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¿Qué quiere Dios que hagamos cuando alguien enseña algo diferente a lo que dice la Biblia?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62" name="Google Shape;362;g2ee7691535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¿Qué quiere Dios que hagamos cuando alguien enseña algo diferente a lo que dice la Biblia? </a:t>
            </a:r>
            <a:endParaRPr/>
          </a:p>
          <a:p>
            <a:pPr marL="0" marR="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Dios nos llama a actuar con amor. Primero, mostrarles su error con paciencia y verdad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Mateo 18 </a:t>
            </a:r>
            <a:r>
              <a:rPr lang="en-US" sz="1900">
                <a:latin typeface="Calibri"/>
                <a:ea typeface="Calibri"/>
                <a:cs typeface="Calibri"/>
                <a:sym typeface="Calibri"/>
              </a:rPr>
              <a:t>Cómo</a:t>
            </a:r>
            <a:r>
              <a:rPr lang="en-US" sz="1900">
                <a:solidFill>
                  <a:srgbClr val="000000"/>
                </a:solidFill>
                <a:latin typeface="Calibri"/>
                <a:ea typeface="Calibri"/>
                <a:cs typeface="Calibri"/>
                <a:sym typeface="Calibri"/>
              </a:rPr>
              <a:t> hablar con alguien en pecado- primero solos, luego con uno o dos personas más, luego hazlo saber la iglesia.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2 Timoteo 3:16 Todo la Escritura es inspirada por Dios, y útil para enseñar, para redargüir, para corregir, para instruir en justicia. </a:t>
            </a:r>
            <a:endParaRPr sz="1900"/>
          </a:p>
          <a:p>
            <a:pPr marL="742950" marR="0" lvl="1" indent="-215900" algn="l" rtl="0">
              <a:lnSpc>
                <a:spcPct val="100000"/>
              </a:lnSpc>
              <a:spcBef>
                <a:spcPts val="0"/>
              </a:spcBef>
              <a:spcAft>
                <a:spcPts val="0"/>
              </a:spcAft>
              <a:buSzPts val="1100"/>
              <a:buFont typeface="Courier New"/>
              <a:buNone/>
            </a:pPr>
            <a:endParaRPr sz="19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Si persisten en rechazar la corrección, debemos separarnos de ellos, tanto para mostrarles la gravedad de su error como para protegernos de la falsa doctrina.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Romanos 16:17 Pero les ruego, hermanos, que se cuiden de los que causan divisiones y tropiezos en contra de la enseñanza que ustedes han recibido, y que se aparten de ellos.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Tito 3:10 Al que </a:t>
            </a:r>
            <a:r>
              <a:rPr lang="en-US" sz="1900">
                <a:latin typeface="Calibri"/>
                <a:ea typeface="Calibri"/>
                <a:cs typeface="Calibri"/>
                <a:sym typeface="Calibri"/>
              </a:rPr>
              <a:t>causan</a:t>
            </a:r>
            <a:r>
              <a:rPr lang="en-US" sz="1900">
                <a:solidFill>
                  <a:srgbClr val="000000"/>
                </a:solidFill>
                <a:latin typeface="Calibri"/>
                <a:ea typeface="Calibri"/>
                <a:cs typeface="Calibri"/>
                <a:sym typeface="Calibri"/>
              </a:rPr>
              <a:t> divisiones, deséchalo después de una y otra amonestación. </a:t>
            </a:r>
            <a:endParaRPr sz="1900"/>
          </a:p>
          <a:p>
            <a:pPr marL="742950" marR="0" lvl="1" indent="-215900" algn="l" rtl="0">
              <a:lnSpc>
                <a:spcPct val="100000"/>
              </a:lnSpc>
              <a:spcBef>
                <a:spcPts val="0"/>
              </a:spcBef>
              <a:spcAft>
                <a:spcPts val="0"/>
              </a:spcAft>
              <a:buSzPts val="1100"/>
              <a:buFont typeface="Courier New"/>
              <a:buNone/>
            </a:pPr>
            <a:endParaRPr sz="1900">
              <a:latin typeface="Calibri"/>
              <a:ea typeface="Calibri"/>
              <a:cs typeface="Calibri"/>
              <a:sym typeface="Calibri"/>
            </a:endParaRPr>
          </a:p>
          <a:p>
            <a:pPr marL="342900" marR="0" lvl="0" indent="-393700" algn="l" rtl="0">
              <a:lnSpc>
                <a:spcPct val="100000"/>
              </a:lnSpc>
              <a:spcBef>
                <a:spcPts val="0"/>
              </a:spcBef>
              <a:spcAft>
                <a:spcPts val="0"/>
              </a:spcAft>
              <a:buSzPts val="1900"/>
              <a:buFont typeface="Noto Sans Symbols"/>
              <a:buChar char="∙"/>
            </a:pPr>
            <a:r>
              <a:rPr lang="en-US" sz="1900">
                <a:solidFill>
                  <a:srgbClr val="000000"/>
                </a:solidFill>
                <a:latin typeface="Calibri"/>
                <a:ea typeface="Calibri"/>
                <a:cs typeface="Calibri"/>
                <a:sym typeface="Calibri"/>
              </a:rPr>
              <a:t>Algunas personas dicen no estar de acuerdo con los errores doctrinales de la iglesia a la que asisten, pero siguen participando en ella. Si apoyan esa iglesia, también comparten su confesión de fe errónea, aunque digan que no están de acuerdo. </a:t>
            </a:r>
            <a:endParaRPr sz="1900">
              <a:latin typeface="Calibri"/>
              <a:ea typeface="Calibri"/>
              <a:cs typeface="Calibri"/>
              <a:sym typeface="Calibri"/>
            </a:endParaRPr>
          </a:p>
          <a:p>
            <a:pPr marL="742950" marR="0" lvl="1" indent="-336550" algn="l" rtl="0">
              <a:lnSpc>
                <a:spcPct val="100000"/>
              </a:lnSpc>
              <a:spcBef>
                <a:spcPts val="0"/>
              </a:spcBef>
              <a:spcAft>
                <a:spcPts val="0"/>
              </a:spcAft>
              <a:buSzPts val="1900"/>
              <a:buFont typeface="Courier New"/>
              <a:buChar char="o"/>
            </a:pPr>
            <a:r>
              <a:rPr lang="en-US" sz="1900">
                <a:solidFill>
                  <a:srgbClr val="000000"/>
                </a:solidFill>
                <a:latin typeface="Calibri"/>
                <a:ea typeface="Calibri"/>
                <a:cs typeface="Calibri"/>
                <a:sym typeface="Calibri"/>
              </a:rPr>
              <a:t>2 Juan 10-11 Si alguno se les acerca, y no trae esta doctrina, no lo reciban en su casa, y ni siquiera le deseen que tenga paz. Porque quien le desea la paz participa en sus malas obras. </a:t>
            </a:r>
            <a:endParaRPr sz="1900">
              <a:latin typeface="Calibri"/>
              <a:ea typeface="Calibri"/>
              <a:cs typeface="Calibri"/>
              <a:sym typeface="Calibri"/>
            </a:endParaRPr>
          </a:p>
          <a:p>
            <a:pPr marL="0" lvl="0" indent="0" algn="l" rtl="0">
              <a:lnSpc>
                <a:spcPct val="100000"/>
              </a:lnSpc>
              <a:spcBef>
                <a:spcPts val="1000"/>
              </a:spcBef>
              <a:spcAft>
                <a:spcPts val="0"/>
              </a:spcAft>
              <a:buSzPts val="1100"/>
              <a:buNone/>
            </a:pPr>
            <a:endParaRPr sz="1900" b="1">
              <a:solidFill>
                <a:schemeClr val="dk1"/>
              </a:solidFill>
              <a:latin typeface="Calibri"/>
              <a:ea typeface="Calibri"/>
              <a:cs typeface="Calibri"/>
              <a:sym typeface="Calibri"/>
            </a:endParaRPr>
          </a:p>
        </p:txBody>
      </p:sp>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ee7691535d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sz="1800">
                <a:solidFill>
                  <a:srgbClr val="000000"/>
                </a:solidFill>
                <a:latin typeface="Calibri"/>
                <a:ea typeface="Calibri"/>
                <a:cs typeface="Calibri"/>
                <a:sym typeface="Calibri"/>
              </a:rPr>
              <a:t>5. ¿Qué quiere Dios que hagamos cuando encontramos una iglesia que enseña la verdad fielmente? </a:t>
            </a:r>
            <a:endParaRPr b="1">
              <a:solidFill>
                <a:schemeClr val="dk1"/>
              </a:solidFill>
              <a:latin typeface="Calibri"/>
              <a:ea typeface="Calibri"/>
              <a:cs typeface="Calibri"/>
              <a:sym typeface="Calibri"/>
            </a:endParaRPr>
          </a:p>
        </p:txBody>
      </p:sp>
      <p:sp>
        <p:nvSpPr>
          <p:cNvPr id="377" name="Google Shape;377;g2ee7691535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5. ¿Qué quiere Dios que hagamos cuando encontramos una iglesia que enseña la verdad fielmente?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Dios desea que disfrutemos la comunión con otros creyentes que están unidos en la misma fe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Podemos alabar juntos a Dios y servirle unidos en amor por nuestro Salvador.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1 Juan 1:3 Así que, lo que hemos visto y oído es lo que les anunciamos a ustedes, para que también ustedes tengan comunión con nosotros. Porque nuestra comunión es con el Padre y con su Hijo Jesucristo.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Esta fue la oración de Jesús en Juan 17:20-21</a:t>
            </a:r>
            <a:endParaRPr sz="18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Pero no ruego solamente por éstos, sino también por los que han de creer en mí por la palabra de ellos, para que todos sean uno; como tú, oh Padre, en mí, y yo en ti, que también ellos sean uno en nosotros; para que el mundo crea que tú me enviaste.</a:t>
            </a:r>
            <a:r>
              <a:rPr lang="en-US" sz="1100">
                <a:solidFill>
                  <a:srgbClr val="000000"/>
                </a:solidFill>
                <a:latin typeface="Calibri"/>
                <a:ea typeface="Calibri"/>
                <a:cs typeface="Calibri"/>
                <a:sym typeface="Calibri"/>
              </a:rPr>
              <a:t> </a:t>
            </a:r>
            <a:endParaRPr sz="11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85" name="Google Shape;38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Estas son las preguntas del Proyecto Final que correspondientes a esta lección. Los animo a ustedes a comenzar desde ahora, escribiendo sus respuestas en un cuaderno utilizando información de la clase.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12. ¿Qué es la santa Iglesia Cristiana y porque es santa?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13. ¿Cómo debemos comportarnos con las personas u organizaciones que no predican fielmente la palabra de Dios?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92" name="Google Shape;39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dirty="0">
                <a:latin typeface="Calibri"/>
                <a:ea typeface="Calibri"/>
                <a:cs typeface="Calibri"/>
                <a:sym typeface="Calibri"/>
              </a:rPr>
              <a:t>2. </a:t>
            </a:r>
            <a:r>
              <a:rPr lang="en-US" sz="1700" dirty="0" err="1">
                <a:latin typeface="Calibri"/>
                <a:ea typeface="Calibri"/>
                <a:cs typeface="Calibri"/>
                <a:sym typeface="Calibri"/>
              </a:rPr>
              <a:t>Encargar</a:t>
            </a:r>
            <a:r>
              <a:rPr lang="en-US" sz="1700" dirty="0">
                <a:latin typeface="Calibri"/>
                <a:ea typeface="Calibri"/>
                <a:cs typeface="Calibri"/>
                <a:sym typeface="Calibri"/>
              </a:rPr>
              <a:t> la </a:t>
            </a:r>
            <a:r>
              <a:rPr lang="en-US" sz="1700" dirty="0" err="1">
                <a:latin typeface="Calibri"/>
                <a:ea typeface="Calibri"/>
                <a:cs typeface="Calibri"/>
                <a:sym typeface="Calibri"/>
              </a:rPr>
              <a:t>tarea</a:t>
            </a:r>
            <a:r>
              <a:rPr lang="en-US" sz="1700" dirty="0">
                <a:latin typeface="Calibri"/>
                <a:ea typeface="Calibri"/>
                <a:cs typeface="Calibri"/>
                <a:sym typeface="Calibri"/>
              </a:rPr>
              <a:t> para la </a:t>
            </a:r>
            <a:r>
              <a:rPr lang="en-US" sz="1700" dirty="0" err="1">
                <a:latin typeface="Calibri"/>
                <a:ea typeface="Calibri"/>
                <a:cs typeface="Calibri"/>
                <a:sym typeface="Calibri"/>
              </a:rPr>
              <a:t>Lección</a:t>
            </a:r>
            <a:r>
              <a:rPr lang="en-US" sz="1700" dirty="0">
                <a:latin typeface="Calibri"/>
                <a:ea typeface="Calibri"/>
                <a:cs typeface="Calibri"/>
                <a:sym typeface="Calibri"/>
              </a:rPr>
              <a:t> 8: </a:t>
            </a:r>
            <a:endParaRPr lang="en-US" sz="1700" dirty="0">
              <a:solidFill>
                <a:srgbClr val="000000"/>
              </a:solidFill>
              <a:effectLst/>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endParaRPr lang="en-US" sz="1700" dirty="0">
              <a:solidFill>
                <a:srgbClr val="000000"/>
              </a:solidFill>
              <a:effectLst/>
              <a:latin typeface="Calibri"/>
              <a:ea typeface="Calibri" panose="020F0502020204030204" pitchFamily="34" charset="0"/>
              <a:cs typeface="Calibri"/>
              <a:sym typeface="Calibri"/>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https://www.youtube.com/watch?v=h6SUIP-2dK0</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Leer Salmo 103</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lgn="l" rtl="0">
              <a:lnSpc>
                <a:spcPct val="100000"/>
              </a:lnSpc>
              <a:spcBef>
                <a:spcPts val="0"/>
              </a:spcBef>
              <a:spcAft>
                <a:spcPts val="0"/>
              </a:spcAft>
              <a:buSzPts val="1100"/>
              <a:buFont typeface="Calibri"/>
              <a:buAutoNum type="arabicPeriod"/>
            </a:pPr>
            <a:r>
              <a:rPr lang="es-ES" sz="1800" dirty="0">
                <a:solidFill>
                  <a:srgbClr val="000000"/>
                </a:solidFill>
                <a:effectLst/>
                <a:latin typeface="Calibri" panose="020F0502020204030204" pitchFamily="34" charset="0"/>
                <a:ea typeface="Calibri" panose="020F0502020204030204" pitchFamily="34" charset="0"/>
              </a:rPr>
              <a:t>Reflexionar y </a:t>
            </a:r>
            <a:r>
              <a:rPr lang="es-ES" sz="1800">
                <a:solidFill>
                  <a:srgbClr val="000000"/>
                </a:solidFill>
                <a:effectLst/>
                <a:latin typeface="Calibri" panose="020F0502020204030204" pitchFamily="34" charset="0"/>
                <a:ea typeface="Calibri" panose="020F0502020204030204" pitchFamily="34" charset="0"/>
              </a:rPr>
              <a:t>responder:</a:t>
            </a:r>
          </a:p>
          <a:p>
            <a:pPr marL="342900" marR="0" lvl="0" indent="-342900" algn="l" rtl="0">
              <a:lnSpc>
                <a:spcPct val="100000"/>
              </a:lnSpc>
              <a:spcBef>
                <a:spcPts val="0"/>
              </a:spcBef>
              <a:spcAft>
                <a:spcPts val="0"/>
              </a:spcAft>
              <a:buSzPts val="1100"/>
              <a:buFont typeface="Calibri"/>
              <a:buAutoNum type="arabicPeriod"/>
            </a:pPr>
            <a:endParaRPr lang="en-US" sz="1800" dirty="0">
              <a:solidFill>
                <a:srgbClr val="000000"/>
              </a:solidFill>
              <a:effectLst/>
              <a:latin typeface="Times New Roman" panose="02020603050405020304" pitchFamily="18" charset="0"/>
              <a:ea typeface="Calibri" panose="020F0502020204030204" pitchFamily="34" charset="0"/>
              <a:cs typeface="Arial"/>
            </a:endParaRPr>
          </a:p>
          <a:p>
            <a:pPr marL="342900" marR="0" lvl="0" indent="-342900" algn="l" rtl="0">
              <a:lnSpc>
                <a:spcPct val="100000"/>
              </a:lnSpc>
              <a:spcBef>
                <a:spcPts val="0"/>
              </a:spcBef>
              <a:spcAft>
                <a:spcPts val="0"/>
              </a:spcAft>
              <a:buSzPts val="1100"/>
            </a:pPr>
            <a:r>
              <a:rPr lang="es-ES" sz="1800" dirty="0">
                <a:solidFill>
                  <a:srgbClr val="000000"/>
                </a:solidFill>
                <a:effectLst/>
                <a:latin typeface="Calibri" panose="020F0502020204030204" pitchFamily="34" charset="0"/>
                <a:ea typeface="Calibri" panose="020F0502020204030204" pitchFamily="34" charset="0"/>
                <a:cs typeface="Noto Sans Symbols"/>
              </a:rPr>
              <a:t>¿Por qué puedes estar completamente seguro del perdón de tus pecados? </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¿Qué ocurrirá con tu espíritu y cuerpo después de la muerte? </a:t>
            </a:r>
            <a:endParaRPr lang="en-US" sz="1800" dirty="0">
              <a:solidFill>
                <a:srgbClr val="000000"/>
              </a:solidFill>
              <a:effectLst/>
              <a:latin typeface="Noto Sans Symbols"/>
              <a:ea typeface="Calibri" panose="020F0502020204030204" pitchFamily="34" charset="0"/>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rPr>
              <a:t>¿Qué promesas de Dios te dan consuelo al pensar en la vida eterna? </a:t>
            </a:r>
            <a:endParaRPr sz="1704" dirty="0">
              <a:solidFill>
                <a:schemeClr val="dk1"/>
              </a:solidFill>
              <a:latin typeface="Calibri"/>
              <a:ea typeface="Calibri"/>
              <a:cs typeface="Calibri"/>
              <a:sym typeface="Calibri"/>
            </a:endParaRPr>
          </a:p>
        </p:txBody>
      </p:sp>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Dios, te damos gracias por el tiempo que nos diste hoy para estudiar tu Palabra y aprender más sobre tu iglesia. Gracias por habernos elegido desde la eternidad y por unirnos a través de la fe en Cristo en una comunión que trasciende culturas, idiomas y generaciones. Nos llena de consuelo saber que somos parte de tu santa iglesia cristiana, no por mérito propio, sino por tu gracia y amor inmerecido. Ayúdanos a valorar esa unidad espiritual que tenemos con todos los creyentes y a mantenernos firmes en la verdad de tu Palabra.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Te pedimos también, Señor, que nos des discernimiento al buscar y pertenecer a una iglesia visible donde se enseñe tu verdad con fidelidad. Danos corazones humildes para corregir con amor, y también el valor para alejarnos de enseñanzas falsas si es necesario. Permite que podamos vivir en comunión con otros creyentes, alabándote y sirviéndote con alegría. Fortalece nuestra fe y presérvanos en ella hasta el día en que estemos unidos contigo y con todos tus santos en la gloria eterna. En el nombre de Jesús, nuestro Salvador, oramos. 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12" name="Google Shape;41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Querido Espíritu Santo, te agradecemos porque has reunido todos los creyentes en el Cuerpo de Cristo. Gracias por llamarnos a la fe y gracias por los líderes, las congregaciones y las denominaciones que enseñan tu Palabra en su verdad y pureza. Ayúdanos hoy a entender mejor tu plan para tu iglesia, y danos corazones dispuestos a vivir en comunión y fidelidad a tu verdad. En el nombre de Jesús oramos,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a:solidFill>
                <a:schemeClr val="dk1"/>
              </a:solidFill>
              <a:latin typeface="Calibri"/>
              <a:ea typeface="Calibri"/>
              <a:cs typeface="Calibri"/>
              <a:sym typeface="Calibri"/>
            </a:endParaRPr>
          </a:p>
        </p:txBody>
      </p:sp>
      <p:sp>
        <p:nvSpPr>
          <p:cNvPr id="420" name="Google Shape;42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31" name="Google Shape;4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39" name="Google Shape;4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47" name="Google Shape;4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5" name="Google Shape;4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63" name="Google Shape;46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71" name="Google Shape;47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79" name="Google Shape;47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 </a:t>
            </a:r>
            <a:r>
              <a:rPr lang="en-US" sz="1800" b="1" u="sng">
                <a:solidFill>
                  <a:srgbClr val="000000"/>
                </a:solidFill>
                <a:latin typeface="Calibri"/>
                <a:ea typeface="Calibri"/>
                <a:cs typeface="Calibri"/>
                <a:sym typeface="Calibri"/>
              </a:rPr>
              <a:t>OBJETIVOS DE LA LECCIÓN 7</a:t>
            </a:r>
            <a:endParaRPr/>
          </a:p>
          <a:p>
            <a:pPr marL="0" marR="454025" lvl="0" indent="0" algn="l" rtl="0">
              <a:lnSpc>
                <a:spcPct val="100000"/>
              </a:lnSpc>
              <a:spcBef>
                <a:spcPts val="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1">
                <a:solidFill>
                  <a:srgbClr val="000000"/>
                </a:solidFill>
                <a:latin typeface="Calibri"/>
                <a:ea typeface="Calibri"/>
                <a:cs typeface="Calibri"/>
                <a:sym typeface="Calibri"/>
              </a:rPr>
              <a:t>Describi</a:t>
            </a:r>
            <a:r>
              <a:rPr lang="en-US" sz="1800" b="1">
                <a:latin typeface="Calibri"/>
                <a:ea typeface="Calibri"/>
                <a:cs typeface="Calibri"/>
                <a:sym typeface="Calibri"/>
              </a:rPr>
              <a:t>r l</a:t>
            </a:r>
            <a:r>
              <a:rPr lang="en-US" sz="1800" b="1">
                <a:solidFill>
                  <a:srgbClr val="000000"/>
                </a:solidFill>
                <a:latin typeface="Calibri"/>
                <a:ea typeface="Calibri"/>
                <a:cs typeface="Calibri"/>
                <a:sym typeface="Calibri"/>
              </a:rPr>
              <a:t>a santa iglesia cristiana y la comunión de los santos.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Explicar el origen de la </a:t>
            </a:r>
            <a:r>
              <a:rPr lang="en-US" sz="1800">
                <a:latin typeface="Calibri"/>
                <a:ea typeface="Calibri"/>
                <a:cs typeface="Calibri"/>
                <a:sym typeface="Calibri"/>
              </a:rPr>
              <a:t>I</a:t>
            </a:r>
            <a:r>
              <a:rPr lang="en-US" sz="1800" b="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b="0">
                <a:solidFill>
                  <a:srgbClr val="000000"/>
                </a:solidFill>
                <a:latin typeface="Calibri"/>
                <a:ea typeface="Calibri"/>
                <a:cs typeface="Calibri"/>
                <a:sym typeface="Calibri"/>
              </a:rPr>
              <a:t>ristiana en la elección eterna de Dios. </a:t>
            </a:r>
            <a:endParaRPr sz="1800" b="0">
              <a:solidFill>
                <a:srgbClr val="000000"/>
              </a:solidFill>
              <a:latin typeface="Times New Roman"/>
              <a:ea typeface="Times New Roman"/>
              <a:cs typeface="Times New Roman"/>
              <a:sym typeface="Times New Roman"/>
            </a:endParaRPr>
          </a:p>
          <a:p>
            <a:pPr marL="342900" marR="454025" lvl="0" indent="-342900" algn="l" rtl="0">
              <a:lnSpc>
                <a:spcPct val="100000"/>
              </a:lnSpc>
              <a:spcBef>
                <a:spcPts val="0"/>
              </a:spcBef>
              <a:spcAft>
                <a:spcPts val="0"/>
              </a:spcAft>
              <a:buSzPts val="1100"/>
              <a:buFont typeface="Calibri"/>
              <a:buAutoNum type="arabicPeriod"/>
            </a:pPr>
            <a:r>
              <a:rPr lang="en-US" sz="1800" b="0">
                <a:solidFill>
                  <a:srgbClr val="000000"/>
                </a:solidFill>
                <a:latin typeface="Calibri"/>
                <a:ea typeface="Calibri"/>
                <a:cs typeface="Calibri"/>
                <a:sym typeface="Calibri"/>
              </a:rPr>
              <a:t>Reconocer la importancia de congregarse en una iglesia visible que enseñ</a:t>
            </a:r>
            <a:r>
              <a:rPr lang="en-US" sz="1800">
                <a:latin typeface="Calibri"/>
                <a:ea typeface="Calibri"/>
                <a:cs typeface="Calibri"/>
                <a:sym typeface="Calibri"/>
              </a:rPr>
              <a:t>e</a:t>
            </a:r>
            <a:r>
              <a:rPr lang="en-US" sz="1800" b="0">
                <a:solidFill>
                  <a:srgbClr val="000000"/>
                </a:solidFill>
                <a:latin typeface="Calibri"/>
                <a:ea typeface="Calibri"/>
                <a:cs typeface="Calibri"/>
                <a:sym typeface="Calibri"/>
              </a:rPr>
              <a:t> la sana doctrina. </a:t>
            </a:r>
            <a:endParaRPr sz="1800" b="0">
              <a:latin typeface="Times New Roman"/>
              <a:ea typeface="Times New Roman"/>
              <a:cs typeface="Times New Roman"/>
              <a:sym typeface="Times New Roman"/>
            </a:endParaRPr>
          </a:p>
          <a:p>
            <a:pPr marL="228600" marR="17145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b="1">
                <a:solidFill>
                  <a:srgbClr val="000000"/>
                </a:solidFill>
                <a:latin typeface="Calibri"/>
                <a:ea typeface="Calibri"/>
                <a:cs typeface="Calibri"/>
                <a:sym typeface="Calibri"/>
              </a:rPr>
              <a:t>1. Resumen del curso</a:t>
            </a:r>
            <a:endParaRPr sz="1700"/>
          </a:p>
          <a:p>
            <a:pPr marL="0" marR="0" lvl="0" indent="0" algn="l" rtl="0">
              <a:lnSpc>
                <a:spcPct val="100000"/>
              </a:lnSpc>
              <a:spcBef>
                <a:spcPts val="0"/>
              </a:spcBef>
              <a:spcAft>
                <a:spcPts val="0"/>
              </a:spcAft>
              <a:buSzPts val="1100"/>
              <a:buFont typeface="Arial"/>
              <a:buNone/>
            </a:pPr>
            <a:endParaRPr sz="1700">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Record</a:t>
            </a:r>
            <a:r>
              <a:rPr lang="en-US" sz="1700">
                <a:latin typeface="Calibri"/>
                <a:ea typeface="Calibri"/>
                <a:cs typeface="Calibri"/>
                <a:sym typeface="Calibri"/>
              </a:rPr>
              <a:t>e</a:t>
            </a:r>
            <a:r>
              <a:rPr lang="en-US" sz="1700">
                <a:solidFill>
                  <a:srgbClr val="000000"/>
                </a:solidFill>
                <a:latin typeface="Calibri"/>
                <a:ea typeface="Calibri"/>
                <a:cs typeface="Calibri"/>
                <a:sym typeface="Calibri"/>
              </a:rPr>
              <a:t>mos que este curso se basa en el Credo Apostólico, una confesión de fe que la </a:t>
            </a:r>
            <a:r>
              <a:rPr lang="en-US" sz="1700">
                <a:latin typeface="Calibri"/>
                <a:ea typeface="Calibri"/>
                <a:cs typeface="Calibri"/>
                <a:sym typeface="Calibri"/>
              </a:rPr>
              <a:t>I</a:t>
            </a:r>
            <a:r>
              <a:rPr lang="en-US" sz="1700">
                <a:solidFill>
                  <a:srgbClr val="000000"/>
                </a:solidFill>
                <a:latin typeface="Calibri"/>
                <a:ea typeface="Calibri"/>
                <a:cs typeface="Calibri"/>
                <a:sym typeface="Calibri"/>
              </a:rPr>
              <a:t>glesia </a:t>
            </a:r>
            <a:r>
              <a:rPr lang="en-US" sz="1700">
                <a:latin typeface="Calibri"/>
                <a:ea typeface="Calibri"/>
                <a:cs typeface="Calibri"/>
                <a:sym typeface="Calibri"/>
              </a:rPr>
              <a:t>C</a:t>
            </a:r>
            <a:r>
              <a:rPr lang="en-US" sz="1700">
                <a:solidFill>
                  <a:srgbClr val="000000"/>
                </a:solidFill>
                <a:latin typeface="Calibri"/>
                <a:ea typeface="Calibri"/>
                <a:cs typeface="Calibri"/>
                <a:sym typeface="Calibri"/>
              </a:rPr>
              <a:t>ristiana ha utilizado por siglos para explicar y enseñar quién es Dios. </a:t>
            </a:r>
            <a:endParaRPr sz="1700"/>
          </a:p>
          <a:p>
            <a:pPr marL="171450" marR="0" lvl="0" indent="-101600" algn="l" rtl="0">
              <a:lnSpc>
                <a:spcPct val="100000"/>
              </a:lnSpc>
              <a:spcBef>
                <a:spcPts val="0"/>
              </a:spcBef>
              <a:spcAft>
                <a:spcPts val="0"/>
              </a:spcAft>
              <a:buSzPts val="1100"/>
              <a:buNone/>
            </a:pP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Ya hemos estudiado en profundidad el Dios Trino – Padre, Hijo y Espíritu Santo – y cómo obra cada persona de la Trinidad para nuestra salvación. </a:t>
            </a:r>
            <a:endParaRPr sz="1700"/>
          </a:p>
          <a:p>
            <a:pPr marL="171450" marR="0" lvl="0" indent="-101600" algn="l" rtl="0">
              <a:lnSpc>
                <a:spcPct val="100000"/>
              </a:lnSpc>
              <a:spcBef>
                <a:spcPts val="0"/>
              </a:spcBef>
              <a:spcAft>
                <a:spcPts val="0"/>
              </a:spcAft>
              <a:buSzPts val="1100"/>
              <a:buNone/>
            </a:pP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latin typeface="Calibri"/>
                <a:ea typeface="Calibri"/>
                <a:cs typeface="Calibri"/>
                <a:sym typeface="Calibri"/>
              </a:rPr>
              <a:t>Ahora estudiaremos la última parte del Credo. </a:t>
            </a:r>
            <a:endParaRPr sz="17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4" b="1">
              <a:solidFill>
                <a:schemeClr val="dk1"/>
              </a:solidFill>
              <a:latin typeface="Calibri"/>
              <a:ea typeface="Calibri"/>
              <a:cs typeface="Calibri"/>
              <a:sym typeface="Calibri"/>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“Creo en el Espíritu Santo; la santa </a:t>
            </a:r>
            <a:r>
              <a:rPr lang="en-US" sz="1800">
                <a:latin typeface="Calibri"/>
                <a:ea typeface="Calibri"/>
                <a:cs typeface="Calibri"/>
                <a:sym typeface="Calibri"/>
              </a:rPr>
              <a:t>i</a:t>
            </a:r>
            <a:r>
              <a:rPr lang="en-US" sz="180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ristiana, la comunión de los santos.” ¿Quiénes son “la santa </a:t>
            </a:r>
            <a:r>
              <a:rPr lang="en-US" sz="1800">
                <a:latin typeface="Calibri"/>
                <a:ea typeface="Calibri"/>
                <a:cs typeface="Calibri"/>
                <a:sym typeface="Calibri"/>
              </a:rPr>
              <a:t>i</a:t>
            </a:r>
            <a:r>
              <a:rPr lang="en-US" sz="1800">
                <a:solidFill>
                  <a:srgbClr val="000000"/>
                </a:solidFill>
                <a:latin typeface="Calibri"/>
                <a:ea typeface="Calibri"/>
                <a:cs typeface="Calibri"/>
                <a:sym typeface="Calibri"/>
              </a:rPr>
              <a:t>glesia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ristiana” y “la comunión de los santos?”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700">
                <a:solidFill>
                  <a:srgbClr val="000000"/>
                </a:solidFill>
                <a:latin typeface="Calibri"/>
                <a:ea typeface="Calibri"/>
                <a:cs typeface="Calibri"/>
                <a:sym typeface="Calibri"/>
              </a:rPr>
              <a:t>2. “Creo en el Espíritu Santo; la santa iglesia cristiana, la comunión de los santos.” ¿Quiénes son “la santa iglesia cristiana” y “la comunión de los santos?” </a:t>
            </a:r>
            <a:r>
              <a:rPr lang="en-US" sz="1700" i="1">
                <a:solidFill>
                  <a:srgbClr val="00B050"/>
                </a:solidFill>
                <a:latin typeface="Calibri"/>
                <a:ea typeface="Calibri"/>
                <a:cs typeface="Calibri"/>
                <a:sym typeface="Calibri"/>
              </a:rPr>
              <a:t>Permite que los estudiantes contesten.</a:t>
            </a:r>
            <a:endParaRPr sz="17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Son todos los creyentes en Jesús de todos los tiempos: la iglesia de Dios, el cuerpo de Cristo.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Santa/santos</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 iglesia es santa porque sus miembros han sido lavados de sus pecados por la sangre de Jesús. Son perfectos antes los ojos de Dios. </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Las epístolas del Nuevo Testamento usan este término frecuentemente. (1 Pedro 2:9; Efesios 1:4; 1 Corintios 1:2; Romanos 1:7)</a:t>
            </a:r>
            <a:endParaRPr sz="1700">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Cristiana</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La iglesia es cristiana porque sus miembros confían únicamente en Cristo para su salvación. </a:t>
            </a:r>
            <a:endParaRPr sz="1700">
              <a:solidFill>
                <a:srgbClr val="000000"/>
              </a:solidFill>
              <a:latin typeface="Calibri"/>
              <a:ea typeface="Calibri"/>
              <a:cs typeface="Calibri"/>
              <a:sym typeface="Calibri"/>
            </a:endParaRPr>
          </a:p>
          <a:p>
            <a:pPr marL="171450" marR="0" lvl="0"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Comunión </a:t>
            </a:r>
            <a:endParaRPr sz="1700">
              <a:solidFill>
                <a:srgbClr val="000000"/>
              </a:solidFill>
              <a:latin typeface="Calibri"/>
              <a:ea typeface="Calibri"/>
              <a:cs typeface="Calibri"/>
              <a:sym typeface="Calibri"/>
            </a:endParaRPr>
          </a:p>
          <a:p>
            <a:pPr marL="628650" marR="0" lvl="1" indent="-209550" algn="l" rtl="0">
              <a:lnSpc>
                <a:spcPct val="100000"/>
              </a:lnSpc>
              <a:spcBef>
                <a:spcPts val="0"/>
              </a:spcBef>
              <a:spcAft>
                <a:spcPts val="0"/>
              </a:spcAft>
              <a:buSzPts val="1700"/>
              <a:buChar char="○"/>
            </a:pPr>
            <a:r>
              <a:rPr lang="en-US" sz="1700">
                <a:solidFill>
                  <a:srgbClr val="000000"/>
                </a:solidFill>
                <a:latin typeface="Calibri"/>
                <a:ea typeface="Calibri"/>
                <a:cs typeface="Calibri"/>
                <a:sym typeface="Calibri"/>
              </a:rPr>
              <a:t>Hay comunión entre los santos porque están unidos en un solo cuerpo por la misma fe en Cristo. </a:t>
            </a:r>
            <a:endParaRPr sz="17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4" b="1">
              <a:solidFill>
                <a:schemeClr val="dk1"/>
              </a:solidFill>
              <a:latin typeface="Calibri"/>
              <a:ea typeface="Calibri"/>
              <a:cs typeface="Calibri"/>
              <a:sym typeface="Calibri"/>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3. ¿Por qué a veces se les llama la “Iglesia invisible”?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59" name="Google Shape;15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8"/>
          <p:cNvSpPr txBox="1"/>
          <p:nvPr/>
        </p:nvSpPr>
        <p:spPr>
          <a:xfrm>
            <a:off x="2275894" y="752512"/>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iglesia invisible</a:t>
            </a:r>
            <a:endParaRPr sz="4000" b="1" i="0" u="none" strike="noStrike" cap="none">
              <a:solidFill>
                <a:srgbClr val="00B050"/>
              </a:solidFill>
              <a:latin typeface="Lato"/>
              <a:ea typeface="Lato"/>
              <a:cs typeface="Lato"/>
              <a:sym typeface="Lato"/>
            </a:endParaRPr>
          </a:p>
        </p:txBody>
      </p:sp>
      <p:pic>
        <p:nvPicPr>
          <p:cNvPr id="171" name="Google Shape;17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2" name="Google Shape;172;p8"/>
          <p:cNvSpPr txBox="1"/>
          <p:nvPr/>
        </p:nvSpPr>
        <p:spPr>
          <a:xfrm>
            <a:off x="2031251" y="2355203"/>
            <a:ext cx="96933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Nosotros no podemos </a:t>
            </a:r>
            <a:r>
              <a:rPr lang="en-US" sz="3600"/>
              <a:t>escudriñar</a:t>
            </a:r>
            <a:r>
              <a:rPr lang="en-US" sz="3600" b="0" i="0" u="none" strike="noStrike" cap="none">
                <a:solidFill>
                  <a:srgbClr val="000000"/>
                </a:solidFill>
                <a:latin typeface="Arial"/>
                <a:ea typeface="Arial"/>
                <a:cs typeface="Arial"/>
                <a:sym typeface="Arial"/>
              </a:rPr>
              <a:t> los corazones. </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Solo Dios conoce a los que son suyos. </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8" name="Google Shape;178;p9"/>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9" name="Google Shape;179;p9"/>
          <p:cNvGrpSpPr/>
          <p:nvPr/>
        </p:nvGrpSpPr>
        <p:grpSpPr>
          <a:xfrm>
            <a:off x="551075" y="2011050"/>
            <a:ext cx="11197475" cy="3947713"/>
            <a:chOff x="0" y="0"/>
            <a:chExt cx="10450280" cy="3947713"/>
          </a:xfrm>
        </p:grpSpPr>
        <p:sp>
          <p:nvSpPr>
            <p:cNvPr id="180" name="Google Shape;180;p9"/>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9"/>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9"/>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9"/>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Iglesia Cristiana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184" name="Google Shape;184;p9"/>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9"/>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9"/>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9"/>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Explicar el origen de la </a:t>
              </a:r>
              <a:r>
                <a:rPr lang="en-US" sz="2500">
                  <a:solidFill>
                    <a:schemeClr val="dk1"/>
                  </a:solidFill>
                  <a:latin typeface="Lato"/>
                  <a:ea typeface="Lato"/>
                  <a:cs typeface="Lato"/>
                  <a:sym typeface="Lato"/>
                </a:rPr>
                <a:t>I</a:t>
              </a:r>
              <a:r>
                <a:rPr lang="en-US" sz="2500" b="0" i="0" u="none" strike="noStrike" cap="none">
                  <a:solidFill>
                    <a:schemeClr val="dk1"/>
                  </a:solidFill>
                  <a:latin typeface="Lato"/>
                  <a:ea typeface="Lato"/>
                  <a:cs typeface="Lato"/>
                  <a:sym typeface="Lato"/>
                </a:rPr>
                <a:t>glesia </a:t>
              </a:r>
              <a:r>
                <a:rPr lang="en-US" sz="2500">
                  <a:solidFill>
                    <a:schemeClr val="dk1"/>
                  </a:solidFill>
                  <a:latin typeface="Lato"/>
                  <a:ea typeface="Lato"/>
                  <a:cs typeface="Lato"/>
                  <a:sym typeface="Lato"/>
                </a:rPr>
                <a:t>C</a:t>
              </a:r>
              <a:r>
                <a:rPr lang="en-US" sz="2500" b="0" i="0" u="none" strike="noStrike" cap="none">
                  <a:solidFill>
                    <a:schemeClr val="dk1"/>
                  </a:solidFill>
                  <a:latin typeface="Lato"/>
                  <a:ea typeface="Lato"/>
                  <a:cs typeface="Lato"/>
                  <a:sym typeface="Lato"/>
                </a:rPr>
                <a:t>ristiana en la elección eterna de Dios</a:t>
              </a:r>
              <a:r>
                <a:rPr lang="en-US" sz="2500" b="0" i="0" u="none" strike="noStrike" cap="none">
                  <a:solidFill>
                    <a:schemeClr val="lt1"/>
                  </a:solidFill>
                  <a:latin typeface="Lato"/>
                  <a:ea typeface="Lato"/>
                  <a:cs typeface="Lato"/>
                  <a:sym typeface="Lato"/>
                </a:rPr>
                <a:t>. </a:t>
              </a:r>
              <a:endParaRPr sz="2500" b="0" i="0" u="none" strike="noStrike" cap="none">
                <a:solidFill>
                  <a:schemeClr val="lt1"/>
                </a:solidFill>
                <a:latin typeface="Lato"/>
                <a:ea typeface="Lato"/>
                <a:cs typeface="Lato"/>
                <a:sym typeface="Lato"/>
              </a:endParaRPr>
            </a:p>
          </p:txBody>
        </p:sp>
        <p:sp>
          <p:nvSpPr>
            <p:cNvPr id="188" name="Google Shape;188;p9"/>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9" name="Google Shape;189;p9"/>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p9"/>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p9"/>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la importancia de congregarse en una Iglesia visible que enseñ</a:t>
              </a:r>
              <a:r>
                <a:rPr lang="en-US" sz="2500">
                  <a:solidFill>
                    <a:schemeClr val="lt1"/>
                  </a:solidFill>
                  <a:latin typeface="Lato"/>
                  <a:ea typeface="Lato"/>
                  <a:cs typeface="Lato"/>
                  <a:sym typeface="Lato"/>
                </a:rPr>
                <a:t>e</a:t>
              </a:r>
              <a:r>
                <a:rPr lang="en-US" sz="2500" b="0" i="0" u="none" strike="noStrike" cap="none">
                  <a:solidFill>
                    <a:schemeClr val="lt1"/>
                  </a:solidFill>
                  <a:latin typeface="Lato"/>
                  <a:ea typeface="Lato"/>
                  <a:cs typeface="Lato"/>
                  <a:sym typeface="Lato"/>
                </a:rPr>
                <a:t> la sana doctrina. </a:t>
              </a:r>
              <a:endParaRPr sz="2500" b="0" i="0" u="none" strike="noStrike" cap="none">
                <a:solidFill>
                  <a:schemeClr val="lt1"/>
                </a:solidFill>
                <a:latin typeface="Lato"/>
                <a:ea typeface="Lato"/>
                <a:cs typeface="Lato"/>
                <a:sym typeface="Lato"/>
              </a:endParaRPr>
            </a:p>
          </p:txBody>
        </p:sp>
      </p:grpSp>
      <p:pic>
        <p:nvPicPr>
          <p:cNvPr id="192" name="Google Shape;192;p9"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ee1eb4b694_0_290"/>
          <p:cNvSpPr txBox="1"/>
          <p:nvPr/>
        </p:nvSpPr>
        <p:spPr>
          <a:xfrm>
            <a:off x="3287398" y="2329236"/>
            <a:ext cx="7233900" cy="307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¿Dónde tuvo su origen la santa </a:t>
            </a:r>
            <a:r>
              <a:rPr lang="en-US" sz="4000" b="1">
                <a:solidFill>
                  <a:schemeClr val="dk1"/>
                </a:solidFill>
                <a:latin typeface="Lato"/>
                <a:ea typeface="Lato"/>
                <a:cs typeface="Lato"/>
                <a:sym typeface="Lato"/>
              </a:rPr>
              <a:t>I</a:t>
            </a:r>
            <a:r>
              <a:rPr lang="en-US" sz="4000" b="1" i="0" u="none" strike="noStrike" cap="none">
                <a:solidFill>
                  <a:schemeClr val="dk1"/>
                </a:solidFill>
                <a:latin typeface="Lato"/>
                <a:ea typeface="Lato"/>
                <a:cs typeface="Lato"/>
                <a:sym typeface="Lato"/>
              </a:rPr>
              <a:t>glesia </a:t>
            </a:r>
            <a:r>
              <a:rPr lang="en-US" sz="4000" b="1">
                <a:solidFill>
                  <a:schemeClr val="dk1"/>
                </a:solidFill>
                <a:latin typeface="Lato"/>
                <a:ea typeface="Lato"/>
                <a:cs typeface="Lato"/>
                <a:sym typeface="Lato"/>
              </a:rPr>
              <a:t>C</a:t>
            </a:r>
            <a:r>
              <a:rPr lang="en-US" sz="4000" b="1" i="0" u="none" strike="noStrike" cap="none">
                <a:solidFill>
                  <a:schemeClr val="dk1"/>
                </a:solidFill>
                <a:latin typeface="Lato"/>
                <a:ea typeface="Lato"/>
                <a:cs typeface="Lato"/>
                <a:sym typeface="Lato"/>
              </a:rPr>
              <a:t>ristiana, el cuerpo invisible de Cristo?</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400" b="0" i="1" u="none" strike="noStrike" cap="none">
                <a:solidFill>
                  <a:srgbClr val="00B050"/>
                </a:solidFill>
                <a:latin typeface="Lato"/>
                <a:ea typeface="Lato"/>
                <a:cs typeface="Lato"/>
                <a:sym typeface="Lato"/>
              </a:rPr>
              <a:t>Efesios 1:3-8</a:t>
            </a:r>
            <a:endParaRPr sz="4400" b="0" i="1" u="none" strike="noStrike" cap="none">
              <a:solidFill>
                <a:srgbClr val="00B050"/>
              </a:solidFill>
              <a:latin typeface="Lato"/>
              <a:ea typeface="Lato"/>
              <a:cs typeface="Lato"/>
              <a:sym typeface="Lato"/>
            </a:endParaRPr>
          </a:p>
        </p:txBody>
      </p:sp>
      <p:sp>
        <p:nvSpPr>
          <p:cNvPr id="198" name="Google Shape;198;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g2ee1eb4b694_0_290"/>
          <p:cNvPicPr preferRelativeResize="0"/>
          <p:nvPr/>
        </p:nvPicPr>
        <p:blipFill rotWithShape="1">
          <a:blip r:embed="rId3">
            <a:alphaModFix/>
          </a:blip>
          <a:srcRect/>
          <a:stretch/>
        </p:blipFill>
        <p:spPr>
          <a:xfrm>
            <a:off x="80900" y="1525672"/>
            <a:ext cx="3125597" cy="3218436"/>
          </a:xfrm>
          <a:prstGeom prst="rect">
            <a:avLst/>
          </a:prstGeom>
          <a:noFill/>
          <a:ln>
            <a:noFill/>
          </a:ln>
          <a:effectLst>
            <a:outerShdw blurRad="50800" dist="38100" dir="2700000" algn="tl" rotWithShape="0">
              <a:srgbClr val="000000">
                <a:alpha val="40000"/>
              </a:srgbClr>
            </a:outerShdw>
          </a:effectLst>
        </p:spPr>
      </p:pic>
      <p:pic>
        <p:nvPicPr>
          <p:cNvPr id="200" name="Google Shape;200;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2ee7691535d_0_7"/>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fuéramos adoptados como hijos suyos, según el beneplácito de su voluntad, </a:t>
            </a:r>
            <a:endParaRPr sz="2000" b="0" i="1" u="none" strike="noStrike" cap="none">
              <a:solidFill>
                <a:schemeClr val="dk1"/>
              </a:solidFill>
              <a:latin typeface="Lato"/>
              <a:ea typeface="Lato"/>
              <a:cs typeface="Lato"/>
              <a:sym typeface="Lato"/>
            </a:endParaRPr>
          </a:p>
        </p:txBody>
      </p:sp>
      <p:sp>
        <p:nvSpPr>
          <p:cNvPr id="206" name="Google Shape;206;g2ee7691535d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2ee7691535d_0_7"/>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0"/>
          <p:cNvSpPr txBox="1"/>
          <p:nvPr/>
        </p:nvSpPr>
        <p:spPr>
          <a:xfrm>
            <a:off x="2219252" y="766753"/>
            <a:ext cx="869684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6 para alabanza de la gloria de su gracia, con la cual nos hizo aceptos en el Amado. 7 En él tenemos la redención por medio de su sangre, el perdón de los pecados según las riquezas de su gracia, 8 la cual desbordó sobre nosotros en toda sabiduría y entendimiento, </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1" u="none" strike="noStrike" cap="none">
              <a:solidFill>
                <a:schemeClr val="dk1"/>
              </a:solidFill>
              <a:latin typeface="Lato"/>
              <a:ea typeface="Lato"/>
              <a:cs typeface="Lato"/>
              <a:sym typeface="Lato"/>
            </a:endParaRPr>
          </a:p>
        </p:txBody>
      </p:sp>
      <p:sp>
        <p:nvSpPr>
          <p:cNvPr id="213" name="Google Shape;213;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p10"/>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ee7691535d_0_16"/>
          <p:cNvSpPr txBox="1"/>
          <p:nvPr/>
        </p:nvSpPr>
        <p:spPr>
          <a:xfrm>
            <a:off x="3031355" y="2786468"/>
            <a:ext cx="72339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¿Quién nos eligió y cuándo? </a:t>
            </a:r>
            <a:endParaRPr sz="4000" b="1" i="0" u="none" strike="noStrike" cap="none">
              <a:solidFill>
                <a:schemeClr val="dk1"/>
              </a:solidFill>
              <a:latin typeface="Lato"/>
              <a:ea typeface="Lato"/>
              <a:cs typeface="Lato"/>
              <a:sym typeface="Lato"/>
            </a:endParaRPr>
          </a:p>
        </p:txBody>
      </p:sp>
      <p:sp>
        <p:nvSpPr>
          <p:cNvPr id="220" name="Google Shape;220;g2ee7691535d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ee7691535d_0_16"/>
          <p:cNvPicPr preferRelativeResize="0"/>
          <p:nvPr/>
        </p:nvPicPr>
        <p:blipFill rotWithShape="1">
          <a:blip r:embed="rId3">
            <a:alphaModFix/>
          </a:blip>
          <a:srcRect/>
          <a:stretch/>
        </p:blipFill>
        <p:spPr>
          <a:xfrm>
            <a:off x="-94242" y="1460358"/>
            <a:ext cx="3125597" cy="3218436"/>
          </a:xfrm>
          <a:prstGeom prst="rect">
            <a:avLst/>
          </a:prstGeom>
          <a:noFill/>
          <a:ln>
            <a:noFill/>
          </a:ln>
          <a:effectLst>
            <a:outerShdw blurRad="50800" dist="38100" dir="2700000" algn="tl" rotWithShape="0">
              <a:srgbClr val="000000">
                <a:alpha val="40000"/>
              </a:srgbClr>
            </a:outerShdw>
          </a:effectLst>
        </p:spPr>
      </p:pic>
      <p:pic>
        <p:nvPicPr>
          <p:cNvPr id="222" name="Google Shape;222;g2ee7691535d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1"/>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a:t>
            </a:r>
            <a:r>
              <a:rPr lang="en-US" sz="3600" b="1" i="1" u="none" strike="noStrike" cap="none">
                <a:solidFill>
                  <a:srgbClr val="000000"/>
                </a:solidFill>
                <a:latin typeface="Calibri"/>
                <a:ea typeface="Calibri"/>
                <a:cs typeface="Calibri"/>
                <a:sym typeface="Calibri"/>
              </a:rPr>
              <a:t>4 En él, Dios nos escogió antes de la fundación del mundo, para que en su presencia seamos santos e intachables. </a:t>
            </a:r>
            <a:r>
              <a:rPr lang="en-US" sz="3600" b="0" i="1" u="none" strike="noStrike" cap="none">
                <a:solidFill>
                  <a:srgbClr val="000000"/>
                </a:solidFill>
                <a:latin typeface="Calibri"/>
                <a:ea typeface="Calibri"/>
                <a:cs typeface="Calibri"/>
                <a:sym typeface="Calibri"/>
              </a:rPr>
              <a:t>Por amor 5 nos predestinó para que por medio de Jesucristo fuéramos adoptados como hijos suyos, según el beneplácito de su voluntad, </a:t>
            </a:r>
            <a:endParaRPr sz="2000" b="0" i="1" u="none" strike="noStrike" cap="none">
              <a:solidFill>
                <a:schemeClr val="dk1"/>
              </a:solidFill>
              <a:latin typeface="Lato"/>
              <a:ea typeface="Lato"/>
              <a:cs typeface="Lato"/>
              <a:sym typeface="Lato"/>
            </a:endParaRPr>
          </a:p>
        </p:txBody>
      </p:sp>
      <p:sp>
        <p:nvSpPr>
          <p:cNvPr id="228" name="Google Shape;228;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p11"/>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2"/>
          <p:cNvSpPr txBox="1"/>
          <p:nvPr/>
        </p:nvSpPr>
        <p:spPr>
          <a:xfrm>
            <a:off x="3206496" y="2767300"/>
            <a:ext cx="783161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fue la motivación de Dios para escogernos?</a:t>
            </a:r>
            <a:endParaRPr sz="4000" b="1" i="0" u="none" strike="noStrike" cap="none">
              <a:solidFill>
                <a:schemeClr val="dk1"/>
              </a:solidFill>
              <a:latin typeface="Lato"/>
              <a:ea typeface="Lato"/>
              <a:cs typeface="Lato"/>
              <a:sym typeface="Lato"/>
            </a:endParaRPr>
          </a:p>
        </p:txBody>
      </p:sp>
      <p:sp>
        <p:nvSpPr>
          <p:cNvPr id="235" name="Google Shape;235;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p1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7" name="Google Shape;237;p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3"/>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a:t>
            </a:r>
            <a:r>
              <a:rPr lang="en-US" sz="3600" b="1" i="1" u="none" strike="noStrike" cap="none">
                <a:solidFill>
                  <a:srgbClr val="000000"/>
                </a:solidFill>
                <a:latin typeface="Calibri"/>
                <a:ea typeface="Calibri"/>
                <a:cs typeface="Calibri"/>
                <a:sym typeface="Calibri"/>
              </a:rPr>
              <a:t>Por amor 5 nos predestinó para que por medio de Jesucristo fuéramos adoptados como hijos suyos, según el beneplácito de su voluntad, </a:t>
            </a:r>
            <a:endParaRPr sz="2000" b="1" i="1" u="none" strike="noStrike" cap="none">
              <a:solidFill>
                <a:schemeClr val="dk1"/>
              </a:solidFill>
              <a:latin typeface="Lato"/>
              <a:ea typeface="Lato"/>
              <a:cs typeface="Lato"/>
              <a:sym typeface="Lato"/>
            </a:endParaRPr>
          </a:p>
        </p:txBody>
      </p:sp>
      <p:sp>
        <p:nvSpPr>
          <p:cNvPr id="243" name="Google Shape;243;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p13"/>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14"/>
          <p:cNvSpPr txBox="1"/>
          <p:nvPr/>
        </p:nvSpPr>
        <p:spPr>
          <a:xfrm>
            <a:off x="3206497" y="2407876"/>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las bendiciones que recibimos en Cristo? </a:t>
            </a:r>
            <a:endParaRPr sz="4000" b="1" i="0" u="none" strike="noStrike" cap="none">
              <a:solidFill>
                <a:schemeClr val="dk1"/>
              </a:solidFill>
              <a:latin typeface="Lato"/>
              <a:ea typeface="Lato"/>
              <a:cs typeface="Lato"/>
              <a:sym typeface="Lato"/>
            </a:endParaRPr>
          </a:p>
        </p:txBody>
      </p:sp>
      <p:sp>
        <p:nvSpPr>
          <p:cNvPr id="250" name="Google Shape;250;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4"/>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pic>
        <p:nvPicPr>
          <p:cNvPr id="252" name="Google Shape;252;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5"/>
          <p:cNvSpPr txBox="1"/>
          <p:nvPr/>
        </p:nvSpPr>
        <p:spPr>
          <a:xfrm>
            <a:off x="2406587" y="289924"/>
            <a:ext cx="9492935"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3 Bendito sea el Dios y Padre de nuestro Señor Jesucristo, que en Cristo nos ha bendecido con toda bendición espiritual en los lugares celestiales. 4 En él, Dios nos escogió antes de la fundación del mundo, para que en su presencia seamos santos e intachables. Por amor 5 nos predestinó para que por medio de Jesucristo </a:t>
            </a:r>
            <a:r>
              <a:rPr lang="en-US" sz="3600" b="1" i="1" u="none" strike="noStrike" cap="none">
                <a:solidFill>
                  <a:srgbClr val="000000"/>
                </a:solidFill>
                <a:latin typeface="Calibri"/>
                <a:ea typeface="Calibri"/>
                <a:cs typeface="Calibri"/>
                <a:sym typeface="Calibri"/>
              </a:rPr>
              <a:t>fuéramos adoptados como hijos suyos</a:t>
            </a:r>
            <a:r>
              <a:rPr lang="en-US" sz="3600" b="0" i="1" u="none" strike="noStrike" cap="none">
                <a:solidFill>
                  <a:srgbClr val="000000"/>
                </a:solidFill>
                <a:latin typeface="Calibri"/>
                <a:ea typeface="Calibri"/>
                <a:cs typeface="Calibri"/>
                <a:sym typeface="Calibri"/>
              </a:rPr>
              <a:t>, según el beneplácito de su voluntad, </a:t>
            </a:r>
            <a:endParaRPr sz="2000" b="0" i="1" u="none" strike="noStrike" cap="none">
              <a:solidFill>
                <a:schemeClr val="dk1"/>
              </a:solidFill>
              <a:latin typeface="Lato"/>
              <a:ea typeface="Lato"/>
              <a:cs typeface="Lato"/>
              <a:sym typeface="Lato"/>
            </a:endParaRPr>
          </a:p>
        </p:txBody>
      </p:sp>
      <p:sp>
        <p:nvSpPr>
          <p:cNvPr id="258" name="Google Shape;258;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p15"/>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6"/>
          <p:cNvSpPr txBox="1"/>
          <p:nvPr/>
        </p:nvSpPr>
        <p:spPr>
          <a:xfrm>
            <a:off x="2219252" y="766753"/>
            <a:ext cx="869684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0" i="1" u="none" strike="noStrike" cap="none">
                <a:solidFill>
                  <a:srgbClr val="000000"/>
                </a:solidFill>
                <a:latin typeface="Calibri"/>
                <a:ea typeface="Calibri"/>
                <a:cs typeface="Calibri"/>
                <a:sym typeface="Calibri"/>
              </a:rPr>
              <a:t>6 para alabanza de la gloria de su gracia, con la cual </a:t>
            </a:r>
            <a:r>
              <a:rPr lang="en-US" sz="3600" b="1" i="1" u="none" strike="noStrike" cap="none">
                <a:solidFill>
                  <a:srgbClr val="000000"/>
                </a:solidFill>
                <a:latin typeface="Calibri"/>
                <a:ea typeface="Calibri"/>
                <a:cs typeface="Calibri"/>
                <a:sym typeface="Calibri"/>
              </a:rPr>
              <a:t>nos hizo aceptos en el Amado</a:t>
            </a:r>
            <a:r>
              <a:rPr lang="en-US" sz="3600" b="0" i="1" u="none" strike="noStrike" cap="none">
                <a:solidFill>
                  <a:srgbClr val="000000"/>
                </a:solidFill>
                <a:latin typeface="Calibri"/>
                <a:ea typeface="Calibri"/>
                <a:cs typeface="Calibri"/>
                <a:sym typeface="Calibri"/>
              </a:rPr>
              <a:t>. 7 En él tenemos </a:t>
            </a:r>
            <a:r>
              <a:rPr lang="en-US" sz="3600" b="1" i="1" u="none" strike="noStrike" cap="none">
                <a:solidFill>
                  <a:srgbClr val="000000"/>
                </a:solidFill>
                <a:latin typeface="Calibri"/>
                <a:ea typeface="Calibri"/>
                <a:cs typeface="Calibri"/>
                <a:sym typeface="Calibri"/>
              </a:rPr>
              <a:t>la redención por medio de su sangre, el perdón de los pecados según las riquezas de su gracia</a:t>
            </a:r>
            <a:r>
              <a:rPr lang="en-US" sz="3600" b="0" i="1" u="none" strike="noStrike" cap="none">
                <a:solidFill>
                  <a:srgbClr val="000000"/>
                </a:solidFill>
                <a:latin typeface="Calibri"/>
                <a:ea typeface="Calibri"/>
                <a:cs typeface="Calibri"/>
                <a:sym typeface="Calibri"/>
              </a:rPr>
              <a:t>, 8 la cual desbordó sobre nosotros en toda sabiduría y entendimiento, </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1" u="none" strike="noStrike" cap="none">
              <a:solidFill>
                <a:schemeClr val="dk1"/>
              </a:solidFill>
              <a:latin typeface="Lato"/>
              <a:ea typeface="Lato"/>
              <a:cs typeface="Lato"/>
              <a:sym typeface="Lato"/>
            </a:endParaRPr>
          </a:p>
        </p:txBody>
      </p:sp>
      <p:sp>
        <p:nvSpPr>
          <p:cNvPr id="265" name="Google Shape;265;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17"/>
          <p:cNvSpPr txBox="1"/>
          <p:nvPr/>
        </p:nvSpPr>
        <p:spPr>
          <a:xfrm>
            <a:off x="3287398" y="2407876"/>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Dios nos concede estas bendiciones en Cristo? </a:t>
            </a:r>
            <a:endParaRPr sz="4000" b="1" i="0" u="none" strike="noStrike" cap="none">
              <a:solidFill>
                <a:schemeClr val="dk1"/>
              </a:solidFill>
              <a:latin typeface="Lato"/>
              <a:ea typeface="Lato"/>
              <a:cs typeface="Lato"/>
              <a:sym typeface="Lato"/>
            </a:endParaRPr>
          </a:p>
        </p:txBody>
      </p:sp>
      <p:sp>
        <p:nvSpPr>
          <p:cNvPr id="272" name="Google Shape;272;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3" name="Google Shape;273;p17"/>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pic>
        <p:nvPicPr>
          <p:cNvPr id="274" name="Google Shape;274;p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8"/>
          <p:cNvSpPr txBox="1"/>
          <p:nvPr/>
        </p:nvSpPr>
        <p:spPr>
          <a:xfrm>
            <a:off x="2219252" y="766753"/>
            <a:ext cx="869684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1:3-8</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600" b="1" i="1" u="none" strike="noStrike" cap="none">
                <a:solidFill>
                  <a:srgbClr val="000000"/>
                </a:solidFill>
                <a:latin typeface="Calibri"/>
                <a:ea typeface="Calibri"/>
                <a:cs typeface="Calibri"/>
                <a:sym typeface="Calibri"/>
              </a:rPr>
              <a:t>6 para alabanza de la gloria de su gracia</a:t>
            </a:r>
            <a:r>
              <a:rPr lang="en-US" sz="3600" b="0" i="1" u="none" strike="noStrike" cap="none">
                <a:solidFill>
                  <a:srgbClr val="000000"/>
                </a:solidFill>
                <a:latin typeface="Calibri"/>
                <a:ea typeface="Calibri"/>
                <a:cs typeface="Calibri"/>
                <a:sym typeface="Calibri"/>
              </a:rPr>
              <a:t>, con la cual nos hizo aceptos en el Amado. 7 En él tenemos la redención por medio de su sangre, el perdón de los pecados según las riquezas de su gracia, 8 la cual desbordó sobre nosotros en toda sabiduría y entendimiento, </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1" u="none" strike="noStrike" cap="none">
              <a:solidFill>
                <a:schemeClr val="dk1"/>
              </a:solidFill>
              <a:latin typeface="Lato"/>
              <a:ea typeface="Lato"/>
              <a:cs typeface="Lato"/>
              <a:sym typeface="Lato"/>
            </a:endParaRPr>
          </a:p>
        </p:txBody>
      </p:sp>
      <p:sp>
        <p:nvSpPr>
          <p:cNvPr id="280" name="Google Shape;280;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p18"/>
          <p:cNvPicPr preferRelativeResize="0"/>
          <p:nvPr/>
        </p:nvPicPr>
        <p:blipFill rotWithShape="1">
          <a:blip r:embed="rId3">
            <a:alphaModFix/>
          </a:blip>
          <a:srcRect/>
          <a:stretch/>
        </p:blipFill>
        <p:spPr>
          <a:xfrm>
            <a:off x="140034" y="0"/>
            <a:ext cx="1884710" cy="20247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9"/>
          <p:cNvSpPr txBox="1"/>
          <p:nvPr/>
        </p:nvSpPr>
        <p:spPr>
          <a:xfrm>
            <a:off x="2128812" y="289924"/>
            <a:ext cx="90072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¿Enseña esta sección que Dios eligió a algunas personas para ir al infierno?</a:t>
            </a:r>
            <a:endParaRPr sz="4000" b="1" i="0" u="none" strike="noStrike" cap="none">
              <a:solidFill>
                <a:srgbClr val="00B050"/>
              </a:solidFill>
              <a:latin typeface="Lato"/>
              <a:ea typeface="Lato"/>
              <a:cs typeface="Lato"/>
              <a:sym typeface="Lato"/>
            </a:endParaRPr>
          </a:p>
        </p:txBody>
      </p:sp>
      <p:sp>
        <p:nvSpPr>
          <p:cNvPr id="287" name="Google Shape;287;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19"/>
          <p:cNvSpPr txBox="1"/>
          <p:nvPr/>
        </p:nvSpPr>
        <p:spPr>
          <a:xfrm>
            <a:off x="2128812" y="2105316"/>
            <a:ext cx="9693426" cy="4462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No. </a:t>
            </a:r>
            <a:r>
              <a:rPr lang="en-US" sz="3600" b="0" i="0" u="none" strike="noStrike" cap="none">
                <a:solidFill>
                  <a:srgbClr val="000000"/>
                </a:solidFill>
                <a:latin typeface="Arial"/>
                <a:ea typeface="Arial"/>
                <a:cs typeface="Arial"/>
                <a:sym typeface="Arial"/>
              </a:rPr>
              <a:t>Contradice la clara enseñanza bíblica de que Dios desea la salvación de todos. </a:t>
            </a:r>
            <a:r>
              <a:rPr lang="en-US" sz="3200" b="0" i="0" u="none" strike="noStrike" cap="none">
                <a:solidFill>
                  <a:srgbClr val="000000"/>
                </a:solidFill>
                <a:latin typeface="Arial"/>
                <a:ea typeface="Arial"/>
                <a:cs typeface="Arial"/>
                <a:sym typeface="Arial"/>
              </a:rPr>
              <a:t>(Ezequiel 33:11; 1 Timoteo 2:4)</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1" u="none" strike="noStrike" cap="none">
                <a:solidFill>
                  <a:srgbClr val="000000"/>
                </a:solidFill>
                <a:latin typeface="Arial"/>
                <a:ea typeface="Arial"/>
                <a:cs typeface="Arial"/>
                <a:sym typeface="Arial"/>
              </a:rPr>
              <a:t>2 Pedro 3:9 El Señor no se tarde para cumplir su promesa… sino que nos tiene paciencia y no quiere que ninguno se pierda, sino que todos se vuelan a él.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20"/>
          <p:cNvSpPr txBox="1"/>
          <p:nvPr/>
        </p:nvSpPr>
        <p:spPr>
          <a:xfrm>
            <a:off x="2128812" y="289924"/>
            <a:ext cx="90072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¿Enseña esta sección que Dios eligió a algunas personas para ir al infierno?</a:t>
            </a:r>
            <a:endParaRPr sz="4000" b="1" i="0" u="none" strike="noStrike" cap="none">
              <a:solidFill>
                <a:srgbClr val="00B050"/>
              </a:solidFill>
              <a:latin typeface="Lato"/>
              <a:ea typeface="Lato"/>
              <a:cs typeface="Lato"/>
              <a:sym typeface="Lato"/>
            </a:endParaRPr>
          </a:p>
        </p:txBody>
      </p:sp>
      <p:sp>
        <p:nvSpPr>
          <p:cNvPr id="294" name="Google Shape;294;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20"/>
          <p:cNvSpPr txBox="1"/>
          <p:nvPr/>
        </p:nvSpPr>
        <p:spPr>
          <a:xfrm>
            <a:off x="2128812" y="2399230"/>
            <a:ext cx="96933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No. </a:t>
            </a:r>
            <a:r>
              <a:rPr lang="en-US" sz="3600" b="0" i="0" u="none" strike="noStrike" cap="none">
                <a:solidFill>
                  <a:srgbClr val="000000"/>
                </a:solidFill>
                <a:latin typeface="Arial"/>
                <a:ea typeface="Arial"/>
                <a:cs typeface="Arial"/>
                <a:sym typeface="Arial"/>
              </a:rPr>
              <a:t>Contradice la clara enseñanza bíblica de que la Biblia atribuye la condenación únicamente al pecador que rechaza el regalo de la salvación en Cristo. </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Juan 3:16-18; 2 Pedro 2:1; Mateo 23:37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1"/>
          <p:cNvSpPr txBox="1"/>
          <p:nvPr/>
        </p:nvSpPr>
        <p:spPr>
          <a:xfrm>
            <a:off x="2128812" y="920641"/>
            <a:ext cx="90072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elección es una enseñanza bíblica del evangelio que nos llena de seguridad y consuelo. </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El mismo Dios que nos </a:t>
            </a:r>
            <a:r>
              <a:rPr lang="en-US" sz="4000" b="1">
                <a:solidFill>
                  <a:srgbClr val="00B050"/>
                </a:solidFill>
                <a:latin typeface="Lato"/>
                <a:ea typeface="Lato"/>
                <a:cs typeface="Lato"/>
                <a:sym typeface="Lato"/>
              </a:rPr>
              <a:t>eligió</a:t>
            </a:r>
            <a:r>
              <a:rPr lang="en-US" sz="4000" b="1" i="0" u="none" strike="noStrike" cap="none">
                <a:solidFill>
                  <a:srgbClr val="00B050"/>
                </a:solidFill>
                <a:latin typeface="Lato"/>
                <a:ea typeface="Lato"/>
                <a:cs typeface="Lato"/>
                <a:sym typeface="Lato"/>
              </a:rPr>
              <a:t>, redimió y convirtió, también nos preservará en la fe. </a:t>
            </a:r>
            <a:endParaRPr sz="4000" b="1" i="0" u="none" strike="noStrike" cap="none">
              <a:solidFill>
                <a:srgbClr val="00B050"/>
              </a:solidFill>
              <a:latin typeface="Lato"/>
              <a:ea typeface="Lato"/>
              <a:cs typeface="Lato"/>
              <a:sym typeface="Lato"/>
            </a:endParaRPr>
          </a:p>
        </p:txBody>
      </p:sp>
      <p:sp>
        <p:nvSpPr>
          <p:cNvPr id="301" name="Google Shape;301;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07" name="Google Shape;307;p22"/>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08" name="Google Shape;308;p22"/>
          <p:cNvGrpSpPr/>
          <p:nvPr/>
        </p:nvGrpSpPr>
        <p:grpSpPr>
          <a:xfrm>
            <a:off x="551075" y="2011050"/>
            <a:ext cx="11197475" cy="3947713"/>
            <a:chOff x="0" y="0"/>
            <a:chExt cx="10450280" cy="3947713"/>
          </a:xfrm>
        </p:grpSpPr>
        <p:sp>
          <p:nvSpPr>
            <p:cNvPr id="309" name="Google Shape;309;p22"/>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0" name="Google Shape;310;p22"/>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1" name="Google Shape;311;p22"/>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2" name="Google Shape;312;p22"/>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Iglesia Cristiana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313" name="Google Shape;313;p22"/>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4" name="Google Shape;314;p22"/>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5" name="Google Shape;315;p22"/>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6" name="Google Shape;316;p22"/>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Explicar el origen de la Iglesia Cristiana en la elección eterna de Dios</a:t>
              </a:r>
              <a:r>
                <a:rPr lang="en-US" sz="2500" b="0" i="0" u="none" strike="noStrike" cap="none">
                  <a:solidFill>
                    <a:schemeClr val="lt1"/>
                  </a:solidFill>
                  <a:latin typeface="Lato"/>
                  <a:ea typeface="Lato"/>
                  <a:cs typeface="Lato"/>
                  <a:sym typeface="Lato"/>
                </a:rPr>
                <a:t>. </a:t>
              </a:r>
              <a:endParaRPr sz="2500" b="0" i="0" u="none" strike="noStrike" cap="none">
                <a:solidFill>
                  <a:schemeClr val="lt1"/>
                </a:solidFill>
                <a:latin typeface="Lato"/>
                <a:ea typeface="Lato"/>
                <a:cs typeface="Lato"/>
                <a:sym typeface="Lato"/>
              </a:endParaRPr>
            </a:p>
          </p:txBody>
        </p:sp>
        <p:sp>
          <p:nvSpPr>
            <p:cNvPr id="317" name="Google Shape;317;p22"/>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8" name="Google Shape;318;p22"/>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9" name="Google Shape;319;p22"/>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0" name="Google Shape;320;p22"/>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Reconocer la importancia de congregarse en una Iglesia visible que enseñ</a:t>
              </a:r>
              <a:r>
                <a:rPr lang="en-US" sz="2500">
                  <a:solidFill>
                    <a:schemeClr val="dk1"/>
                  </a:solidFill>
                  <a:latin typeface="Lato"/>
                  <a:ea typeface="Lato"/>
                  <a:cs typeface="Lato"/>
                  <a:sym typeface="Lato"/>
                </a:rPr>
                <a:t>e</a:t>
              </a:r>
              <a:r>
                <a:rPr lang="en-US" sz="2500" b="0" i="0" u="none" strike="noStrike" cap="none">
                  <a:solidFill>
                    <a:schemeClr val="dk1"/>
                  </a:solidFill>
                  <a:latin typeface="Lato"/>
                  <a:ea typeface="Lato"/>
                  <a:cs typeface="Lato"/>
                  <a:sym typeface="Lato"/>
                </a:rPr>
                <a:t> la sana doctrina. </a:t>
              </a:r>
              <a:endParaRPr sz="2500" b="0" i="0" u="none" strike="noStrike" cap="none">
                <a:solidFill>
                  <a:schemeClr val="dk1"/>
                </a:solidFill>
                <a:latin typeface="Lato"/>
                <a:ea typeface="Lato"/>
                <a:cs typeface="Lato"/>
                <a:sym typeface="Lato"/>
              </a:endParaRPr>
            </a:p>
          </p:txBody>
        </p:sp>
      </p:grpSp>
      <p:pic>
        <p:nvPicPr>
          <p:cNvPr id="321" name="Google Shape;321;p2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3" descr="Screen Clipping"/>
          <p:cNvPicPr preferRelativeResize="0"/>
          <p:nvPr/>
        </p:nvPicPr>
        <p:blipFill rotWithShape="1">
          <a:blip r:embed="rId3">
            <a:alphaModFix/>
          </a:blip>
          <a:srcRect/>
          <a:stretch/>
        </p:blipFill>
        <p:spPr>
          <a:xfrm>
            <a:off x="0" y="0"/>
            <a:ext cx="12349537" cy="6882033"/>
          </a:xfrm>
          <a:prstGeom prst="rect">
            <a:avLst/>
          </a:prstGeom>
          <a:noFill/>
          <a:ln>
            <a:noFill/>
          </a:ln>
        </p:spPr>
      </p:pic>
      <p:sp>
        <p:nvSpPr>
          <p:cNvPr id="328" name="Google Shape;328;p23"/>
          <p:cNvSpPr txBox="1">
            <a:spLocks noGrp="1"/>
          </p:cNvSpPr>
          <p:nvPr>
            <p:ph type="body" idx="1"/>
          </p:nvPr>
        </p:nvSpPr>
        <p:spPr>
          <a:xfrm>
            <a:off x="4551524" y="492032"/>
            <a:ext cx="7203751" cy="5353597"/>
          </a:xfrm>
          <a:prstGeom prst="rect">
            <a:avLst/>
          </a:prstGeom>
          <a:solidFill>
            <a:schemeClr val="lt1">
              <a:alpha val="60000"/>
            </a:schemeClr>
          </a:solidFill>
          <a:ln>
            <a:noFill/>
          </a:ln>
        </p:spPr>
        <p:txBody>
          <a:bodyPr spcFirstLastPara="1" wrap="square" lIns="91425" tIns="45700" rIns="91425" bIns="45700" anchor="t" anchorCtr="0">
            <a:normAutofit lnSpcReduction="20000"/>
          </a:bodyPr>
          <a:lstStyle/>
          <a:p>
            <a:pPr marL="0" lvl="0" indent="0" algn="ctr" rtl="0">
              <a:lnSpc>
                <a:spcPct val="90000"/>
              </a:lnSpc>
              <a:spcBef>
                <a:spcPts val="1000"/>
              </a:spcBef>
              <a:spcAft>
                <a:spcPts val="0"/>
              </a:spcAft>
              <a:buSzPts val="1946"/>
              <a:buNone/>
            </a:pPr>
            <a:r>
              <a:rPr lang="en-US" sz="5200" b="1">
                <a:solidFill>
                  <a:srgbClr val="00B050"/>
                </a:solidFill>
              </a:rPr>
              <a:t>La iglesia visible</a:t>
            </a:r>
            <a:endParaRPr/>
          </a:p>
          <a:p>
            <a:pPr marL="0" lvl="0" indent="0" algn="ctr" rtl="0">
              <a:lnSpc>
                <a:spcPct val="90000"/>
              </a:lnSpc>
              <a:spcBef>
                <a:spcPts val="1000"/>
              </a:spcBef>
              <a:spcAft>
                <a:spcPts val="0"/>
              </a:spcAft>
              <a:buSzPts val="1946"/>
              <a:buNone/>
            </a:pPr>
            <a:endParaRPr sz="4400" b="1">
              <a:solidFill>
                <a:srgbClr val="00B050"/>
              </a:solidFill>
            </a:endParaRPr>
          </a:p>
          <a:p>
            <a:pPr marL="0" lvl="0" indent="0" algn="ctr" rtl="0">
              <a:lnSpc>
                <a:spcPct val="90000"/>
              </a:lnSpc>
              <a:spcBef>
                <a:spcPts val="1000"/>
              </a:spcBef>
              <a:spcAft>
                <a:spcPts val="0"/>
              </a:spcAft>
              <a:buSzPts val="1946"/>
              <a:buNone/>
            </a:pPr>
            <a:r>
              <a:rPr lang="en-US" sz="4400">
                <a:solidFill>
                  <a:schemeClr val="dk1"/>
                </a:solidFill>
              </a:rPr>
              <a:t>Hebreos 10:25 </a:t>
            </a:r>
            <a:endParaRPr/>
          </a:p>
          <a:p>
            <a:pPr marL="0" lvl="0" indent="0" algn="ctr" rtl="0">
              <a:lnSpc>
                <a:spcPct val="90000"/>
              </a:lnSpc>
              <a:spcBef>
                <a:spcPts val="1000"/>
              </a:spcBef>
              <a:spcAft>
                <a:spcPts val="0"/>
              </a:spcAft>
              <a:buSzPts val="1946"/>
              <a:buNone/>
            </a:pPr>
            <a:r>
              <a:rPr lang="en-US" sz="4400">
                <a:solidFill>
                  <a:schemeClr val="dk1"/>
                </a:solidFill>
              </a:rPr>
              <a:t>No dej</a:t>
            </a:r>
            <a:r>
              <a:rPr lang="en-US" sz="4400"/>
              <a:t>emos</a:t>
            </a:r>
            <a:r>
              <a:rPr lang="en-US" sz="4400">
                <a:solidFill>
                  <a:schemeClr val="dk1"/>
                </a:solidFill>
              </a:rPr>
              <a:t> de congregarnos, como es la costumbre de algunos, sino animémonos unos a otros; y con más razón ahora que vemos que aquel día se acerca. </a:t>
            </a:r>
            <a:endParaRPr sz="4400">
              <a:solidFill>
                <a:schemeClr val="dk1"/>
              </a:solidFill>
            </a:endParaRPr>
          </a:p>
        </p:txBody>
      </p:sp>
      <p:sp>
        <p:nvSpPr>
          <p:cNvPr id="329" name="Google Shape;3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Las Enseñanzas de Jesús #2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g2ee7691535d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ee7691535d_0_34"/>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36" name="Google Shape;336;g2ee7691535d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7" name="Google Shape;337;g2ee7691535d_0_34"/>
          <p:cNvSpPr txBox="1"/>
          <p:nvPr/>
        </p:nvSpPr>
        <p:spPr>
          <a:xfrm>
            <a:off x="3266589" y="1617237"/>
            <a:ext cx="72339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Vivimos en un mundo rodeado de muchas iglesias, denominaciones y grupos cristianos diferentes. </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quiere Dios que reaccionemos a ellos?</a:t>
            </a:r>
            <a:endParaRPr sz="3000" b="0" i="1"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7</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Santa Iglesia Cristiana </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ee7691535d_0_42"/>
          <p:cNvSpPr txBox="1"/>
          <p:nvPr/>
        </p:nvSpPr>
        <p:spPr>
          <a:xfrm>
            <a:off x="3075192" y="1466378"/>
            <a:ext cx="8175300" cy="458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Juan 4:1 </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Amados, no </a:t>
            </a:r>
            <a:r>
              <a:rPr lang="en-US" sz="3400">
                <a:solidFill>
                  <a:schemeClr val="dk1"/>
                </a:solidFill>
                <a:latin typeface="Lato"/>
                <a:ea typeface="Lato"/>
                <a:cs typeface="Lato"/>
                <a:sym typeface="Lato"/>
              </a:rPr>
              <a:t>creais</a:t>
            </a:r>
            <a:r>
              <a:rPr lang="en-US" sz="3400" b="0" i="0" u="none" strike="noStrike" cap="none">
                <a:solidFill>
                  <a:schemeClr val="dk1"/>
                </a:solidFill>
                <a:latin typeface="Lato"/>
                <a:ea typeface="Lato"/>
                <a:cs typeface="Lato"/>
                <a:sym typeface="Lato"/>
              </a:rPr>
              <a:t> a todo espíritu, sino pongan a prueba los espíritus, para ver si son de Dios. Porque muchos falsos profetas han salido por el mundo.</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p:txBody>
      </p:sp>
      <p:sp>
        <p:nvSpPr>
          <p:cNvPr id="343" name="Google Shape;343;g2ee7691535d_0_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g2ee7691535d_0_42"/>
          <p:cNvPicPr preferRelativeResize="0"/>
          <p:nvPr/>
        </p:nvPicPr>
        <p:blipFill rotWithShape="1">
          <a:blip r:embed="rId3">
            <a:alphaModFix/>
          </a:blip>
          <a:srcRect/>
          <a:stretch/>
        </p:blipFill>
        <p:spPr>
          <a:xfrm>
            <a:off x="212205" y="1983569"/>
            <a:ext cx="2862987" cy="289086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24"/>
          <p:cNvSpPr txBox="1"/>
          <p:nvPr/>
        </p:nvSpPr>
        <p:spPr>
          <a:xfrm>
            <a:off x="3287398" y="1160415"/>
            <a:ext cx="8142602"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Hechos 17:11</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Éstos eran más nobles que los de Tesalónica, pues recibieron la palabra con mucha atención, y todos los días examinaron cuidadosamente las enseñanzas de Pablo, comparándolas con las Escrituras.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p:txBody>
      </p:sp>
      <p:sp>
        <p:nvSpPr>
          <p:cNvPr id="350" name="Google Shape;350;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p24"/>
          <p:cNvPicPr preferRelativeResize="0"/>
          <p:nvPr/>
        </p:nvPicPr>
        <p:blipFill rotWithShape="1">
          <a:blip r:embed="rId3">
            <a:alphaModFix/>
          </a:blip>
          <a:srcRect/>
          <a:stretch/>
        </p:blipFill>
        <p:spPr>
          <a:xfrm>
            <a:off x="359162" y="2065212"/>
            <a:ext cx="2569073" cy="272757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p25"/>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sp>
        <p:nvSpPr>
          <p:cNvPr id="358" name="Google Shape;358;p25"/>
          <p:cNvSpPr txBox="1"/>
          <p:nvPr/>
        </p:nvSpPr>
        <p:spPr>
          <a:xfrm>
            <a:off x="3337601" y="2459524"/>
            <a:ext cx="7631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es importante tener cuidado con la falsa doctrina al buscar una congregación? </a:t>
            </a:r>
            <a:endParaRPr sz="4000" b="1" i="0" u="none" strike="noStrike" cap="none">
              <a:solidFill>
                <a:schemeClr val="dk1"/>
              </a:solidFill>
              <a:latin typeface="Lato"/>
              <a:ea typeface="Lato"/>
              <a:cs typeface="Lato"/>
              <a:sym typeface="Lato"/>
            </a:endParaRPr>
          </a:p>
        </p:txBody>
      </p:sp>
      <p:pic>
        <p:nvPicPr>
          <p:cNvPr id="359" name="Google Shape;359;p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g2ee7691535d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g2ee7691535d_0_66"/>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366" name="Google Shape;366;g2ee7691535d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7" name="Google Shape;367;g2ee7691535d_0_66"/>
          <p:cNvSpPr txBox="1"/>
          <p:nvPr/>
        </p:nvSpPr>
        <p:spPr>
          <a:xfrm>
            <a:off x="3206497" y="2345218"/>
            <a:ext cx="75654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quiere Dios que hagamos cuando encontramos personas que enseñan de manera diferente a lo que dice la Biblia?</a:t>
            </a:r>
            <a:endParaRPr sz="3000" b="1" i="1" u="none" strike="noStrike" cap="none">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74" name="Google Shape;374;p26"/>
          <p:cNvSpPr txBox="1"/>
          <p:nvPr/>
        </p:nvSpPr>
        <p:spPr>
          <a:xfrm>
            <a:off x="2030839" y="549075"/>
            <a:ext cx="9039931"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enseñan de manera </a:t>
            </a:r>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diferente a lo que dice la Biblia</a:t>
            </a:r>
            <a:endParaRPr/>
          </a:p>
          <a:p>
            <a:pPr marL="0" marR="0" lvl="0" indent="0" algn="l" rtl="0">
              <a:lnSpc>
                <a:spcPct val="100000"/>
              </a:lnSpc>
              <a:spcBef>
                <a:spcPts val="0"/>
              </a:spcBef>
              <a:spcAft>
                <a:spcPts val="0"/>
              </a:spcAft>
              <a:buClr>
                <a:schemeClr val="dk1"/>
              </a:buClr>
              <a:buSzPts val="1100"/>
              <a:buFont typeface="Arial"/>
              <a:buNone/>
            </a:pPr>
            <a:endParaRPr sz="4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Mostrarles su error con paciencia y amor.</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(Mateo 18; 2 Timoteo 3:16)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Si persisten en rechazar la corrección, debemos separarnos de ellos. </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(Romanos 16:17; Tito 3:10) </a:t>
            </a: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g2ee7691535d_0_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0" name="Google Shape;380;g2ee7691535d_0_5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81" name="Google Shape;381;g2ee7691535d_0_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82" name="Google Shape;382;g2ee7691535d_0_58"/>
          <p:cNvSpPr txBox="1"/>
          <p:nvPr/>
        </p:nvSpPr>
        <p:spPr>
          <a:xfrm>
            <a:off x="3287398" y="2151747"/>
            <a:ext cx="72339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quiere Dios que hagamos cuando encontramos personas que enseñan la Biblia fielmente?</a:t>
            </a:r>
            <a:endParaRPr sz="3000" b="1" i="1" u="none" strike="noStrike" cap="none">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p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89" name="Google Shape;389;p27"/>
          <p:cNvSpPr txBox="1"/>
          <p:nvPr/>
        </p:nvSpPr>
        <p:spPr>
          <a:xfrm>
            <a:off x="2030839" y="549075"/>
            <a:ext cx="9039931"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enseñan la verdad fielmente</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Disfrutamos la comunión de hermanos que están unidos en la fe.</a:t>
            </a:r>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 Juan 1:3; Juan 17:20-21)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Podemos alabar a Dios y trabajar juntos en amor por nuestro Señor</a:t>
            </a:r>
            <a:endParaRPr sz="36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8"/>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95" name="Google Shape;395;p28"/>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6" name="Google Shape;39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p28"/>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98" name="Google Shape;398;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99" name="Google Shape;399;p28"/>
          <p:cNvSpPr txBox="1"/>
          <p:nvPr/>
        </p:nvSpPr>
        <p:spPr>
          <a:xfrm>
            <a:off x="3185198" y="1997859"/>
            <a:ext cx="86121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12. ¿Qué es la santa </a:t>
            </a:r>
            <a:r>
              <a:rPr lang="en-US" sz="3600">
                <a:solidFill>
                  <a:schemeClr val="dk1"/>
                </a:solidFill>
                <a:latin typeface="Lato"/>
                <a:ea typeface="Lato"/>
                <a:cs typeface="Lato"/>
                <a:sym typeface="Lato"/>
              </a:rPr>
              <a:t>I</a:t>
            </a:r>
            <a:r>
              <a:rPr lang="en-US" sz="3600" b="0" i="0" u="none" strike="noStrike" cap="none">
                <a:solidFill>
                  <a:schemeClr val="dk1"/>
                </a:solidFill>
                <a:latin typeface="Lato"/>
                <a:ea typeface="Lato"/>
                <a:cs typeface="Lato"/>
                <a:sym typeface="Lato"/>
              </a:rPr>
              <a:t>glesia </a:t>
            </a:r>
            <a:r>
              <a:rPr lang="en-US" sz="3600">
                <a:solidFill>
                  <a:schemeClr val="dk1"/>
                </a:solidFill>
                <a:latin typeface="Lato"/>
                <a:ea typeface="Lato"/>
                <a:cs typeface="Lato"/>
                <a:sym typeface="Lato"/>
              </a:rPr>
              <a:t>C</a:t>
            </a:r>
            <a:r>
              <a:rPr lang="en-US" sz="3600" b="0" i="0" u="none" strike="noStrike" cap="none">
                <a:solidFill>
                  <a:schemeClr val="dk1"/>
                </a:solidFill>
                <a:latin typeface="Lato"/>
                <a:ea typeface="Lato"/>
                <a:cs typeface="Lato"/>
                <a:sym typeface="Lato"/>
              </a:rPr>
              <a:t>ristiana y porque es santa?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13. ¿Cómo debemos comportarnos con las personas u organizaciones que no predican fielmente la palabra de Dios?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05" name="Google Shape;40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6" name="Google Shape;40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08" name="Google Shape;40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9" name="Google Shape;40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15" name="Google Shape;41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6" name="Google Shape;41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17" name="Google Shape;41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4" name="Google Shape;42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25" name="Google Shape;42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26" name="Google Shape;42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27" name="Google Shape;42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29"/>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34" name="Google Shape;434;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p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36" name="Google Shape;436;p29"/>
          <p:cNvSpPr txBox="1"/>
          <p:nvPr/>
        </p:nvSpPr>
        <p:spPr>
          <a:xfrm>
            <a:off x="2417846" y="2341210"/>
            <a:ext cx="87835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Todas las personas son pecadoras y por naturaleza están bajo la justa condenación de Dios (Ro. 3:23, Sal. 14:2,3; 5:5; Ef. 2:3).</a:t>
            </a:r>
            <a:endParaRPr/>
          </a:p>
          <a:p>
            <a:pPr marL="342900" marR="0" lvl="0" indent="-114300" algn="l" rtl="0">
              <a:lnSpc>
                <a:spcPct val="100000"/>
              </a:lnSpc>
              <a:spcBef>
                <a:spcPts val="0"/>
              </a:spcBef>
              <a:spcAft>
                <a:spcPts val="0"/>
              </a:spcAft>
              <a:buClr>
                <a:srgbClr val="000000"/>
              </a:buClr>
              <a:buSzPts val="3600"/>
              <a:buFont typeface="Noto Sans Symbols"/>
              <a:buNone/>
            </a:pPr>
            <a:endParaRPr sz="3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Dios ama a todas las personas (Jn. 3:16).</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31"/>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42" name="Google Shape;442;p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3" name="Google Shape;443;p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44" name="Google Shape;444;p31"/>
          <p:cNvSpPr txBox="1"/>
          <p:nvPr/>
        </p:nvSpPr>
        <p:spPr>
          <a:xfrm>
            <a:off x="2025960" y="1888949"/>
            <a:ext cx="9469354"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Dios desea sinceramente la salvación de todos (Ez. 33:11; 1 Ti. 2:4, 2 P. 3:9, Mt. 23:37).</a:t>
            </a:r>
            <a:endParaRPr/>
          </a:p>
          <a:p>
            <a:pPr marL="342900" marR="0" lvl="0" indent="-114300" algn="l" rtl="0">
              <a:lnSpc>
                <a:spcPct val="100000"/>
              </a:lnSpc>
              <a:spcBef>
                <a:spcPts val="0"/>
              </a:spcBef>
              <a:spcAft>
                <a:spcPts val="0"/>
              </a:spcAft>
              <a:buClr>
                <a:srgbClr val="000000"/>
              </a:buClr>
              <a:buSzPts val="3600"/>
              <a:buFont typeface="Noto Sans Symbols"/>
              <a:buNone/>
            </a:pPr>
            <a:endParaRPr sz="3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Jesús pagó los pecados de todos. Dios declaró justo al mundo por la vida santa y la muerte sustitutiva de Cristo (Jn. 3:16; 2 Jn. 2:2; 1 Jn. 1:9; 2 Co. 5:19-21).</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32"/>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50" name="Google Shape;450;p3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1" name="Google Shape;451;p3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52" name="Google Shape;452;p32"/>
          <p:cNvSpPr txBox="1"/>
          <p:nvPr/>
        </p:nvSpPr>
        <p:spPr>
          <a:xfrm>
            <a:off x="2025960" y="1888949"/>
            <a:ext cx="94693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Las personas van al infierno porque rechazan el gratuito don divino de la salvación en Cristo. La única causa de la condenación de un pecador es la incredulidad (Mc.16:16; Mt. 23:37; Hch. 7:51; Jn. 3:18; 2 P. 2:1).</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33"/>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58" name="Google Shape;458;p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9" name="Google Shape;459;p3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60" name="Google Shape;460;p33"/>
          <p:cNvSpPr txBox="1"/>
          <p:nvPr/>
        </p:nvSpPr>
        <p:spPr>
          <a:xfrm>
            <a:off x="2025960" y="1888949"/>
            <a:ext cx="9469354"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Desde la eternidad, Dios eligió a los individuos para la salvación en Cristo. Esta elección es la causa: de su llegada a la fe, de su justificación por fe, y de la preservación en la fe para vida eterna. </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sp>
        <p:nvSpPr>
          <p:cNvPr id="465" name="Google Shape;465;p46"/>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66" name="Google Shape;466;p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7" name="Google Shape;467;p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68" name="Google Shape;468;p46"/>
          <p:cNvSpPr txBox="1"/>
          <p:nvPr/>
        </p:nvSpPr>
        <p:spPr>
          <a:xfrm>
            <a:off x="2025960" y="1888949"/>
            <a:ext cx="9469500" cy="4525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600"/>
              <a:buFont typeface="Noto Sans Symbols"/>
              <a:buChar char="∙"/>
            </a:pPr>
            <a:r>
              <a:rPr lang="en-US" sz="3600" b="0" i="0" u="none" strike="noStrike" cap="none">
                <a:solidFill>
                  <a:srgbClr val="000000"/>
                </a:solidFill>
                <a:latin typeface="Calibri"/>
                <a:ea typeface="Calibri"/>
                <a:cs typeface="Calibri"/>
                <a:sym typeface="Calibri"/>
              </a:rPr>
              <a:t>Aunque la mente humana siente que hay una contradicción entre la justificación universal y la elección de individuos, la fe acepta ambas doctrinas sin tratar de ponerlas en armonía con nuestra razón. Dios es trascendente a nosotros, nos inclinamos delante de él con corazón creyente cuando nos habla por su palabra. Decimos, co</a:t>
            </a:r>
            <a:r>
              <a:rPr lang="en-US" sz="3600">
                <a:latin typeface="Calibri"/>
                <a:ea typeface="Calibri"/>
                <a:cs typeface="Calibri"/>
                <a:sym typeface="Calibri"/>
              </a:rPr>
              <a:t>mo</a:t>
            </a:r>
            <a:r>
              <a:rPr lang="en-US" sz="3600" b="0" i="0" u="none" strike="noStrike" cap="none">
                <a:solidFill>
                  <a:srgbClr val="000000"/>
                </a:solidFill>
                <a:latin typeface="Calibri"/>
                <a:ea typeface="Calibri"/>
                <a:cs typeface="Calibri"/>
                <a:sym typeface="Calibri"/>
              </a:rPr>
              <a:t> Pablo:</a:t>
            </a: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47"/>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74" name="Google Shape;474;p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p4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76" name="Google Shape;476;p47"/>
          <p:cNvSpPr txBox="1"/>
          <p:nvPr/>
        </p:nvSpPr>
        <p:spPr>
          <a:xfrm>
            <a:off x="2025960" y="1888949"/>
            <a:ext cx="9469500" cy="403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Calibri"/>
                <a:ea typeface="Calibri"/>
                <a:cs typeface="Calibri"/>
                <a:sym typeface="Calibri"/>
              </a:rPr>
              <a:t>“¡Oh profundidad de las riquezas de la sabiduría y de la ciencia de Dios! ¡Cuán insondables son sus juicios, e inescrutables sus caminos! Porque ¿quién entendió la mente del Señor? ¿O quién fue su consejero? O ¿quién le dio a él primero, para que le fuese recompensado? Porque de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y por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y para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son todas las cosas. A </a:t>
            </a:r>
            <a:r>
              <a:rPr lang="en-US" sz="3200">
                <a:latin typeface="Calibri"/>
                <a:ea typeface="Calibri"/>
                <a:cs typeface="Calibri"/>
                <a:sym typeface="Calibri"/>
              </a:rPr>
              <a:t>É</a:t>
            </a:r>
            <a:r>
              <a:rPr lang="en-US" sz="3200" b="0" i="0" u="none" strike="noStrike" cap="none">
                <a:solidFill>
                  <a:srgbClr val="000000"/>
                </a:solidFill>
                <a:latin typeface="Calibri"/>
                <a:ea typeface="Calibri"/>
                <a:cs typeface="Calibri"/>
                <a:sym typeface="Calibri"/>
              </a:rPr>
              <a:t>l sea la gloria por los siglos. Amén”. (Ro. 11:33-36)</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48"/>
          <p:cNvSpPr txBox="1"/>
          <p:nvPr/>
        </p:nvSpPr>
        <p:spPr>
          <a:xfrm>
            <a:off x="2477344" y="444736"/>
            <a:ext cx="7189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6000" b="0" i="0" u="none" strike="noStrike" cap="none">
                <a:solidFill>
                  <a:srgbClr val="009444"/>
                </a:solidFill>
                <a:latin typeface="Lato"/>
                <a:ea typeface="Lato"/>
                <a:cs typeface="Lato"/>
                <a:sym typeface="Lato"/>
              </a:rPr>
              <a:t>La elección</a:t>
            </a:r>
            <a:endParaRPr sz="6000" b="0" i="0" u="none" strike="noStrike" cap="none">
              <a:solidFill>
                <a:srgbClr val="009444"/>
              </a:solidFill>
              <a:latin typeface="Lato"/>
              <a:ea typeface="Lato"/>
              <a:cs typeface="Lato"/>
              <a:sym typeface="Lato"/>
            </a:endParaRPr>
          </a:p>
        </p:txBody>
      </p:sp>
      <p:sp>
        <p:nvSpPr>
          <p:cNvPr id="482" name="Google Shape;482;p4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3" name="Google Shape;483;p4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84" name="Google Shape;484;p48"/>
          <p:cNvSpPr txBox="1"/>
          <p:nvPr/>
        </p:nvSpPr>
        <p:spPr>
          <a:xfrm>
            <a:off x="2025960" y="1888949"/>
            <a:ext cx="9469354" cy="35394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Calibri"/>
                <a:ea typeface="Calibri"/>
                <a:cs typeface="Calibri"/>
                <a:sym typeface="Calibri"/>
              </a:rPr>
              <a:t>Los que han tratado de poner la doctrina de la elección bajo el escrutinio de su razón, se despojaron del consuelo del evangelio; por sus especulaciones sobre “la mente de Dios”, han errado al enseñar que hay alguna base en el hombre para su elección o que hay elección para condenación. Ninguna de esas enseñanzas es verdadera.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santa </a:t>
              </a:r>
              <a:r>
                <a:rPr lang="en-US" sz="2500">
                  <a:solidFill>
                    <a:schemeClr val="dk1"/>
                  </a:solidFill>
                  <a:latin typeface="Lato"/>
                  <a:ea typeface="Lato"/>
                  <a:cs typeface="Lato"/>
                  <a:sym typeface="Lato"/>
                </a:rPr>
                <a:t>I</a:t>
              </a:r>
              <a:r>
                <a:rPr lang="en-US" sz="2500" b="0" i="0" u="none" strike="noStrike" cap="none">
                  <a:solidFill>
                    <a:schemeClr val="dk1"/>
                  </a:solidFill>
                  <a:latin typeface="Lato"/>
                  <a:ea typeface="Lato"/>
                  <a:cs typeface="Lato"/>
                  <a:sym typeface="Lato"/>
                </a:rPr>
                <a:t>glesia </a:t>
              </a:r>
              <a:r>
                <a:rPr lang="en-US" sz="2500">
                  <a:solidFill>
                    <a:schemeClr val="dk1"/>
                  </a:solidFill>
                  <a:latin typeface="Lato"/>
                  <a:ea typeface="Lato"/>
                  <a:cs typeface="Lato"/>
                  <a:sym typeface="Lato"/>
                </a:rPr>
                <a:t>C</a:t>
              </a:r>
              <a:r>
                <a:rPr lang="en-US" sz="2500" b="0" i="0" u="none" strike="noStrike" cap="none">
                  <a:solidFill>
                    <a:schemeClr val="dk1"/>
                  </a:solidFill>
                  <a:latin typeface="Lato"/>
                  <a:ea typeface="Lato"/>
                  <a:cs typeface="Lato"/>
                  <a:sym typeface="Lato"/>
                </a:rPr>
                <a:t>ristiana y la </a:t>
              </a:r>
              <a:r>
                <a:rPr lang="en-US" sz="2500">
                  <a:solidFill>
                    <a:schemeClr val="dk1"/>
                  </a:solidFill>
                  <a:latin typeface="Lato"/>
                  <a:ea typeface="Lato"/>
                  <a:cs typeface="Lato"/>
                  <a:sym typeface="Lato"/>
                </a:rPr>
                <a:t>comunión</a:t>
              </a:r>
              <a:r>
                <a:rPr lang="en-US" sz="2500" b="0" i="0" u="none" strike="noStrike" cap="none">
                  <a:solidFill>
                    <a:schemeClr val="dk1"/>
                  </a:solidFill>
                  <a:latin typeface="Lato"/>
                  <a:ea typeface="Lato"/>
                  <a:cs typeface="Lato"/>
                  <a:sym typeface="Lato"/>
                </a:rPr>
                <a:t> de los santos.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Explicar el origen de la Iglesia Cristiana en la elección eterna de Dios.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Reconocer la importancia de congregarse en una Iglesia visible que enseñ</a:t>
              </a:r>
              <a:r>
                <a:rPr lang="en-US" sz="2500">
                  <a:solidFill>
                    <a:schemeClr val="lt1"/>
                  </a:solidFill>
                  <a:latin typeface="Lato"/>
                  <a:ea typeface="Lato"/>
                  <a:cs typeface="Lato"/>
                  <a:sym typeface="Lato"/>
                </a:rPr>
                <a:t>e</a:t>
              </a:r>
              <a:r>
                <a:rPr lang="en-US" sz="2500" b="0" i="0" u="none" strike="noStrike" cap="none">
                  <a:solidFill>
                    <a:schemeClr val="lt1"/>
                  </a:solidFill>
                  <a:latin typeface="Lato"/>
                  <a:ea typeface="Lato"/>
                  <a:cs typeface="Lato"/>
                  <a:sym typeface="Lato"/>
                </a:rPr>
                <a:t> la sana doctrina. </a:t>
              </a:r>
              <a:endParaRPr sz="2500" b="0" i="0" u="none" strike="noStrike" cap="none">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0" name="Google Shape;140;p6"/>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a:t>
            </a:r>
            <a:r>
              <a:rPr lang="en-US" sz="2400" b="1" i="0" u="sng" strike="noStrike" cap="none">
                <a:solidFill>
                  <a:srgbClr val="211E1E"/>
                </a:solidFill>
                <a:latin typeface="Lato"/>
                <a:ea typeface="Lato"/>
                <a:cs typeface="Lato"/>
                <a:sym typeface="Lato"/>
              </a:rPr>
              <a:t>la santa </a:t>
            </a:r>
            <a:r>
              <a:rPr lang="en-US" sz="2400" b="1" u="sng">
                <a:solidFill>
                  <a:srgbClr val="211E1E"/>
                </a:solidFill>
                <a:latin typeface="Lato"/>
                <a:ea typeface="Lato"/>
                <a:cs typeface="Lato"/>
                <a:sym typeface="Lato"/>
              </a:rPr>
              <a:t>I</a:t>
            </a:r>
            <a:r>
              <a:rPr lang="en-US" sz="2400" b="1" i="0" u="sng" strike="noStrike" cap="none">
                <a:solidFill>
                  <a:srgbClr val="211E1E"/>
                </a:solidFill>
                <a:latin typeface="Lato"/>
                <a:ea typeface="Lato"/>
                <a:cs typeface="Lato"/>
                <a:sym typeface="Lato"/>
              </a:rPr>
              <a:t>glesia </a:t>
            </a:r>
            <a:r>
              <a:rPr lang="en-US" sz="2400" b="1" u="sng">
                <a:solidFill>
                  <a:srgbClr val="211E1E"/>
                </a:solidFill>
                <a:latin typeface="Lato"/>
                <a:ea typeface="Lato"/>
                <a:cs typeface="Lato"/>
                <a:sym typeface="Lato"/>
              </a:rPr>
              <a:t>C</a:t>
            </a:r>
            <a:r>
              <a:rPr lang="en-US" sz="2400" b="1" i="0" u="sng" strike="noStrike" cap="none">
                <a:solidFill>
                  <a:srgbClr val="211E1E"/>
                </a:solidFill>
                <a:latin typeface="Lato"/>
                <a:ea typeface="Lato"/>
                <a:cs typeface="Lato"/>
                <a:sym typeface="Lato"/>
              </a:rPr>
              <a:t>ristiana, la comunión de los santos; </a:t>
            </a:r>
            <a:r>
              <a:rPr lang="en-US" sz="2400" b="1" i="0" u="none" strike="noStrike" cap="none">
                <a:solidFill>
                  <a:srgbClr val="211E1E"/>
                </a:solidFill>
                <a:latin typeface="Lato"/>
                <a:ea typeface="Lato"/>
                <a:cs typeface="Lato"/>
                <a:sym typeface="Lato"/>
              </a:rPr>
              <a:t>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206497" y="2459250"/>
            <a:ext cx="71016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¿Quiénes son “la </a:t>
            </a:r>
            <a:r>
              <a:rPr lang="en-US" sz="4000" b="1">
                <a:solidFill>
                  <a:schemeClr val="dk1"/>
                </a:solidFill>
                <a:latin typeface="Lato"/>
                <a:ea typeface="Lato"/>
                <a:cs typeface="Lato"/>
                <a:sym typeface="Lato"/>
              </a:rPr>
              <a:t>s</a:t>
            </a:r>
            <a:r>
              <a:rPr lang="en-US" sz="4000" b="1" i="0" u="none" strike="noStrike" cap="none">
                <a:solidFill>
                  <a:schemeClr val="dk1"/>
                </a:solidFill>
                <a:latin typeface="Lato"/>
                <a:ea typeface="Lato"/>
                <a:cs typeface="Lato"/>
                <a:sym typeface="Lato"/>
              </a:rPr>
              <a:t>anta </a:t>
            </a:r>
            <a:r>
              <a:rPr lang="en-US" sz="4000" b="1">
                <a:solidFill>
                  <a:schemeClr val="dk1"/>
                </a:solidFill>
                <a:latin typeface="Lato"/>
                <a:ea typeface="Lato"/>
                <a:cs typeface="Lato"/>
                <a:sym typeface="Lato"/>
              </a:rPr>
              <a:t>i</a:t>
            </a:r>
            <a:r>
              <a:rPr lang="en-US" sz="4000" b="1" i="0" u="none" strike="noStrike" cap="none">
                <a:solidFill>
                  <a:schemeClr val="dk1"/>
                </a:solidFill>
                <a:latin typeface="Lato"/>
                <a:ea typeface="Lato"/>
                <a:cs typeface="Lato"/>
                <a:sym typeface="Lato"/>
              </a:rPr>
              <a:t>glesia </a:t>
            </a:r>
            <a:r>
              <a:rPr lang="en-US" sz="4000" b="1">
                <a:solidFill>
                  <a:schemeClr val="dk1"/>
                </a:solidFill>
                <a:latin typeface="Lato"/>
                <a:ea typeface="Lato"/>
                <a:cs typeface="Lato"/>
                <a:sym typeface="Lato"/>
              </a:rPr>
              <a:t>C</a:t>
            </a:r>
            <a:r>
              <a:rPr lang="en-US" sz="4000" b="1" i="0" u="none" strike="noStrike" cap="none">
                <a:solidFill>
                  <a:schemeClr val="dk1"/>
                </a:solidFill>
                <a:latin typeface="Lato"/>
                <a:ea typeface="Lato"/>
                <a:cs typeface="Lato"/>
                <a:sym typeface="Lato"/>
              </a:rPr>
              <a:t>ristiana” y “la comunión de los santos”?</a:t>
            </a:r>
            <a:endParaRPr sz="4000" b="1" i="0" u="none" strike="noStrike" cap="none">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7"/>
          <p:cNvSpPr txBox="1"/>
          <p:nvPr/>
        </p:nvSpPr>
        <p:spPr>
          <a:xfrm>
            <a:off x="2096154" y="532479"/>
            <a:ext cx="71016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santa </a:t>
            </a:r>
            <a:r>
              <a:rPr lang="en-US" sz="4000" b="1">
                <a:solidFill>
                  <a:srgbClr val="00B050"/>
                </a:solidFill>
                <a:latin typeface="Lato"/>
                <a:ea typeface="Lato"/>
                <a:cs typeface="Lato"/>
                <a:sym typeface="Lato"/>
              </a:rPr>
              <a:t>i</a:t>
            </a:r>
            <a:r>
              <a:rPr lang="en-US" sz="4000" b="1" i="0" u="none" strike="noStrike" cap="none">
                <a:solidFill>
                  <a:srgbClr val="00B050"/>
                </a:solidFill>
                <a:latin typeface="Lato"/>
                <a:ea typeface="Lato"/>
                <a:cs typeface="Lato"/>
                <a:sym typeface="Lato"/>
              </a:rPr>
              <a:t>glesia cristiana” y “la comunión de los santos”</a:t>
            </a:r>
            <a:endParaRPr sz="4000" b="1" i="0" u="none" strike="noStrike" cap="none">
              <a:solidFill>
                <a:srgbClr val="00B050"/>
              </a:solidFill>
              <a:latin typeface="Lato"/>
              <a:ea typeface="Lato"/>
              <a:cs typeface="Lato"/>
              <a:sym typeface="Lato"/>
            </a:endParaRPr>
          </a:p>
        </p:txBody>
      </p:sp>
      <p:pic>
        <p:nvPicPr>
          <p:cNvPr id="155" name="Google Shape;155;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p7"/>
          <p:cNvSpPr txBox="1"/>
          <p:nvPr/>
        </p:nvSpPr>
        <p:spPr>
          <a:xfrm>
            <a:off x="2031251" y="2355203"/>
            <a:ext cx="96933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Todos los creyentes en Jesús de todos lo tiempos: </a:t>
            </a:r>
            <a:r>
              <a:rPr lang="en-US" sz="3600" b="0" i="0" u="none" strike="noStrike" cap="none">
                <a:solidFill>
                  <a:srgbClr val="000000"/>
                </a:solidFill>
                <a:latin typeface="Arial"/>
                <a:ea typeface="Arial"/>
                <a:cs typeface="Arial"/>
                <a:sym typeface="Arial"/>
              </a:rPr>
              <a:t>la </a:t>
            </a:r>
            <a:r>
              <a:rPr lang="en-US" sz="3600"/>
              <a:t>i</a:t>
            </a:r>
            <a:r>
              <a:rPr lang="en-US" sz="3600" b="0" i="0" u="none" strike="noStrike" cap="none">
                <a:solidFill>
                  <a:srgbClr val="000000"/>
                </a:solidFill>
                <a:latin typeface="Arial"/>
                <a:ea typeface="Arial"/>
                <a:cs typeface="Arial"/>
                <a:sym typeface="Arial"/>
              </a:rPr>
              <a:t>glesia de Dios, el cuerpo de Cristo </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Santa – </a:t>
            </a:r>
            <a:r>
              <a:rPr lang="en-US" sz="3600" b="0" i="0" u="none" strike="noStrike" cap="none">
                <a:solidFill>
                  <a:srgbClr val="000000"/>
                </a:solidFill>
                <a:latin typeface="Arial"/>
                <a:ea typeface="Arial"/>
                <a:cs typeface="Arial"/>
                <a:sym typeface="Arial"/>
              </a:rPr>
              <a:t>lavados en la sangre del Cordero</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Cristiana</a:t>
            </a:r>
            <a:r>
              <a:rPr lang="en-US" sz="3600" b="0" i="0" u="none" strike="noStrike" cap="none">
                <a:solidFill>
                  <a:srgbClr val="000000"/>
                </a:solidFill>
                <a:latin typeface="Arial"/>
                <a:ea typeface="Arial"/>
                <a:cs typeface="Arial"/>
                <a:sym typeface="Arial"/>
              </a:rPr>
              <a:t> – confían en Cristo</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Comunión</a:t>
            </a:r>
            <a:r>
              <a:rPr lang="en-US" sz="3600" b="0" i="0" u="none" strike="noStrike" cap="none">
                <a:solidFill>
                  <a:srgbClr val="000000"/>
                </a:solidFill>
                <a:latin typeface="Arial"/>
                <a:ea typeface="Arial"/>
                <a:cs typeface="Arial"/>
                <a:sym typeface="Arial"/>
              </a:rPr>
              <a:t> – unidos por la fe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b293faa54_0_118"/>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eb293faa54_0_118"/>
          <p:cNvSpPr txBox="1"/>
          <p:nvPr/>
        </p:nvSpPr>
        <p:spPr>
          <a:xfrm>
            <a:off x="3287398" y="26231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a veces se les llama la “iglesia invisible”?</a:t>
            </a:r>
            <a:endParaRPr sz="4000" b="1" i="0" u="none" strike="noStrike" cap="none">
              <a:solidFill>
                <a:schemeClr val="dk1"/>
              </a:solidFill>
              <a:latin typeface="Lato"/>
              <a:ea typeface="Lato"/>
              <a:cs typeface="Lato"/>
              <a:sym typeface="Lato"/>
            </a:endParaRPr>
          </a:p>
        </p:txBody>
      </p:sp>
      <p:pic>
        <p:nvPicPr>
          <p:cNvPr id="164" name="Google Shape;164;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3236CC3D-F063-4B3D-B100-D7CFD971F1A0}"/>
</file>

<file path=customXml/itemProps2.xml><?xml version="1.0" encoding="utf-8"?>
<ds:datastoreItem xmlns:ds="http://schemas.openxmlformats.org/officeDocument/2006/customXml" ds:itemID="{3B4DDDA9-0712-4140-B567-7E2A68337626}"/>
</file>

<file path=customXml/itemProps3.xml><?xml version="1.0" encoding="utf-8"?>
<ds:datastoreItem xmlns:ds="http://schemas.openxmlformats.org/officeDocument/2006/customXml" ds:itemID="{7CD5FA5C-BE6B-410E-8B9E-1BE022AA5830}"/>
</file>

<file path=docProps/app.xml><?xml version="1.0" encoding="utf-8"?>
<Properties xmlns="http://schemas.openxmlformats.org/officeDocument/2006/extended-properties" xmlns:vt="http://schemas.openxmlformats.org/officeDocument/2006/docPropsVTypes">
  <TotalTime>0</TotalTime>
  <Words>4713</Words>
  <Application>Microsoft Macintosh PowerPoint</Application>
  <PresentationFormat>Widescreen</PresentationFormat>
  <Paragraphs>304</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Noto Sans Symbols</vt:lpstr>
      <vt:lpstr>Times New Roman</vt:lpstr>
      <vt:lpstr>Calibri</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cp:revision>
  <dcterms:created xsi:type="dcterms:W3CDTF">2023-11-29T19:33:05Z</dcterms:created>
  <dcterms:modified xsi:type="dcterms:W3CDTF">2025-06-18T18:57:30Z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