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7" r:id="rId5"/>
    <p:sldId id="259" r:id="rId6"/>
    <p:sldId id="258" r:id="rId7"/>
    <p:sldId id="260" r:id="rId8"/>
    <p:sldId id="292" r:id="rId9"/>
    <p:sldId id="347" r:id="rId10"/>
    <p:sldId id="263" r:id="rId11"/>
    <p:sldId id="452" r:id="rId12"/>
    <p:sldId id="264" r:id="rId13"/>
    <p:sldId id="265" r:id="rId14"/>
    <p:sldId id="266" r:id="rId15"/>
    <p:sldId id="269" r:id="rId16"/>
    <p:sldId id="270" r:id="rId17"/>
    <p:sldId id="271" r:id="rId18"/>
    <p:sldId id="428" r:id="rId19"/>
    <p:sldId id="273" r:id="rId20"/>
    <p:sldId id="450" r:id="rId21"/>
    <p:sldId id="294" r:id="rId22"/>
    <p:sldId id="275" r:id="rId23"/>
    <p:sldId id="276" r:id="rId24"/>
    <p:sldId id="402" r:id="rId25"/>
    <p:sldId id="277" r:id="rId26"/>
    <p:sldId id="278" r:id="rId27"/>
    <p:sldId id="305" r:id="rId28"/>
    <p:sldId id="389" r:id="rId29"/>
    <p:sldId id="279" r:id="rId30"/>
    <p:sldId id="280" r:id="rId31"/>
    <p:sldId id="281" r:id="rId32"/>
    <p:sldId id="282" r:id="rId33"/>
    <p:sldId id="283" r:id="rId34"/>
    <p:sldId id="285" r:id="rId35"/>
    <p:sldId id="367" r:id="rId36"/>
    <p:sldId id="287" r:id="rId37"/>
    <p:sldId id="289" r:id="rId38"/>
    <p:sldId id="288" r:id="rId39"/>
    <p:sldId id="290" r:id="rId40"/>
    <p:sldId id="291" r:id="rId41"/>
  </p:sldIdLst>
  <p:sldSz cx="12192000" cy="6858000"/>
  <p:notesSz cx="6858000" cy="9144000"/>
  <p:embeddedFontLst>
    <p:embeddedFont>
      <p:font typeface="Cambria" panose="02040503050406030204" pitchFamily="18" charset="0"/>
      <p:regular r:id="rId43"/>
      <p:bold r:id="rId44"/>
      <p:italic r:id="rId45"/>
      <p:boldItalic r:id="rId46"/>
    </p:embeddedFont>
    <p:embeddedFont>
      <p:font typeface="Lato" panose="020F0502020204030203" pitchFamily="34" charset="0"/>
      <p:regular r:id="rId47"/>
      <p:bold r:id="rId48"/>
      <p:italic r:id="rId49"/>
      <p:boldItalic r:id="rId50"/>
    </p:embeddedFont>
    <p:embeddedFont>
      <p:font typeface="Lato Black" panose="020F0502020204030204" pitchFamily="34" charset="0"/>
      <p:bold r:id="rId51"/>
      <p:italic r:id="rId52"/>
      <p:boldItalic r:id="rId53"/>
    </p:embeddedFont>
    <p:embeddedFont>
      <p:font typeface="Overlock"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CxtQ6poMdB9H1KQXhLDa/Ec2a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48367"/>
  </p:normalViewPr>
  <p:slideViewPr>
    <p:cSldViewPr snapToGrid="0">
      <p:cViewPr varScale="1">
        <p:scale>
          <a:sx n="36" d="100"/>
          <a:sy n="36" d="100"/>
        </p:scale>
        <p:origin x="2408"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customschemas.google.com/relationships/presentationmetadata" Target="meta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NGzkSX8kfx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6</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Ver el video de enseñanza: </a:t>
            </a:r>
            <a:r>
              <a:rPr lang="es-E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https://www.youtube.com/watch?v=NGzkSX8kfxw</a:t>
            </a:r>
            <a:r>
              <a:rPr lang="es-419"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Leer Mateo 23</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Responder estas preguntas: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¿Qué significa la ¨levadura¨ de los fariseos?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¿Qué quiere decir “cuelan el mosquito, pero se tragan el camello”?</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¿Por qué Jesús los llama “sepulcros blanqueados”?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¿Por qué los llama “serpientes y generación de víboras”?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¿Cuál fue la condena general de Jesús contra los fariseos?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6cb42c787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¿Qué significa “cuelan el mosquito y se tragan el camello”?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0" marR="0" lvl="0" indent="0">
              <a:buFontTx/>
              <a:buNone/>
            </a:pPr>
            <a:endParaRPr lang="en-US" sz="1100" i="1"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Según las leyes ceremoniales, no les era permitido a los judíos comer animales impuros. El mosquito era el animal impuro más pequeño y el camello el más grande.</a:t>
            </a: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Los fariseos estrictos filtraban el agua para no tragarse un mosquito, pero cuando les dedicaban tanto tiempo y esfuerzo a recaudar el diezmo, Jesús dice es como tragarse un camello. </a:t>
            </a:r>
            <a:endParaRPr lang="en-US" sz="1100" dirty="0">
              <a:effectLst/>
              <a:latin typeface="Calibri" panose="020F0502020204030204" pitchFamily="34" charset="0"/>
              <a:ea typeface="Calibri" panose="020F0502020204030204" pitchFamily="34" charset="0"/>
            </a:endParaRPr>
          </a:p>
          <a:p>
            <a:pPr marL="1828800" marR="171450" lvl="3" indent="-298450" algn="l" rtl="0">
              <a:spcBef>
                <a:spcPts val="0"/>
              </a:spcBef>
              <a:spcAft>
                <a:spcPts val="0"/>
              </a:spcAft>
              <a:buClr>
                <a:schemeClr val="dk1"/>
              </a:buClr>
              <a:buSzPts val="1100"/>
              <a:buFont typeface="Calibri"/>
              <a:buAutoNum type="alphaLcPeriod"/>
            </a:pPr>
            <a:endParaRPr dirty="0"/>
          </a:p>
        </p:txBody>
      </p:sp>
      <p:sp>
        <p:nvSpPr>
          <p:cNvPr id="168" name="Google Shape;168;g2f6cb42c7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3796e4b1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5º Ay (v.25-26): “Limpian por fuera el vaso y el plato, pero por dentro están llenos de robo y de injusticia”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Limpian lo exterior, pero lo interior está sucio.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 ley de Moisés establecía que una vasija de barro era inmunda si la parte a adentro había sido tocada por algo inmundo (Levítico 11:33). Los fariseos ampliaron esta ley incluyendo la parte exterior también. (Leyes extrabíblicas)</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Sin embargo, todos los lavamientos ceremoniales no limpiaban su corazón, donde estaba la verdadera inmundicia. </a:t>
            </a:r>
            <a:endParaRPr lang="en-US" sz="1100" dirty="0">
              <a:effectLst/>
              <a:latin typeface="Calibri" panose="020F0502020204030204" pitchFamily="34" charset="0"/>
              <a:ea typeface="Calibri" panose="020F0502020204030204" pitchFamily="34" charset="0"/>
            </a:endParaRPr>
          </a:p>
          <a:p>
            <a:pPr marL="61595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6º Ay (v.27-28): “Son como los sepulcros blanqueados”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¿Por qué Jesús los llama “sepulcros blanqueados”?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100" i="1"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Sepulcros blanqueados: aparentan santidad, pero están llenos de impureza.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Según las leyes ceremoniales, el contacto con un sepulcro (con un cadáver adentro) les hacía impuros. (Números 19:16) Los sepulcros fueron blancos por dos razones: 1) por las apariencias y, 2) como una advertencia visible de no acercarse.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Los fariseos se presentaban como personas religiosas, pero por dentro eran malvados, hipócritas y al igual que el sepulcro, espiritualmente muertos. </a:t>
            </a:r>
          </a:p>
          <a:p>
            <a:pPr marL="107315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7º Ay (v.29-36): Edifican los sepulcros de los profetas, pero comparten la violencia de sus antepasados.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176" name="Google Shape;176;g283796e4b1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83796e4b17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qué los llama “serpientes y generación de víboras”?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endParaRPr lang="en-US" sz="1100" i="1" dirty="0">
              <a:solidFill>
                <a:srgbClr val="000000"/>
              </a:solidFill>
              <a:effectLst/>
              <a:latin typeface="Calibri" panose="020F0502020204030204" pitchFamily="34" charset="0"/>
              <a:ea typeface="Calibri" panose="020F0502020204030204" pitchFamily="34" charset="0"/>
              <a:cs typeface="Arial"/>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Son hijos de Satanás (Génesis 3:1), enseñan salvación por obras. </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El veneno de una serpiente (especialmente de las víboras) puede matar el cuerpo.</a:t>
            </a: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Las falsas enseñanzas de los fariseos mataban el alma y llevaban a la muerte en el infierno. </a:t>
            </a:r>
            <a:endParaRPr lang="en-US" sz="1100" dirty="0">
              <a:effectLst/>
              <a:latin typeface="Calibri" panose="020F0502020204030204" pitchFamily="34" charset="0"/>
              <a:ea typeface="Calibri" panose="020F0502020204030204" pitchFamily="34" charset="0"/>
            </a:endParaRPr>
          </a:p>
          <a:p>
            <a:pPr marL="1828800" marR="171450" lvl="0" indent="0" algn="l" rtl="0">
              <a:spcBef>
                <a:spcPts val="0"/>
              </a:spcBef>
              <a:spcAft>
                <a:spcPts val="0"/>
              </a:spcAft>
              <a:buNone/>
            </a:pPr>
            <a:endParaRPr dirty="0">
              <a:solidFill>
                <a:schemeClr val="dk1"/>
              </a:solidFill>
              <a:latin typeface="Calibri"/>
              <a:ea typeface="Calibri"/>
              <a:cs typeface="Calibri"/>
              <a:sym typeface="Calibri"/>
            </a:endParaRPr>
          </a:p>
        </p:txBody>
      </p:sp>
      <p:sp>
        <p:nvSpPr>
          <p:cNvPr id="202" name="Google Shape;202;g283796e4b1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3796e4b1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Lucas 12:1 Dice: “Cuídense de la levadura de los fariseos.” ¿Qué es esa levadura?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Su hipocresía y falsa enseñanza sobre la salvación por obras.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Así como la levadura afecta toda la masa, su doctrina corrompe todo.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10" name="Google Shape;210;g283796e4b1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83796e4b17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4. </a:t>
            </a:r>
            <a:r>
              <a:rPr lang="es-ES" sz="1800" dirty="0">
                <a:effectLst/>
                <a:latin typeface="Calibri" panose="020F0502020204030204" pitchFamily="34" charset="0"/>
                <a:ea typeface="Calibri" panose="020F0502020204030204" pitchFamily="34" charset="0"/>
                <a:cs typeface="Calibri" panose="020F0502020204030204" pitchFamily="34" charset="0"/>
              </a:rPr>
              <a:t>¿Cuál fue la condena general de Jesús contra los fariseos?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18" name="Google Shape;218;g283796e4b1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4. </a:t>
            </a:r>
            <a:r>
              <a:rPr lang="es-ES" sz="1800" dirty="0">
                <a:effectLst/>
                <a:latin typeface="Calibri" panose="020F0502020204030204" pitchFamily="34" charset="0"/>
                <a:ea typeface="Calibri" panose="020F0502020204030204" pitchFamily="34" charset="0"/>
                <a:cs typeface="Calibri" panose="020F0502020204030204" pitchFamily="34" charset="0"/>
              </a:rPr>
              <a:t>¿Cuál fue la condena general de Jesús contra los fariseos?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Su hipocresía, </a:t>
            </a: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su falsa doctrina,</a:t>
            </a: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 su autojustificación arrogante y </a:t>
            </a: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el daño que hacen a otros. No sólo pecan, sino desvían a otros.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30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83796e4b17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6. ¿Hay evangelio en Mateo 23?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34" name="Google Shape;234;g283796e4b1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6. ¿Hay evangelio en Mateo 23? </a:t>
            </a:r>
          </a:p>
          <a:p>
            <a:pPr marL="0" marR="0" indent="0">
              <a:buFontTx/>
              <a:buNone/>
            </a:pPr>
            <a:endPar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V.37 ¡Jerusalén, Jerusalén, que matas a los profetas y apedreas a los que son enviados a ti! ¡Cuántas veces quise juntar a tus hijos, como junta la gallina a sus polluelos debajo de sus alas, y no quisiste!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Pocos días después, Jesús moriría en la cruz por todos.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ama y desea la salvación de todos. Pero no fuerza el amor; Dios busca corazones voluntarios.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868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ES_tradn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 #2: </a:t>
            </a:r>
            <a:r>
              <a:rPr lang="es-419" sz="1800" b="1" dirty="0">
                <a:effectLst/>
                <a:latin typeface="Calibri" panose="020F0502020204030204" pitchFamily="34" charset="0"/>
                <a:ea typeface="Calibri" panose="020F0502020204030204" pitchFamily="34" charset="0"/>
              </a:rPr>
              <a:t>Reconocer y comunicar el peligro de fariseísmo hoy en día.</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83796e4b17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¿Por qué Jesús habló con tanta dureza a los fariseos?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250" name="Google Shape;250;g283796e4b1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7916"/>
              </a:lnSpc>
              <a:spcBef>
                <a:spcPts val="120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6bdc44d8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¿Por qué Jesús habló con tanta dureza a los fariseos?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Por amor: quería abrirles los ojos a la verdad.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Necesitaban reconocer su error para poder ser salvos.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A veces se puede compartir la verdad con calma. Pero cuando hay terquedad y arrogancia, se requiere una corrección firme.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Jesús mostró profunda preocupación por sus almas y por las del pueblo bajo su influencia. </a:t>
            </a:r>
            <a:endParaRPr lang="en-US" sz="18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58" name="Google Shape;258;g2f6bdc44d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El espíritu del fariseísmo sigue vivo hoy</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Jesús reprendió duramente a los fariseos porque estaban perdidos. Confiaban en sus reglas y buenas obras para ser salvos.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¿Suena familiar?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629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83796e4b17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3. ¿Qué advertencia nos deja el ejemplo de los fariseos?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endParaRPr lang="en-US" sz="1800" dirty="0">
              <a:effectLst/>
              <a:latin typeface="Calibri" panose="020F0502020204030204" pitchFamily="34" charset="0"/>
              <a:ea typeface="Calibri" panose="020F0502020204030204" pitchFamily="34" charset="0"/>
            </a:endParaRPr>
          </a:p>
          <a:p>
            <a:pPr marL="971550" marR="171450" lvl="0" indent="-298450" algn="l" rtl="0">
              <a:spcBef>
                <a:spcPts val="0"/>
              </a:spcBef>
              <a:spcAft>
                <a:spcPts val="100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65" name="Google Shape;265;g283796e4b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83796e4b17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¿Qué advertencia nos deja el ejemplo de los fariseos?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La hipocresía puede infiltrarse incluso en el corazón del creyente maduro.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Podemos cegarnos ante nuestros propios pecados y olvidar nuestra necesidad diaria de perdón.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Podemos obedecer para aparentar, no por amor a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Nos comparamos con otros en vez de mirar a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Podemos pensar que merecemos bendiciones por nuestra buena conducta.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Incluso llegamos a imponer reglas que Dios nunca estableció en su Palabra. </a:t>
            </a:r>
            <a:endParaRPr lang="en-US" sz="18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73" name="Google Shape;273;g283796e4b1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_tradn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 #3: </a:t>
            </a:r>
            <a:r>
              <a:rPr lang="es-419" sz="1800" b="1" dirty="0">
                <a:effectLst/>
                <a:latin typeface="Calibri" panose="020F0502020204030204" pitchFamily="34" charset="0"/>
                <a:ea typeface="Calibri" panose="020F0502020204030204" pitchFamily="34" charset="0"/>
              </a:rPr>
              <a:t>Usar Juan 15 para describir la vida cristiana.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Después de escuchar las duras palabras de Jesús a los fariseos y reflexionar sobre el peligro del fariseísmo hoy, quizás nos preguntamos: ¿Cómo podemos vivir una vida que agrade a Dios? Gracias a Dios, su Palabra nos da la respuesta.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9261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83796e4b17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a:t>
            </a:r>
            <a:r>
              <a:rPr lang="es-ES" sz="1800" i="1" dirty="0">
                <a:effectLst/>
                <a:latin typeface="Calibri" panose="020F0502020204030204" pitchFamily="34" charset="0"/>
                <a:ea typeface="Calibri" panose="020F0502020204030204" pitchFamily="34" charset="0"/>
                <a:cs typeface="Calibri" panose="020F0502020204030204" pitchFamily="34" charset="0"/>
              </a:rPr>
              <a:t>Filipenses 2:13 Dios es el que produce en ustedes lo mismo el querer como el hacer, por su buena voluntad.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80" name="Google Shape;280;g283796e4b1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83796e4b17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a:t>
            </a:r>
            <a:r>
              <a:rPr lang="es-ES" sz="1100" i="1" dirty="0">
                <a:effectLst/>
                <a:latin typeface="Calibri" panose="020F0502020204030204" pitchFamily="34" charset="0"/>
                <a:ea typeface="Calibri" panose="020F0502020204030204" pitchFamily="34" charset="0"/>
                <a:cs typeface="Calibri" panose="020F0502020204030204" pitchFamily="34" charset="0"/>
              </a:rPr>
              <a:t>Filipenses 2:13 Dios es el que produce en ustedes lo mismo el querer como el hacer, por su buena voluntad.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Recordamos lo que hemos ya estudiado en este curso: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Por naturaleza, somos enemigos de Dios, muertos en el pecado.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Necesitamos un milagro, y el Espíritu Santo lo realiza al darnos la fe – un don de Dios.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88" name="Google Shape;288;g283796e4b1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3796e4b17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Él nos hace nuevas criaturas mediante los medios de gracia: la Palabra y los sacramentos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A través de ellos, el Espíritu crea y fortalece nuestra fe, capacitándonos para hacer lo bueno. (fruto del Espíritu).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Dios quien produce en nosotros tanto el deseo como la acción de hacer su voluntad. Las buenas obras fluyen de la fe, de la transformación por el Espíritu. </a:t>
            </a:r>
            <a:endParaRPr lang="en-US" sz="1100" dirty="0">
              <a:effectLst/>
              <a:latin typeface="Calibri" panose="020F0502020204030204" pitchFamily="34" charset="0"/>
              <a:ea typeface="Calibri" panose="020F0502020204030204" pitchFamily="34" charset="0"/>
            </a:endParaRPr>
          </a:p>
          <a:p>
            <a:pPr marL="1828800" marR="171450" lvl="3" indent="-298450" algn="l" rtl="0">
              <a:spcBef>
                <a:spcPts val="0"/>
              </a:spcBef>
              <a:spcAft>
                <a:spcPts val="0"/>
              </a:spcAft>
              <a:buClr>
                <a:schemeClr val="dk1"/>
              </a:buClr>
              <a:buSzPts val="1100"/>
              <a:buFont typeface="Calibri"/>
              <a:buAutoNum type="alphaLcPeriod"/>
            </a:pPr>
            <a:endParaRPr b="1" dirty="0">
              <a:solidFill>
                <a:schemeClr val="dk1"/>
              </a:solidFill>
              <a:latin typeface="Calibri"/>
              <a:ea typeface="Calibri"/>
              <a:cs typeface="Calibri"/>
              <a:sym typeface="Calibri"/>
            </a:endParaRPr>
          </a:p>
        </p:txBody>
      </p:sp>
      <p:sp>
        <p:nvSpPr>
          <p:cNvPr id="295" name="Google Shape;295;g283796e4b17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83796e4b17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En Juan 15, Jesús nos muestra cómo funciona.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i="1" dirty="0">
                <a:effectLst/>
                <a:latin typeface="Calibri" panose="020F0502020204030204" pitchFamily="34" charset="0"/>
                <a:ea typeface="Calibri" panose="020F0502020204030204" pitchFamily="34" charset="0"/>
                <a:cs typeface="Calibri" panose="020F0502020204030204" pitchFamily="34" charset="0"/>
              </a:rPr>
              <a:t>V. 15 Yo soy la vid verdadera, </a:t>
            </a:r>
            <a:r>
              <a:rPr lang="es-ES_tradnl" sz="1800" i="1" dirty="0">
                <a:effectLst/>
                <a:latin typeface="Calibri" panose="020F0502020204030204" pitchFamily="34" charset="0"/>
                <a:ea typeface="Calibri" panose="020F0502020204030204" pitchFamily="34" charset="0"/>
                <a:cs typeface="Calibri" panose="020F0502020204030204" pitchFamily="34" charset="0"/>
              </a:rPr>
              <a:t>y mi Padre es el labrador. 2 Todo pámpano que en mí no lleva fruto, lo quitará; y todo aquel que lleva fruto, lo limpiará, para que lleve más fruto.3 Ustedes ya están limpios, por la palabra que les he hablado. 4 Permanezcan en mí, y yo en ustedes. Así como el pámpano no puede llevar fruto por sí mismo, si no permanece en la vid, así tampoco ustedes, si no permanecen en mí. </a:t>
            </a:r>
            <a:endParaRPr lang="en-US" sz="1800" dirty="0">
              <a:effectLst/>
              <a:latin typeface="Calibri" panose="020F0502020204030204" pitchFamily="34" charset="0"/>
              <a:ea typeface="Calibri" panose="020F0502020204030204" pitchFamily="34" charset="0"/>
            </a:endParaRPr>
          </a:p>
          <a:p>
            <a:pPr marL="10287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01" name="Google Shape;301;g283796e4b17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Introducción breve a Lección 6</a:t>
            </a: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Bienvenidos a Lección 6. Hoy estudiaremos Mateo 23, el discurso que Jesús dio a sus discípulos y a la multitud durante la Semana Santa, pocos días antes de su muerte. En este capítulo vemos a Jesús hablar con firmeza contra los fariseos y maestros de la ley. Sin embargo, al final también se revela su corazón compasivo y quebrantado, porque su pueblo rechaza el evangelio. ¡Dios realmente quiere que todos se salven!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83796e4b17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Jesús es la vid, nosotros las ramas y el Padre es el labrador. (Dios envió la vid verdadera para que podamos encontrar vida en él.)</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Las ramas reciben vida y producen fruto sólo si permanecen unidas a la vid.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Algunas ramas parecen unidas, pero no producen fruto – y serán cortadas. Así también, hay quienes parecen creyentes, pero no tienen fe verdadera.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Las ramas que sí dan fruto, el Padre las poda para que den aún más. Él obra en nuestras vidas por medio del Espíritu, quitando lo que impide nuestro crecimiento espiritual.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“Ustedes ya están limpios, por la palabra que les he hablado.” La Palabra nos limpia, crea y alimenta nuestra fe y nos mantiene unidos a Cristo. Por la Palabra, Dios nutre a sus discípulos.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Separados de Jesús no podemos dar fruto. Por eso, deseamos permanecer en él, escuchando su Palabra. </a:t>
            </a:r>
            <a:endParaRPr lang="en-US" sz="18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09" name="Google Shape;309;g283796e4b17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83796e4b17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V. 16 “Ustedes no me eligieron a mí. Más bien, yo los elegí a ustedes, y los he puesto para que vayan y lleven fruto.” Vivimos la vida cristiana no por iniciative propia, sino porque Dios nos eligió y nos capacita. </a:t>
            </a:r>
            <a:endParaRPr lang="en-US" sz="18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24" name="Google Shape;324;g283796e4b17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Gálatas 2:20-</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21, las palabras inspiradas del apóstol Pablo: </a:t>
            </a:r>
            <a:r>
              <a:rPr lang="es-ES_tradnl" sz="1800" i="1" dirty="0">
                <a:effectLst/>
                <a:latin typeface="Calibri" panose="020F0502020204030204" pitchFamily="34" charset="0"/>
                <a:ea typeface="Cambria" panose="02040503050406030204" pitchFamily="18" charset="0"/>
                <a:cs typeface="Times New Roman" panose="02020603050405020304" pitchFamily="18"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El Proyecto Final</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6. Anímales ya empezar en su proyecto final, contestando en sus propias palabras.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7. ¿Por qué hubo tanto conflicto entre Jesús y los fariseos?  Hoy en día ¿quiénes serían los fariseos? (Lección 6)</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340" name="Google Shape;340;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58" name="Google Shape;3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Dios, nuestro Padre celestial, te damos gracias por tu Palabra viva que nos ha enseñado hoy. Confesamos que muchas veces hemos confiado en nosotros mismos, en nuestras obras, en nuestra propia justicia. Perdónanos por todo orgullo fariseo que aún habita en nuestros corazones.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Gracias por habernos unido a Cristo, la vid verdadera. Por medio de tu Espíritu Santo, ayúdanos a permanecer en él,</a:t>
            </a: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a ser nutridos por tu Palabra y a dar fruto abundante para tu gloria. Límpianos, Señor, por tu gracia, y continúa obrando en nosotros tanto el querer como el hacer, conforme a tu buena voluntad. Guíanos a vivir cada día en humildad, arrepentimiento y fe, confiando sólo en tu amor y en la justicia perfecta de nuestro Salvador Jesús. Que nuestras vidas den testimonio de tu gracia, y que otros también encuentren vida verdadera en Cristo. En el nombre de Jesús, la vid verdadera,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50" name="Google Shape;350;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368" name="Google Shape;368;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376" name="Google Shape;376;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Padre celestial, te damos gracias por permitirnos reunirnos una vez más en tu Palabra. Hoy queremos escuchar la voz de nuestro Salvador, incluso cuando sus palabras son duras. Danos humildad y confianza para descansar en su gracia. Espíritu Santo, ilumina nuestros corazones y mentes mientras estudiamos Mateo 23. Enséñanos por medio de las Escrituras, muéstranos el peligro del orgullo espiritual y dirígenos hacia una vida agradecida. Que tu Palabra nos transforme según tu santa voluntad.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rPr>
              <a:t>OBJETIVO #1: Analizar las duras advertencias de Jesús a los fariseos en Mateo 23.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En Mateo 23, Jesús, con su perfecta sabiduría, habla con severidad a los fariseos y maestros de la ley, llamándoles “hipócritas.” ¿Por qué?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84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6bdc44d8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cs typeface="Calibri" panose="020F0502020204030204" pitchFamily="34" charset="0"/>
              </a:rPr>
              <a:t>En Mateo 23, Jesús, con su perfecta sabiduría, habla con severidad a los fariseos y maestros de la ley, llamándoles “hipócritas.” ¿Por qué?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La hipocresía es fingir ser lo que no se es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V. 3 No practican lo que predican.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V. 4 imponen cargas pesadas a otros, pero no las cargan ellos mismos.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V. 5-7 Todo lo hacen para ser vistos por los demás.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V.11 Enseñan salvación por obras, robando la gloria de Dios y rechazando la salvación por la fe. “El más importante entre ustedes será siervo de los demás” </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52" name="Google Shape;152;g2f6bdc44d8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042B0FE4-60E5-3C49-1CBF-AAB2CBA364B9}"/>
            </a:ext>
          </a:extLst>
        </p:cNvPr>
        <p:cNvGrpSpPr/>
        <p:nvPr/>
      </p:nvGrpSpPr>
      <p:grpSpPr>
        <a:xfrm>
          <a:off x="0" y="0"/>
          <a:ext cx="0" cy="0"/>
          <a:chOff x="0" y="0"/>
          <a:chExt cx="0" cy="0"/>
        </a:xfrm>
      </p:grpSpPr>
      <p:sp>
        <p:nvSpPr>
          <p:cNvPr id="151" name="Google Shape;151;g2f6bdc44d83_0_30:notes">
            <a:extLst>
              <a:ext uri="{FF2B5EF4-FFF2-40B4-BE49-F238E27FC236}">
                <a16:creationId xmlns:a16="http://schemas.microsoft.com/office/drawing/2014/main" id="{57F4C968-9259-FF52-013C-FF60DC31D8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2. Jesús presenta siete “</a:t>
            </a:r>
            <a:r>
              <a:rPr lang="es-ES" sz="1800" dirty="0" err="1">
                <a:effectLst/>
                <a:latin typeface="Calibri" panose="020F0502020204030204" pitchFamily="34" charset="0"/>
                <a:ea typeface="Calibri" panose="020F0502020204030204" pitchFamily="34" charset="0"/>
                <a:cs typeface="Calibri" panose="020F0502020204030204" pitchFamily="34" charset="0"/>
              </a:rPr>
              <a:t>ayes</a:t>
            </a:r>
            <a:r>
              <a:rPr lang="es-ES" sz="1800" dirty="0">
                <a:effectLst/>
                <a:latin typeface="Calibri" panose="020F0502020204030204" pitchFamily="34" charset="0"/>
                <a:ea typeface="Calibri" panose="020F0502020204030204" pitchFamily="34" charset="0"/>
                <a:cs typeface="Calibri" panose="020F0502020204030204" pitchFamily="34" charset="0"/>
              </a:rPr>
              <a:t>” o condenaciones.  Aquí un resumen: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No es necesario tomar mucho tiempo en los siete puntos. </a:t>
            </a:r>
          </a:p>
          <a:p>
            <a:pPr marL="158750" marR="0" indent="0">
              <a:buFontTx/>
              <a:buNone/>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15875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Más compartir un resumen del capítulo y enfocar en #4 La condenación en general de Jesús a los fariseos. </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lang="en-US" b="1" dirty="0">
              <a:solidFill>
                <a:schemeClr val="dk1"/>
              </a:solidFill>
              <a:latin typeface="Calibri"/>
              <a:ea typeface="Calibri"/>
              <a:cs typeface="Calibri"/>
              <a:sym typeface="Calibri"/>
            </a:endParaRPr>
          </a:p>
        </p:txBody>
      </p:sp>
      <p:sp>
        <p:nvSpPr>
          <p:cNvPr id="152" name="Google Shape;152;g2f6bdc44d83_0_30:notes">
            <a:extLst>
              <a:ext uri="{FF2B5EF4-FFF2-40B4-BE49-F238E27FC236}">
                <a16:creationId xmlns:a16="http://schemas.microsoft.com/office/drawing/2014/main" id="{2E84F731-2200-F8AD-A6EB-4617BE958F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695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1er Ay (v.13-14): “Niegan a la gente la entrada al reino de los cielos, y ni ustedes entran, ni tampoco dejan entrar a los que quieren hacerlo.”</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Cierran el reino de los cielos, confiando en sus obras y alejando a otros del evangelio.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¡Ellos y aquellos que creían sus enseñanzas ciertamente serían dejados fuera del cielo!</a:t>
            </a: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p>
            <a:pPr marL="15875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2do Ay (v.15): “Recorren mar y tierra en busca de seguidores, y una vez que los consiguen, los hacen dos veces más hijos del infierno que ustedes.” </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Buscan convertir, pero con un mensaje falso. </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celo misionero sin Cristo lleva a la condenación. </a:t>
            </a:r>
            <a:endParaRPr lang="en-US" sz="1100" dirty="0">
              <a:effectLst/>
              <a:latin typeface="Calibri" panose="020F0502020204030204" pitchFamily="34" charset="0"/>
              <a:ea typeface="Calibri" panose="020F0502020204030204" pitchFamily="34" charset="0"/>
            </a:endParaRPr>
          </a:p>
          <a:p>
            <a:pPr marL="15875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3er Ay (v.23-24): “Guías ciegos” </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Son guías ciegos, obsesionados con juramentos y leyes extrabíblicas. </a:t>
            </a:r>
            <a:endParaRPr lang="en-US" sz="1100" dirty="0">
              <a:effectLst/>
              <a:latin typeface="Calibri" panose="020F0502020204030204" pitchFamily="34" charset="0"/>
              <a:ea typeface="Calibri" panose="020F0502020204030204" pitchFamily="34" charset="0"/>
            </a:endParaRPr>
          </a:p>
          <a:p>
            <a:pPr marL="15875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4º Ay (v.23-24): Diezman con escrúpulo, pero descuidan lo más importante - la justicia, misericordia y fe. </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971550" marR="171450" lvl="0" indent="-298450" algn="l" rtl="0">
              <a:spcBef>
                <a:spcPts val="0"/>
              </a:spcBef>
              <a:spcAft>
                <a:spcPts val="0"/>
              </a:spcAft>
              <a:buClr>
                <a:schemeClr val="dk1"/>
              </a:buClr>
              <a:buSzPts val="1100"/>
              <a:buFont typeface="Calibri"/>
              <a:buAutoNum type="arabicPeriod"/>
            </a:pPr>
            <a:endParaRPr dirty="0"/>
          </a:p>
        </p:txBody>
      </p:sp>
      <p:sp>
        <p:nvSpPr>
          <p:cNvPr id="159" name="Google Shape;159;g283796e4b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f6cb42c787_1_2"/>
          <p:cNvSpPr txBox="1"/>
          <p:nvPr/>
        </p:nvSpPr>
        <p:spPr>
          <a:xfrm>
            <a:off x="3580357" y="2395404"/>
            <a:ext cx="6798039" cy="2067192"/>
          </a:xfrm>
          <a:prstGeom prst="rect">
            <a:avLst/>
          </a:prstGeom>
          <a:noFill/>
          <a:ln>
            <a:noFill/>
          </a:ln>
        </p:spPr>
        <p:txBody>
          <a:bodyPr spcFirstLastPara="1" wrap="square" lIns="91425" tIns="45700" rIns="91425" bIns="45700" anchor="t" anchorCtr="0">
            <a:spAutoFit/>
          </a:bodyPr>
          <a:lstStyle/>
          <a:p>
            <a:pPr marL="0" lvl="0" indent="0" algn="l" rtl="0">
              <a:spcBef>
                <a:spcPts val="1000"/>
              </a:spcBef>
              <a:spcAft>
                <a:spcPts val="0"/>
              </a:spcAft>
              <a:buClr>
                <a:schemeClr val="dk1"/>
              </a:buClr>
              <a:buSzPts val="1100"/>
              <a:buFont typeface="Arial"/>
              <a:buNone/>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Qué</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significa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cuelen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mosquito y se </a:t>
            </a:r>
            <a:r>
              <a:rPr lang="en-US" sz="4000" dirty="0" err="1">
                <a:solidFill>
                  <a:schemeClr val="dk1"/>
                </a:solidFill>
                <a:latin typeface="Lato"/>
                <a:ea typeface="Lato"/>
                <a:cs typeface="Lato"/>
                <a:sym typeface="Lato"/>
              </a:rPr>
              <a:t>tragan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camello</a:t>
            </a:r>
            <a:r>
              <a:rPr lang="en-US" sz="4000"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
        <p:nvSpPr>
          <p:cNvPr id="171" name="Google Shape;171;g2f6cb42c787_1_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f6cb42c787_1_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3" name="Google Shape;173;g2f6cb42c787_1_2"/>
          <p:cNvPicPr preferRelativeResize="0"/>
          <p:nvPr/>
        </p:nvPicPr>
        <p:blipFill rotWithShape="1">
          <a:blip r:embed="rId4">
            <a:alphaModFix/>
          </a:blip>
          <a:srcRect/>
          <a:stretch/>
        </p:blipFill>
        <p:spPr>
          <a:xfrm>
            <a:off x="-237625" y="1293175"/>
            <a:ext cx="3965749" cy="3965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83796e4b17_0_15"/>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Los Fariseos, seg</a:t>
            </a:r>
            <a:r>
              <a:rPr lang="en-US" sz="4860">
                <a:solidFill>
                  <a:srgbClr val="009444"/>
                </a:solidFill>
                <a:latin typeface="Lato"/>
                <a:ea typeface="Lato"/>
                <a:cs typeface="Lato"/>
                <a:sym typeface="Lato"/>
              </a:rPr>
              <a:t>ú</a:t>
            </a:r>
            <a:r>
              <a:rPr lang="en-US" sz="4860" b="0" i="0" u="none" strike="noStrike" cap="none">
                <a:solidFill>
                  <a:srgbClr val="009444"/>
                </a:solidFill>
                <a:latin typeface="Lato"/>
                <a:ea typeface="Lato"/>
                <a:cs typeface="Lato"/>
                <a:sym typeface="Lato"/>
              </a:rPr>
              <a:t>n Jesús</a:t>
            </a:r>
            <a:endParaRPr sz="4860" b="0" i="0" u="none" strike="noStrike" cap="none">
              <a:solidFill>
                <a:srgbClr val="009444"/>
              </a:solidFill>
              <a:latin typeface="Lato"/>
              <a:ea typeface="Lato"/>
              <a:cs typeface="Lato"/>
              <a:sym typeface="Lato"/>
            </a:endParaRPr>
          </a:p>
        </p:txBody>
      </p:sp>
      <p:cxnSp>
        <p:nvCxnSpPr>
          <p:cNvPr id="179" name="Google Shape;179;g283796e4b17_0_15"/>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83796e4b17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83796e4b17_0_1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2" name="Google Shape;182;g283796e4b17_0_15"/>
          <p:cNvSpPr txBox="1"/>
          <p:nvPr/>
        </p:nvSpPr>
        <p:spPr>
          <a:xfrm>
            <a:off x="2161578" y="1550406"/>
            <a:ext cx="9524700" cy="4031833"/>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Son </a:t>
            </a:r>
            <a:r>
              <a:rPr lang="en-US" sz="3300" dirty="0" err="1">
                <a:solidFill>
                  <a:schemeClr val="dk1"/>
                </a:solidFill>
                <a:latin typeface="Lato"/>
                <a:ea typeface="Lato"/>
                <a:cs typeface="Lato"/>
                <a:sym typeface="Lato"/>
              </a:rPr>
              <a:t>limpios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fuera,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sucios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dentro</a:t>
            </a:r>
            <a:r>
              <a:rPr lang="en-US" sz="3300" dirty="0">
                <a:solidFill>
                  <a:schemeClr val="dk1"/>
                </a:solidFill>
                <a:latin typeface="Lato"/>
                <a:ea typeface="Lato"/>
                <a:cs typeface="Lato"/>
                <a:sym typeface="Lato"/>
              </a:rPr>
              <a:t>. (25-26) </a:t>
            </a: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Son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sepulcros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blanqueados</a:t>
            </a:r>
            <a:r>
              <a:rPr lang="en-US" sz="3300" dirty="0">
                <a:solidFill>
                  <a:schemeClr val="dk1"/>
                </a:solidFill>
                <a:latin typeface="Lato"/>
                <a:ea typeface="Lato"/>
                <a:cs typeface="Lato"/>
                <a:sym typeface="Lato"/>
              </a:rPr>
              <a:t> (27-28) ¿Por </a:t>
            </a:r>
            <a:r>
              <a:rPr lang="en-US" sz="3300" dirty="0" err="1">
                <a:solidFill>
                  <a:schemeClr val="dk1"/>
                </a:solidFill>
                <a:latin typeface="Lato"/>
                <a:ea typeface="Lato"/>
                <a:cs typeface="Lato"/>
                <a:sym typeface="Lato"/>
              </a:rPr>
              <a:t>qué</a:t>
            </a:r>
            <a:r>
              <a:rPr lang="en-US" sz="3300" dirty="0">
                <a:solidFill>
                  <a:schemeClr val="dk1"/>
                </a:solidFill>
                <a:latin typeface="Lato"/>
                <a:ea typeface="Lato"/>
                <a:cs typeface="Lato"/>
                <a:sym typeface="Lato"/>
              </a:rPr>
              <a:t>? </a:t>
            </a:r>
          </a:p>
          <a:p>
            <a:pPr marL="457200" marR="0" lvl="0" indent="-438150" algn="l" rtl="0">
              <a:lnSpc>
                <a:spcPct val="100000"/>
              </a:lnSpc>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Edifican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sepulcros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profetas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comparten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violencia</a:t>
            </a:r>
            <a:r>
              <a:rPr lang="en-US" sz="3300" dirty="0">
                <a:solidFill>
                  <a:schemeClr val="dk1"/>
                </a:solidFill>
                <a:latin typeface="Lato"/>
                <a:ea typeface="Lato"/>
                <a:cs typeface="Lato"/>
                <a:sym typeface="Lato"/>
              </a:rPr>
              <a:t> de sus </a:t>
            </a:r>
            <a:r>
              <a:rPr lang="en-US" sz="3300" dirty="0" err="1">
                <a:solidFill>
                  <a:schemeClr val="dk1"/>
                </a:solidFill>
                <a:latin typeface="Lato"/>
                <a:ea typeface="Lato"/>
                <a:cs typeface="Lato"/>
                <a:sym typeface="Lato"/>
              </a:rPr>
              <a:t>antepasados</a:t>
            </a:r>
            <a:r>
              <a:rPr lang="en-US" sz="3300" dirty="0">
                <a:solidFill>
                  <a:schemeClr val="dk1"/>
                </a:solidFill>
                <a:latin typeface="Lato"/>
                <a:ea typeface="Lato"/>
                <a:cs typeface="Lato"/>
                <a:sym typeface="Lato"/>
              </a:rPr>
              <a:t>. (29-32)</a:t>
            </a:r>
            <a:endParaRPr sz="33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83796e4b17_0_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g283796e4b17_0_35"/>
          <p:cNvPicPr preferRelativeResize="0"/>
          <p:nvPr/>
        </p:nvPicPr>
        <p:blipFill rotWithShape="1">
          <a:blip r:embed="rId3">
            <a:alphaModFix/>
          </a:blip>
          <a:srcRect/>
          <a:stretch/>
        </p:blipFill>
        <p:spPr>
          <a:xfrm>
            <a:off x="80900" y="1678882"/>
            <a:ext cx="3125597" cy="3218436"/>
          </a:xfrm>
          <a:prstGeom prst="rect">
            <a:avLst/>
          </a:prstGeom>
          <a:noFill/>
          <a:ln>
            <a:noFill/>
          </a:ln>
          <a:effectLst>
            <a:outerShdw blurRad="50800" dist="38100" dir="2700000" algn="tl" rotWithShape="0">
              <a:srgbClr val="000000">
                <a:alpha val="40000"/>
              </a:srgbClr>
            </a:outerShdw>
          </a:effectLst>
        </p:spPr>
      </p:pic>
      <p:sp>
        <p:nvSpPr>
          <p:cNvPr id="206" name="Google Shape;206;g283796e4b17_0_35"/>
          <p:cNvSpPr txBox="1"/>
          <p:nvPr/>
        </p:nvSpPr>
        <p:spPr>
          <a:xfrm>
            <a:off x="3055751" y="2626400"/>
            <a:ext cx="75924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llama ¨</a:t>
            </a:r>
            <a:r>
              <a:rPr lang="en-US" sz="4000" b="1" dirty="0" err="1">
                <a:solidFill>
                  <a:schemeClr val="dk1"/>
                </a:solidFill>
                <a:latin typeface="Lato"/>
                <a:ea typeface="Lato"/>
                <a:cs typeface="Lato"/>
                <a:sym typeface="Lato"/>
              </a:rPr>
              <a:t>serpientes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generación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víboras</a:t>
            </a:r>
            <a:r>
              <a:rPr lang="en-US" sz="4000" b="1" dirty="0">
                <a:solidFill>
                  <a:schemeClr val="dk1"/>
                </a:solidFill>
                <a:latin typeface="Lato"/>
                <a:ea typeface="Lato"/>
                <a:cs typeface="Lato"/>
                <a:sym typeface="Lato"/>
              </a:rPr>
              <a:t>¨? (v.33)</a:t>
            </a:r>
            <a:endParaRPr sz="4000" b="1" dirty="0">
              <a:solidFill>
                <a:schemeClr val="dk1"/>
              </a:solidFill>
              <a:latin typeface="Lato"/>
              <a:ea typeface="Lato"/>
              <a:cs typeface="Lato"/>
              <a:sym typeface="Lato"/>
            </a:endParaRPr>
          </a:p>
        </p:txBody>
      </p:sp>
      <p:pic>
        <p:nvPicPr>
          <p:cNvPr id="207" name="Google Shape;207;g283796e4b17_0_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g283796e4b17_0_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g283796e4b17_0_43"/>
          <p:cNvPicPr preferRelativeResize="0"/>
          <p:nvPr/>
        </p:nvPicPr>
        <p:blipFill rotWithShape="1">
          <a:blip r:embed="rId3">
            <a:alphaModFix/>
          </a:blip>
          <a:srcRect/>
          <a:stretch/>
        </p:blipFill>
        <p:spPr>
          <a:xfrm>
            <a:off x="-1" y="1708750"/>
            <a:ext cx="3125597" cy="3218436"/>
          </a:xfrm>
          <a:prstGeom prst="rect">
            <a:avLst/>
          </a:prstGeom>
          <a:noFill/>
          <a:ln>
            <a:noFill/>
          </a:ln>
          <a:effectLst>
            <a:outerShdw blurRad="50800" dist="38100" dir="2700000" algn="tl" rotWithShape="0">
              <a:srgbClr val="000000">
                <a:alpha val="40000"/>
              </a:srgbClr>
            </a:outerShdw>
          </a:effectLst>
        </p:spPr>
      </p:pic>
      <p:sp>
        <p:nvSpPr>
          <p:cNvPr id="214" name="Google Shape;214;g283796e4b17_0_43"/>
          <p:cNvSpPr txBox="1"/>
          <p:nvPr/>
        </p:nvSpPr>
        <p:spPr>
          <a:xfrm>
            <a:off x="3332860" y="1843650"/>
            <a:ext cx="75924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Lucas 12:1 Dice: “</a:t>
            </a:r>
            <a:r>
              <a:rPr lang="en-US" sz="4000" dirty="0" err="1">
                <a:solidFill>
                  <a:schemeClr val="dk1"/>
                </a:solidFill>
                <a:latin typeface="Lato"/>
                <a:ea typeface="Lato"/>
                <a:cs typeface="Lato"/>
                <a:sym typeface="Lato"/>
              </a:rPr>
              <a:t>Cuídense</a:t>
            </a:r>
            <a:r>
              <a:rPr lang="en-US" sz="4000" dirty="0">
                <a:solidFill>
                  <a:schemeClr val="dk1"/>
                </a:solidFill>
                <a:latin typeface="Lato"/>
                <a:ea typeface="Lato"/>
                <a:cs typeface="Lato"/>
                <a:sym typeface="Lato"/>
              </a:rPr>
              <a:t> de la </a:t>
            </a:r>
            <a:r>
              <a:rPr lang="en-US" sz="4000" dirty="0" err="1">
                <a:solidFill>
                  <a:schemeClr val="dk1"/>
                </a:solidFill>
                <a:latin typeface="Lato"/>
                <a:ea typeface="Lato"/>
                <a:cs typeface="Lato"/>
                <a:sym typeface="Lato"/>
              </a:rPr>
              <a:t>levadura</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fariseos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esa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levadura</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215" name="Google Shape;215;g283796e4b17_0_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283796e4b17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83796e4b17_0_51"/>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222" name="Google Shape;222;g283796e4b17_0_51"/>
          <p:cNvSpPr txBox="1"/>
          <p:nvPr/>
        </p:nvSpPr>
        <p:spPr>
          <a:xfrm>
            <a:off x="3125597" y="2618440"/>
            <a:ext cx="75924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condena</a:t>
            </a:r>
            <a:r>
              <a:rPr lang="en-US" sz="4000" b="1" dirty="0">
                <a:solidFill>
                  <a:schemeClr val="dk1"/>
                </a:solidFill>
                <a:latin typeface="Lato"/>
                <a:ea typeface="Lato"/>
                <a:cs typeface="Lato"/>
                <a:sym typeface="Lato"/>
              </a:rPr>
              <a:t> general de Jesús contra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fariseos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223" name="Google Shape;223;g283796e4b17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4712780" y="1664565"/>
            <a:ext cx="7204900" cy="440116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n-US" sz="3500" dirty="0">
                <a:solidFill>
                  <a:schemeClr val="tx1"/>
                </a:solidFill>
              </a:rPr>
              <a:t>1. </a:t>
            </a:r>
            <a:r>
              <a:rPr lang="en-US" sz="3500" dirty="0" err="1">
                <a:solidFill>
                  <a:schemeClr val="tx1"/>
                </a:solidFill>
              </a:rPr>
              <a:t>Su</a:t>
            </a:r>
            <a:r>
              <a:rPr lang="en-US" sz="3500" dirty="0">
                <a:solidFill>
                  <a:schemeClr val="tx1"/>
                </a:solidFill>
              </a:rPr>
              <a:t> </a:t>
            </a:r>
            <a:r>
              <a:rPr lang="en-US" sz="3500" dirty="0" err="1">
                <a:solidFill>
                  <a:schemeClr val="tx1"/>
                </a:solidFill>
              </a:rPr>
              <a:t>hipocresía</a:t>
            </a:r>
            <a:endParaRPr lang="en-US" sz="3500" dirty="0">
              <a:solidFill>
                <a:schemeClr val="tx1"/>
              </a:solidFill>
            </a:endParaRPr>
          </a:p>
          <a:p>
            <a:pPr marL="742950" marR="0" lvl="0" indent="-742950" algn="l" rtl="0">
              <a:spcBef>
                <a:spcPts val="0"/>
              </a:spcBef>
              <a:spcAft>
                <a:spcPts val="0"/>
              </a:spcAft>
              <a:buClr>
                <a:srgbClr val="018443"/>
              </a:buClr>
              <a:buSzPts val="3800"/>
              <a:buAutoNum type="arabicPeriod"/>
            </a:pPr>
            <a:endParaRPr lang="en-US" sz="3500" dirty="0">
              <a:solidFill>
                <a:schemeClr val="tx1"/>
              </a:solidFill>
            </a:endParaRPr>
          </a:p>
          <a:p>
            <a:pPr marR="0" lvl="0" algn="l" rtl="0">
              <a:spcBef>
                <a:spcPts val="0"/>
              </a:spcBef>
              <a:spcAft>
                <a:spcPts val="0"/>
              </a:spcAft>
              <a:buClr>
                <a:srgbClr val="018443"/>
              </a:buClr>
              <a:buSzPts val="3800"/>
            </a:pPr>
            <a:r>
              <a:rPr lang="en-US" sz="3500" dirty="0">
                <a:solidFill>
                  <a:schemeClr val="tx1"/>
                </a:solidFill>
              </a:rPr>
              <a:t>2. </a:t>
            </a:r>
            <a:r>
              <a:rPr lang="en-US" sz="3500" dirty="0" err="1">
                <a:solidFill>
                  <a:schemeClr val="tx1"/>
                </a:solidFill>
              </a:rPr>
              <a:t>Su</a:t>
            </a:r>
            <a:r>
              <a:rPr lang="en-US" sz="3500" dirty="0">
                <a:solidFill>
                  <a:schemeClr val="tx1"/>
                </a:solidFill>
              </a:rPr>
              <a:t> falsa </a:t>
            </a:r>
            <a:r>
              <a:rPr lang="en-US" sz="3500" dirty="0" err="1">
                <a:solidFill>
                  <a:schemeClr val="tx1"/>
                </a:solidFill>
              </a:rPr>
              <a:t>doctrina</a:t>
            </a:r>
            <a:r>
              <a:rPr lang="en-US" sz="3500" dirty="0">
                <a:solidFill>
                  <a:schemeClr val="tx1"/>
                </a:solidFill>
              </a:rPr>
              <a:t> (</a:t>
            </a:r>
            <a:r>
              <a:rPr lang="en-US" sz="3500" dirty="0" err="1">
                <a:solidFill>
                  <a:schemeClr val="tx1"/>
                </a:solidFill>
              </a:rPr>
              <a:t>salvación</a:t>
            </a:r>
            <a:r>
              <a:rPr lang="en-US" sz="3500" dirty="0">
                <a:solidFill>
                  <a:schemeClr val="tx1"/>
                </a:solidFill>
              </a:rPr>
              <a:t> </a:t>
            </a:r>
            <a:r>
              <a:rPr lang="en-US" sz="3500" dirty="0" err="1">
                <a:solidFill>
                  <a:schemeClr val="tx1"/>
                </a:solidFill>
              </a:rPr>
              <a:t>por</a:t>
            </a:r>
            <a:r>
              <a:rPr lang="en-US" sz="3500" dirty="0">
                <a:solidFill>
                  <a:schemeClr val="tx1"/>
                </a:solidFill>
              </a:rPr>
              <a:t> las </a:t>
            </a:r>
            <a:r>
              <a:rPr lang="en-US" sz="3500" dirty="0" err="1">
                <a:solidFill>
                  <a:schemeClr val="tx1"/>
                </a:solidFill>
              </a:rPr>
              <a:t>obras</a:t>
            </a:r>
            <a:r>
              <a:rPr lang="en-US" sz="3500" dirty="0">
                <a:solidFill>
                  <a:schemeClr val="tx1"/>
                </a:solidFill>
              </a:rPr>
              <a:t> / </a:t>
            </a:r>
            <a:r>
              <a:rPr lang="en-US" sz="3500" dirty="0" err="1">
                <a:solidFill>
                  <a:schemeClr val="tx1"/>
                </a:solidFill>
              </a:rPr>
              <a:t>leyes</a:t>
            </a:r>
            <a:r>
              <a:rPr lang="en-US" sz="3500" dirty="0">
                <a:solidFill>
                  <a:schemeClr val="tx1"/>
                </a:solidFill>
              </a:rPr>
              <a:t> </a:t>
            </a:r>
            <a:r>
              <a:rPr lang="en-US" sz="3500" dirty="0" err="1">
                <a:solidFill>
                  <a:schemeClr val="tx1"/>
                </a:solidFill>
              </a:rPr>
              <a:t>extrabíblicas</a:t>
            </a:r>
            <a:r>
              <a:rPr lang="en-US" sz="3500" dirty="0">
                <a:solidFill>
                  <a:schemeClr val="tx1"/>
                </a:solidFill>
              </a:rPr>
              <a:t>) </a:t>
            </a:r>
          </a:p>
          <a:p>
            <a:pPr marR="0" lvl="0" algn="l" rtl="0">
              <a:spcBef>
                <a:spcPts val="0"/>
              </a:spcBef>
              <a:spcAft>
                <a:spcPts val="0"/>
              </a:spcAft>
              <a:buClr>
                <a:srgbClr val="018443"/>
              </a:buClr>
              <a:buSzPts val="3800"/>
            </a:pPr>
            <a:endParaRPr lang="en-US" sz="3500" dirty="0">
              <a:solidFill>
                <a:schemeClr val="tx1"/>
              </a:solidFill>
            </a:endParaRPr>
          </a:p>
          <a:p>
            <a:pPr marR="0" lvl="0" algn="l" rtl="0">
              <a:spcBef>
                <a:spcPts val="0"/>
              </a:spcBef>
              <a:spcAft>
                <a:spcPts val="0"/>
              </a:spcAft>
              <a:buClr>
                <a:srgbClr val="018443"/>
              </a:buClr>
              <a:buSzPts val="3800"/>
            </a:pPr>
            <a:r>
              <a:rPr lang="en-US" sz="3500" dirty="0">
                <a:solidFill>
                  <a:schemeClr val="tx1"/>
                </a:solidFill>
              </a:rPr>
              <a:t>3. Su </a:t>
            </a:r>
            <a:r>
              <a:rPr lang="en-US" sz="3500" dirty="0" err="1">
                <a:solidFill>
                  <a:schemeClr val="tx1"/>
                </a:solidFill>
              </a:rPr>
              <a:t>autojustificación</a:t>
            </a:r>
            <a:r>
              <a:rPr lang="en-US" sz="3500" dirty="0">
                <a:solidFill>
                  <a:schemeClr val="tx1"/>
                </a:solidFill>
              </a:rPr>
              <a:t> </a:t>
            </a:r>
            <a:r>
              <a:rPr lang="en-US" sz="3500" dirty="0" err="1">
                <a:solidFill>
                  <a:schemeClr val="tx1"/>
                </a:solidFill>
              </a:rPr>
              <a:t>arrogante</a:t>
            </a:r>
            <a:endParaRPr lang="en-US" sz="3500" dirty="0">
              <a:solidFill>
                <a:schemeClr val="tx1"/>
              </a:solidFill>
            </a:endParaRPr>
          </a:p>
          <a:p>
            <a:pPr marR="0" lvl="0" algn="l" rtl="0">
              <a:spcBef>
                <a:spcPts val="0"/>
              </a:spcBef>
              <a:spcAft>
                <a:spcPts val="0"/>
              </a:spcAft>
              <a:buClr>
                <a:srgbClr val="018443"/>
              </a:buClr>
              <a:buSzPts val="3800"/>
            </a:pPr>
            <a:endParaRPr lang="en-US" sz="3500" dirty="0">
              <a:solidFill>
                <a:schemeClr val="tx1"/>
              </a:solidFill>
            </a:endParaRPr>
          </a:p>
          <a:p>
            <a:pPr marR="0" lvl="0" algn="l" rtl="0">
              <a:spcBef>
                <a:spcPts val="0"/>
              </a:spcBef>
              <a:spcAft>
                <a:spcPts val="0"/>
              </a:spcAft>
              <a:buClr>
                <a:srgbClr val="018443"/>
              </a:buClr>
              <a:buSzPts val="3800"/>
            </a:pPr>
            <a:r>
              <a:rPr lang="en-US" sz="3500" dirty="0">
                <a:solidFill>
                  <a:schemeClr val="tx1"/>
                </a:solidFill>
              </a:rPr>
              <a:t>4. </a:t>
            </a:r>
            <a:r>
              <a:rPr lang="en-US" sz="3500" dirty="0" err="1">
                <a:solidFill>
                  <a:schemeClr val="tx1"/>
                </a:solidFill>
              </a:rPr>
              <a:t>Su</a:t>
            </a:r>
            <a:r>
              <a:rPr lang="en-US" sz="3500" dirty="0">
                <a:solidFill>
                  <a:schemeClr val="tx1"/>
                </a:solidFill>
              </a:rPr>
              <a:t> </a:t>
            </a:r>
            <a:r>
              <a:rPr lang="en-US" sz="3500" dirty="0" err="1">
                <a:solidFill>
                  <a:schemeClr val="tx1"/>
                </a:solidFill>
              </a:rPr>
              <a:t>efecto</a:t>
            </a:r>
            <a:r>
              <a:rPr lang="en-US" sz="3500" dirty="0">
                <a:solidFill>
                  <a:schemeClr val="tx1"/>
                </a:solidFill>
              </a:rPr>
              <a:t> </a:t>
            </a:r>
            <a:r>
              <a:rPr lang="en-US" sz="3500" dirty="0" err="1">
                <a:solidFill>
                  <a:schemeClr val="tx1"/>
                </a:solidFill>
              </a:rPr>
              <a:t>en</a:t>
            </a:r>
            <a:r>
              <a:rPr lang="en-US" sz="3500" dirty="0">
                <a:solidFill>
                  <a:schemeClr val="tx1"/>
                </a:solidFill>
              </a:rPr>
              <a:t> las almas de </a:t>
            </a:r>
            <a:r>
              <a:rPr lang="en-US" sz="3500" dirty="0" err="1">
                <a:solidFill>
                  <a:schemeClr val="tx1"/>
                </a:solidFill>
              </a:rPr>
              <a:t>otros</a:t>
            </a:r>
            <a:r>
              <a:rPr lang="en-US" sz="3500" dirty="0">
                <a:solidFill>
                  <a:schemeClr val="tx1"/>
                </a:solidFill>
              </a:rPr>
              <a:t>. </a:t>
            </a:r>
            <a:endParaRPr sz="3500" dirty="0">
              <a:solidFill>
                <a:schemeClr val="tx1"/>
              </a:solidFill>
            </a:endParaRPr>
          </a:p>
        </p:txBody>
      </p:sp>
      <p:pic>
        <p:nvPicPr>
          <p:cNvPr id="244" name="Google Shape;244;p19" descr="Image result for pharisees&quot;"/>
          <p:cNvPicPr preferRelativeResize="0"/>
          <p:nvPr/>
        </p:nvPicPr>
        <p:blipFill rotWithShape="1">
          <a:blip r:embed="rId3">
            <a:alphaModFix/>
          </a:blip>
          <a:srcRect l="10887" r="17593"/>
          <a:stretch/>
        </p:blipFill>
        <p:spPr>
          <a:xfrm>
            <a:off x="587385" y="2043024"/>
            <a:ext cx="3912035" cy="3644247"/>
          </a:xfrm>
          <a:prstGeom prst="rect">
            <a:avLst/>
          </a:prstGeom>
          <a:noFill/>
          <a:ln>
            <a:noFill/>
          </a:ln>
        </p:spPr>
      </p:pic>
      <p:sp>
        <p:nvSpPr>
          <p:cNvPr id="245" name="Google Shape;245;p19"/>
          <p:cNvSpPr txBox="1"/>
          <p:nvPr/>
        </p:nvSpPr>
        <p:spPr>
          <a:xfrm>
            <a:off x="800745" y="460263"/>
            <a:ext cx="10633587" cy="76940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La condenación en general a los fariseos</a:t>
            </a:r>
            <a:endParaRPr sz="4400" dirty="0">
              <a:solidFill>
                <a:srgbClr val="018443"/>
              </a:solidFill>
              <a:latin typeface="Overlock"/>
              <a:ea typeface="Overlock"/>
              <a:cs typeface="Overlock"/>
              <a:sym typeface="Overlock"/>
            </a:endParaRPr>
          </a:p>
        </p:txBody>
      </p:sp>
    </p:spTree>
    <p:extLst>
      <p:ext uri="{BB962C8B-B14F-4D97-AF65-F5344CB8AC3E}">
        <p14:creationId xmlns:p14="http://schemas.microsoft.com/office/powerpoint/2010/main" val="416003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4" end="4"/>
                                            </p:txEl>
                                          </p:spTgt>
                                        </p:tgtEl>
                                        <p:attrNameLst>
                                          <p:attrName>style.visibility</p:attrName>
                                        </p:attrNameLst>
                                      </p:cBhvr>
                                      <p:to>
                                        <p:strVal val="visible"/>
                                      </p:to>
                                    </p:set>
                                    <p:animEffect transition="in" filter="fade">
                                      <p:cBhvr>
                                        <p:cTn id="17" dur="500"/>
                                        <p:tgtEl>
                                          <p:spTgt spid="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6" end="6"/>
                                            </p:txEl>
                                          </p:spTgt>
                                        </p:tgtEl>
                                        <p:attrNameLst>
                                          <p:attrName>style.visibility</p:attrName>
                                        </p:attrNameLst>
                                      </p:cBhvr>
                                      <p:to>
                                        <p:strVal val="visible"/>
                                      </p:to>
                                    </p:set>
                                    <p:animEffect transition="in" filter="fade">
                                      <p:cBhvr>
                                        <p:cTn id="22" dur="500"/>
                                        <p:tgtEl>
                                          <p:spTgt spid="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g283796e4b17_0_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g283796e4b17_0_61"/>
          <p:cNvPicPr preferRelativeResize="0"/>
          <p:nvPr/>
        </p:nvPicPr>
        <p:blipFill rotWithShape="1">
          <a:blip r:embed="rId3">
            <a:alphaModFix/>
          </a:blip>
          <a:srcRect/>
          <a:stretch/>
        </p:blipFill>
        <p:spPr>
          <a:xfrm>
            <a:off x="-1" y="1672732"/>
            <a:ext cx="3125597" cy="3218436"/>
          </a:xfrm>
          <a:prstGeom prst="rect">
            <a:avLst/>
          </a:prstGeom>
          <a:noFill/>
          <a:ln>
            <a:noFill/>
          </a:ln>
          <a:effectLst>
            <a:outerShdw blurRad="50800" dist="38100" dir="2700000" algn="tl" rotWithShape="0">
              <a:srgbClr val="000000">
                <a:alpha val="40000"/>
              </a:srgbClr>
            </a:outerShdw>
          </a:effectLst>
        </p:spPr>
      </p:pic>
      <p:sp>
        <p:nvSpPr>
          <p:cNvPr id="238" name="Google Shape;238;g283796e4b17_0_61"/>
          <p:cNvSpPr txBox="1"/>
          <p:nvPr/>
        </p:nvSpPr>
        <p:spPr>
          <a:xfrm>
            <a:off x="3076828" y="2927950"/>
            <a:ext cx="75924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¿Hay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Mateo 23? </a:t>
            </a:r>
            <a:endParaRPr sz="4000" b="1" dirty="0">
              <a:solidFill>
                <a:schemeClr val="dk1"/>
              </a:solidFill>
              <a:latin typeface="Lato"/>
              <a:ea typeface="Lato"/>
              <a:cs typeface="Lato"/>
              <a:sym typeface="Lato"/>
            </a:endParaRPr>
          </a:p>
        </p:txBody>
      </p:sp>
      <p:pic>
        <p:nvPicPr>
          <p:cNvPr id="239" name="Google Shape;239;g283796e4b17_0_6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5122" name="Picture 2" descr="I Would Gather Thee">
            <a:extLst>
              <a:ext uri="{FF2B5EF4-FFF2-40B4-BE49-F238E27FC236}">
                <a16:creationId xmlns:a16="http://schemas.microsoft.com/office/drawing/2014/main" id="{73F83088-FCCE-CA5F-CD77-C252C0A56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68" y="925830"/>
            <a:ext cx="6100332" cy="5006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216023-476C-8E85-8C74-C8624131EF98}"/>
              </a:ext>
            </a:extLst>
          </p:cNvPr>
          <p:cNvSpPr txBox="1"/>
          <p:nvPr/>
        </p:nvSpPr>
        <p:spPr>
          <a:xfrm>
            <a:off x="7223760" y="674400"/>
            <a:ext cx="4572000" cy="5509200"/>
          </a:xfrm>
          <a:prstGeom prst="rect">
            <a:avLst/>
          </a:prstGeom>
          <a:noFill/>
        </p:spPr>
        <p:txBody>
          <a:bodyPr wrap="square">
            <a:spAutoFit/>
          </a:bodyPr>
          <a:lstStyle/>
          <a:p>
            <a:r>
              <a:rPr lang="es-ES_tradnl" sz="3200" dirty="0">
                <a:solidFill>
                  <a:srgbClr val="000000"/>
                </a:solidFill>
                <a:effectLst/>
                <a:latin typeface="Calibri" panose="020F0502020204030204" pitchFamily="34" charset="0"/>
                <a:ea typeface="Calibri" panose="020F0502020204030204" pitchFamily="34" charset="0"/>
              </a:rPr>
              <a:t>¡Jerusalén, Jerusalén, que matas a los profetas y apedreas a los que son enviados a ti! ¡Cuántas veces quise juntar a tus hijos, como junta la gallina a sus polluelos debajo de sus alas, y no quisiste! </a:t>
            </a:r>
            <a:endParaRPr lang="en-US" sz="3200" dirty="0">
              <a:solidFill>
                <a:srgbClr val="000000"/>
              </a:solidFill>
              <a:latin typeface="Calibri" panose="020F0502020204030204" pitchFamily="34" charset="0"/>
              <a:ea typeface="Calibri" panose="020F0502020204030204" pitchFamily="34" charset="0"/>
            </a:endParaRPr>
          </a:p>
          <a:p>
            <a:endParaRPr lang="en-US" sz="3200" dirty="0">
              <a:latin typeface="Calibri" panose="020F0502020204030204" pitchFamily="34" charset="0"/>
            </a:endParaRPr>
          </a:p>
          <a:p>
            <a:r>
              <a:rPr lang="en-US" sz="3200" dirty="0">
                <a:latin typeface="Calibri" panose="020F0502020204030204" pitchFamily="34" charset="0"/>
              </a:rPr>
              <a:t>Mateo 23:37</a:t>
            </a:r>
            <a:endParaRPr lang="en-US" sz="3200" dirty="0"/>
          </a:p>
        </p:txBody>
      </p:sp>
    </p:spTree>
    <p:extLst>
      <p:ext uri="{BB962C8B-B14F-4D97-AF65-F5344CB8AC3E}">
        <p14:creationId xmlns:p14="http://schemas.microsoft.com/office/powerpoint/2010/main" val="222004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duras</a:t>
              </a:r>
              <a:r>
                <a:rPr lang="en-US" sz="2800" dirty="0">
                  <a:solidFill>
                    <a:schemeClr val="lt1"/>
                  </a:solidFill>
                  <a:latin typeface="Lato"/>
                  <a:ea typeface="Lato"/>
                  <a:cs typeface="Lato"/>
                  <a:sym typeface="Lato"/>
                </a:rPr>
                <a:t> advertencies de Jesús a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fariseos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Mateo 23.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lvl="0">
                <a:buClr>
                  <a:schemeClr val="lt1"/>
                </a:buClr>
                <a:buSzPts val="2500"/>
              </a:pPr>
              <a:r>
                <a:rPr lang="en-US" sz="2800" dirty="0" err="1">
                  <a:solidFill>
                    <a:schemeClr val="tx1"/>
                  </a:solidFill>
                  <a:latin typeface="Lato"/>
                  <a:ea typeface="Lato"/>
                  <a:cs typeface="Lato"/>
                  <a:sym typeface="Lato"/>
                </a:rPr>
                <a:t>Reconocer</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comunicar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peligro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fariseísmo</a:t>
              </a:r>
              <a:r>
                <a:rPr lang="en-US" sz="2800" dirty="0">
                  <a:solidFill>
                    <a:schemeClr val="tx1"/>
                  </a:solidFill>
                  <a:latin typeface="Lato"/>
                  <a:ea typeface="Lato"/>
                  <a:cs typeface="Lato"/>
                  <a:sym typeface="Lato"/>
                </a:rPr>
                <a:t> hoy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día.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Juan 15 para describer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cristiana</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g283796e4b17_0_7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g283796e4b17_0_77"/>
          <p:cNvPicPr preferRelativeResize="0"/>
          <p:nvPr/>
        </p:nvPicPr>
        <p:blipFill rotWithShape="1">
          <a:blip r:embed="rId3">
            <a:alphaModFix/>
          </a:blip>
          <a:srcRect/>
          <a:stretch/>
        </p:blipFill>
        <p:spPr>
          <a:xfrm>
            <a:off x="80900" y="1600156"/>
            <a:ext cx="3125597" cy="3218436"/>
          </a:xfrm>
          <a:prstGeom prst="rect">
            <a:avLst/>
          </a:prstGeom>
          <a:noFill/>
          <a:ln>
            <a:noFill/>
          </a:ln>
          <a:effectLst>
            <a:outerShdw blurRad="50800" dist="38100" dir="2700000" algn="tl" rotWithShape="0">
              <a:srgbClr val="000000">
                <a:alpha val="40000"/>
              </a:srgbClr>
            </a:outerShdw>
          </a:effectLst>
        </p:spPr>
      </p:pic>
      <p:sp>
        <p:nvSpPr>
          <p:cNvPr id="254" name="Google Shape;254;g283796e4b17_0_77"/>
          <p:cNvSpPr txBox="1"/>
          <p:nvPr/>
        </p:nvSpPr>
        <p:spPr>
          <a:xfrm>
            <a:off x="3287398" y="2547574"/>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habló</a:t>
            </a:r>
            <a:r>
              <a:rPr lang="en-US" sz="4000" b="1" dirty="0">
                <a:solidFill>
                  <a:schemeClr val="dk1"/>
                </a:solidFill>
                <a:latin typeface="Lato"/>
                <a:ea typeface="Lato"/>
                <a:cs typeface="Lato"/>
                <a:sym typeface="Lato"/>
              </a:rPr>
              <a:t> Jesús con </a:t>
            </a:r>
            <a:r>
              <a:rPr lang="en-US" sz="4000" b="1" dirty="0" err="1">
                <a:solidFill>
                  <a:schemeClr val="dk1"/>
                </a:solidFill>
                <a:latin typeface="Lato"/>
                <a:ea typeface="Lato"/>
                <a:cs typeface="Lato"/>
                <a:sym typeface="Lato"/>
              </a:rPr>
              <a:t>tanta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dureza</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fariseos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55" name="Google Shape;255;g283796e4b17_0_7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12559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g2f6bdc44d83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f6bdc44d83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2" name="Google Shape;262;g2f6bdc44d83_0_9"/>
          <p:cNvSpPr txBox="1"/>
          <p:nvPr/>
        </p:nvSpPr>
        <p:spPr>
          <a:xfrm>
            <a:off x="2374775" y="1639900"/>
            <a:ext cx="9524700" cy="3780482"/>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Por amor: </a:t>
            </a:r>
            <a:r>
              <a:rPr lang="en-US" sz="3300" dirty="0" err="1">
                <a:solidFill>
                  <a:schemeClr val="dk1"/>
                </a:solidFill>
                <a:latin typeface="Lato"/>
                <a:ea typeface="Lato"/>
                <a:cs typeface="Lato"/>
                <a:sym typeface="Lato"/>
              </a:rPr>
              <a:t>quería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abrirles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ojos a la </a:t>
            </a:r>
            <a:r>
              <a:rPr lang="en-US" sz="3300" dirty="0" err="1">
                <a:solidFill>
                  <a:schemeClr val="dk1"/>
                </a:solidFill>
                <a:latin typeface="Lato"/>
                <a:ea typeface="Lato"/>
                <a:cs typeface="Lato"/>
                <a:sym typeface="Lato"/>
              </a:rPr>
              <a:t>verdad</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Necesitaban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reconocer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error para ser salvos</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A </a:t>
            </a:r>
            <a:r>
              <a:rPr lang="en-US" sz="3300" dirty="0" err="1">
                <a:solidFill>
                  <a:schemeClr val="dk1"/>
                </a:solidFill>
                <a:latin typeface="Lato"/>
                <a:ea typeface="Lato"/>
                <a:cs typeface="Lato"/>
                <a:sym typeface="Lato"/>
              </a:rPr>
              <a:t>veces</a:t>
            </a:r>
            <a:r>
              <a:rPr lang="en-US" sz="3300" dirty="0">
                <a:solidFill>
                  <a:schemeClr val="dk1"/>
                </a:solidFill>
                <a:latin typeface="Lato"/>
                <a:ea typeface="Lato"/>
                <a:cs typeface="Lato"/>
                <a:sym typeface="Lato"/>
              </a:rPr>
              <a:t>, para romper la </a:t>
            </a:r>
            <a:r>
              <a:rPr lang="en-US" sz="3300" dirty="0" err="1">
                <a:solidFill>
                  <a:schemeClr val="dk1"/>
                </a:solidFill>
                <a:latin typeface="Lato"/>
                <a:ea typeface="Lato"/>
                <a:cs typeface="Lato"/>
                <a:sym typeface="Lato"/>
              </a:rPr>
              <a:t>terquedad</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arrogancia</a:t>
            </a:r>
            <a:r>
              <a:rPr lang="en-US" sz="3300" dirty="0">
                <a:solidFill>
                  <a:schemeClr val="dk1"/>
                </a:solidFill>
                <a:latin typeface="Lato"/>
                <a:ea typeface="Lato"/>
                <a:cs typeface="Lato"/>
                <a:sym typeface="Lato"/>
              </a:rPr>
              <a:t>, se require </a:t>
            </a:r>
            <a:r>
              <a:rPr lang="en-US" sz="3300" dirty="0" err="1">
                <a:solidFill>
                  <a:schemeClr val="dk1"/>
                </a:solidFill>
                <a:latin typeface="Lato"/>
                <a:ea typeface="Lato"/>
                <a:cs typeface="Lato"/>
                <a:sym typeface="Lato"/>
              </a:rPr>
              <a:t>una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corrección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firme</a:t>
            </a:r>
            <a:r>
              <a:rPr lang="en-US" sz="3300" dirty="0">
                <a:solidFill>
                  <a:schemeClr val="dk1"/>
                </a:solidFill>
                <a:latin typeface="Lato"/>
                <a:ea typeface="Lato"/>
                <a:cs typeface="Lato"/>
                <a:sym typeface="Lato"/>
              </a:rPr>
              <a:t>.</a:t>
            </a: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Jesús </a:t>
            </a:r>
            <a:r>
              <a:rPr lang="en-US" sz="3300" dirty="0" err="1">
                <a:solidFill>
                  <a:schemeClr val="dk1"/>
                </a:solidFill>
                <a:latin typeface="Lato"/>
                <a:ea typeface="Lato"/>
                <a:cs typeface="Lato"/>
                <a:sym typeface="Lato"/>
              </a:rPr>
              <a:t>mostró</a:t>
            </a:r>
            <a:r>
              <a:rPr lang="en-US" sz="3300" dirty="0">
                <a:solidFill>
                  <a:schemeClr val="dk1"/>
                </a:solidFill>
                <a:latin typeface="Lato"/>
                <a:ea typeface="Lato"/>
                <a:cs typeface="Lato"/>
                <a:sym typeface="Lato"/>
              </a:rPr>
              <a:t> profunda </a:t>
            </a:r>
            <a:r>
              <a:rPr lang="en-US" sz="3300" dirty="0" err="1">
                <a:solidFill>
                  <a:schemeClr val="dk1"/>
                </a:solidFill>
                <a:latin typeface="Lato"/>
                <a:ea typeface="Lato"/>
                <a:cs typeface="Lato"/>
                <a:sym typeface="Lato"/>
              </a:rPr>
              <a:t>preocupación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sus almas y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las del pueblo bajo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influencia</a:t>
            </a:r>
            <a:r>
              <a:rPr lang="en-US" sz="3300" dirty="0">
                <a:solidFill>
                  <a:schemeClr val="dk1"/>
                </a:solidFill>
                <a:latin typeface="Lato"/>
                <a:ea typeface="Lato"/>
                <a:cs typeface="Lato"/>
                <a:sym typeface="Lato"/>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DE1A620A-FA31-A20A-4E80-F2006B966FDA}"/>
              </a:ext>
            </a:extLst>
          </p:cNvPr>
          <p:cNvSpPr txBox="1"/>
          <p:nvPr/>
        </p:nvSpPr>
        <p:spPr>
          <a:xfrm>
            <a:off x="2080430" y="4900937"/>
            <a:ext cx="8998709" cy="646331"/>
          </a:xfrm>
          <a:prstGeom prst="rect">
            <a:avLst/>
          </a:prstGeom>
          <a:noFill/>
        </p:spPr>
        <p:txBody>
          <a:bodyPr wrap="square">
            <a:spAutoFit/>
          </a:bodyPr>
          <a:lstStyle/>
          <a:p>
            <a:r>
              <a:rPr lang="es-ES_tradnl" sz="3600" b="1" dirty="0">
                <a:latin typeface="Calibri" panose="020F0502020204030204" pitchFamily="34" charset="0"/>
              </a:rPr>
              <a:t>El espíritu del fariseísmo sigue vivo hoy.  </a:t>
            </a:r>
            <a:endParaRPr lang="en-US" sz="3600" b="1" dirty="0"/>
          </a:p>
        </p:txBody>
      </p:sp>
    </p:spTree>
    <p:extLst>
      <p:ext uri="{BB962C8B-B14F-4D97-AF65-F5344CB8AC3E}">
        <p14:creationId xmlns:p14="http://schemas.microsoft.com/office/powerpoint/2010/main" val="2602132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83796e4b17_0_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83796e4b17_0_8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g283796e4b17_0_87"/>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advertencia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da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caso</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fariseos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70" name="Google Shape;270;g283796e4b17_0_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g283796e4b17_0_9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g283796e4b17_0_9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7" name="Google Shape;277;g283796e4b17_0_95"/>
          <p:cNvSpPr txBox="1"/>
          <p:nvPr/>
        </p:nvSpPr>
        <p:spPr>
          <a:xfrm>
            <a:off x="2374775" y="1030300"/>
            <a:ext cx="8867400" cy="5052625"/>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La </a:t>
            </a:r>
            <a:r>
              <a:rPr lang="en-US" sz="3300" dirty="0" err="1">
                <a:solidFill>
                  <a:schemeClr val="dk1"/>
                </a:solidFill>
                <a:latin typeface="Lato"/>
                <a:ea typeface="Lato"/>
                <a:cs typeface="Lato"/>
                <a:sym typeface="Lato"/>
              </a:rPr>
              <a:t>hipocresía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puede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infiltrarse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incluso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corazón</a:t>
            </a:r>
            <a:r>
              <a:rPr lang="en-US" sz="3300" dirty="0">
                <a:solidFill>
                  <a:schemeClr val="dk1"/>
                </a:solidFill>
                <a:latin typeface="Lato"/>
                <a:ea typeface="Lato"/>
                <a:cs typeface="Lato"/>
                <a:sym typeface="Lato"/>
              </a:rPr>
              <a:t> del </a:t>
            </a:r>
            <a:r>
              <a:rPr lang="en-US" sz="3300" dirty="0" err="1">
                <a:solidFill>
                  <a:schemeClr val="dk1"/>
                </a:solidFill>
                <a:latin typeface="Lato"/>
                <a:ea typeface="Lato"/>
                <a:cs typeface="Lato"/>
                <a:sym typeface="Lato"/>
              </a:rPr>
              <a:t>creyente</a:t>
            </a:r>
            <a:r>
              <a:rPr lang="en-US" sz="3300" dirty="0">
                <a:solidFill>
                  <a:schemeClr val="dk1"/>
                </a:solidFill>
                <a:latin typeface="Lato"/>
                <a:ea typeface="Lato"/>
                <a:cs typeface="Lato"/>
                <a:sym typeface="Lato"/>
              </a:rPr>
              <a:t> maduro</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Nos </a:t>
            </a:r>
            <a:r>
              <a:rPr lang="en-US" sz="3300" dirty="0" err="1">
                <a:solidFill>
                  <a:schemeClr val="dk1"/>
                </a:solidFill>
                <a:latin typeface="Lato"/>
                <a:ea typeface="Lato"/>
                <a:cs typeface="Lato"/>
                <a:sym typeface="Lato"/>
              </a:rPr>
              <a:t>cegamos</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Obedecemos</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dar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apariencias</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Comparar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obediencia</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demás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Pensamos</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buena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conducta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merecemos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alguna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bendición</a:t>
            </a:r>
            <a:r>
              <a:rPr lang="en-US" sz="3300" dirty="0">
                <a:solidFill>
                  <a:schemeClr val="dk1"/>
                </a:solidFill>
                <a:latin typeface="Lato"/>
                <a:ea typeface="Lato"/>
                <a:cs typeface="Lato"/>
                <a:sym typeface="Lato"/>
              </a:rPr>
              <a:t> de Dios. </a:t>
            </a:r>
            <a:endParaRPr sz="33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dirty="0" err="1">
                <a:solidFill>
                  <a:schemeClr val="dk1"/>
                </a:solidFill>
                <a:latin typeface="Lato"/>
                <a:ea typeface="Lato"/>
                <a:cs typeface="Lato"/>
                <a:sym typeface="Lato"/>
              </a:rPr>
              <a:t>Creamos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reglas</a:t>
            </a:r>
            <a:r>
              <a:rPr lang="en-US" sz="3300" dirty="0">
                <a:solidFill>
                  <a:schemeClr val="dk1"/>
                </a:solidFill>
                <a:latin typeface="Lato"/>
                <a:ea typeface="Lato"/>
                <a:cs typeface="Lato"/>
                <a:sym typeface="Lato"/>
              </a:rPr>
              <a:t> que no </a:t>
            </a:r>
            <a:r>
              <a:rPr lang="en-US" sz="3300" dirty="0" err="1">
                <a:solidFill>
                  <a:schemeClr val="dk1"/>
                </a:solidFill>
                <a:latin typeface="Lato"/>
                <a:ea typeface="Lato"/>
                <a:cs typeface="Lato"/>
                <a:sym typeface="Lato"/>
              </a:rPr>
              <a:t>existen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 Palabra </a:t>
            </a:r>
            <a:endParaRPr sz="3300"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duras</a:t>
              </a:r>
              <a:r>
                <a:rPr lang="en-US" sz="2800" dirty="0">
                  <a:solidFill>
                    <a:schemeClr val="lt1"/>
                  </a:solidFill>
                  <a:latin typeface="Lato"/>
                  <a:ea typeface="Lato"/>
                  <a:cs typeface="Lato"/>
                  <a:sym typeface="Lato"/>
                </a:rPr>
                <a:t> advertencies de Jesús a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fariseos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Mateo 23.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comunicar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peligro</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fariseísmo</a:t>
              </a:r>
              <a:r>
                <a:rPr lang="en-US" sz="2800" dirty="0">
                  <a:solidFill>
                    <a:schemeClr val="lt1"/>
                  </a:solidFill>
                  <a:latin typeface="Lato"/>
                  <a:ea typeface="Lato"/>
                  <a:cs typeface="Lato"/>
                  <a:sym typeface="Lato"/>
                </a:rPr>
                <a:t> hoy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día.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a:solidFill>
                    <a:schemeClr val="tx1"/>
                  </a:solidFill>
                  <a:latin typeface="Lato"/>
                  <a:ea typeface="Lato"/>
                  <a:cs typeface="Lato"/>
                  <a:sym typeface="Lato"/>
                </a:rPr>
                <a:t>Usar Juan 15 para describer la </a:t>
              </a:r>
              <a:r>
                <a:rPr lang="en-US" sz="2800" dirty="0" err="1">
                  <a:solidFill>
                    <a:schemeClr val="tx1"/>
                  </a:solidFill>
                  <a:latin typeface="Lato"/>
                  <a:ea typeface="Lato"/>
                  <a:cs typeface="Lato"/>
                  <a:sym typeface="Lato"/>
                </a:rPr>
                <a:t>vida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cristiana</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87476" y="2828856"/>
            <a:ext cx="7256258" cy="1200288"/>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Cómo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podemos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nosotros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vivir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vidas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agradables</a:t>
            </a:r>
            <a:r>
              <a:rPr lang="en-US" sz="3600" b="1" dirty="0">
                <a:solidFill>
                  <a:schemeClr val="dk1"/>
                </a:solidFill>
                <a:latin typeface="Lato"/>
                <a:ea typeface="Lato"/>
                <a:cs typeface="Lato"/>
                <a:sym typeface="Lato"/>
              </a:rPr>
              <a:t> a Dios? </a:t>
            </a:r>
          </a:p>
        </p:txBody>
      </p:sp>
    </p:spTree>
    <p:extLst>
      <p:ext uri="{BB962C8B-B14F-4D97-AF65-F5344CB8AC3E}">
        <p14:creationId xmlns:p14="http://schemas.microsoft.com/office/powerpoint/2010/main" val="2811666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g283796e4b17_0_102"/>
          <p:cNvSpPr txBox="1"/>
          <p:nvPr/>
        </p:nvSpPr>
        <p:spPr>
          <a:xfrm>
            <a:off x="3287399" y="2518272"/>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Dios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que produce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querer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buena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voluntad</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Filipenses</a:t>
            </a:r>
            <a:r>
              <a:rPr lang="en-US" sz="2800" i="1" dirty="0">
                <a:solidFill>
                  <a:schemeClr val="dk1"/>
                </a:solidFill>
                <a:latin typeface="Lato"/>
                <a:ea typeface="Lato"/>
                <a:cs typeface="Lato"/>
                <a:sym typeface="Lato"/>
              </a:rPr>
              <a:t> 2:13 </a:t>
            </a:r>
            <a:endParaRPr sz="3400" b="0" i="0" u="none" strike="noStrike" cap="none" dirty="0">
              <a:solidFill>
                <a:schemeClr val="dk1"/>
              </a:solidFill>
              <a:latin typeface="Lato"/>
              <a:ea typeface="Lato"/>
              <a:cs typeface="Lato"/>
              <a:sym typeface="Lato"/>
            </a:endParaRPr>
          </a:p>
        </p:txBody>
      </p:sp>
      <p:sp>
        <p:nvSpPr>
          <p:cNvPr id="283" name="Google Shape;283;g283796e4b17_0_10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83796e4b17_0_102"/>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85" name="Google Shape;285;g283796e4b17_0_10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283796e4b17_0_1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g283796e4b17_0_1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92" name="Google Shape;292;g283796e4b17_0_111"/>
          <p:cNvPicPr preferRelativeResize="0"/>
          <p:nvPr/>
        </p:nvPicPr>
        <p:blipFill rotWithShape="1">
          <a:blip r:embed="rId4">
            <a:alphaModFix/>
          </a:blip>
          <a:srcRect t="14191" b="35252"/>
          <a:stretch/>
        </p:blipFill>
        <p:spPr>
          <a:xfrm>
            <a:off x="802175" y="432800"/>
            <a:ext cx="8021575" cy="60750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pic>
        <p:nvPicPr>
          <p:cNvPr id="297" name="Google Shape;297;g283796e4b17_0_1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98" name="Google Shape;298;g283796e4b17_0_120"/>
          <p:cNvPicPr preferRelativeResize="0"/>
          <p:nvPr/>
        </p:nvPicPr>
        <p:blipFill rotWithShape="1">
          <a:blip r:embed="rId4">
            <a:alphaModFix/>
          </a:blip>
          <a:srcRect t="30367" b="30198"/>
          <a:stretch/>
        </p:blipFill>
        <p:spPr>
          <a:xfrm>
            <a:off x="533400" y="1304225"/>
            <a:ext cx="11123001" cy="43862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283796e4b17_0_200"/>
          <p:cNvSpPr txBox="1"/>
          <p:nvPr/>
        </p:nvSpPr>
        <p:spPr>
          <a:xfrm>
            <a:off x="3125595" y="503576"/>
            <a:ext cx="8297400" cy="6064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soy la vid </a:t>
            </a:r>
            <a:r>
              <a:rPr lang="en-US" sz="3400" dirty="0" err="1">
                <a:solidFill>
                  <a:schemeClr val="dk1"/>
                </a:solidFill>
                <a:latin typeface="Lato"/>
                <a:ea typeface="Lato"/>
                <a:cs typeface="Lato"/>
                <a:sym typeface="Lato"/>
              </a:rPr>
              <a:t>verdadera</a:t>
            </a:r>
            <a:r>
              <a:rPr lang="en-US" sz="3400" dirty="0">
                <a:solidFill>
                  <a:schemeClr val="dk1"/>
                </a:solidFill>
                <a:latin typeface="Lato"/>
                <a:ea typeface="Lato"/>
                <a:cs typeface="Lato"/>
                <a:sym typeface="Lato"/>
              </a:rPr>
              <a:t>, y mi Padre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labrador. </a:t>
            </a:r>
            <a:r>
              <a:rPr lang="en-US" sz="3400" i="1" dirty="0">
                <a:solidFill>
                  <a:schemeClr val="dk1"/>
                </a:solidFill>
                <a:latin typeface="Lato"/>
                <a:ea typeface="Lato"/>
                <a:cs typeface="Lato"/>
                <a:sym typeface="Lato"/>
              </a:rPr>
              <a:t>2</a:t>
            </a:r>
            <a:r>
              <a:rPr lang="en-US" sz="3400" dirty="0">
                <a:solidFill>
                  <a:schemeClr val="dk1"/>
                </a:solidFill>
                <a:latin typeface="Lato"/>
                <a:ea typeface="Lato"/>
                <a:cs typeface="Lato"/>
                <a:sym typeface="Lato"/>
              </a:rPr>
              <a:t> Todo </a:t>
            </a:r>
            <a:r>
              <a:rPr lang="en-US" sz="3400" dirty="0" err="1">
                <a:solidFill>
                  <a:schemeClr val="dk1"/>
                </a:solidFill>
                <a:latin typeface="Lato"/>
                <a:ea typeface="Lato"/>
                <a:cs typeface="Lato"/>
                <a:sym typeface="Lato"/>
              </a:rPr>
              <a:t>pámpano</a:t>
            </a:r>
            <a:r>
              <a:rPr lang="en-US" sz="3400" dirty="0">
                <a:solidFill>
                  <a:schemeClr val="dk1"/>
                </a:solidFill>
                <a:latin typeface="Lato"/>
                <a:ea typeface="Lato"/>
                <a:cs typeface="Lato"/>
                <a:sym typeface="Lato"/>
              </a:rPr>
              <a:t> que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lleva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quitará</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aquel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lleva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limpiará</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lleve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3</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limpios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palabra que les he </a:t>
            </a:r>
            <a:r>
              <a:rPr lang="en-US" sz="3400" dirty="0" err="1">
                <a:solidFill>
                  <a:schemeClr val="dk1"/>
                </a:solidFill>
                <a:latin typeface="Lato"/>
                <a:ea typeface="Lato"/>
                <a:cs typeface="Lato"/>
                <a:sym typeface="Lato"/>
              </a:rPr>
              <a:t>hablado</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4</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Permanezcan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pámpano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puede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permanece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vid,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tampoco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permanecen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Juan 15:1-4</a:t>
            </a:r>
            <a:endParaRPr sz="3400" b="0" i="0" u="none" strike="noStrike" cap="none" dirty="0">
              <a:solidFill>
                <a:schemeClr val="dk1"/>
              </a:solidFill>
              <a:latin typeface="Lato"/>
              <a:ea typeface="Lato"/>
              <a:cs typeface="Lato"/>
              <a:sym typeface="Lato"/>
            </a:endParaRPr>
          </a:p>
        </p:txBody>
      </p:sp>
      <p:sp>
        <p:nvSpPr>
          <p:cNvPr id="304" name="Google Shape;304;g283796e4b17_0_20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5" name="Google Shape;305;g283796e4b17_0_200"/>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06" name="Google Shape;306;g283796e4b17_0_20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87168" y="1460358"/>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6</a:t>
            </a:r>
            <a:endParaRPr sz="6000" b="0" i="0" u="none" strike="noStrike" cap="none" dirty="0">
              <a:solidFill>
                <a:srgbClr val="009444"/>
              </a:solidFill>
              <a:latin typeface="Lato"/>
              <a:ea typeface="Lato"/>
              <a:cs typeface="Lato"/>
              <a:sym typeface="Lato"/>
            </a:endParaRPr>
          </a:p>
        </p:txBody>
      </p:sp>
      <p:sp>
        <p:nvSpPr>
          <p:cNvPr id="101" name="Google Shape;101;p2"/>
          <p:cNvSpPr txBox="1"/>
          <p:nvPr/>
        </p:nvSpPr>
        <p:spPr>
          <a:xfrm>
            <a:off x="3587168" y="3240677"/>
            <a:ext cx="7772100" cy="2485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Las Palabras de Jesús contra </a:t>
            </a:r>
            <a:endParaRPr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los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Legalistas</a:t>
            </a: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1" i="1" u="none" strike="noStrike" cap="none" dirty="0">
                <a:solidFill>
                  <a:schemeClr val="dk1"/>
                </a:solidFill>
                <a:latin typeface="Lato"/>
                <a:ea typeface="Lato"/>
                <a:cs typeface="Lato"/>
                <a:sym typeface="Lato"/>
              </a:rPr>
              <a:t>Mateo 23</a:t>
            </a:r>
            <a:endParaRPr sz="3888" b="1" i="1" u="none" strike="noStrike" cap="none" dirty="0">
              <a:solidFill>
                <a:schemeClr val="dk1"/>
              </a:solidFill>
              <a:latin typeface="Lato"/>
              <a:ea typeface="Lato"/>
              <a:cs typeface="Lato"/>
              <a:sym typeface="Lato"/>
            </a:endParaRPr>
          </a:p>
        </p:txBody>
      </p:sp>
      <p:cxnSp>
        <p:nvCxnSpPr>
          <p:cNvPr id="102" name="Google Shape;102;p2"/>
          <p:cNvCxnSpPr/>
          <p:nvPr/>
        </p:nvCxnSpPr>
        <p:spPr>
          <a:xfrm>
            <a:off x="3479608" y="277063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822730"/>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g283796e4b17_0_2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2" name="Google Shape;312;g283796e4b17_0_20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13" name="Google Shape;313;g283796e4b17_0_208"/>
          <p:cNvPicPr preferRelativeResize="0"/>
          <p:nvPr/>
        </p:nvPicPr>
        <p:blipFill rotWithShape="1">
          <a:blip r:embed="rId4">
            <a:alphaModFix/>
          </a:blip>
          <a:srcRect t="22749" b="32912"/>
          <a:stretch/>
        </p:blipFill>
        <p:spPr>
          <a:xfrm>
            <a:off x="702775" y="395350"/>
            <a:ext cx="9114875" cy="6067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g283796e4b17_0_223"/>
          <p:cNvSpPr txBox="1"/>
          <p:nvPr/>
        </p:nvSpPr>
        <p:spPr>
          <a:xfrm>
            <a:off x="3287399" y="2228400"/>
            <a:ext cx="77064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no me </a:t>
            </a:r>
            <a:r>
              <a:rPr lang="en-US" sz="3400" dirty="0" err="1">
                <a:solidFill>
                  <a:schemeClr val="dk1"/>
                </a:solidFill>
                <a:latin typeface="Lato"/>
                <a:ea typeface="Lato"/>
                <a:cs typeface="Lato"/>
                <a:sym typeface="Lato"/>
              </a:rPr>
              <a:t>eligieron</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Más bien,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elegí</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he </a:t>
            </a:r>
            <a:r>
              <a:rPr lang="en-US" sz="3400" dirty="0" err="1">
                <a:solidFill>
                  <a:schemeClr val="dk1"/>
                </a:solidFill>
                <a:latin typeface="Lato"/>
                <a:ea typeface="Lato"/>
                <a:cs typeface="Lato"/>
                <a:sym typeface="Lato"/>
              </a:rPr>
              <a:t>puesto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vayan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lleven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Juan 15:16</a:t>
            </a:r>
            <a:endParaRPr sz="3400" b="0" i="0" u="none" strike="noStrike" cap="none" dirty="0">
              <a:solidFill>
                <a:schemeClr val="dk1"/>
              </a:solidFill>
              <a:latin typeface="Lato"/>
              <a:ea typeface="Lato"/>
              <a:cs typeface="Lato"/>
              <a:sym typeface="Lato"/>
            </a:endParaRPr>
          </a:p>
        </p:txBody>
      </p:sp>
      <p:sp>
        <p:nvSpPr>
          <p:cNvPr id="327" name="Google Shape;327;g283796e4b17_0_2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g283796e4b17_0_223"/>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29" name="Google Shape;329;g283796e4b17_0_2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2f5882f685f_0_1050"/>
          <p:cNvSpPr txBox="1"/>
          <p:nvPr/>
        </p:nvSpPr>
        <p:spPr>
          <a:xfrm>
            <a:off x="3670182" y="11210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cxnSp>
        <p:nvCxnSpPr>
          <p:cNvPr id="343" name="Google Shape;343;g2f5882f685f_0_1050"/>
          <p:cNvCxnSpPr/>
          <p:nvPr/>
        </p:nvCxnSpPr>
        <p:spPr>
          <a:xfrm>
            <a:off x="3773627" y="23658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4" name="Google Shape;344;g2f5882f685f_0_1050"/>
          <p:cNvSpPr txBox="1"/>
          <p:nvPr/>
        </p:nvSpPr>
        <p:spPr>
          <a:xfrm>
            <a:off x="3628006" y="2863506"/>
            <a:ext cx="7572000" cy="2436524"/>
          </a:xfrm>
          <a:prstGeom prst="rect">
            <a:avLst/>
          </a:prstGeom>
          <a:noFill/>
          <a:ln>
            <a:noFill/>
          </a:ln>
        </p:spPr>
        <p:txBody>
          <a:bodyPr spcFirstLastPara="1" wrap="square" lIns="91425" tIns="45700" rIns="91425" bIns="45700" anchor="t" anchorCtr="0">
            <a:spAutoFit/>
          </a:bodyPr>
          <a:lstStyle/>
          <a:p>
            <a:pPr marL="12700" lvl="0" algn="l" rtl="0">
              <a:spcBef>
                <a:spcPts val="1000"/>
              </a:spcBef>
              <a:spcAft>
                <a:spcPts val="0"/>
              </a:spcAft>
              <a:buClr>
                <a:schemeClr val="dk1"/>
              </a:buClr>
              <a:buSzPts val="3400"/>
            </a:pPr>
            <a:r>
              <a:rPr lang="en-US" sz="3600" b="1" dirty="0">
                <a:solidFill>
                  <a:schemeClr val="dk1"/>
                </a:solidFill>
                <a:latin typeface="Lato"/>
                <a:ea typeface="Lato"/>
                <a:cs typeface="Lato"/>
                <a:sym typeface="Lato"/>
              </a:rPr>
              <a:t>¿Por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hubo</a:t>
            </a:r>
            <a:r>
              <a:rPr lang="en-US" sz="3600" b="1" dirty="0">
                <a:solidFill>
                  <a:schemeClr val="dk1"/>
                </a:solidFill>
                <a:latin typeface="Lato"/>
                <a:ea typeface="Lato"/>
                <a:cs typeface="Lato"/>
                <a:sym typeface="Lato"/>
              </a:rPr>
              <a:t> tanto </a:t>
            </a:r>
            <a:r>
              <a:rPr lang="en-US" sz="3600" b="1" dirty="0" err="1">
                <a:solidFill>
                  <a:schemeClr val="dk1"/>
                </a:solidFill>
                <a:latin typeface="Lato"/>
                <a:ea typeface="Lato"/>
                <a:cs typeface="Lato"/>
                <a:sym typeface="Lato"/>
              </a:rPr>
              <a:t>conflicto</a:t>
            </a:r>
            <a:r>
              <a:rPr lang="en-US" sz="3600" b="1" dirty="0">
                <a:solidFill>
                  <a:schemeClr val="dk1"/>
                </a:solidFill>
                <a:latin typeface="Lato"/>
                <a:ea typeface="Lato"/>
                <a:cs typeface="Lato"/>
                <a:sym typeface="Lato"/>
              </a:rPr>
              <a:t> entre Jesús y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fariseos</a:t>
            </a:r>
            <a:r>
              <a:rPr lang="en-US" sz="3600" b="1" dirty="0">
                <a:solidFill>
                  <a:schemeClr val="dk1"/>
                </a:solidFill>
                <a:latin typeface="Lato"/>
                <a:ea typeface="Lato"/>
                <a:cs typeface="Lato"/>
                <a:sym typeface="Lato"/>
              </a:rPr>
              <a:t>?  Hoy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día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serían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fariseos</a:t>
            </a:r>
            <a:r>
              <a:rPr lang="en-US" sz="3600" b="1"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Lección</a:t>
            </a:r>
            <a:r>
              <a:rPr lang="en-US" sz="3600" dirty="0">
                <a:solidFill>
                  <a:schemeClr val="dk1"/>
                </a:solidFill>
                <a:latin typeface="Lato"/>
                <a:ea typeface="Lato"/>
                <a:cs typeface="Lato"/>
                <a:sym typeface="Lato"/>
              </a:rPr>
              <a:t> 6)</a:t>
            </a:r>
            <a:endParaRPr sz="3600" dirty="0">
              <a:solidFill>
                <a:schemeClr val="dk1"/>
              </a:solidFill>
              <a:latin typeface="Lato"/>
              <a:ea typeface="Lato"/>
              <a:cs typeface="Lato"/>
              <a:sym typeface="Lato"/>
            </a:endParaRPr>
          </a:p>
        </p:txBody>
      </p:sp>
      <p:sp>
        <p:nvSpPr>
          <p:cNvPr id="345" name="Google Shape;345;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6" name="Google Shape;346;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7" name="Google Shape;347;g2f5882f685f_0_1050"/>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30"/>
          <p:cNvSpPr txBox="1"/>
          <p:nvPr/>
        </p:nvSpPr>
        <p:spPr>
          <a:xfrm>
            <a:off x="3649408" y="226928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61" name="Google Shape;361;p30"/>
          <p:cNvCxnSpPr/>
          <p:nvPr/>
        </p:nvCxnSpPr>
        <p:spPr>
          <a:xfrm>
            <a:off x="3383873" y="351803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2" name="Google Shape;36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p30"/>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sp>
        <p:nvSpPr>
          <p:cNvPr id="364" name="Google Shape;364;p30"/>
          <p:cNvSpPr txBox="1"/>
          <p:nvPr/>
        </p:nvSpPr>
        <p:spPr>
          <a:xfrm>
            <a:off x="3649408" y="3918434"/>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65" name="Google Shape;36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g2adf2547317_0_0"/>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53" name="Google Shape;35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4" name="Google Shape;354;g2adf2547317_0_0"/>
          <p:cNvPicPr preferRelativeResize="0"/>
          <p:nvPr/>
        </p:nvPicPr>
        <p:blipFill rotWithShape="1">
          <a:blip r:embed="rId3">
            <a:alphaModFix/>
          </a:blip>
          <a:srcRect/>
          <a:stretch/>
        </p:blipFill>
        <p:spPr>
          <a:xfrm>
            <a:off x="0" y="1819782"/>
            <a:ext cx="3125596" cy="3218435"/>
          </a:xfrm>
          <a:prstGeom prst="rect">
            <a:avLst/>
          </a:prstGeom>
          <a:noFill/>
          <a:ln>
            <a:noFill/>
          </a:ln>
          <a:effectLst>
            <a:outerShdw blurRad="50800" dist="38100" dir="2700000" algn="tl" rotWithShape="0">
              <a:srgbClr val="000000">
                <a:alpha val="40000"/>
              </a:srgbClr>
            </a:outerShdw>
          </a:effectLst>
        </p:spPr>
      </p:pic>
      <p:pic>
        <p:nvPicPr>
          <p:cNvPr id="355" name="Google Shape;355;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g2adf2547317_0_9"/>
          <p:cNvSpPr txBox="1"/>
          <p:nvPr/>
        </p:nvSpPr>
        <p:spPr>
          <a:xfrm>
            <a:off x="3651894"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71" name="Google Shape;37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2" name="Google Shape;372;g2adf2547317_0_9"/>
          <p:cNvPicPr preferRelativeResize="0"/>
          <p:nvPr/>
        </p:nvPicPr>
        <p:blipFill rotWithShape="1">
          <a:blip r:embed="rId3">
            <a:alphaModFix/>
          </a:blip>
          <a:srcRect/>
          <a:stretch/>
        </p:blipFill>
        <p:spPr>
          <a:xfrm>
            <a:off x="80901" y="1684575"/>
            <a:ext cx="3125595" cy="3218435"/>
          </a:xfrm>
          <a:prstGeom prst="rect">
            <a:avLst/>
          </a:prstGeom>
          <a:noFill/>
          <a:ln>
            <a:noFill/>
          </a:ln>
          <a:effectLst>
            <a:outerShdw blurRad="50800" dist="38100" dir="2700000" algn="tl" rotWithShape="0">
              <a:srgbClr val="000000">
                <a:alpha val="40000"/>
              </a:srgbClr>
            </a:outerShdw>
          </a:effectLst>
        </p:spPr>
      </p:pic>
      <p:pic>
        <p:nvPicPr>
          <p:cNvPr id="373" name="Google Shape;373;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0" name="Google Shape;380;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81" name="Google Shape;381;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82" name="Google Shape;38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83" name="Google Shape;38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4" name="Google Shape;38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14474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955677"/>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duras</a:t>
              </a:r>
              <a:r>
                <a:rPr lang="en-US" sz="2800" dirty="0">
                  <a:solidFill>
                    <a:schemeClr val="tx1"/>
                  </a:solidFill>
                  <a:latin typeface="Lato"/>
                  <a:ea typeface="Lato"/>
                  <a:cs typeface="Lato"/>
                  <a:sym typeface="Lato"/>
                </a:rPr>
                <a:t> </a:t>
              </a:r>
              <a:r>
                <a:rPr lang="en-US" sz="2800">
                  <a:solidFill>
                    <a:schemeClr val="tx1"/>
                  </a:solidFill>
                  <a:latin typeface="Lato"/>
                  <a:ea typeface="Lato"/>
                  <a:cs typeface="Lato"/>
                  <a:sym typeface="Lato"/>
                </a:rPr>
                <a:t>advertencias</a:t>
              </a:r>
              <a:r>
                <a:rPr lang="en-US" sz="2800" dirty="0">
                  <a:solidFill>
                    <a:schemeClr val="tx1"/>
                  </a:solidFill>
                  <a:latin typeface="Lato"/>
                  <a:ea typeface="Lato"/>
                  <a:cs typeface="Lato"/>
                  <a:sym typeface="Lato"/>
                </a:rPr>
                <a:t> de Jesús a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fariseos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Mateo 23.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comunicar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peligro</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fariseísmo</a:t>
              </a:r>
              <a:r>
                <a:rPr lang="en-US" sz="2800" dirty="0">
                  <a:solidFill>
                    <a:schemeClr val="lt1"/>
                  </a:solidFill>
                  <a:latin typeface="Lato"/>
                  <a:ea typeface="Lato"/>
                  <a:cs typeface="Lato"/>
                  <a:sym typeface="Lato"/>
                </a:rPr>
                <a:t> hoy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día.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Juan 15 para </a:t>
              </a: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cristiana</a:t>
              </a:r>
              <a:r>
                <a:rPr lang="en-US" sz="2800" dirty="0">
                  <a:solidFill>
                    <a:schemeClr val="lt1"/>
                  </a:solidFill>
                  <a:latin typeface="Lato"/>
                  <a:ea typeface="Lato"/>
                  <a:cs typeface="Lato"/>
                  <a:sym typeface="Lato"/>
                </a:rPr>
                <a:t>.</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81412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6536" y="1345874"/>
            <a:ext cx="7949144" cy="4154943"/>
          </a:xfrm>
          <a:prstGeom prst="rect">
            <a:avLst/>
          </a:prstGeom>
          <a:noFill/>
          <a:ln>
            <a:noFill/>
          </a:ln>
        </p:spPr>
        <p:txBody>
          <a:bodyPr spcFirstLastPara="1" wrap="square" lIns="91425" tIns="45700" rIns="91425" bIns="45700" anchor="t" anchorCtr="0">
            <a:spAutoFit/>
          </a:bodyPr>
          <a:lstStyle/>
          <a:p>
            <a:r>
              <a:rPr lang="es-ES" sz="4400" b="1" dirty="0">
                <a:solidFill>
                  <a:srgbClr val="000000"/>
                </a:solidFill>
                <a:effectLst/>
                <a:latin typeface="Calibri" panose="020F0502020204030204" pitchFamily="34" charset="0"/>
                <a:ea typeface="Calibri" panose="020F0502020204030204" pitchFamily="34" charset="0"/>
              </a:rPr>
              <a:t>Mateo 23: Jesús habla con severidad a los fariseos y maestros de la ley. </a:t>
            </a:r>
          </a:p>
          <a:p>
            <a:endParaRPr lang="es-ES" sz="4400" b="1" dirty="0">
              <a:latin typeface="Calibri" panose="020F0502020204030204" pitchFamily="34" charset="0"/>
              <a:ea typeface="Calibri" panose="020F0502020204030204" pitchFamily="34" charset="0"/>
            </a:endParaRPr>
          </a:p>
          <a:p>
            <a:r>
              <a:rPr lang="es-ES" sz="4400" b="1" dirty="0">
                <a:solidFill>
                  <a:srgbClr val="00B050"/>
                </a:solidFill>
                <a:effectLst/>
                <a:latin typeface="Calibri" panose="020F0502020204030204" pitchFamily="34" charset="0"/>
                <a:ea typeface="Calibri" panose="020F0502020204030204" pitchFamily="34" charset="0"/>
              </a:rPr>
              <a:t>¿Por qué los llaman hipócritas?</a:t>
            </a:r>
            <a:br>
              <a:rPr lang="es-ES" sz="4400" b="1" dirty="0">
                <a:solidFill>
                  <a:srgbClr val="000000"/>
                </a:solidFill>
                <a:effectLst/>
                <a:latin typeface="Calibri" panose="020F0502020204030204" pitchFamily="34" charset="0"/>
                <a:ea typeface="Calibri" panose="020F0502020204030204" pitchFamily="34" charset="0"/>
              </a:rPr>
            </a:br>
            <a:endParaRPr sz="4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07088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f6bdc44d83_0_30"/>
          <p:cNvSpPr txBox="1"/>
          <p:nvPr/>
        </p:nvSpPr>
        <p:spPr>
          <a:xfrm>
            <a:off x="1248300" y="3539300"/>
            <a:ext cx="9695400" cy="708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fingir ser lo que no se es</a:t>
            </a:r>
            <a:endParaRPr sz="4000">
              <a:solidFill>
                <a:schemeClr val="dk1"/>
              </a:solidFill>
              <a:latin typeface="Lato"/>
              <a:ea typeface="Lato"/>
              <a:cs typeface="Lato"/>
              <a:sym typeface="Lato"/>
            </a:endParaRPr>
          </a:p>
        </p:txBody>
      </p:sp>
      <p:pic>
        <p:nvPicPr>
          <p:cNvPr id="155" name="Google Shape;155;g2f6bdc44d83_0_3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6" name="Google Shape;156;g2f6bdc44d83_0_30"/>
          <p:cNvSpPr txBox="1"/>
          <p:nvPr/>
        </p:nvSpPr>
        <p:spPr>
          <a:xfrm>
            <a:off x="746850" y="19748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hipocresía</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88F88CFF-03B3-05B9-6EB2-83CDC3ED4F7C}"/>
            </a:ext>
          </a:extLst>
        </p:cNvPr>
        <p:cNvGrpSpPr/>
        <p:nvPr/>
      </p:nvGrpSpPr>
      <p:grpSpPr>
        <a:xfrm>
          <a:off x="0" y="0"/>
          <a:ext cx="0" cy="0"/>
          <a:chOff x="0" y="0"/>
          <a:chExt cx="0" cy="0"/>
        </a:xfrm>
      </p:grpSpPr>
      <p:pic>
        <p:nvPicPr>
          <p:cNvPr id="155" name="Google Shape;155;g2f6bdc44d83_0_30" descr="A green bird with leaves&#10;&#10;Description automatically generated">
            <a:extLst>
              <a:ext uri="{FF2B5EF4-FFF2-40B4-BE49-F238E27FC236}">
                <a16:creationId xmlns:a16="http://schemas.microsoft.com/office/drawing/2014/main" id="{C560404D-C762-473D-5A50-CD4126B73CB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6" name="Google Shape;156;g2f6bdc44d83_0_30">
            <a:extLst>
              <a:ext uri="{FF2B5EF4-FFF2-40B4-BE49-F238E27FC236}">
                <a16:creationId xmlns:a16="http://schemas.microsoft.com/office/drawing/2014/main" id="{268C10BA-A5C8-5FDC-AB13-8E8C51307FD1}"/>
              </a:ext>
            </a:extLst>
          </p:cNvPr>
          <p:cNvSpPr txBox="1"/>
          <p:nvPr/>
        </p:nvSpPr>
        <p:spPr>
          <a:xfrm>
            <a:off x="746850" y="2767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Siete “ayes” </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60621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83796e4b17_0_0"/>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Los </a:t>
            </a:r>
            <a:r>
              <a:rPr lang="en-US" sz="4860" b="0" i="0" u="none" strike="noStrike" cap="none" dirty="0" err="1">
                <a:solidFill>
                  <a:srgbClr val="009444"/>
                </a:solidFill>
                <a:latin typeface="Lato"/>
                <a:ea typeface="Lato"/>
                <a:cs typeface="Lato"/>
                <a:sym typeface="Lato"/>
              </a:rPr>
              <a:t>Fariseos</a:t>
            </a:r>
            <a:r>
              <a:rPr lang="en-US" sz="4860" b="0" i="0" u="none" strike="noStrike" cap="none" dirty="0">
                <a:solidFill>
                  <a:srgbClr val="009444"/>
                </a:solidFill>
                <a:latin typeface="Lato"/>
                <a:ea typeface="Lato"/>
                <a:cs typeface="Lato"/>
                <a:sym typeface="Lato"/>
              </a:rPr>
              <a:t>, </a:t>
            </a:r>
            <a:r>
              <a:rPr lang="en-US" sz="4860" b="0" i="0" u="none" strike="noStrike" cap="none" dirty="0" err="1">
                <a:solidFill>
                  <a:srgbClr val="009444"/>
                </a:solidFill>
                <a:latin typeface="Lato"/>
                <a:ea typeface="Lato"/>
                <a:cs typeface="Lato"/>
                <a:sym typeface="Lato"/>
              </a:rPr>
              <a:t>seg</a:t>
            </a:r>
            <a:r>
              <a:rPr lang="en-US" sz="4860" dirty="0" err="1">
                <a:solidFill>
                  <a:srgbClr val="009444"/>
                </a:solidFill>
                <a:latin typeface="Lato"/>
                <a:ea typeface="Lato"/>
                <a:cs typeface="Lato"/>
                <a:sym typeface="Lato"/>
              </a:rPr>
              <a:t>ú</a:t>
            </a:r>
            <a:r>
              <a:rPr lang="en-US" sz="4860" b="0" i="0" u="none" strike="noStrike" cap="none" dirty="0" err="1">
                <a:solidFill>
                  <a:srgbClr val="009444"/>
                </a:solidFill>
                <a:latin typeface="Lato"/>
                <a:ea typeface="Lato"/>
                <a:cs typeface="Lato"/>
                <a:sym typeface="Lato"/>
              </a:rPr>
              <a:t>n</a:t>
            </a:r>
            <a:r>
              <a:rPr lang="en-US" sz="4860" b="0" i="0" u="none" strike="noStrike" cap="none" dirty="0">
                <a:solidFill>
                  <a:srgbClr val="009444"/>
                </a:solidFill>
                <a:latin typeface="Lato"/>
                <a:ea typeface="Lato"/>
                <a:cs typeface="Lato"/>
                <a:sym typeface="Lato"/>
              </a:rPr>
              <a:t> Jesús</a:t>
            </a:r>
            <a:endParaRPr sz="4860" b="0" i="0" u="none" strike="noStrike" cap="none" dirty="0">
              <a:solidFill>
                <a:srgbClr val="009444"/>
              </a:solidFill>
              <a:latin typeface="Lato"/>
              <a:ea typeface="Lato"/>
              <a:cs typeface="Lato"/>
              <a:sym typeface="Lato"/>
            </a:endParaRPr>
          </a:p>
        </p:txBody>
      </p:sp>
      <p:cxnSp>
        <p:nvCxnSpPr>
          <p:cNvPr id="162" name="Google Shape;162;g283796e4b17_0_0"/>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3" name="Google Shape;163;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g283796e4b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5" name="Google Shape;165;g283796e4b17_0_0"/>
          <p:cNvSpPr txBox="1"/>
          <p:nvPr/>
        </p:nvSpPr>
        <p:spPr>
          <a:xfrm>
            <a:off x="2082298" y="1792675"/>
            <a:ext cx="9817225" cy="314441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Cierran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reino</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cielos</a:t>
            </a:r>
            <a:r>
              <a:rPr lang="en-US" sz="3300" dirty="0">
                <a:solidFill>
                  <a:schemeClr val="dk1"/>
                </a:solidFill>
                <a:latin typeface="Lato"/>
                <a:ea typeface="Lato"/>
                <a:cs typeface="Lato"/>
                <a:sym typeface="Lato"/>
              </a:rPr>
              <a:t>. (13-14) </a:t>
            </a: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Buscan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convertir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con un </a:t>
            </a:r>
            <a:r>
              <a:rPr lang="en-US" sz="3300" dirty="0" err="1">
                <a:solidFill>
                  <a:schemeClr val="dk1"/>
                </a:solidFill>
                <a:latin typeface="Lato"/>
                <a:ea typeface="Lato"/>
                <a:cs typeface="Lato"/>
                <a:sym typeface="Lato"/>
              </a:rPr>
              <a:t>mensaje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falso</a:t>
            </a:r>
            <a:r>
              <a:rPr lang="en-US" sz="3300" dirty="0">
                <a:solidFill>
                  <a:schemeClr val="dk1"/>
                </a:solidFill>
                <a:latin typeface="Lato"/>
                <a:ea typeface="Lato"/>
                <a:cs typeface="Lato"/>
                <a:sym typeface="Lato"/>
              </a:rPr>
              <a:t>. (15)</a:t>
            </a: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Son “</a:t>
            </a:r>
            <a:r>
              <a:rPr lang="en-US" sz="3300" dirty="0" err="1">
                <a:solidFill>
                  <a:schemeClr val="dk1"/>
                </a:solidFill>
                <a:latin typeface="Lato"/>
                <a:ea typeface="Lato"/>
                <a:cs typeface="Lato"/>
                <a:sym typeface="Lato"/>
              </a:rPr>
              <a:t>Guías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ciegos</a:t>
            </a:r>
            <a:r>
              <a:rPr lang="en-US" sz="3300" dirty="0">
                <a:solidFill>
                  <a:schemeClr val="dk1"/>
                </a:solidFill>
                <a:latin typeface="Lato"/>
                <a:ea typeface="Lato"/>
                <a:cs typeface="Lato"/>
                <a:sym typeface="Lato"/>
              </a:rPr>
              <a:t>” (16-22)</a:t>
            </a: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Diezman</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escrúpulo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descuidan</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importante</a:t>
            </a:r>
            <a:r>
              <a:rPr lang="en-US" sz="3300" dirty="0">
                <a:solidFill>
                  <a:schemeClr val="dk1"/>
                </a:solidFill>
                <a:latin typeface="Lato"/>
                <a:ea typeface="Lato"/>
                <a:cs typeface="Lato"/>
                <a:sym typeface="Lato"/>
              </a:rPr>
              <a:t> (23-24)</a:t>
            </a:r>
            <a:endParaRPr sz="33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D7A1F-D83B-49D6-940E-3C12F5B5EFF6}">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2.xml><?xml version="1.0" encoding="utf-8"?>
<ds:datastoreItem xmlns:ds="http://schemas.openxmlformats.org/officeDocument/2006/customXml" ds:itemID="{01403474-BE94-4A64-88AF-DB0BBD0B573E}"/>
</file>

<file path=customXml/itemProps3.xml><?xml version="1.0" encoding="utf-8"?>
<ds:datastoreItem xmlns:ds="http://schemas.openxmlformats.org/officeDocument/2006/customXml" ds:itemID="{E68B641B-177F-4981-B7E0-125FD994C3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TotalTime>
  <Words>3284</Words>
  <Application>Microsoft Macintosh PowerPoint</Application>
  <PresentationFormat>Widescreen</PresentationFormat>
  <Paragraphs>223</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Lato</vt:lpstr>
      <vt:lpstr>Symbol</vt:lpstr>
      <vt:lpstr>Arial</vt:lpstr>
      <vt:lpstr>Cambria</vt:lpstr>
      <vt:lpstr>Overlock</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35</cp:revision>
  <dcterms:created xsi:type="dcterms:W3CDTF">2023-11-29T19:33:05Z</dcterms:created>
  <dcterms:modified xsi:type="dcterms:W3CDTF">2025-08-01T02:31:55Z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