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lhPuqNkff91A1xatoFR3IL0ed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4a3b0bc3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4a3b0bc3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2. Pérdidas por la Puerta Trasera a. ¿Qué es esto?</a:t>
            </a:r>
            <a:endParaRPr/>
          </a:p>
          <a:p>
            <a:pPr indent="0" lvl="0" marL="0" rtl="0" algn="l">
              <a:spcBef>
                <a:spcPts val="0"/>
              </a:spcBef>
              <a:spcAft>
                <a:spcPts val="0"/>
              </a:spcAft>
              <a:buNone/>
            </a:pPr>
            <a:r>
              <a:rPr b="1" lang="en-US"/>
              <a:t>Instructor:</a:t>
            </a:r>
            <a:r>
              <a:rPr lang="en-US"/>
              <a:t> "Las pérdidas por la puerta trasera ocurren cuando miembros dejan de asistir a la iglesia sin que nadie se percate o actúe para retenerlos. A diferencia de las pérdidas por razones doctrinales o mudanzas, estas personas simplemente ‘desaparecen’ de la comunidad.”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 ¿Por qué sucede?</a:t>
            </a:r>
            <a:endParaRPr/>
          </a:p>
          <a:p>
            <a:pPr indent="0" lvl="0" marL="0" rtl="0" algn="l">
              <a:spcBef>
                <a:spcPts val="0"/>
              </a:spcBef>
              <a:spcAft>
                <a:spcPts val="0"/>
              </a:spcAft>
              <a:buNone/>
            </a:pPr>
            <a:r>
              <a:rPr lang="en-US"/>
              <a:t>"Algunas razones comunes incluyen:</a:t>
            </a:r>
            <a:endParaRPr/>
          </a:p>
          <a:p>
            <a:pPr indent="-76200" lvl="0" marL="0" rtl="0" algn="l">
              <a:spcBef>
                <a:spcPts val="0"/>
              </a:spcBef>
              <a:spcAft>
                <a:spcPts val="0"/>
              </a:spcAft>
              <a:buClr>
                <a:schemeClr val="dk1"/>
              </a:buClr>
              <a:buSzPts val="1200"/>
              <a:buFont typeface="Arial"/>
              <a:buChar char="•"/>
            </a:pPr>
            <a:r>
              <a:rPr lang="en-US"/>
              <a:t>Falta de conexiones personales fuertes.</a:t>
            </a:r>
            <a:endParaRPr/>
          </a:p>
          <a:p>
            <a:pPr indent="-76200" lvl="0" marL="0" rtl="0" algn="l">
              <a:spcBef>
                <a:spcPts val="0"/>
              </a:spcBef>
              <a:spcAft>
                <a:spcPts val="0"/>
              </a:spcAft>
              <a:buClr>
                <a:schemeClr val="dk1"/>
              </a:buClr>
              <a:buSzPts val="1200"/>
              <a:buFont typeface="Arial"/>
              <a:buChar char="•"/>
            </a:pPr>
            <a:r>
              <a:rPr lang="en-US"/>
              <a:t>Falta de seguimiento o discipulado.</a:t>
            </a:r>
            <a:endParaRPr/>
          </a:p>
          <a:p>
            <a:pPr indent="-76200" lvl="0" marL="0" rtl="0" algn="l">
              <a:spcBef>
                <a:spcPts val="0"/>
              </a:spcBef>
              <a:spcAft>
                <a:spcPts val="0"/>
              </a:spcAft>
              <a:buClr>
                <a:schemeClr val="dk1"/>
              </a:buClr>
              <a:buSzPts val="1200"/>
              <a:buFont typeface="Arial"/>
              <a:buChar char="•"/>
            </a:pPr>
            <a:r>
              <a:rPr lang="en-US"/>
              <a:t>Falta de oportunidades para servir y crecer en la fe."</a:t>
            </a:r>
            <a:endParaRPr/>
          </a:p>
          <a:p>
            <a:pPr indent="0" lvl="0" marL="0" rtl="0" algn="l">
              <a:spcBef>
                <a:spcPts val="0"/>
              </a:spcBef>
              <a:spcAft>
                <a:spcPts val="0"/>
              </a:spcAft>
              <a:buNone/>
            </a:pPr>
            <a:r>
              <a:rPr lang="en-US"/>
              <a:t>(Pregunta para discusión: ¿Han notado esto en su congregación? ¿Qué señales indican que alguien podría estar alejándose?)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 ¿Cómo se puede prevenir?</a:t>
            </a:r>
            <a:endParaRPr/>
          </a:p>
          <a:p>
            <a:pPr indent="0" lvl="0" marL="0" rtl="0" algn="l">
              <a:spcBef>
                <a:spcPts val="0"/>
              </a:spcBef>
              <a:spcAft>
                <a:spcPts val="0"/>
              </a:spcAft>
              <a:buNone/>
            </a:pPr>
            <a:r>
              <a:rPr lang="en-US"/>
              <a:t>"Prevenir pérdidas por la puerta trasera requiere acción intencional. Algunas estrategias incluyen:</a:t>
            </a:r>
            <a:endParaRPr/>
          </a:p>
          <a:p>
            <a:pPr indent="-76200" lvl="0" marL="0" rtl="0" algn="l">
              <a:spcBef>
                <a:spcPts val="0"/>
              </a:spcBef>
              <a:spcAft>
                <a:spcPts val="0"/>
              </a:spcAft>
              <a:buClr>
                <a:schemeClr val="dk1"/>
              </a:buClr>
              <a:buSzPts val="1200"/>
              <a:buFont typeface="Arial"/>
              <a:buChar char="•"/>
            </a:pPr>
            <a:r>
              <a:rPr lang="en-US"/>
              <a:t>Establecer equipos de seguimiento.</a:t>
            </a:r>
            <a:endParaRPr/>
          </a:p>
          <a:p>
            <a:pPr indent="-76200" lvl="0" marL="0" rtl="0" algn="l">
              <a:spcBef>
                <a:spcPts val="0"/>
              </a:spcBef>
              <a:spcAft>
                <a:spcPts val="0"/>
              </a:spcAft>
              <a:buClr>
                <a:schemeClr val="dk1"/>
              </a:buClr>
              <a:buSzPts val="1200"/>
              <a:buFont typeface="Arial"/>
              <a:buChar char="•"/>
            </a:pPr>
            <a:r>
              <a:rPr lang="en-US"/>
              <a:t>Crear oportunidades de integración y servicio.</a:t>
            </a:r>
            <a:endParaRPr/>
          </a:p>
          <a:p>
            <a:pPr indent="-76200" lvl="0" marL="0" rtl="0" algn="l">
              <a:spcBef>
                <a:spcPts val="0"/>
              </a:spcBef>
              <a:spcAft>
                <a:spcPts val="0"/>
              </a:spcAft>
              <a:buClr>
                <a:schemeClr val="dk1"/>
              </a:buClr>
              <a:buSzPts val="1200"/>
              <a:buFont typeface="Arial"/>
              <a:buChar char="•"/>
            </a:pPr>
            <a:r>
              <a:rPr lang="en-US"/>
              <a:t>Tener listas de miembros y contactos actualizados."</a:t>
            </a:r>
            <a:endParaRPr/>
          </a:p>
          <a:p>
            <a:pPr indent="0" lvl="0" marL="0" rtl="0" algn="l">
              <a:spcBef>
                <a:spcPts val="0"/>
              </a:spcBef>
              <a:spcAft>
                <a:spcPts val="0"/>
              </a:spcAft>
              <a:buNone/>
            </a:pPr>
            <a:r>
              <a:t/>
            </a:r>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 Creando oportunidades de comunión</a:t>
            </a:r>
            <a:endParaRPr b="1"/>
          </a:p>
          <a:p>
            <a:pPr indent="0" lvl="0" marL="0" rtl="0" algn="l">
              <a:spcBef>
                <a:spcPts val="0"/>
              </a:spcBef>
              <a:spcAft>
                <a:spcPts val="0"/>
              </a:spcAft>
              <a:buNone/>
            </a:pPr>
            <a:r>
              <a:rPr b="1" lang="en-US"/>
              <a:t>Instructor:</a:t>
            </a:r>
            <a:r>
              <a:rPr lang="en-US"/>
              <a:t> "Las personas se quedan donde se sienten amadas y valoradas. Planear eventos sociales y fomentar relaciones ayuda a que los miembros se sientan parte de la familia de la iglesia."</a:t>
            </a:r>
            <a:endParaRPr/>
          </a:p>
          <a:p>
            <a:pPr indent="0" lvl="0" marL="0" rtl="0" algn="l">
              <a:spcBef>
                <a:spcPts val="0"/>
              </a:spcBef>
              <a:spcAft>
                <a:spcPts val="0"/>
              </a:spcAft>
              <a:buNone/>
            </a:pPr>
            <a:r>
              <a:rPr lang="en-US"/>
              <a:t>(Pregunta: ¿Qué actividades han sido efectivas en su iglesia para conectar a las personas?)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 Creando oportunidades de servicio</a:t>
            </a:r>
            <a:endParaRPr b="1"/>
          </a:p>
          <a:p>
            <a:pPr indent="0" lvl="0" marL="0" rtl="0" algn="l">
              <a:spcBef>
                <a:spcPts val="0"/>
              </a:spcBef>
              <a:spcAft>
                <a:spcPts val="0"/>
              </a:spcAft>
              <a:buNone/>
            </a:pPr>
            <a:r>
              <a:rPr b="1" lang="en-US"/>
              <a:t>Instructor:</a:t>
            </a:r>
            <a:r>
              <a:rPr lang="en-US"/>
              <a:t> "Cada miembro tiene dones dados por Dios. Cuando ayudamos a otros a encontrar su lugar en el servicio, se sienten más comprometidos con la iglesia."</a:t>
            </a:r>
            <a:endParaRPr/>
          </a:p>
          <a:p>
            <a:pPr indent="0" lvl="0" marL="0" rtl="0" algn="l">
              <a:spcBef>
                <a:spcPts val="0"/>
              </a:spcBef>
              <a:spcAft>
                <a:spcPts val="0"/>
              </a:spcAft>
              <a:buNone/>
            </a:pPr>
            <a:r>
              <a:rPr lang="en-US"/>
              <a:t>(Pregunta: ¿Cómo podríamos animar a los nuevos miembros a servir?)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 La bienvenida en la adoración</a:t>
            </a:r>
            <a:endParaRPr b="1"/>
          </a:p>
          <a:p>
            <a:pPr indent="0" lvl="0" marL="0" rtl="0" algn="l">
              <a:spcBef>
                <a:spcPts val="0"/>
              </a:spcBef>
              <a:spcAft>
                <a:spcPts val="0"/>
              </a:spcAft>
              <a:buNone/>
            </a:pPr>
            <a:r>
              <a:rPr b="1" lang="en-US"/>
              <a:t>Instructor:</a:t>
            </a:r>
            <a:r>
              <a:rPr lang="en-US"/>
              <a:t> "La primera impresión importa. Un equipo de bienvenida, un saludo cálido y seguimiento con visitantes pueden hacer una gran diferencia."</a:t>
            </a:r>
            <a:endParaRPr/>
          </a:p>
          <a:p>
            <a:pPr indent="0" lvl="0" marL="0" rtl="0" algn="l">
              <a:spcBef>
                <a:spcPts val="0"/>
              </a:spcBef>
              <a:spcAft>
                <a:spcPts val="0"/>
              </a:spcAft>
              <a:buNone/>
            </a:pPr>
            <a:r>
              <a:rPr lang="en-US"/>
              <a:t>(Pregunta: ¿Cómo podríamos mejorar la bienvenida en nuestra congregación?)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28600" lvl="0" marL="228600" rtl="0" algn="l">
              <a:spcBef>
                <a:spcPts val="0"/>
              </a:spcBef>
              <a:spcAft>
                <a:spcPts val="0"/>
              </a:spcAft>
              <a:buClr>
                <a:schemeClr val="dk1"/>
              </a:buClr>
              <a:buSzPts val="1200"/>
              <a:buFont typeface="Play"/>
              <a:buAutoNum type="arabicPeriod"/>
            </a:pPr>
            <a:r>
              <a:rPr lang="en-US"/>
              <a:t>Explica por qué su grupo adora de la manera en que lo hace. Por ejemplo, ¿por qué tienen una confesión de pecados?, ¿por qué recitan el credo?, etc.</a:t>
            </a:r>
            <a:endParaRPr/>
          </a:p>
          <a:p>
            <a:pPr indent="-228600" lvl="0" marL="228600" rtl="0" algn="l">
              <a:spcBef>
                <a:spcPts val="0"/>
              </a:spcBef>
              <a:spcAft>
                <a:spcPts val="0"/>
              </a:spcAft>
              <a:buClr>
                <a:schemeClr val="dk1"/>
              </a:buClr>
              <a:buSzPts val="1200"/>
              <a:buFont typeface="Play"/>
              <a:buAutoNum type="arabicPeriod"/>
            </a:pPr>
            <a:r>
              <a:rPr lang="en-US"/>
              <a:t>Ofrece una bienvenida memorable al grupo, como una recepción pública y otras actividades para que el nuevo miembro conozca a los demás.</a:t>
            </a:r>
            <a:endParaRPr/>
          </a:p>
          <a:p>
            <a:pPr indent="-228600" lvl="0" marL="228600" rtl="0" algn="l">
              <a:spcBef>
                <a:spcPts val="0"/>
              </a:spcBef>
              <a:spcAft>
                <a:spcPts val="0"/>
              </a:spcAft>
              <a:buClr>
                <a:schemeClr val="dk1"/>
              </a:buClr>
              <a:buSzPts val="1200"/>
              <a:buFont typeface="Play"/>
              <a:buAutoNum type="arabicPeriod"/>
            </a:pPr>
            <a:r>
              <a:rPr lang="en-US"/>
              <a:t>Crea oportunidades para el crecimiento espiritual después de que una persona se convierta en miembro.</a:t>
            </a:r>
            <a:endParaRPr/>
          </a:p>
          <a:p>
            <a:pPr indent="-228600" lvl="0" marL="228600" rtl="0" algn="l">
              <a:spcBef>
                <a:spcPts val="0"/>
              </a:spcBef>
              <a:spcAft>
                <a:spcPts val="0"/>
              </a:spcAft>
              <a:buClr>
                <a:schemeClr val="dk1"/>
              </a:buClr>
              <a:buSzPts val="1200"/>
              <a:buFont typeface="Play"/>
              <a:buAutoNum type="arabicPeriod"/>
            </a:pPr>
            <a:r>
              <a:rPr lang="en-US"/>
              <a:t>Proporciona oportunidades de servicio en las que el nuevo miembro pueda involucrarse y sentirse identificado con la vida y la labor del grupo.</a:t>
            </a:r>
            <a:endParaRPr/>
          </a:p>
          <a:p>
            <a:pPr indent="-228600" lvl="0" marL="228600" rtl="0" algn="l">
              <a:spcBef>
                <a:spcPts val="0"/>
              </a:spcBef>
              <a:spcAft>
                <a:spcPts val="0"/>
              </a:spcAft>
              <a:buClr>
                <a:schemeClr val="dk1"/>
              </a:buClr>
              <a:buSzPts val="1200"/>
              <a:buFont typeface="Play"/>
              <a:buAutoNum type="arabicPeriod"/>
            </a:pPr>
            <a:r>
              <a:rPr lang="en-US"/>
              <a:t>Facilita oportunidades para que el nuevo miembro forme lazos con otros en el grupo.</a:t>
            </a:r>
            <a:endParaRPr/>
          </a:p>
          <a:p>
            <a:pPr indent="-228600" lvl="0" marL="228600" rtl="0" algn="l">
              <a:spcBef>
                <a:spcPts val="0"/>
              </a:spcBef>
              <a:spcAft>
                <a:spcPts val="0"/>
              </a:spcAft>
              <a:buClr>
                <a:schemeClr val="dk1"/>
              </a:buClr>
              <a:buSzPts val="1200"/>
              <a:buFont typeface="Play"/>
              <a:buAutoNum type="arabicPeriod"/>
            </a:pPr>
            <a:r>
              <a:rPr lang="en-US"/>
              <a:t>Establece un sistema de cuidado y acompañamiento para los miembros.</a:t>
            </a:r>
            <a:endParaRPr/>
          </a:p>
          <a:p>
            <a:pPr indent="-228600" lvl="0" marL="228600" rtl="0" algn="l">
              <a:spcBef>
                <a:spcPts val="0"/>
              </a:spcBef>
              <a:spcAft>
                <a:spcPts val="0"/>
              </a:spcAft>
              <a:buClr>
                <a:schemeClr val="dk1"/>
              </a:buClr>
              <a:buSzPts val="1200"/>
              <a:buFont typeface="Play"/>
              <a:buAutoNum type="arabicPeriod"/>
            </a:pPr>
            <a:r>
              <a:rPr lang="en-US"/>
              <a:t>Brinda espacios para que otros puedan aportar sus ideas y opiniones.</a:t>
            </a:r>
            <a:endParaRPr/>
          </a:p>
          <a:p>
            <a:pPr indent="-228600" lvl="0" marL="228600" rtl="0" algn="l">
              <a:spcBef>
                <a:spcPts val="0"/>
              </a:spcBef>
              <a:spcAft>
                <a:spcPts val="0"/>
              </a:spcAft>
              <a:buClr>
                <a:schemeClr val="dk1"/>
              </a:buClr>
              <a:buSzPts val="1200"/>
              <a:buFont typeface="Play"/>
              <a:buAutoNum type="arabicPeriod"/>
            </a:pPr>
            <a:r>
              <a:rPr lang="en-US"/>
              <a:t>Mantén un flujo constante de información sobre la vida y el trabajo del grupo.</a:t>
            </a:r>
            <a:endParaRPr/>
          </a:p>
          <a:p>
            <a:pPr indent="0" lvl="0" marL="0" rtl="0" algn="l">
              <a:spcBef>
                <a:spcPts val="0"/>
              </a:spcBef>
              <a:spcAft>
                <a:spcPts val="0"/>
              </a:spcAft>
              <a:buNone/>
            </a:pPr>
            <a:r>
              <a:t/>
            </a:r>
            <a:endParaRPr/>
          </a:p>
        </p:txBody>
      </p:sp>
      <p:sp>
        <p:nvSpPr>
          <p:cNvPr id="205" name="Google Shape;2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 Claridad en la comunicación</a:t>
            </a:r>
            <a:endParaRPr b="1"/>
          </a:p>
          <a:p>
            <a:pPr indent="0" lvl="0" marL="0" rtl="0" algn="l">
              <a:spcBef>
                <a:spcPts val="0"/>
              </a:spcBef>
              <a:spcAft>
                <a:spcPts val="0"/>
              </a:spcAft>
              <a:buNone/>
            </a:pPr>
            <a:r>
              <a:rPr lang="en-US"/>
              <a:t>Si la gente no sabe lo que está pasando, es difícil que se involucren. La comunicación clara es clave.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 Uso de WhatsApp y redes sociales</a:t>
            </a:r>
            <a:endParaRPr b="1"/>
          </a:p>
          <a:p>
            <a:pPr indent="0" lvl="0" marL="0" rtl="0" algn="l">
              <a:spcBef>
                <a:spcPts val="0"/>
              </a:spcBef>
              <a:spcAft>
                <a:spcPts val="0"/>
              </a:spcAft>
              <a:buNone/>
            </a:pPr>
            <a:r>
              <a:rPr lang="en-US"/>
              <a:t>Hoy en día, las redes sociales y WhatsApp son herramientas esenciales para la comunicación. Mantener grupos activos y bien administrados fortalece la comunidad.</a:t>
            </a:r>
            <a:endParaRPr/>
          </a:p>
          <a:p>
            <a:pPr indent="0" lvl="0" marL="0" rtl="0" algn="l">
              <a:spcBef>
                <a:spcPts val="0"/>
              </a:spcBef>
              <a:spcAft>
                <a:spcPts val="0"/>
              </a:spcAft>
              <a:buNone/>
            </a:pPr>
            <a:r>
              <a:rPr lang="en-US"/>
              <a:t>(Pregunta: ¿Qué plataformas funcionan mejor en su contexto?)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 Página web y Google Maps</a:t>
            </a:r>
            <a:endParaRPr/>
          </a:p>
          <a:p>
            <a:pPr indent="0" lvl="0" marL="0" rtl="0" algn="l">
              <a:spcBef>
                <a:spcPts val="0"/>
              </a:spcBef>
              <a:spcAft>
                <a:spcPts val="0"/>
              </a:spcAft>
              <a:buNone/>
            </a:pPr>
            <a:r>
              <a:rPr lang="en-US"/>
              <a:t>Muchas personas buscan iglesias en línea. Una página web actualizada y la presencia en Google Maps pueden ayudar a que más personas encuentren nuestra iglesia.</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 Señalización</a:t>
            </a:r>
            <a:endParaRPr b="1"/>
          </a:p>
          <a:p>
            <a:pPr indent="0" lvl="0" marL="0" rtl="0" algn="l">
              <a:spcBef>
                <a:spcPts val="0"/>
              </a:spcBef>
              <a:spcAft>
                <a:spcPts val="0"/>
              </a:spcAft>
              <a:buNone/>
            </a:pPr>
            <a:r>
              <a:rPr lang="en-US"/>
              <a:t>Un visitante debe poder encontrar fácilmente la entrada, los baños y otros espacios importantes. Tener letreros bien ubicados es clave.</a:t>
            </a:r>
            <a:endParaRPr/>
          </a:p>
          <a:p>
            <a:pPr indent="0" lvl="0" marL="0" rtl="0" algn="l">
              <a:spcBef>
                <a:spcPts val="0"/>
              </a:spcBef>
              <a:spcAft>
                <a:spcPts val="0"/>
              </a:spcAft>
              <a:buNone/>
            </a:pPr>
            <a:r>
              <a:rPr lang="en-US"/>
              <a:t>Pregunta: ¿Cómo podríamos mejorar la señalización en nuestra iglesia?</a:t>
            </a:r>
            <a:endParaRPr/>
          </a:p>
          <a:p>
            <a:pPr indent="0" lvl="0" marL="0" rtl="0" algn="l">
              <a:spcBef>
                <a:spcPts val="0"/>
              </a:spcBef>
              <a:spcAft>
                <a:spcPts val="0"/>
              </a:spcAft>
              <a:buNone/>
            </a:pPr>
            <a:r>
              <a:t/>
            </a:r>
            <a:endParaRPr/>
          </a:p>
        </p:txBody>
      </p:sp>
      <p:sp>
        <p:nvSpPr>
          <p:cNvPr id="221" name="Google Shape;22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Clausura</a:t>
            </a:r>
            <a:endParaRPr/>
          </a:p>
          <a:p>
            <a:pPr indent="0" lvl="0" marL="0" rtl="0" algn="l">
              <a:spcBef>
                <a:spcPts val="0"/>
              </a:spcBef>
              <a:spcAft>
                <a:spcPts val="0"/>
              </a:spcAft>
              <a:buNone/>
            </a:pPr>
            <a:r>
              <a:rPr lang="en-US"/>
              <a:t>Señor Jesús, te damos gracias porque hoy nos has alimentado con tu Palabra y nos has mostrado cómo la hospitalidad puede ser una manera de reflejar tu amor. Tú nos llamaste cuando éramos extranjeros y nos hiciste parte de tu familia. Danos ojos para ver oportunidades en las que podamos hacer lo mismo por otros, recibiéndolos con generosidad y señalando siempre hacia ti. Que tu evangelio transforme nuestros corazones y nuestros hogares para que sean lugares donde tu gracia brille. En tu nombre oramos. Amén.</a:t>
            </a:r>
            <a:endParaRPr/>
          </a:p>
          <a:p>
            <a:pPr indent="0" lvl="0" marL="0" rtl="0" algn="l">
              <a:spcBef>
                <a:spcPts val="0"/>
              </a:spcBef>
              <a:spcAft>
                <a:spcPts val="0"/>
              </a:spcAft>
              <a:buNone/>
            </a:pPr>
            <a:r>
              <a:t/>
            </a:r>
            <a:endParaRPr/>
          </a:p>
        </p:txBody>
      </p:sp>
      <p:sp>
        <p:nvSpPr>
          <p:cNvPr id="239" name="Google Shape;2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4a3b0bc30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74a3b0bc30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Apertura</a:t>
            </a:r>
            <a:endParaRPr/>
          </a:p>
          <a:p>
            <a:pPr indent="0" lvl="0" marL="0" rtl="0" algn="l">
              <a:spcBef>
                <a:spcPts val="0"/>
              </a:spcBef>
              <a:spcAft>
                <a:spcPts val="0"/>
              </a:spcAft>
              <a:buNone/>
            </a:pPr>
            <a:r>
              <a:rPr lang="en-US"/>
              <a:t>Señor Jesús, nuestro Salvador y Anfitrión celestial, te damos gracias porque nos has recibido en tu gracia y nos has dado todo lo que necesitamos: perdón, paz y vida eterna en tu nombre. Así como tú abriste tu mesa a pecadores y nos invitas a tu banquete celestial, ayúdanos hoy a reflexionar sobre cómo podemos reflejar tu amor al recibir a otros con hospitalidad. Guíanos con tu Espíritu para que esta clase nos ayude a ver oportunidades de compartir tu evangelio con amor y confianza. En tu santo nombre oramos. Amén.</a:t>
            </a:r>
            <a:endParaRPr/>
          </a:p>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"Hoy vamos a hablar sobre un tema muy importante en la iglesia: las pérdidas por la ‘puerta trasera’. Para iniciar, vamos a leer juntos Lucas 15:1-7. En esta parábola, Jesús nos muestra el amor del Buen Pastor, que deja las noventa y nueve ovejas para buscar la que se ha perdido.</a:t>
            </a:r>
            <a:endParaRPr/>
          </a:p>
          <a:p>
            <a:pPr indent="0" lvl="0" marL="0" rtl="0" algn="l">
              <a:spcBef>
                <a:spcPts val="0"/>
              </a:spcBef>
              <a:spcAft>
                <a:spcPts val="0"/>
              </a:spcAft>
              <a:buNone/>
            </a:pPr>
            <a:r>
              <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"En la iglesia, a veces sin darnos cuenta, algunos miembros se alejan. A esto se le llama ‘pérdidas por la puerta trasera’, cuando personas dejan de asistir sin que nadie se dé cuenta o haga algo al respecto. Hoy vamos a explorar por qué sucede esto y qué podemos hacer para evitarlo."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Dios no termina su obra cuando una persona llega a la fe en Cristo. Su voluntad es que los creyentes crezcan en la fe (2 Pedro 3:18), experimenten el gozo de servirle con los dones que el Espíritu les ha dado (Romanos 12:1-8; 1 Corintios 12) y permanezcan firmes hasta el fin (Mateo 24:13). Para ello, el Espíritu Santo sigue utilizando los mismos medios de gracia con los que obró la conversión, ahora para santificar y conservar al creyente en la fe.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Por eso es fundamental que los nuevos convertidos permanezcan bajo la influencia de los medios de gracia. En pocas palabras, este es el motivo por el cual hablamos de la asimilación en un estudio sobre evangelismo. La asimilación consiste en mantener a los nuevos creyentes dentro de la comunión de la congregación, donde pueden crecer en la fe a través de la Palabra y los sacramentos, servir a su Señor con sus dones y perseverar en la fe hasta que el Señor los llame a su hogar celestial. Esto está en armonía con la voluntad de Cristo, quien desea que su iglesia enseñe a los discípulos a obedecer todo lo que él ha mandado (Mateo 28:20).</a:t>
            </a:r>
            <a:endParaRPr/>
          </a:p>
          <a:p>
            <a:pPr indent="0" lvl="0" marL="0" rtl="0" algn="l">
              <a:spcBef>
                <a:spcPts val="0"/>
              </a:spcBef>
              <a:spcAft>
                <a:spcPts val="0"/>
              </a:spcAft>
              <a:buNone/>
            </a:pPr>
            <a:r>
              <a:t/>
            </a:r>
            <a:endParaRPr/>
          </a:p>
        </p:txBody>
      </p:sp>
      <p:sp>
        <p:nvSpPr>
          <p:cNvPr id="173" name="Google Shape;1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"Las pérdidas por la puerta trasera ocurren cuando miembros dejan de asistir a la iglesia sin que nadie se de cuenta o actúe para retenerlos. A diferencia de las pérdidas por razones doctrinales o mudanzas, estas personas simplemente ‘desaparecen’ de la comunidad."</a:t>
            </a:r>
            <a:endParaRPr/>
          </a:p>
          <a:p>
            <a:pPr indent="0" lvl="0" marL="0" rtl="0" algn="l">
              <a:spcBef>
                <a:spcPts val="0"/>
              </a:spcBef>
              <a:spcAft>
                <a:spcPts val="0"/>
              </a:spcAft>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0"/>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20"/>
          <p:cNvGrpSpPr/>
          <p:nvPr/>
        </p:nvGrpSpPr>
        <p:grpSpPr>
          <a:xfrm flipH="1">
            <a:off x="0" y="0"/>
            <a:ext cx="567782" cy="3306479"/>
            <a:chOff x="11619770" y="-2005"/>
            <a:chExt cx="567782" cy="3306479"/>
          </a:xfrm>
        </p:grpSpPr>
        <p:sp>
          <p:nvSpPr>
            <p:cNvPr id="25" name="Google Shape;25;p20"/>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20"/>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2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9"/>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29"/>
          <p:cNvGrpSpPr/>
          <p:nvPr/>
        </p:nvGrpSpPr>
        <p:grpSpPr>
          <a:xfrm rot="10800000">
            <a:off x="0" y="3551521"/>
            <a:ext cx="567782" cy="3306479"/>
            <a:chOff x="11619770" y="-2005"/>
            <a:chExt cx="567782" cy="3306479"/>
          </a:xfrm>
        </p:grpSpPr>
        <p:sp>
          <p:nvSpPr>
            <p:cNvPr id="86" name="Google Shape;86;p29"/>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29"/>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30"/>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0"/>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30"/>
          <p:cNvGrpSpPr/>
          <p:nvPr/>
        </p:nvGrpSpPr>
        <p:grpSpPr>
          <a:xfrm rot="10800000">
            <a:off x="0" y="3551521"/>
            <a:ext cx="567782" cy="3306479"/>
            <a:chOff x="11619770" y="-2005"/>
            <a:chExt cx="567782" cy="3306479"/>
          </a:xfrm>
        </p:grpSpPr>
        <p:sp>
          <p:nvSpPr>
            <p:cNvPr id="95" name="Google Shape;95;p30"/>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30"/>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2"/>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 name="Google Shape;35;p22"/>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2"/>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3"/>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3"/>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4"/>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4"/>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5"/>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7"/>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8"/>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p:nvPr>
            <p:ph idx="2" type="pic"/>
          </p:nvPr>
        </p:nvSpPr>
        <p:spPr>
          <a:xfrm>
            <a:off x="5353969" y="987425"/>
            <a:ext cx="5694503" cy="4873625"/>
          </a:xfrm>
          <a:prstGeom prst="rect">
            <a:avLst/>
          </a:prstGeom>
          <a:noFill/>
          <a:ln>
            <a:noFill/>
          </a:ln>
        </p:spPr>
      </p:sp>
      <p:sp>
        <p:nvSpPr>
          <p:cNvPr id="75" name="Google Shape;75;p28"/>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9"/>
          <p:cNvGrpSpPr/>
          <p:nvPr/>
        </p:nvGrpSpPr>
        <p:grpSpPr>
          <a:xfrm flipH="1" rot="10800000">
            <a:off x="11626076" y="3551521"/>
            <a:ext cx="567782" cy="3306479"/>
            <a:chOff x="11619770" y="-2005"/>
            <a:chExt cx="567782" cy="3306479"/>
          </a:xfrm>
        </p:grpSpPr>
        <p:sp>
          <p:nvSpPr>
            <p:cNvPr id="16" name="Google Shape;16;p19"/>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19"/>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4a3b0bc30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4a3b0bc30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4a3b0bc30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4a3b0bc30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4a3b0bc30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6</a:t>
            </a:r>
            <a:endParaRPr/>
          </a:p>
        </p:txBody>
      </p:sp>
      <p:sp>
        <p:nvSpPr>
          <p:cNvPr id="106" name="Google Shape;106;g374a3b0bc30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4a3b0bc30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4a3b0bc30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808661" y="365124"/>
            <a:ext cx="10357666" cy="201231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DEJANDO DE ASISTIR</a:t>
            </a:r>
            <a:endParaRPr sz="4000"/>
          </a:p>
        </p:txBody>
      </p:sp>
      <p:sp>
        <p:nvSpPr>
          <p:cNvPr id="192" name="Google Shape;192;p10"/>
          <p:cNvSpPr txBox="1"/>
          <p:nvPr>
            <p:ph idx="1" type="body"/>
          </p:nvPr>
        </p:nvSpPr>
        <p:spPr>
          <a:xfrm>
            <a:off x="808662" y="2019299"/>
            <a:ext cx="10357666" cy="3755859"/>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3400"/>
              <a:buChar char="•"/>
            </a:pPr>
            <a:r>
              <a:rPr lang="en-US" sz="4000">
                <a:latin typeface="Avenir"/>
                <a:ea typeface="Avenir"/>
                <a:cs typeface="Avenir"/>
                <a:sym typeface="Avenir"/>
              </a:rPr>
              <a:t>¿Por qué sucede?</a:t>
            </a: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¿Cómo se puede prevenir?</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9" name="Google Shape;199;p11"/>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0" name="Google Shape;200;p11"/>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01" name="Google Shape;201;p11"/>
          <p:cNvPicPr preferRelativeResize="0"/>
          <p:nvPr>
            <p:ph idx="1" type="body"/>
          </p:nvPr>
        </p:nvPicPr>
        <p:blipFill rotWithShape="1">
          <a:blip r:embed="rId4">
            <a:alphaModFix/>
          </a:blip>
          <a:srcRect b="15527" l="0" r="-1" t="15528"/>
          <a:stretch/>
        </p:blipFill>
        <p:spPr>
          <a:xfrm>
            <a:off x="675409" y="524741"/>
            <a:ext cx="10848109" cy="5609359"/>
          </a:xfrm>
          <a:prstGeom prst="rect">
            <a:avLst/>
          </a:prstGeom>
          <a:noFill/>
          <a:ln>
            <a:noFill/>
          </a:ln>
          <a:effectLst>
            <a:outerShdw rotWithShape="0" algn="bl" dir="2700000" dist="1651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808661" y="365124"/>
            <a:ext cx="10357666" cy="201231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ASIMILACIÓN </a:t>
            </a:r>
            <a:endParaRPr sz="4000"/>
          </a:p>
        </p:txBody>
      </p:sp>
      <p:sp>
        <p:nvSpPr>
          <p:cNvPr id="208" name="Google Shape;208;p12"/>
          <p:cNvSpPr txBox="1"/>
          <p:nvPr>
            <p:ph idx="1" type="body"/>
          </p:nvPr>
        </p:nvSpPr>
        <p:spPr>
          <a:xfrm>
            <a:off x="808662" y="2019299"/>
            <a:ext cx="10357666" cy="3755859"/>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3400"/>
              <a:buChar char="•"/>
            </a:pPr>
            <a:r>
              <a:rPr lang="en-US" sz="4000">
                <a:latin typeface="Avenir"/>
                <a:ea typeface="Avenir"/>
                <a:cs typeface="Avenir"/>
                <a:sym typeface="Avenir"/>
              </a:rPr>
              <a:t>Creando oportunidades de compañerismo</a:t>
            </a:r>
            <a:endParaRPr sz="4000">
              <a:latin typeface="Avenir"/>
              <a:ea typeface="Avenir"/>
              <a:cs typeface="Avenir"/>
              <a:sym typeface="Aveni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Creando oportunidades de servicio</a:t>
            </a:r>
            <a:endParaRPr sz="4000">
              <a:latin typeface="Avenir"/>
              <a:ea typeface="Avenir"/>
              <a:cs typeface="Avenir"/>
              <a:sym typeface="Aveni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Creando un ambiente de bienvenida</a:t>
            </a:r>
            <a:endParaRPr sz="40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5" name="Google Shape;215;p13"/>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6" name="Google Shape;216;p13"/>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17" name="Google Shape;217;p13"/>
          <p:cNvPicPr preferRelativeResize="0"/>
          <p:nvPr>
            <p:ph idx="1" type="body"/>
          </p:nvPr>
        </p:nvPicPr>
        <p:blipFill rotWithShape="1">
          <a:blip r:embed="rId4">
            <a:alphaModFix/>
          </a:blip>
          <a:srcRect b="1496" l="0" r="-1" t="21037"/>
          <a:stretch/>
        </p:blipFill>
        <p:spPr>
          <a:xfrm>
            <a:off x="675409" y="524741"/>
            <a:ext cx="10848109" cy="5609359"/>
          </a:xfrm>
          <a:prstGeom prst="rect">
            <a:avLst/>
          </a:prstGeom>
          <a:noFill/>
          <a:ln>
            <a:noFill/>
          </a:ln>
          <a:effectLst>
            <a:outerShdw rotWithShape="0" algn="bl" dir="2700000" dist="1651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808661" y="365124"/>
            <a:ext cx="10357666" cy="201231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COMUNICACIÓN</a:t>
            </a:r>
            <a:endParaRPr sz="4000"/>
          </a:p>
        </p:txBody>
      </p:sp>
      <p:sp>
        <p:nvSpPr>
          <p:cNvPr id="224" name="Google Shape;224;p14"/>
          <p:cNvSpPr txBox="1"/>
          <p:nvPr>
            <p:ph idx="1" type="body"/>
          </p:nvPr>
        </p:nvSpPr>
        <p:spPr>
          <a:xfrm>
            <a:off x="808662" y="2019299"/>
            <a:ext cx="10357666" cy="3755859"/>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3400"/>
              <a:buChar char="•"/>
            </a:pPr>
            <a:r>
              <a:rPr lang="en-US" sz="4000">
                <a:latin typeface="Avenir"/>
                <a:ea typeface="Avenir"/>
                <a:cs typeface="Avenir"/>
                <a:sym typeface="Avenir"/>
              </a:rPr>
              <a:t>Claridad en comunicación</a:t>
            </a:r>
            <a:endParaRPr sz="4000">
              <a:latin typeface="Avenir"/>
              <a:ea typeface="Avenir"/>
              <a:cs typeface="Avenir"/>
              <a:sym typeface="Aveni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Uso de WhatsApp y redes sociales</a:t>
            </a:r>
            <a:endParaRPr sz="4000">
              <a:latin typeface="Avenir"/>
              <a:ea typeface="Avenir"/>
              <a:cs typeface="Avenir"/>
              <a:sym typeface="Aveni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Página Web y Google Maps</a:t>
            </a:r>
            <a:endParaRPr/>
          </a:p>
          <a:p>
            <a:pPr indent="-228600" lvl="0" marL="228600" rtl="0" algn="l">
              <a:lnSpc>
                <a:spcPct val="130000"/>
              </a:lnSpc>
              <a:spcBef>
                <a:spcPts val="1000"/>
              </a:spcBef>
              <a:spcAft>
                <a:spcPts val="0"/>
              </a:spcAft>
              <a:buClr>
                <a:schemeClr val="dk1"/>
              </a:buClr>
              <a:buSzPts val="3400"/>
              <a:buChar char="•"/>
            </a:pPr>
            <a:r>
              <a:rPr lang="en-US" sz="4000">
                <a:latin typeface="Avenir"/>
                <a:ea typeface="Avenir"/>
                <a:cs typeface="Avenir"/>
                <a:sym typeface="Avenir"/>
              </a:rPr>
              <a:t>Señalización</a:t>
            </a:r>
            <a:endParaRPr sz="40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1" name="Google Shape;231;p15"/>
          <p:cNvSpPr/>
          <p:nvPr/>
        </p:nvSpPr>
        <p:spPr>
          <a:xfrm flipH="1" rot="10800000">
            <a:off x="11986521" y="-1"/>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2" name="Google Shape;232;p15"/>
          <p:cNvSpPr/>
          <p:nvPr/>
        </p:nvSpPr>
        <p:spPr>
          <a:xfrm>
            <a:off x="-1" y="3769360"/>
            <a:ext cx="693472" cy="3088640"/>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3" name="Google Shape;233;p15"/>
          <p:cNvSpPr/>
          <p:nvPr/>
        </p:nvSpPr>
        <p:spPr>
          <a:xfrm>
            <a:off x="273882" y="2879184"/>
            <a:ext cx="1444258" cy="3399672"/>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4" name="Google Shape;234;p15"/>
          <p:cNvSpPr txBox="1"/>
          <p:nvPr>
            <p:ph idx="1" type="body"/>
          </p:nvPr>
        </p:nvSpPr>
        <p:spPr>
          <a:xfrm>
            <a:off x="3291840" y="2019299"/>
            <a:ext cx="7874488"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t>¿Qué acción concreta pueden tomar esta semana para ayudar a alguien que se ha alejado de un Grupo Sembrador?</a:t>
            </a:r>
            <a:endParaRPr/>
          </a:p>
        </p:txBody>
      </p:sp>
      <p:sp>
        <p:nvSpPr>
          <p:cNvPr id="235" name="Google Shape;235;p15"/>
          <p:cNvSpPr txBox="1"/>
          <p:nvPr>
            <p:ph type="title"/>
          </p:nvPr>
        </p:nvSpPr>
        <p:spPr>
          <a:xfrm>
            <a:off x="808661" y="365124"/>
            <a:ext cx="10357666" cy="165417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CONCLUSIÓN</a:t>
            </a:r>
            <a:endParaRPr sz="40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grpSp>
        <p:nvGrpSpPr>
          <p:cNvPr id="241" name="Google Shape;241;p16"/>
          <p:cNvGrpSpPr/>
          <p:nvPr/>
        </p:nvGrpSpPr>
        <p:grpSpPr>
          <a:xfrm flipH="1">
            <a:off x="0" y="0"/>
            <a:ext cx="567782" cy="3306479"/>
            <a:chOff x="11619770" y="-2005"/>
            <a:chExt cx="567782" cy="3306479"/>
          </a:xfrm>
        </p:grpSpPr>
        <p:sp>
          <p:nvSpPr>
            <p:cNvPr id="242" name="Google Shape;242;p1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3" name="Google Shape;243;p1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244" name="Google Shape;244;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Free Grayscale close-up of a person holding an open Bible, conveying a sense of faith. Stock Photo" id="245" name="Google Shape;245;p16"/>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46" name="Google Shape;246;p16"/>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7" name="Google Shape;247;p16"/>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i="0" lang="en-US" sz="4800" u="none" cap="none" strike="noStrike">
                <a:solidFill>
                  <a:srgbClr val="FFFFFF"/>
                </a:solidFill>
                <a:latin typeface="Avenir"/>
                <a:ea typeface="Avenir"/>
                <a:cs typeface="Avenir"/>
                <a:sym typeface="Avenir"/>
              </a:rPr>
              <a:t>LA TAREA</a:t>
            </a:r>
            <a:endParaRPr b="1" i="0" sz="4800" u="none" cap="none" strike="noStrike">
              <a:solidFill>
                <a:srgbClr val="FFFFFF"/>
              </a:solidFill>
              <a:latin typeface="Avenir"/>
              <a:ea typeface="Avenir"/>
              <a:cs typeface="Avenir"/>
              <a:sym typeface="Avenir"/>
            </a:endParaRPr>
          </a:p>
        </p:txBody>
      </p:sp>
      <p:sp>
        <p:nvSpPr>
          <p:cNvPr id="248" name="Google Shape;248;p16"/>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9" name="Google Shape;249;p16"/>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0" name="Google Shape;250;p16"/>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1" name="Google Shape;251;p16"/>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
        <p:nvSpPr>
          <p:cNvPr id="252" name="Google Shape;252;p16"/>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silhouette of kneeling man" id="257" name="Google Shape;257;p17"/>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58" name="Google Shape;258;p17"/>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g374a3b0bc30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64" name="Google Shape;264;g374a3b0bc30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65" name="Google Shape;265;g374a3b0bc30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6" name="Google Shape;266;g374a3b0bc30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67" name="Google Shape;267;g374a3b0bc30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6</a:t>
            </a:r>
            <a:endParaRPr/>
          </a:p>
        </p:txBody>
      </p:sp>
      <p:sp>
        <p:nvSpPr>
          <p:cNvPr id="268" name="Google Shape;268;g374a3b0bc30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9" name="Google Shape;269;g374a3b0bc30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0" name="Google Shape;270;g374a3b0bc30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6" name="Google Shape;116;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7" name="Google Shape;117;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8" name="Google Shape;118;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5" name="Google Shape;125;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6" name="Google Shape;126;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7" name="Google Shape;127;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Lección 1 – El Señor de la Cosecha</a:t>
            </a:r>
            <a:br>
              <a:rPr lang="en-US"/>
            </a:br>
            <a:r>
              <a:rPr lang="en-US"/>
              <a:t>Lección 2 – Hasta los Confines de la Tierra</a:t>
            </a:r>
            <a:br>
              <a:rPr lang="en-US"/>
            </a:br>
            <a:r>
              <a:rPr lang="en-US"/>
              <a:t>Lección 3 – Cada Oportunidad</a:t>
            </a:r>
            <a:br>
              <a:rPr lang="en-US"/>
            </a:br>
            <a:r>
              <a:rPr lang="en-US"/>
              <a:t>Lección 4 – A Tiempo y Fuera de Tiempo</a:t>
            </a:r>
            <a:br>
              <a:rPr lang="en-US"/>
            </a:br>
            <a:r>
              <a:rPr lang="en-US">
                <a:latin typeface="Avenir"/>
                <a:ea typeface="Avenir"/>
                <a:cs typeface="Avenir"/>
                <a:sym typeface="Avenir"/>
              </a:rPr>
              <a:t>Lección 5 – Conocidos por el Amor</a:t>
            </a:r>
            <a:br>
              <a:rPr lang="en-US"/>
            </a:br>
            <a:r>
              <a:rPr b="1" lang="en-US">
                <a:solidFill>
                  <a:schemeClr val="accent5"/>
                </a:solidFill>
                <a:latin typeface="Avenir"/>
                <a:ea typeface="Avenir"/>
                <a:cs typeface="Avenir"/>
                <a:sym typeface="Avenir"/>
              </a:rPr>
              <a:t>Lección 6 – Dejando a las Noventa y Nueve</a:t>
            </a:r>
            <a:br>
              <a:rPr lang="en-US"/>
            </a:br>
            <a:r>
              <a:rPr lang="en-US"/>
              <a:t>Lección 7 – Un Solo Cuerpo, Muchos Miembros</a:t>
            </a:r>
            <a:br>
              <a:rPr lang="en-US"/>
            </a:br>
            <a:r>
              <a:rPr lang="en-US"/>
              <a:t>Lección 8 – Luchando Juntos por el Evangelio</a:t>
            </a:r>
            <a:endParaRPr/>
          </a:p>
        </p:txBody>
      </p:sp>
      <p:sp>
        <p:nvSpPr>
          <p:cNvPr id="128" name="Google Shape;128;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9" name="Google Shape;129;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7" name="Google Shape;137;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8" name="Google Shape;138;p4"/>
          <p:cNvGrpSpPr/>
          <p:nvPr/>
        </p:nvGrpSpPr>
        <p:grpSpPr>
          <a:xfrm>
            <a:off x="808038" y="2556711"/>
            <a:ext cx="10598150" cy="3597104"/>
            <a:chOff x="0" y="186998"/>
            <a:chExt cx="10598150" cy="3597104"/>
          </a:xfrm>
        </p:grpSpPr>
        <p:sp>
          <p:nvSpPr>
            <p:cNvPr id="139" name="Google Shape;139;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1" name="Google Shape;141;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3" name="Google Shape;143;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5" name="Google Shape;145;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7" name="Google Shape;147;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808661" y="365124"/>
            <a:ext cx="10357666" cy="324434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DEJANDO A LAS NOVENTA Y NUEVE</a:t>
            </a:r>
            <a:endParaRPr sz="4800"/>
          </a:p>
        </p:txBody>
      </p:sp>
      <p:pic>
        <p:nvPicPr>
          <p:cNvPr descr="‘Doesn’t he leave the ninety-nine in the open country… – Slide 6" id="155" name="Google Shape;155;p5"/>
          <p:cNvPicPr preferRelativeResize="0"/>
          <p:nvPr/>
        </p:nvPicPr>
        <p:blipFill rotWithShape="1">
          <a:blip r:embed="rId3">
            <a:alphaModFix/>
          </a:blip>
          <a:srcRect b="0" l="0" r="0" t="0"/>
          <a:stretch/>
        </p:blipFill>
        <p:spPr>
          <a:xfrm>
            <a:off x="401052" y="4021062"/>
            <a:ext cx="3416968" cy="2562726"/>
          </a:xfrm>
          <a:prstGeom prst="rect">
            <a:avLst/>
          </a:prstGeom>
          <a:noFill/>
          <a:ln>
            <a:noFill/>
          </a:ln>
          <a:effectLst>
            <a:outerShdw blurRad="292100" rotWithShape="0" algn="tl" dir="2700000" dist="139700">
              <a:srgbClr val="333333">
                <a:alpha val="64705"/>
              </a:srgbClr>
            </a:outerShdw>
          </a:effectLst>
        </p:spPr>
      </p:pic>
      <p:pic>
        <p:nvPicPr>
          <p:cNvPr descr="‘ … and begins searching for the one that is lost? – Slide 7" id="156" name="Google Shape;156;p5"/>
          <p:cNvPicPr preferRelativeResize="0"/>
          <p:nvPr/>
        </p:nvPicPr>
        <p:blipFill rotWithShape="1">
          <a:blip r:embed="rId4">
            <a:alphaModFix/>
          </a:blip>
          <a:srcRect b="0" l="0" r="0" t="0"/>
          <a:stretch/>
        </p:blipFill>
        <p:spPr>
          <a:xfrm>
            <a:off x="4075205" y="4021062"/>
            <a:ext cx="3416968" cy="2562726"/>
          </a:xfrm>
          <a:prstGeom prst="rect">
            <a:avLst/>
          </a:prstGeom>
          <a:noFill/>
          <a:ln>
            <a:noFill/>
          </a:ln>
          <a:effectLst>
            <a:outerShdw blurRad="292100" rotWithShape="0" algn="tl" dir="2700000" dist="139700">
              <a:srgbClr val="333333">
                <a:alpha val="64705"/>
              </a:srgbClr>
            </a:outerShdw>
          </a:effectLst>
        </p:spPr>
      </p:pic>
      <p:pic>
        <p:nvPicPr>
          <p:cNvPr descr="‘..he joyfully puts it on his shoulder… – Slide 13" id="157" name="Google Shape;157;p5"/>
          <p:cNvPicPr preferRelativeResize="0"/>
          <p:nvPr/>
        </p:nvPicPr>
        <p:blipFill rotWithShape="1">
          <a:blip r:embed="rId5">
            <a:alphaModFix/>
          </a:blip>
          <a:srcRect b="0" l="0" r="0" t="0"/>
          <a:stretch/>
        </p:blipFill>
        <p:spPr>
          <a:xfrm>
            <a:off x="7749359" y="4021062"/>
            <a:ext cx="3416968" cy="2562726"/>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808661" y="365125"/>
            <a:ext cx="10357666" cy="143845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LUCAS 15:1-7</a:t>
            </a:r>
            <a:endParaRPr/>
          </a:p>
        </p:txBody>
      </p:sp>
      <p:sp>
        <p:nvSpPr>
          <p:cNvPr id="163" name="Google Shape;163;p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380"/>
              <a:buNone/>
            </a:pPr>
            <a:r>
              <a:rPr lang="en-US" sz="2800">
                <a:solidFill>
                  <a:srgbClr val="000000"/>
                </a:solidFill>
                <a:latin typeface="Avenir"/>
                <a:ea typeface="Avenir"/>
                <a:cs typeface="Avenir"/>
                <a:sym typeface="Avenir"/>
              </a:rPr>
              <a:t>Todos los cobradores de impuestos y pecadores se acercaban a Jesús para escucharlo. </a:t>
            </a:r>
            <a:r>
              <a:rPr baseline="30000" lang="en-US" sz="2800">
                <a:solidFill>
                  <a:srgbClr val="000000"/>
                </a:solidFill>
                <a:latin typeface="Avenir"/>
                <a:ea typeface="Avenir"/>
                <a:cs typeface="Avenir"/>
                <a:sym typeface="Avenir"/>
              </a:rPr>
              <a:t>2 </a:t>
            </a:r>
            <a:r>
              <a:rPr lang="en-US" sz="2800">
                <a:solidFill>
                  <a:srgbClr val="000000"/>
                </a:solidFill>
                <a:latin typeface="Avenir"/>
                <a:ea typeface="Avenir"/>
                <a:cs typeface="Avenir"/>
                <a:sym typeface="Avenir"/>
              </a:rPr>
              <a:t>Los fariseos y los escribas comenzaron a murmurar, y decían: «Éste recibe a los pecadores, y come con ellos.»</a:t>
            </a:r>
            <a:endParaRPr sz="32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808661" y="365125"/>
            <a:ext cx="10357666" cy="143845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LUCAS 15:1-7</a:t>
            </a:r>
            <a:endParaRPr/>
          </a:p>
        </p:txBody>
      </p:sp>
      <p:sp>
        <p:nvSpPr>
          <p:cNvPr id="169" name="Google Shape;169;p7"/>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30000"/>
              </a:lnSpc>
              <a:spcBef>
                <a:spcPts val="0"/>
              </a:spcBef>
              <a:spcAft>
                <a:spcPts val="0"/>
              </a:spcAft>
              <a:buClr>
                <a:srgbClr val="000000"/>
              </a:buClr>
              <a:buSzPct val="85000"/>
              <a:buNone/>
            </a:pPr>
            <a:r>
              <a:rPr baseline="30000" lang="en-US" sz="2800">
                <a:solidFill>
                  <a:srgbClr val="000000"/>
                </a:solidFill>
                <a:latin typeface="Avenir"/>
                <a:ea typeface="Avenir"/>
                <a:cs typeface="Avenir"/>
                <a:sym typeface="Avenir"/>
              </a:rPr>
              <a:t>3 </a:t>
            </a:r>
            <a:r>
              <a:rPr lang="en-US" sz="2800">
                <a:solidFill>
                  <a:srgbClr val="000000"/>
                </a:solidFill>
                <a:latin typeface="Avenir"/>
                <a:ea typeface="Avenir"/>
                <a:cs typeface="Avenir"/>
                <a:sym typeface="Avenir"/>
              </a:rPr>
              <a:t>Entonces Jesús les contó esta parábola: </a:t>
            </a:r>
            <a:r>
              <a:rPr baseline="30000" lang="en-US" sz="2800">
                <a:solidFill>
                  <a:srgbClr val="000000"/>
                </a:solidFill>
                <a:latin typeface="Avenir"/>
                <a:ea typeface="Avenir"/>
                <a:cs typeface="Avenir"/>
                <a:sym typeface="Avenir"/>
              </a:rPr>
              <a:t>4 </a:t>
            </a:r>
            <a:r>
              <a:rPr lang="en-US" sz="2800">
                <a:solidFill>
                  <a:srgbClr val="000000"/>
                </a:solidFill>
                <a:latin typeface="Avenir"/>
                <a:ea typeface="Avenir"/>
                <a:cs typeface="Avenir"/>
                <a:sym typeface="Avenir"/>
              </a:rPr>
              <a:t>«¿Quién de ustedes, si tiene cien ovejas y pierde una de ellas, no deja las noventa y nueve en el desierto, y va tras la que se perdió, hasta encontrarla? </a:t>
            </a:r>
            <a:r>
              <a:rPr baseline="30000" lang="en-US" sz="2800">
                <a:solidFill>
                  <a:srgbClr val="000000"/>
                </a:solidFill>
                <a:latin typeface="Avenir"/>
                <a:ea typeface="Avenir"/>
                <a:cs typeface="Avenir"/>
                <a:sym typeface="Avenir"/>
              </a:rPr>
              <a:t>5 </a:t>
            </a:r>
            <a:r>
              <a:rPr lang="en-US" sz="2800">
                <a:solidFill>
                  <a:srgbClr val="000000"/>
                </a:solidFill>
                <a:latin typeface="Avenir"/>
                <a:ea typeface="Avenir"/>
                <a:cs typeface="Avenir"/>
                <a:sym typeface="Avenir"/>
              </a:rPr>
              <a:t>Y cuando la encuentra, gozoso la pone sobre sus hombros, </a:t>
            </a:r>
            <a:r>
              <a:rPr baseline="30000" lang="en-US" sz="2800">
                <a:solidFill>
                  <a:srgbClr val="000000"/>
                </a:solidFill>
                <a:latin typeface="Avenir"/>
                <a:ea typeface="Avenir"/>
                <a:cs typeface="Avenir"/>
                <a:sym typeface="Avenir"/>
              </a:rPr>
              <a:t>6 </a:t>
            </a:r>
            <a:r>
              <a:rPr lang="en-US" sz="2800">
                <a:solidFill>
                  <a:srgbClr val="000000"/>
                </a:solidFill>
                <a:latin typeface="Avenir"/>
                <a:ea typeface="Avenir"/>
                <a:cs typeface="Avenir"/>
                <a:sym typeface="Avenir"/>
              </a:rPr>
              <a:t>y al llegar a su casa reúne a sus amigos y vecinos, y les dice: “¡Alégrense conmigo, porque he encontrado la oveja que se me había perdido!” </a:t>
            </a:r>
            <a:r>
              <a:rPr baseline="30000" lang="en-US" sz="2800">
                <a:solidFill>
                  <a:srgbClr val="000000"/>
                </a:solidFill>
                <a:latin typeface="Avenir"/>
                <a:ea typeface="Avenir"/>
                <a:cs typeface="Avenir"/>
                <a:sym typeface="Avenir"/>
              </a:rPr>
              <a:t>7 </a:t>
            </a:r>
            <a:r>
              <a:rPr lang="en-US" sz="2800">
                <a:solidFill>
                  <a:srgbClr val="000000"/>
                </a:solidFill>
                <a:latin typeface="Avenir"/>
                <a:ea typeface="Avenir"/>
                <a:cs typeface="Avenir"/>
                <a:sym typeface="Avenir"/>
              </a:rPr>
              <a:t>Les digo que así también será en el cielo: habrá más gozo por un pecador que se arrepiente, que por noventa y nueve justos que no necesitan arrepentirse.</a:t>
            </a:r>
            <a:endParaRPr sz="32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LA INTRODUCCIÓN</a:t>
            </a:r>
            <a:endParaRPr sz="4800"/>
          </a:p>
        </p:txBody>
      </p:sp>
      <p:sp>
        <p:nvSpPr>
          <p:cNvPr id="176" name="Google Shape;176;p8"/>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t>¿Por qué creen que Jesús usa esta imagen para describir su misión?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3" name="Google Shape;183;p9"/>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4" name="Google Shape;184;p9"/>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green sign with white text&#10;&#10;AI-generated content may be incorrect." id="185" name="Google Shape;185;p9"/>
          <p:cNvPicPr preferRelativeResize="0"/>
          <p:nvPr>
            <p:ph idx="1" type="body"/>
          </p:nvPr>
        </p:nvPicPr>
        <p:blipFill rotWithShape="1">
          <a:blip r:embed="rId4">
            <a:alphaModFix/>
          </a:blip>
          <a:srcRect b="22533" l="0" r="-1" t="0"/>
          <a:stretch/>
        </p:blipFill>
        <p:spPr>
          <a:xfrm>
            <a:off x="675409" y="524741"/>
            <a:ext cx="10848109" cy="5609359"/>
          </a:xfrm>
          <a:prstGeom prst="rect">
            <a:avLst/>
          </a:prstGeom>
          <a:noFill/>
          <a:ln>
            <a:noFill/>
          </a:ln>
          <a:effectLst>
            <a:outerShdw rotWithShape="0" algn="bl" dir="2700000" dist="1651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