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4" r:id="rId13"/>
    <p:sldId id="268" r:id="rId14"/>
    <p:sldId id="273" r:id="rId15"/>
    <p:sldId id="274" r:id="rId16"/>
    <p:sldId id="275" r:id="rId17"/>
    <p:sldId id="282" r:id="rId18"/>
    <p:sldId id="283" r:id="rId19"/>
    <p:sldId id="295" r:id="rId20"/>
    <p:sldId id="287" r:id="rId21"/>
    <p:sldId id="284" r:id="rId22"/>
    <p:sldId id="285" r:id="rId23"/>
    <p:sldId id="289" r:id="rId24"/>
    <p:sldId id="290" r:id="rId25"/>
    <p:sldId id="296" r:id="rId26"/>
    <p:sldId id="291" r:id="rId27"/>
    <p:sldId id="292" r:id="rId28"/>
    <p:sldId id="293" r:id="rId29"/>
  </p:sldIdLst>
  <p:sldSz cx="12192000" cy="6858000"/>
  <p:notesSz cx="6858000" cy="9144000"/>
  <p:embeddedFontLst>
    <p:embeddedFont>
      <p:font typeface="Berlin Sans FB" panose="020E0602020502020306" pitchFamily="34" charset="77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verlock" panose="02000506030000020004" pitchFamily="2" charset="77"/>
      <p:regular r:id="rId37"/>
      <p:bold r:id="rId38"/>
      <p:italic r:id="rId39"/>
      <p:boldItalic r:id="rId40"/>
    </p:embeddedFont>
    <p:embeddedFont>
      <p:font typeface="Stardos Stencil" panose="02000506070000020003" pitchFamily="2" charset="77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aIfNt8NUSBWX9O2O7AyMjRbc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372"/>
    <a:srgbClr val="543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47"/>
    <p:restoredTop sz="94658"/>
  </p:normalViewPr>
  <p:slideViewPr>
    <p:cSldViewPr snapToGrid="0">
      <p:cViewPr varScale="1">
        <p:scale>
          <a:sx n="86" d="100"/>
          <a:sy n="86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79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73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690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09" y="523366"/>
            <a:ext cx="8878298" cy="58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368014" y="1413459"/>
            <a:ext cx="10364114" cy="217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¿Qué </a:t>
            </a:r>
            <a:r>
              <a:rPr lang="es-ES" sz="4000" dirty="0" err="1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signfica</a:t>
            </a: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Kyrie</a:t>
            </a: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4000" dirty="0" err="1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Eleison</a:t>
            </a: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 y dónde se encuentra con mayor frecuencia en el servicio?</a:t>
            </a:r>
            <a:endParaRPr lang="en-US" sz="40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1196171" y="3896785"/>
            <a:ext cx="9944788" cy="7078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11</a:t>
            </a:r>
            <a:endParaRPr/>
          </a:p>
        </p:txBody>
      </p:sp>
      <p:cxnSp>
        <p:nvCxnSpPr>
          <p:cNvPr id="179" name="Google Shape;179;p11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368014" y="385694"/>
            <a:ext cx="10364114" cy="138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¿Qué </a:t>
            </a:r>
            <a:r>
              <a:rPr lang="es-ES" sz="3600" dirty="0" err="1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signfica</a:t>
            </a:r>
            <a:r>
              <a:rPr lang="es-ES" sz="36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3600" dirty="0" err="1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Kyrie</a:t>
            </a:r>
            <a:r>
              <a:rPr lang="es-ES" sz="36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s-ES" sz="3600" dirty="0" err="1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Eleison</a:t>
            </a:r>
            <a:r>
              <a:rPr lang="es-ES" sz="36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 y dónde se encuentra con mayor frecuencia en el servicio?</a:t>
            </a:r>
            <a:endParaRPr lang="en-US" sz="36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1282159" y="2433754"/>
            <a:ext cx="998381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41A372"/>
                </a:solidFill>
                <a:latin typeface="Berlin Sans FB" panose="020E0602020502020306" pitchFamily="34" charset="77"/>
              </a:rPr>
              <a:t>“Señor, ten piedad”</a:t>
            </a:r>
            <a:r>
              <a:rPr lang="en-US" sz="4000" dirty="0">
                <a:solidFill>
                  <a:srgbClr val="41A372"/>
                </a:solidFill>
                <a:latin typeface="Berlin Sans FB" panose="020E0602020502020306" pitchFamily="34" charset="77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41A372"/>
                </a:solidFill>
                <a:latin typeface="Berlin Sans FB" panose="020E0602020502020306" pitchFamily="34" charset="77"/>
              </a:rPr>
              <a:t>Lucas 18, “Oh ten compasión de mí, que soy pecador.”  Salmo 51 también empieza con esa frase</a:t>
            </a:r>
            <a:r>
              <a:rPr lang="en-US" sz="4000" dirty="0">
                <a:solidFill>
                  <a:srgbClr val="41A372"/>
                </a:solidFill>
                <a:latin typeface="Berlin Sans FB" panose="020E0602020502020306" pitchFamily="34" charset="77"/>
              </a:rPr>
              <a:t> </a:t>
            </a:r>
            <a:endParaRPr sz="4000" dirty="0">
              <a:solidFill>
                <a:srgbClr val="41A372"/>
              </a:solidFill>
              <a:latin typeface="Berlin Sans FB" panose="020E0602020502020306" pitchFamily="34" charset="77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12</a:t>
            </a:r>
            <a:endParaRPr/>
          </a:p>
        </p:txBody>
      </p:sp>
      <p:cxnSp>
        <p:nvCxnSpPr>
          <p:cNvPr id="188" name="Google Shape;188;p12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1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368014" y="2072100"/>
            <a:ext cx="10364114" cy="85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¿Qué significa “absolución”?  </a:t>
            </a:r>
            <a:endParaRPr lang="en-US" sz="40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1196171" y="3896785"/>
            <a:ext cx="9944788" cy="7078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11</a:t>
            </a:r>
            <a:endParaRPr/>
          </a:p>
        </p:txBody>
      </p:sp>
      <p:cxnSp>
        <p:nvCxnSpPr>
          <p:cNvPr id="179" name="Google Shape;179;p11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73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 txBox="1"/>
          <p:nvPr/>
        </p:nvSpPr>
        <p:spPr>
          <a:xfrm>
            <a:off x="488515" y="747348"/>
            <a:ext cx="10364114" cy="78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¿Qué significa “absolución”?  </a:t>
            </a:r>
            <a:endParaRPr lang="en-US" sz="36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1408592" y="2048861"/>
            <a:ext cx="9374816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Dios nos perdona plena y libremente a través de los méritos de Jesucristo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4000" dirty="0">
              <a:solidFill>
                <a:srgbClr val="41A372"/>
              </a:solidFill>
              <a:latin typeface="Berlin Sans FB" panose="020E0602020502020306" pitchFamily="34" charset="77"/>
              <a:sym typeface="Overloc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41A372"/>
                </a:solidFill>
                <a:latin typeface="Berlin Sans FB" panose="020E0602020502020306" pitchFamily="34" charset="77"/>
              </a:rPr>
              <a:t>1 Juan 1:7 nos dice: “...la sangre de Jesús, su Hijo, nos limpia de todo pecado”.</a:t>
            </a:r>
            <a:r>
              <a:rPr lang="en-US" sz="4000" dirty="0">
                <a:solidFill>
                  <a:srgbClr val="41A372"/>
                </a:solidFill>
                <a:latin typeface="Berlin Sans FB" panose="020E0602020502020306" pitchFamily="34" charset="77"/>
              </a:rPr>
              <a:t> </a:t>
            </a:r>
            <a:endParaRPr sz="4000" dirty="0">
              <a:solidFill>
                <a:srgbClr val="41A372"/>
              </a:solidFill>
              <a:latin typeface="Berlin Sans FB" panose="020E0602020502020306" pitchFamily="34" charset="77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13</a:t>
            </a:r>
            <a:endParaRPr/>
          </a:p>
        </p:txBody>
      </p:sp>
      <p:cxnSp>
        <p:nvCxnSpPr>
          <p:cNvPr id="197" name="Google Shape;197;p13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18</a:t>
            </a:r>
            <a:endParaRPr/>
          </a:p>
        </p:txBody>
      </p:sp>
      <p:cxnSp>
        <p:nvCxnSpPr>
          <p:cNvPr id="240" name="Google Shape;240;p18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18"/>
          <p:cNvSpPr txBox="1"/>
          <p:nvPr/>
        </p:nvSpPr>
        <p:spPr>
          <a:xfrm>
            <a:off x="986508" y="1006760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Resumamos  5-10 minutos</a:t>
            </a:r>
            <a:endParaRPr sz="44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42" name="Google Shape;242;p18" descr="Image result for professor teaching cartoon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3323" y="1776161"/>
            <a:ext cx="6250484" cy="416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9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 txBox="1"/>
          <p:nvPr/>
        </p:nvSpPr>
        <p:spPr>
          <a:xfrm>
            <a:off x="488515" y="6262260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19</a:t>
            </a:r>
            <a:endParaRPr/>
          </a:p>
        </p:txBody>
      </p:sp>
      <p:cxnSp>
        <p:nvCxnSpPr>
          <p:cNvPr id="249" name="Google Shape;249;p19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19"/>
          <p:cNvSpPr txBox="1"/>
          <p:nvPr/>
        </p:nvSpPr>
        <p:spPr>
          <a:xfrm>
            <a:off x="979398" y="752080"/>
            <a:ext cx="57785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err="1">
                <a:solidFill>
                  <a:srgbClr val="018443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Invocation</a:t>
            </a:r>
            <a:endParaRPr sz="4400" dirty="0">
              <a:solidFill>
                <a:srgbClr val="018443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6056190" y="4733392"/>
            <a:ext cx="554189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rgbClr val="018443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Absolución</a:t>
            </a:r>
            <a:endParaRPr sz="4400">
              <a:solidFill>
                <a:srgbClr val="018443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1983717" y="2327238"/>
            <a:ext cx="664691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rgbClr val="5F3913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Confesión del</a:t>
            </a:r>
            <a:endParaRPr sz="44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rgbClr val="5F3913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 Pecado</a:t>
            </a:r>
            <a:endParaRPr sz="4400">
              <a:solidFill>
                <a:srgbClr val="5F3913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0"/>
          <p:cNvSpPr txBox="1"/>
          <p:nvPr/>
        </p:nvSpPr>
        <p:spPr>
          <a:xfrm>
            <a:off x="488515" y="6276548"/>
            <a:ext cx="1561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20</a:t>
            </a:r>
            <a:endParaRPr/>
          </a:p>
        </p:txBody>
      </p:sp>
      <p:cxnSp>
        <p:nvCxnSpPr>
          <p:cNvPr id="259" name="Google Shape;259;p20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p20"/>
          <p:cNvSpPr txBox="1"/>
          <p:nvPr/>
        </p:nvSpPr>
        <p:spPr>
          <a:xfrm>
            <a:off x="2167003" y="1992904"/>
            <a:ext cx="814933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Señor, ten piedad de nosotros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R: Señor, ten piedad de nosotros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Cristo, ten piedad de nosotros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R: Cristo, ten piedad de nosotros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Señor, ten piedad de nosotros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R: Señor, ten piedad de nosotros</a:t>
            </a:r>
            <a:endParaRPr sz="4000" dirty="0"/>
          </a:p>
        </p:txBody>
      </p:sp>
      <p:sp>
        <p:nvSpPr>
          <p:cNvPr id="261" name="Google Shape;261;p20"/>
          <p:cNvSpPr txBox="1"/>
          <p:nvPr/>
        </p:nvSpPr>
        <p:spPr>
          <a:xfrm>
            <a:off x="858144" y="310964"/>
            <a:ext cx="1036411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 err="1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Kyrie</a:t>
            </a: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- canción después de la confesión de pecados y antes de la absolución</a:t>
            </a:r>
            <a:endParaRPr sz="40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7"/>
          <p:cNvSpPr txBox="1"/>
          <p:nvPr/>
        </p:nvSpPr>
        <p:spPr>
          <a:xfrm>
            <a:off x="488514" y="6276548"/>
            <a:ext cx="155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27</a:t>
            </a:r>
            <a:endParaRPr/>
          </a:p>
        </p:txBody>
      </p:sp>
      <p:cxnSp>
        <p:nvCxnSpPr>
          <p:cNvPr id="324" name="Google Shape;324;p27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27"/>
          <p:cNvSpPr txBox="1"/>
          <p:nvPr/>
        </p:nvSpPr>
        <p:spPr>
          <a:xfrm>
            <a:off x="858144" y="619550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err="1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Profundizemos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26" name="Google Shape;326;p27" descr="Image result for cartoon man diving&quot;"/>
          <p:cNvPicPr preferRelativeResize="0"/>
          <p:nvPr/>
        </p:nvPicPr>
        <p:blipFill rotWithShape="1">
          <a:blip r:embed="rId4">
            <a:alphaModFix/>
          </a:blip>
          <a:srcRect r="7733"/>
          <a:stretch/>
        </p:blipFill>
        <p:spPr>
          <a:xfrm>
            <a:off x="1393360" y="2114315"/>
            <a:ext cx="3090545" cy="343686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/>
          <p:nvPr/>
        </p:nvSpPr>
        <p:spPr>
          <a:xfrm>
            <a:off x="6804449" y="4760944"/>
            <a:ext cx="35864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15 - 20 Minutos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28" name="Google Shape;328;p27" descr="Image result for clock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7462" y="2200216"/>
            <a:ext cx="2525611" cy="25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7"/>
          <p:cNvSpPr/>
          <p:nvPr/>
        </p:nvSpPr>
        <p:spPr>
          <a:xfrm rot="-3348240">
            <a:off x="8675646" y="3222288"/>
            <a:ext cx="289932" cy="74802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18443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8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28</a:t>
            </a:r>
            <a:endParaRPr/>
          </a:p>
        </p:txBody>
      </p:sp>
      <p:cxnSp>
        <p:nvCxnSpPr>
          <p:cNvPr id="336" name="Google Shape;336;p28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28"/>
          <p:cNvSpPr txBox="1"/>
          <p:nvPr/>
        </p:nvSpPr>
        <p:spPr>
          <a:xfrm>
            <a:off x="913943" y="2189133"/>
            <a:ext cx="1036411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5F3913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#1 </a:t>
            </a:r>
            <a:r>
              <a:rPr lang="es-ES" sz="40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</a:rPr>
              <a:t>¿Cómo puede el que guía el servicio perdonar pecados?</a:t>
            </a:r>
            <a:r>
              <a:rPr lang="en-US" sz="4000" dirty="0">
                <a:solidFill>
                  <a:srgbClr val="41A372"/>
                </a:solidFill>
                <a:effectLst/>
                <a:latin typeface="Berlin Sans FB" panose="020E0602020502020306" pitchFamily="34" charset="77"/>
              </a:rPr>
              <a:t> </a:t>
            </a:r>
            <a:endParaRPr sz="4000" dirty="0">
              <a:solidFill>
                <a:srgbClr val="41A372"/>
              </a:solidFill>
              <a:latin typeface="Berlin Sans FB" panose="020E0602020502020306" pitchFamily="34" charset="77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488514" y="6276548"/>
            <a:ext cx="1552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29</a:t>
            </a:r>
            <a:endParaRPr/>
          </a:p>
        </p:txBody>
      </p:sp>
      <p:cxnSp>
        <p:nvCxnSpPr>
          <p:cNvPr id="344" name="Google Shape;344;p29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5" name="Google Shape;345;p29"/>
          <p:cNvSpPr txBox="1"/>
          <p:nvPr/>
        </p:nvSpPr>
        <p:spPr>
          <a:xfrm>
            <a:off x="858144" y="305683"/>
            <a:ext cx="1036411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#1 </a:t>
            </a:r>
            <a:r>
              <a:rPr lang="es-ES" sz="44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</a:rPr>
              <a:t>¿Cómo puede el que guía el servicio perdonar pecados?</a:t>
            </a:r>
            <a:r>
              <a:rPr lang="es-ES" sz="4400" dirty="0">
                <a:solidFill>
                  <a:srgbClr val="41A372"/>
                </a:solidFill>
                <a:effectLst/>
                <a:latin typeface="Berlin Sans FB" panose="020E0602020502020306" pitchFamily="34" charset="77"/>
              </a:rPr>
              <a:t> </a:t>
            </a:r>
            <a:endParaRPr lang="es-ES" sz="4400" dirty="0">
              <a:solidFill>
                <a:srgbClr val="41A372"/>
              </a:solidFill>
              <a:latin typeface="Berlin Sans FB" panose="020E0602020502020306" pitchFamily="34" charset="77"/>
              <a:ea typeface="Overlock"/>
              <a:cs typeface="Overlock"/>
              <a:sym typeface="Overlock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1536765" y="2320303"/>
            <a:ext cx="947460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4000" dirty="0">
                <a:solidFill>
                  <a:srgbClr val="54320E"/>
                </a:solidFill>
                <a:latin typeface="Berlin Sans FB" panose="020E0602020502020306" pitchFamily="34" charset="77"/>
              </a:rPr>
              <a:t>Llegó un visitante y los acompañó en el servicio o en la reunión, y después le pregunta a usted en privado, “¿Quién es usted como para perdonar nuestros pecados?”  ¿Cómo respondería usted? </a:t>
            </a:r>
            <a:endParaRPr lang="en-US" sz="4000" dirty="0">
              <a:solidFill>
                <a:srgbClr val="54320E"/>
              </a:solidFill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7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0" y="1243138"/>
            <a:ext cx="12192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i="0" u="none" strike="noStrike" cap="none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Adoremos al Señor II – 5</a:t>
            </a:r>
            <a:endParaRPr sz="4400" b="0" i="0" u="none" strike="noStrike" cap="none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4" name="Google Shape;94;p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</a:t>
            </a:r>
            <a:endParaRPr/>
          </a:p>
        </p:txBody>
      </p:sp>
      <p:cxnSp>
        <p:nvCxnSpPr>
          <p:cNvPr id="96" name="Google Shape;96;p2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2"/>
          <p:cNvSpPr txBox="1"/>
          <p:nvPr/>
        </p:nvSpPr>
        <p:spPr>
          <a:xfrm>
            <a:off x="2025205" y="2747152"/>
            <a:ext cx="8141590" cy="193895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</a:rPr>
              <a:t>Un Servicio de Adoración: </a:t>
            </a: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</a:rPr>
              <a:t>Invocación, Confesión de pecados, </a:t>
            </a:r>
            <a:r>
              <a:rPr lang="es-ES" sz="4000" dirty="0" err="1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</a:rPr>
              <a:t>Kyrie</a:t>
            </a: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</a:rPr>
              <a:t> y Absolución </a:t>
            </a:r>
            <a:endParaRPr sz="4000" dirty="0">
              <a:solidFill>
                <a:srgbClr val="54320E"/>
              </a:solidFill>
              <a:latin typeface="Berlin Sans FB" panose="020E0602020502020306" pitchFamily="34" charset="77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2"/>
          <p:cNvSpPr txBox="1"/>
          <p:nvPr/>
        </p:nvSpPr>
        <p:spPr>
          <a:xfrm>
            <a:off x="488515" y="6276548"/>
            <a:ext cx="155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32</a:t>
            </a:r>
            <a:endParaRPr/>
          </a:p>
        </p:txBody>
      </p:sp>
      <p:cxnSp>
        <p:nvCxnSpPr>
          <p:cNvPr id="371" name="Google Shape;371;p32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2" name="Google Shape;372;p32"/>
          <p:cNvSpPr txBox="1"/>
          <p:nvPr/>
        </p:nvSpPr>
        <p:spPr>
          <a:xfrm>
            <a:off x="913943" y="2367191"/>
            <a:ext cx="1036411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#2 - </a:t>
            </a:r>
            <a:r>
              <a:rPr lang="es-ES" sz="44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</a:rPr>
              <a:t>¿Cuáles son algunos de los aspectos positivos y negativos de usar un servicio de adoración litúrgica? </a:t>
            </a:r>
            <a:endParaRPr sz="4400" dirty="0">
              <a:solidFill>
                <a:srgbClr val="41A372"/>
              </a:solidFill>
              <a:latin typeface="Berlin Sans FB" panose="020E0602020502020306" pitchFamily="34" charset="77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9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9"/>
          <p:cNvSpPr txBox="1"/>
          <p:nvPr/>
        </p:nvSpPr>
        <p:spPr>
          <a:xfrm>
            <a:off x="488514" y="6276548"/>
            <a:ext cx="1552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29</a:t>
            </a:r>
            <a:endParaRPr/>
          </a:p>
        </p:txBody>
      </p:sp>
      <p:cxnSp>
        <p:nvCxnSpPr>
          <p:cNvPr id="344" name="Google Shape;344;p29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p29"/>
          <p:cNvSpPr txBox="1"/>
          <p:nvPr/>
        </p:nvSpPr>
        <p:spPr>
          <a:xfrm>
            <a:off x="479612" y="212120"/>
            <a:ext cx="11202806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ES" sz="36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Positivo: </a:t>
            </a:r>
            <a:r>
              <a:rPr lang="es-ES" sz="36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Nos aseguramos de que se incluyan partes importantes de la adoración: invocación, confesión, absolución, las lecturas, se cantan alabanzas a Dios, se confiesa nuestra fe, se expone la Palabra (sermón), se dicen oraciones, etc.</a:t>
            </a:r>
            <a:endParaRPr sz="16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ES" sz="36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Positivo: </a:t>
            </a:r>
            <a:r>
              <a:rPr lang="es-ES" sz="36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Si se siguen las lecturas de la </a:t>
            </a:r>
            <a:r>
              <a:rPr lang="es-ES" sz="3600" dirty="0" err="1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perícope</a:t>
            </a:r>
            <a:r>
              <a:rPr lang="es-ES" sz="36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, tenemos la seguridad de que se está compartiendo el “todo el consejo” de la Palabra de Dios.</a:t>
            </a:r>
            <a:endParaRPr sz="16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ES" sz="36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Positivo: </a:t>
            </a:r>
            <a:r>
              <a:rPr lang="es-ES" sz="36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Con el tiempo, los miembros memorizan los elementos del culto litúrgico. La adoración está escrita en sus corazones y mentes.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0"/>
          <p:cNvSpPr txBox="1"/>
          <p:nvPr/>
        </p:nvSpPr>
        <p:spPr>
          <a:xfrm>
            <a:off x="488514" y="6276548"/>
            <a:ext cx="167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30</a:t>
            </a:r>
            <a:endParaRPr/>
          </a:p>
        </p:txBody>
      </p:sp>
      <p:cxnSp>
        <p:nvCxnSpPr>
          <p:cNvPr id="353" name="Google Shape;353;p30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5" name="Google Shape;355;p30"/>
          <p:cNvSpPr txBox="1"/>
          <p:nvPr/>
        </p:nvSpPr>
        <p:spPr>
          <a:xfrm>
            <a:off x="988138" y="1228418"/>
            <a:ext cx="10571856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Negativo: </a:t>
            </a: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Debido a que es repetitivo (mucho es lo mismo cada semana), puede volverse aburrido y las personas pueden perder el enfoque en su adoración.</a:t>
            </a:r>
            <a:endParaRPr sz="40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200"/>
              <a:buFont typeface="Arial"/>
              <a:buChar char="•"/>
            </a:pPr>
            <a:r>
              <a:rPr lang="es-ES" sz="40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Negativo:</a:t>
            </a: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 Si la liturgia es demasiado elaborada y su significado nunca se explica, puede no tener sentido para la congregación.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4"/>
          <p:cNvSpPr txBox="1"/>
          <p:nvPr/>
        </p:nvSpPr>
        <p:spPr>
          <a:xfrm>
            <a:off x="488514" y="6276548"/>
            <a:ext cx="1631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34</a:t>
            </a:r>
            <a:endParaRPr/>
          </a:p>
        </p:txBody>
      </p:sp>
      <p:cxnSp>
        <p:nvCxnSpPr>
          <p:cNvPr id="390" name="Google Shape;390;p34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1" name="Google Shape;391;p34"/>
          <p:cNvSpPr txBox="1"/>
          <p:nvPr/>
        </p:nvSpPr>
        <p:spPr>
          <a:xfrm>
            <a:off x="858144" y="604483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Oración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92" name="Google Shape;39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0134" y="1746968"/>
            <a:ext cx="7840134" cy="399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5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35</a:t>
            </a:r>
            <a:endParaRPr/>
          </a:p>
        </p:txBody>
      </p:sp>
      <p:cxnSp>
        <p:nvCxnSpPr>
          <p:cNvPr id="399" name="Google Shape;399;p35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p35"/>
          <p:cNvSpPr txBox="1"/>
          <p:nvPr/>
        </p:nvSpPr>
        <p:spPr>
          <a:xfrm>
            <a:off x="858144" y="259134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Tarea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01" name="Google Shape;401;p35"/>
          <p:cNvSpPr txBox="1"/>
          <p:nvPr/>
        </p:nvSpPr>
        <p:spPr>
          <a:xfrm>
            <a:off x="969972" y="1256451"/>
            <a:ext cx="1014045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018443"/>
              </a:buClr>
              <a:buSzPts val="3600"/>
              <a:buFont typeface="Arial"/>
              <a:buChar char="•"/>
            </a:pPr>
            <a:r>
              <a:rPr lang="es-ES" sz="36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Proyecto Final: </a:t>
            </a:r>
            <a:r>
              <a:rPr lang="es-CR" sz="36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Times New Roman" panose="02020603050405020304" pitchFamily="18" charset="0"/>
              </a:rPr>
              <a:t>Diseñe un servicio de adoración para uso en el Grupo Sembrador, haciendo uso de algunos o todos los componentes de la adoración que aprendió a lo largo de este curso.  Incluya canciones, oraciones, y cualquier otro elemento apropiado. Se sugiere que utilicen el formato para el Grupo Sembrador. Pero no duden en adaptarlo.</a:t>
            </a:r>
            <a:r>
              <a:rPr lang="en-US" sz="3600" dirty="0">
                <a:solidFill>
                  <a:srgbClr val="41A372"/>
                </a:solidFill>
                <a:effectLst/>
                <a:latin typeface="Berlin Sans FB" panose="020E0602020502020306" pitchFamily="34" charset="77"/>
              </a:rPr>
              <a:t> </a:t>
            </a:r>
            <a:endParaRPr sz="3600" dirty="0">
              <a:solidFill>
                <a:srgbClr val="41A372"/>
              </a:solidFill>
              <a:latin typeface="Berlin Sans FB" panose="020E0602020502020306" pitchFamily="34" charset="7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5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35</a:t>
            </a:r>
            <a:endParaRPr/>
          </a:p>
        </p:txBody>
      </p:sp>
      <p:cxnSp>
        <p:nvCxnSpPr>
          <p:cNvPr id="399" name="Google Shape;399;p35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p35"/>
          <p:cNvSpPr txBox="1"/>
          <p:nvPr/>
        </p:nvSpPr>
        <p:spPr>
          <a:xfrm>
            <a:off x="858144" y="259134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Tarea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01" name="Google Shape;401;p35"/>
          <p:cNvSpPr txBox="1"/>
          <p:nvPr/>
        </p:nvSpPr>
        <p:spPr>
          <a:xfrm>
            <a:off x="969972" y="1256451"/>
            <a:ext cx="10140457" cy="493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Mirar el video 6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Escriba una descripción para los siguientes: Su significado y propósito, o donde se encuentra en la Biblia: 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Gloria </a:t>
            </a:r>
            <a:r>
              <a:rPr lang="es-ES" sz="3200" dirty="0" err="1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patri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Gloria in </a:t>
            </a:r>
            <a:r>
              <a:rPr lang="es-ES" sz="3200" dirty="0" err="1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excelsis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Lecturas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Sermón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Credos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s-ES" sz="3200" dirty="0">
                <a:solidFill>
                  <a:srgbClr val="41A372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Ofertorio</a:t>
            </a:r>
            <a:endParaRPr lang="en-US" sz="3200" dirty="0">
              <a:solidFill>
                <a:srgbClr val="41A372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8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37" descr="Interfaz de usuario gráfica, Aplicación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6"/>
          <p:cNvSpPr txBox="1"/>
          <p:nvPr/>
        </p:nvSpPr>
        <p:spPr>
          <a:xfrm>
            <a:off x="488515" y="6276548"/>
            <a:ext cx="16784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36</a:t>
            </a:r>
            <a:endParaRPr/>
          </a:p>
        </p:txBody>
      </p:sp>
      <p:cxnSp>
        <p:nvCxnSpPr>
          <p:cNvPr id="414" name="Google Shape;414;p36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5" name="Google Shape;415;p36"/>
          <p:cNvSpPr txBox="1"/>
          <p:nvPr/>
        </p:nvSpPr>
        <p:spPr>
          <a:xfrm>
            <a:off x="913943" y="593882"/>
            <a:ext cx="1036411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La Despedida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416" name="Google Shape;416;p36" descr="Image result for la despedida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3662" y="1682769"/>
            <a:ext cx="7460708" cy="419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422" name="Google Shape;422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423" name="Google Shape;423;p3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36" y="1003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5058" y="5168834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1132394" y="733849"/>
            <a:ext cx="986902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Querido Dios Todopoderoso, perdónanos por todos nuestros pecados de pensamiento, palabra, obra y omisión. Perdónanos por todas esas veces que a sabiendas ponemos nuestra voluntad por encima de la tuya. Cuando nos sintamos demasiado cómodos con el pecado, aflígenos con tu ley y llévanos al arrepentimiento para que podamos conocer el dulce consuelo del evangelio. En el nombre de Jesús oramos.  </a:t>
            </a:r>
            <a:r>
              <a:rPr lang="es-ES" sz="360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Amén.</a:t>
            </a:r>
            <a:r>
              <a:rPr lang="es-ES" sz="36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360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4" name="Google Shape;114;p4" descr="Image result for praying hands"/>
          <p:cNvPicPr preferRelativeResize="0"/>
          <p:nvPr/>
        </p:nvPicPr>
        <p:blipFill rotWithShape="1">
          <a:blip r:embed="rId4">
            <a:alphaModFix/>
          </a:blip>
          <a:srcRect l="17888" t="4477" r="16983" b="8684"/>
          <a:stretch/>
        </p:blipFill>
        <p:spPr>
          <a:xfrm>
            <a:off x="10798213" y="5360526"/>
            <a:ext cx="964015" cy="128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4</a:t>
            </a:r>
            <a:endParaRPr/>
          </a:p>
        </p:txBody>
      </p:sp>
      <p:cxnSp>
        <p:nvCxnSpPr>
          <p:cNvPr id="116" name="Google Shape;116;p4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3547222" y="1423260"/>
            <a:ext cx="752765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venir preparado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respetar la hora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que nos sirven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los </a:t>
            </a:r>
            <a:r>
              <a:rPr lang="es-ES" sz="4400" dirty="0" err="1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co-alumnos</a:t>
            </a:r>
            <a:endParaRPr sz="44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4800"/>
              <a:buFont typeface="Arial"/>
              <a:buChar char="•"/>
            </a:pPr>
            <a:r>
              <a:rPr lang="es-ES" sz="4400" dirty="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Por el grupo de </a:t>
            </a:r>
            <a:r>
              <a:rPr lang="es-ES" sz="4400" dirty="0" err="1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Whatsapp</a:t>
            </a:r>
            <a:endParaRPr sz="4400" dirty="0">
              <a:solidFill>
                <a:srgbClr val="5F391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23" name="Google Shape;123;p5" descr="Image result for respeto&quot;"/>
          <p:cNvPicPr preferRelativeResize="0"/>
          <p:nvPr/>
        </p:nvPicPr>
        <p:blipFill rotWithShape="1">
          <a:blip r:embed="rId4">
            <a:alphaModFix/>
          </a:blip>
          <a:srcRect t="11683" b="36396"/>
          <a:stretch/>
        </p:blipFill>
        <p:spPr>
          <a:xfrm rot="-5400000">
            <a:off x="-644268" y="2316028"/>
            <a:ext cx="5215075" cy="16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5</a:t>
            </a:r>
            <a:endParaRPr/>
          </a:p>
        </p:txBody>
      </p:sp>
      <p:cxnSp>
        <p:nvCxnSpPr>
          <p:cNvPr id="125" name="Google Shape;125;p5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descr="Image result for repaso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4658" y="1878301"/>
            <a:ext cx="6982684" cy="1889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2442957" y="4178484"/>
            <a:ext cx="720298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15-20 Minutos</a:t>
            </a:r>
            <a:endParaRPr sz="44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6</a:t>
            </a:r>
            <a:endParaRPr/>
          </a:p>
        </p:txBody>
      </p:sp>
      <p:cxnSp>
        <p:nvCxnSpPr>
          <p:cNvPr id="134" name="Google Shape;134;p6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1236116" y="2575473"/>
            <a:ext cx="8748411" cy="85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¿Qué es la invocación? </a:t>
            </a:r>
            <a:endParaRPr lang="en-US" sz="40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1123606" y="4009943"/>
            <a:ext cx="9944788" cy="7078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7</a:t>
            </a:r>
            <a:endParaRPr/>
          </a:p>
        </p:txBody>
      </p:sp>
      <p:cxnSp>
        <p:nvCxnSpPr>
          <p:cNvPr id="143" name="Google Shape;143;p7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335864" y="519024"/>
            <a:ext cx="10753859" cy="91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4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¿Qué es la invocación? </a:t>
            </a:r>
            <a:endParaRPr lang="en-US" sz="44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458408" y="1861496"/>
            <a:ext cx="963131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Solo hay un Dios </a:t>
            </a:r>
            <a:r>
              <a:rPr lang="en-US" sz="3600" dirty="0" err="1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verdadero</a:t>
            </a:r>
            <a:r>
              <a:rPr lang="en-US" sz="3600" dirty="0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: Padre, </a:t>
            </a:r>
            <a:r>
              <a:rPr lang="en-US" sz="3600" dirty="0" err="1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Hijo</a:t>
            </a:r>
            <a:r>
              <a:rPr lang="en-US" sz="3600" dirty="0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, y Espiritu Santo</a:t>
            </a:r>
            <a:endParaRPr sz="3600" dirty="0">
              <a:solidFill>
                <a:srgbClr val="41A372"/>
              </a:solidFill>
              <a:latin typeface="Berlin Sans FB" panose="020E0602020502020306" pitchFamily="34" charset="77"/>
              <a:ea typeface="Overlock"/>
              <a:cs typeface="Overlock"/>
              <a:sym typeface="Overlock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5F3913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Recordatorio</a:t>
            </a:r>
            <a:r>
              <a:rPr lang="en-US" sz="3600" dirty="0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 de </a:t>
            </a:r>
            <a:r>
              <a:rPr lang="en-US" sz="3600" dirty="0" err="1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nuestro</a:t>
            </a:r>
            <a:r>
              <a:rPr lang="en-US" sz="3600" dirty="0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Overlock"/>
                <a:sym typeface="Overlock"/>
              </a:rPr>
              <a:t>bautismo</a:t>
            </a:r>
            <a:endParaRPr sz="3600" dirty="0">
              <a:solidFill>
                <a:srgbClr val="41A372"/>
              </a:solidFill>
              <a:latin typeface="Berlin Sans FB" panose="020E0602020502020306" pitchFamily="34" charset="77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41A372"/>
                </a:solidFill>
                <a:latin typeface="Berlin Sans FB" panose="020E0602020502020306" pitchFamily="34" charset="77"/>
              </a:rPr>
              <a:t>¿Qué encontraron en sus investigaciones acerca de la frase bíblica “Invocar el nombre del Señor?”</a:t>
            </a:r>
            <a:endParaRPr lang="en-US" sz="3600" dirty="0">
              <a:solidFill>
                <a:srgbClr val="41A372"/>
              </a:solidFill>
              <a:latin typeface="Berlin Sans FB" panose="020E0602020502020306" pitchFamily="34" charset="77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8</a:t>
            </a:r>
            <a:endParaRPr/>
          </a:p>
        </p:txBody>
      </p:sp>
      <p:cxnSp>
        <p:nvCxnSpPr>
          <p:cNvPr id="152" name="Google Shape;152;p8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9"/>
          <p:cNvSpPr txBox="1"/>
          <p:nvPr/>
        </p:nvSpPr>
        <p:spPr>
          <a:xfrm>
            <a:off x="1123606" y="1916832"/>
            <a:ext cx="9111054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0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¿Por qué confesaríamos nuestros pecados en grupo? </a:t>
            </a:r>
            <a:endParaRPr lang="en-US" sz="40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1123606" y="3928973"/>
            <a:ext cx="9944788" cy="7078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>
                <a:solidFill>
                  <a:srgbClr val="018443"/>
                </a:solidFill>
                <a:latin typeface="Overlock"/>
                <a:ea typeface="Overlock"/>
                <a:cs typeface="Overlock"/>
                <a:sym typeface="Overlock"/>
              </a:rPr>
              <a:t>Comparemos, veamos lo que otros han dicho</a:t>
            </a:r>
            <a:endParaRPr sz="4000" dirty="0">
              <a:solidFill>
                <a:srgbClr val="01844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488515" y="6276548"/>
            <a:ext cx="14952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9</a:t>
            </a:r>
            <a:endParaRPr/>
          </a:p>
        </p:txBody>
      </p:sp>
      <p:cxnSp>
        <p:nvCxnSpPr>
          <p:cNvPr id="161" name="Google Shape;161;p9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2128" y="6002552"/>
            <a:ext cx="980260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 txBox="1"/>
          <p:nvPr/>
        </p:nvSpPr>
        <p:spPr>
          <a:xfrm>
            <a:off x="229046" y="638446"/>
            <a:ext cx="10503082" cy="164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3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400" dirty="0">
                <a:solidFill>
                  <a:srgbClr val="54320E"/>
                </a:solidFill>
                <a:effectLst/>
                <a:latin typeface="Berlin Sans FB" panose="020E0602020502020306" pitchFamily="34" charset="77"/>
                <a:ea typeface="SimSun" panose="02010600030101010101" pitchFamily="2" charset="-122"/>
                <a:cs typeface="Calibri" panose="020F0502020204030204" pitchFamily="34" charset="0"/>
              </a:rPr>
              <a:t>¿Por qué confesaríamos nuestros pecados en grupo? </a:t>
            </a:r>
            <a:endParaRPr lang="en-US" sz="4400" dirty="0">
              <a:solidFill>
                <a:srgbClr val="54320E"/>
              </a:solidFill>
              <a:effectLst/>
              <a:latin typeface="Berlin Sans FB" panose="020E0602020502020306" pitchFamily="34" charset="77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1537510" y="2465696"/>
            <a:ext cx="947311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41A372"/>
                </a:solidFill>
                <a:latin typeface="Berlin Sans FB" panose="020E0602020502020306" pitchFamily="34" charset="77"/>
                <a:ea typeface="Overlock"/>
                <a:cs typeface="Adelle Sans Devanagari" panose="02000503000000020004" pitchFamily="2" charset="-78"/>
                <a:sym typeface="Overlock"/>
              </a:rPr>
              <a:t>Dios lo manda y sabemos que hay perdón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41A372"/>
                </a:solidFill>
                <a:latin typeface="Berlin Sans FB" panose="020E0602020502020306" pitchFamily="34" charset="77"/>
                <a:cs typeface="Adelle Sans Devanagari" panose="02000503000000020004" pitchFamily="2" charset="-78"/>
              </a:rPr>
              <a:t>Los asirios que escucharon la predica de Jonás y el grupo juntado en el día de Pentecostés</a:t>
            </a:r>
            <a:r>
              <a:rPr lang="en-US" sz="4000" dirty="0">
                <a:solidFill>
                  <a:srgbClr val="41A372"/>
                </a:solidFill>
                <a:latin typeface="Berlin Sans FB" panose="020E0602020502020306" pitchFamily="34" charset="77"/>
                <a:cs typeface="Adelle Sans Devanagari" panose="02000503000000020004" pitchFamily="2" charset="-78"/>
              </a:rPr>
              <a:t> </a:t>
            </a:r>
            <a:endParaRPr sz="4000" dirty="0">
              <a:solidFill>
                <a:srgbClr val="41A372"/>
              </a:solidFill>
              <a:latin typeface="Berlin Sans FB" panose="020E0602020502020306" pitchFamily="34" charset="77"/>
              <a:ea typeface="Overlock"/>
              <a:cs typeface="Adelle Sans Devanagari" panose="02000503000000020004" pitchFamily="2" charset="-78"/>
              <a:sym typeface="Overlock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488514" y="6276548"/>
            <a:ext cx="1541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F3913"/>
                </a:solidFill>
                <a:latin typeface="Overlock"/>
                <a:ea typeface="Overlock"/>
                <a:cs typeface="Overlock"/>
                <a:sym typeface="Overlock"/>
              </a:rPr>
              <a:t>Diapositiva 10</a:t>
            </a:r>
            <a:endParaRPr/>
          </a:p>
        </p:txBody>
      </p:sp>
      <p:cxnSp>
        <p:nvCxnSpPr>
          <p:cNvPr id="170" name="Google Shape;170;p10"/>
          <p:cNvCxnSpPr/>
          <p:nvPr/>
        </p:nvCxnSpPr>
        <p:spPr>
          <a:xfrm rot="10800000" flipH="1">
            <a:off x="2167003" y="6488108"/>
            <a:ext cx="8214126" cy="374"/>
          </a:xfrm>
          <a:prstGeom prst="straightConnector1">
            <a:avLst/>
          </a:prstGeom>
          <a:noFill/>
          <a:ln w="38100" cap="flat" cmpd="sng">
            <a:solidFill>
              <a:srgbClr val="01844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803</Words>
  <Application>Microsoft Macintosh PowerPoint</Application>
  <PresentationFormat>Widescreen</PresentationFormat>
  <Paragraphs>92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Berlin Sans FB</vt:lpstr>
      <vt:lpstr>Stardos Stencil</vt:lpstr>
      <vt:lpstr>Arial</vt:lpstr>
      <vt:lpstr>Overlock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Leyrer</dc:creator>
  <cp:lastModifiedBy>juan david escobar amaya</cp:lastModifiedBy>
  <cp:revision>3</cp:revision>
  <dcterms:created xsi:type="dcterms:W3CDTF">2019-11-25T17:14:25Z</dcterms:created>
  <dcterms:modified xsi:type="dcterms:W3CDTF">2023-06-12T16:32:48Z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