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9" r:id="rId4"/>
    <p:sldId id="260" r:id="rId5"/>
    <p:sldId id="292" r:id="rId6"/>
    <p:sldId id="293" r:id="rId7"/>
    <p:sldId id="261" r:id="rId8"/>
    <p:sldId id="267" r:id="rId9"/>
    <p:sldId id="268" r:id="rId10"/>
    <p:sldId id="273" r:id="rId11"/>
    <p:sldId id="270" r:id="rId12"/>
    <p:sldId id="274" r:id="rId13"/>
    <p:sldId id="275" r:id="rId14"/>
    <p:sldId id="276" r:id="rId15"/>
    <p:sldId id="277" r:id="rId16"/>
    <p:sldId id="278" r:id="rId17"/>
    <p:sldId id="279" r:id="rId18"/>
    <p:sldId id="280" r:id="rId19"/>
    <p:sldId id="281" r:id="rId20"/>
    <p:sldId id="282" r:id="rId21"/>
    <p:sldId id="283" r:id="rId22"/>
    <p:sldId id="286" r:id="rId23"/>
    <p:sldId id="294" r:id="rId24"/>
    <p:sldId id="295" r:id="rId25"/>
    <p:sldId id="296" r:id="rId26"/>
    <p:sldId id="297" r:id="rId27"/>
    <p:sldId id="298" r:id="rId28"/>
    <p:sldId id="288" r:id="rId29"/>
    <p:sldId id="287" r:id="rId30"/>
    <p:sldId id="289" r:id="rId31"/>
    <p:sldId id="290" r:id="rId32"/>
    <p:sldId id="291" r:id="rId33"/>
  </p:sldIdLst>
  <p:sldSz cx="12192000" cy="6858000"/>
  <p:notesSz cx="6858000" cy="9144000"/>
  <p:embeddedFontLst>
    <p:embeddedFont>
      <p:font typeface="Berlin Sans FB" panose="020E0602020502020306" pitchFamily="34" charset="77"/>
      <p:regular r:id="rId35"/>
      <p:bold r:id="rId36"/>
    </p:embeddedFont>
    <p:embeddedFont>
      <p:font typeface="Calibri" panose="020F0502020204030204" pitchFamily="34" charset="0"/>
      <p:regular r:id="rId37"/>
      <p:bold r:id="rId38"/>
      <p:italic r:id="rId39"/>
      <p:boldItalic r:id="rId40"/>
    </p:embeddedFont>
    <p:embeddedFont>
      <p:font typeface="Overlock" panose="02000506030000020004"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46jt6FiyAywd1ZzR8KrZwjRQz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373"/>
    <a:srgbClr val="664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47"/>
    <p:restoredTop sz="94658"/>
  </p:normalViewPr>
  <p:slideViewPr>
    <p:cSldViewPr snapToGrid="0">
      <p:cViewPr varScale="1">
        <p:scale>
          <a:sx n="86" d="100"/>
          <a:sy n="86" d="100"/>
        </p:scale>
        <p:origin x="23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1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73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152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22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20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17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09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0" name="Google Shape;240;p18"/>
          <p:cNvSpPr txBox="1"/>
          <p:nvPr/>
        </p:nvSpPr>
        <p:spPr>
          <a:xfrm>
            <a:off x="913943" y="66814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Los Himnos de los Judíos</a:t>
            </a:r>
            <a:endParaRPr sz="4400" dirty="0">
              <a:solidFill>
                <a:srgbClr val="018443"/>
              </a:solidFill>
              <a:latin typeface="Overlock"/>
              <a:ea typeface="Overlock"/>
              <a:cs typeface="Overlock"/>
              <a:sym typeface="Overlock"/>
            </a:endParaRPr>
          </a:p>
        </p:txBody>
      </p:sp>
      <p:sp>
        <p:nvSpPr>
          <p:cNvPr id="241" name="Google Shape;241;p18"/>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18</a:t>
            </a:r>
            <a:endParaRPr/>
          </a:p>
        </p:txBody>
      </p:sp>
      <p:cxnSp>
        <p:nvCxnSpPr>
          <p:cNvPr id="242" name="Google Shape;242;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pic>
        <p:nvPicPr>
          <p:cNvPr id="243" name="Google Shape;243;p18" descr="Image result for libro de salmos"/>
          <p:cNvPicPr preferRelativeResize="0"/>
          <p:nvPr/>
        </p:nvPicPr>
        <p:blipFill rotWithShape="1">
          <a:blip r:embed="rId4">
            <a:alphaModFix/>
          </a:blip>
          <a:srcRect/>
          <a:stretch/>
        </p:blipFill>
        <p:spPr>
          <a:xfrm>
            <a:off x="3466334" y="2032424"/>
            <a:ext cx="5147733" cy="3860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2" name="Google Shape;212;p1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15</a:t>
            </a:r>
            <a:endParaRPr/>
          </a:p>
        </p:txBody>
      </p:sp>
      <p:cxnSp>
        <p:nvCxnSpPr>
          <p:cNvPr id="213" name="Google Shape;213;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14" name="Google Shape;214;p15"/>
          <p:cNvSpPr txBox="1"/>
          <p:nvPr/>
        </p:nvSpPr>
        <p:spPr>
          <a:xfrm>
            <a:off x="986508" y="100676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15" name="Google Shape;215;p15"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9" name="Google Shape;249;p19"/>
          <p:cNvSpPr txBox="1"/>
          <p:nvPr/>
        </p:nvSpPr>
        <p:spPr>
          <a:xfrm>
            <a:off x="488514" y="6276548"/>
            <a:ext cx="155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19</a:t>
            </a:r>
            <a:endParaRPr/>
          </a:p>
        </p:txBody>
      </p:sp>
      <p:cxnSp>
        <p:nvCxnSpPr>
          <p:cNvPr id="250" name="Google Shape;250;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1" name="Google Shape;251;p19"/>
          <p:cNvSpPr txBox="1"/>
          <p:nvPr/>
        </p:nvSpPr>
        <p:spPr>
          <a:xfrm>
            <a:off x="913943" y="897828"/>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err="1">
                <a:solidFill>
                  <a:srgbClr val="5F3913"/>
                </a:solidFill>
                <a:latin typeface="Overlock"/>
                <a:ea typeface="Overlock"/>
                <a:cs typeface="Overlock"/>
                <a:sym typeface="Overlock"/>
              </a:rPr>
              <a:t>Profundizemos</a:t>
            </a:r>
            <a:endParaRPr sz="4400" dirty="0">
              <a:solidFill>
                <a:srgbClr val="5F3913"/>
              </a:solidFill>
              <a:latin typeface="Overlock"/>
              <a:ea typeface="Overlock"/>
              <a:cs typeface="Overlock"/>
              <a:sym typeface="Overlock"/>
            </a:endParaRPr>
          </a:p>
        </p:txBody>
      </p:sp>
      <p:pic>
        <p:nvPicPr>
          <p:cNvPr id="252" name="Google Shape;252;p19" descr="Image result for cartoon man diving&quot;"/>
          <p:cNvPicPr preferRelativeResize="0"/>
          <p:nvPr/>
        </p:nvPicPr>
        <p:blipFill rotWithShape="1">
          <a:blip r:embed="rId4">
            <a:alphaModFix/>
          </a:blip>
          <a:srcRect r="7733"/>
          <a:stretch/>
        </p:blipFill>
        <p:spPr>
          <a:xfrm>
            <a:off x="1393360" y="2114315"/>
            <a:ext cx="3090545" cy="3436869"/>
          </a:xfrm>
          <a:prstGeom prst="rect">
            <a:avLst/>
          </a:prstGeom>
          <a:noFill/>
          <a:ln>
            <a:noFill/>
          </a:ln>
        </p:spPr>
      </p:pic>
      <p:sp>
        <p:nvSpPr>
          <p:cNvPr id="253" name="Google Shape;253;p19"/>
          <p:cNvSpPr txBox="1"/>
          <p:nvPr/>
        </p:nvSpPr>
        <p:spPr>
          <a:xfrm>
            <a:off x="6804449" y="4760944"/>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15 - 20 Minutos</a:t>
            </a:r>
            <a:endParaRPr sz="4000" dirty="0">
              <a:solidFill>
                <a:srgbClr val="018443"/>
              </a:solidFill>
              <a:latin typeface="Overlock"/>
              <a:ea typeface="Overlock"/>
              <a:cs typeface="Overlock"/>
              <a:sym typeface="Overlock"/>
            </a:endParaRPr>
          </a:p>
        </p:txBody>
      </p:sp>
      <p:pic>
        <p:nvPicPr>
          <p:cNvPr id="254" name="Google Shape;254;p19" descr="Image result for clock&quot;"/>
          <p:cNvPicPr preferRelativeResize="0"/>
          <p:nvPr/>
        </p:nvPicPr>
        <p:blipFill rotWithShape="1">
          <a:blip r:embed="rId5">
            <a:alphaModFix/>
          </a:blip>
          <a:srcRect/>
          <a:stretch/>
        </p:blipFill>
        <p:spPr>
          <a:xfrm>
            <a:off x="7287462" y="2200216"/>
            <a:ext cx="2525611" cy="2525611"/>
          </a:xfrm>
          <a:prstGeom prst="rect">
            <a:avLst/>
          </a:prstGeom>
          <a:noFill/>
          <a:ln>
            <a:noFill/>
          </a:ln>
        </p:spPr>
      </p:pic>
      <p:sp>
        <p:nvSpPr>
          <p:cNvPr id="255" name="Google Shape;255;p19"/>
          <p:cNvSpPr/>
          <p:nvPr/>
        </p:nvSpPr>
        <p:spPr>
          <a:xfrm rot="-3348240">
            <a:off x="8675646" y="3222288"/>
            <a:ext cx="289932" cy="748021"/>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1" name="Google Shape;261;p20"/>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20</a:t>
            </a:r>
            <a:endParaRPr/>
          </a:p>
        </p:txBody>
      </p:sp>
      <p:cxnSp>
        <p:nvCxnSpPr>
          <p:cNvPr id="262" name="Google Shape;262;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3" name="Google Shape;263;p20"/>
          <p:cNvSpPr txBox="1"/>
          <p:nvPr/>
        </p:nvSpPr>
        <p:spPr>
          <a:xfrm>
            <a:off x="1092009" y="33518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Liturgia en Repaso</a:t>
            </a:r>
            <a:endParaRPr sz="4400" dirty="0">
              <a:solidFill>
                <a:srgbClr val="5F3913"/>
              </a:solidFill>
              <a:latin typeface="Overlock"/>
              <a:ea typeface="Overlock"/>
              <a:cs typeface="Overlock"/>
              <a:sym typeface="Overlock"/>
            </a:endParaRPr>
          </a:p>
        </p:txBody>
      </p:sp>
      <p:sp>
        <p:nvSpPr>
          <p:cNvPr id="264" name="Google Shape;264;p20"/>
          <p:cNvSpPr txBox="1"/>
          <p:nvPr/>
        </p:nvSpPr>
        <p:spPr>
          <a:xfrm>
            <a:off x="988138" y="1812095"/>
            <a:ext cx="10571856"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Invocación</a:t>
            </a:r>
            <a:r>
              <a:rPr lang="es-ES" sz="4000" dirty="0">
                <a:solidFill>
                  <a:srgbClr val="018443"/>
                </a:solidFill>
                <a:latin typeface="Overlock"/>
                <a:ea typeface="Overlock"/>
                <a:cs typeface="Overlock"/>
                <a:sym typeface="Overlock"/>
              </a:rPr>
              <a:t>  </a:t>
            </a:r>
            <a:endParaRPr sz="4000" dirty="0"/>
          </a:p>
          <a:p>
            <a:pPr marL="0" marR="0" lvl="0" indent="0" algn="ctr" rtl="0">
              <a:spcBef>
                <a:spcPts val="0"/>
              </a:spcBef>
              <a:spcAft>
                <a:spcPts val="0"/>
              </a:spcAft>
              <a:buNone/>
            </a:pPr>
            <a:endParaRPr sz="4000" dirty="0">
              <a:solidFill>
                <a:srgbClr val="018443"/>
              </a:solidFill>
              <a:latin typeface="Overlock"/>
              <a:ea typeface="Overlock"/>
              <a:cs typeface="Overlock"/>
              <a:sym typeface="Overlock"/>
            </a:endParaRPr>
          </a:p>
          <a:p>
            <a:pPr marL="457200" marR="0" lvl="0" indent="-457200" algn="l" rtl="0">
              <a:spcBef>
                <a:spcPts val="0"/>
              </a:spcBef>
              <a:spcAft>
                <a:spcPts val="0"/>
              </a:spcAft>
              <a:buClr>
                <a:srgbClr val="018443"/>
              </a:buClr>
              <a:buSzPts val="5400"/>
              <a:buFont typeface="Arial"/>
              <a:buChar char="•"/>
            </a:pPr>
            <a:r>
              <a:rPr lang="es-ES" sz="4000" dirty="0">
                <a:solidFill>
                  <a:srgbClr val="018443"/>
                </a:solidFill>
                <a:latin typeface="Overlock"/>
                <a:ea typeface="Overlock"/>
                <a:cs typeface="Overlock"/>
                <a:sym typeface="Overlock"/>
              </a:rPr>
              <a:t>P: En el nombre del Padre, del Hijo y del Espíritu Santo,    </a:t>
            </a:r>
            <a:endParaRPr sz="4000" dirty="0"/>
          </a:p>
          <a:p>
            <a:pPr marL="457200" marR="0" lvl="0" indent="-457200" algn="l" rtl="0">
              <a:spcBef>
                <a:spcPts val="0"/>
              </a:spcBef>
              <a:spcAft>
                <a:spcPts val="0"/>
              </a:spcAft>
              <a:buClr>
                <a:srgbClr val="5F3913"/>
              </a:buClr>
              <a:buSzPts val="5400"/>
              <a:buFont typeface="Arial"/>
              <a:buChar char="•"/>
            </a:pPr>
            <a:r>
              <a:rPr lang="es-ES" sz="4000" dirty="0">
                <a:solidFill>
                  <a:srgbClr val="5F3913"/>
                </a:solidFill>
                <a:latin typeface="Overlock"/>
                <a:ea typeface="Overlock"/>
                <a:cs typeface="Overlock"/>
                <a:sym typeface="Overlock"/>
              </a:rPr>
              <a:t>C:  Amén.</a:t>
            </a:r>
            <a:endParaRPr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0" name="Google Shape;270;p21"/>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21</a:t>
            </a:r>
            <a:endParaRPr/>
          </a:p>
        </p:txBody>
      </p:sp>
      <p:cxnSp>
        <p:nvCxnSpPr>
          <p:cNvPr id="271" name="Google Shape;271;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72" name="Google Shape;272;p21"/>
          <p:cNvSpPr txBox="1"/>
          <p:nvPr/>
        </p:nvSpPr>
        <p:spPr>
          <a:xfrm>
            <a:off x="986508" y="46244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Palabras de confesión</a:t>
            </a:r>
            <a:endParaRPr sz="4400" dirty="0">
              <a:solidFill>
                <a:srgbClr val="5F3913"/>
              </a:solidFill>
              <a:latin typeface="Overlock"/>
              <a:ea typeface="Overlock"/>
              <a:cs typeface="Overlock"/>
              <a:sym typeface="Overlock"/>
            </a:endParaRPr>
          </a:p>
        </p:txBody>
      </p:sp>
      <p:sp>
        <p:nvSpPr>
          <p:cNvPr id="273" name="Google Shape;273;p21"/>
          <p:cNvSpPr txBox="1"/>
          <p:nvPr/>
        </p:nvSpPr>
        <p:spPr>
          <a:xfrm>
            <a:off x="1405682" y="1417058"/>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rgbClr val="5F3913"/>
                </a:solidFill>
                <a:latin typeface="Overlock"/>
                <a:ea typeface="Overlock"/>
                <a:cs typeface="Overlock"/>
                <a:sym typeface="Overlock"/>
              </a:rPr>
              <a:t>C:</a:t>
            </a:r>
            <a:r>
              <a:rPr lang="es-ES" sz="3200" dirty="0">
                <a:solidFill>
                  <a:srgbClr val="018443"/>
                </a:solidFill>
                <a:latin typeface="Overlock"/>
                <a:ea typeface="Overlock"/>
                <a:cs typeface="Overlock"/>
                <a:sym typeface="Overlock"/>
              </a:rPr>
              <a:t>  Dios de misericordia, confesamos que estamos esclavizados por el pecado y no podemos liberarnos nosotros mismos.  Hemos pecado contra ti en pensamiento, palabra, y obra, por lo que hemos hecho, y por lo que hemos dejado de hacer. Perdónanos, renuévanos y dirígenos por medio de tu Espíritu Santo para que en vez de volver a los mismos pecados de nuevo mas bien andemos por tus caminos siempre, para la gloria de tu nombre.  Amén.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9" name="Google Shape;279;p22"/>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22</a:t>
            </a:r>
            <a:endParaRPr/>
          </a:p>
        </p:txBody>
      </p:sp>
      <p:cxnSp>
        <p:nvCxnSpPr>
          <p:cNvPr id="280" name="Google Shape;280;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1" name="Google Shape;281;p22"/>
          <p:cNvSpPr txBox="1"/>
          <p:nvPr/>
        </p:nvSpPr>
        <p:spPr>
          <a:xfrm>
            <a:off x="2523993" y="1925652"/>
            <a:ext cx="703241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Cristo,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Cristo,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p:txBody>
      </p:sp>
      <p:sp>
        <p:nvSpPr>
          <p:cNvPr id="282" name="Google Shape;282;p22"/>
          <p:cNvSpPr txBox="1"/>
          <p:nvPr/>
        </p:nvSpPr>
        <p:spPr>
          <a:xfrm>
            <a:off x="858144" y="310964"/>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err="1">
                <a:solidFill>
                  <a:srgbClr val="018443"/>
                </a:solidFill>
                <a:latin typeface="Overlock"/>
                <a:ea typeface="Overlock"/>
                <a:cs typeface="Overlock"/>
                <a:sym typeface="Overlock"/>
              </a:rPr>
              <a:t>Kyrie</a:t>
            </a:r>
            <a:r>
              <a:rPr lang="es-ES" sz="4000" dirty="0">
                <a:solidFill>
                  <a:srgbClr val="5F3913"/>
                </a:solidFill>
                <a:latin typeface="Overlock"/>
                <a:ea typeface="Overlock"/>
                <a:cs typeface="Overlock"/>
                <a:sym typeface="Overlock"/>
              </a:rPr>
              <a:t> - canción después de la confesión de pecados y antes de la absolución</a:t>
            </a:r>
            <a:endParaRPr sz="4000" dirty="0">
              <a:solidFill>
                <a:srgbClr val="5F3913"/>
              </a:solidFill>
              <a:latin typeface="Overlock"/>
              <a:ea typeface="Overlock"/>
              <a:cs typeface="Overlock"/>
              <a:sym typeface="Overlo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8" name="Google Shape;288;p23"/>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23</a:t>
            </a:r>
            <a:endParaRPr/>
          </a:p>
        </p:txBody>
      </p:sp>
      <p:cxnSp>
        <p:nvCxnSpPr>
          <p:cNvPr id="289" name="Google Shape;289;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0" name="Google Shape;290;p23"/>
          <p:cNvSpPr txBox="1"/>
          <p:nvPr/>
        </p:nvSpPr>
        <p:spPr>
          <a:xfrm>
            <a:off x="986508" y="37428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Palabras de Absolución</a:t>
            </a:r>
            <a:endParaRPr sz="4400" dirty="0">
              <a:solidFill>
                <a:srgbClr val="5F3913"/>
              </a:solidFill>
              <a:latin typeface="Overlock"/>
              <a:ea typeface="Overlock"/>
              <a:cs typeface="Overlock"/>
              <a:sym typeface="Overlock"/>
            </a:endParaRPr>
          </a:p>
        </p:txBody>
      </p:sp>
      <p:sp>
        <p:nvSpPr>
          <p:cNvPr id="291" name="Google Shape;291;p23"/>
          <p:cNvSpPr txBox="1"/>
          <p:nvPr/>
        </p:nvSpPr>
        <p:spPr>
          <a:xfrm>
            <a:off x="1405682" y="1417058"/>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P: </a:t>
            </a:r>
            <a:r>
              <a:rPr lang="es-ES" sz="3600" dirty="0">
                <a:solidFill>
                  <a:srgbClr val="018443"/>
                </a:solidFill>
                <a:latin typeface="Overlock"/>
                <a:ea typeface="Overlock"/>
                <a:cs typeface="Overlock"/>
                <a:sym typeface="Overlock"/>
              </a:rPr>
              <a:t>Dios todopoderoso, nuestro Padre celestial, ha tenido misericordia de nosotros y nos ha dado a su único Hijo para morir por nosotros, y por sus méritos nos perdona todos nuestros pecados.  A los que creen en El les hace hijos de Dios y les concede su Espíritu Santo.  El que creyere y fuera bautizado será salvo.  Concédenos esto, ¡oh Señor, a todos nosotros.  </a:t>
            </a:r>
            <a:r>
              <a:rPr lang="es-ES" sz="3600" dirty="0">
                <a:solidFill>
                  <a:srgbClr val="5F3913"/>
                </a:solidFill>
                <a:latin typeface="Overlock"/>
                <a:ea typeface="Overlock"/>
                <a:cs typeface="Overlock"/>
                <a:sym typeface="Overlock"/>
              </a:rPr>
              <a:t>Amén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7" name="Google Shape;297;p24"/>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24</a:t>
            </a:r>
            <a:endParaRPr/>
          </a:p>
        </p:txBody>
      </p:sp>
      <p:cxnSp>
        <p:nvCxnSpPr>
          <p:cNvPr id="298" name="Google Shape;298;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9" name="Google Shape;299;p24"/>
          <p:cNvSpPr txBox="1"/>
          <p:nvPr/>
        </p:nvSpPr>
        <p:spPr>
          <a:xfrm>
            <a:off x="1202531" y="1444714"/>
            <a:ext cx="9786938"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Gloria Patri:  </a:t>
            </a:r>
            <a:r>
              <a:rPr lang="es-ES" sz="4400" dirty="0">
                <a:solidFill>
                  <a:srgbClr val="5F3913"/>
                </a:solidFill>
                <a:latin typeface="Overlock"/>
                <a:ea typeface="Overlock"/>
                <a:cs typeface="Overlock"/>
                <a:sym typeface="Overlock"/>
              </a:rPr>
              <a:t>Gloria sea al Padre, y al Hijo, y al Espíritu Santo: como era al principio, es ahora, y será siempre, por los siglos de los siglos</a:t>
            </a:r>
            <a:endParaRPr sz="4400" dirty="0"/>
          </a:p>
          <a:p>
            <a:pPr marL="0" marR="0" lvl="0" indent="0" algn="l" rtl="0">
              <a:spcBef>
                <a:spcPts val="0"/>
              </a:spcBef>
              <a:spcAft>
                <a:spcPts val="0"/>
              </a:spcAft>
              <a:buNone/>
            </a:pPr>
            <a:endParaRPr sz="44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Gloria in </a:t>
            </a:r>
            <a:r>
              <a:rPr lang="es-ES" sz="4400" dirty="0" err="1">
                <a:solidFill>
                  <a:srgbClr val="018443"/>
                </a:solidFill>
                <a:latin typeface="Overlock"/>
                <a:ea typeface="Overlock"/>
                <a:cs typeface="Overlock"/>
                <a:sym typeface="Overlock"/>
              </a:rPr>
              <a:t>Excelsis</a:t>
            </a:r>
            <a:r>
              <a:rPr lang="es-ES" sz="4400" dirty="0">
                <a:solidFill>
                  <a:srgbClr val="018443"/>
                </a:solidFill>
                <a:latin typeface="Overlock"/>
                <a:ea typeface="Overlock"/>
                <a:cs typeface="Overlock"/>
                <a:sym typeface="Overlock"/>
              </a:rPr>
              <a:t>:</a:t>
            </a:r>
            <a:r>
              <a:rPr lang="es-ES" sz="4400" dirty="0">
                <a:solidFill>
                  <a:srgbClr val="5F3913"/>
                </a:solidFill>
                <a:latin typeface="Overlock"/>
                <a:ea typeface="Overlock"/>
                <a:cs typeface="Overlock"/>
                <a:sym typeface="Overlock"/>
              </a:rPr>
              <a:t>  Gloria a Dios en las alturas </a:t>
            </a:r>
            <a:endParaRPr sz="4400" dirty="0"/>
          </a:p>
        </p:txBody>
      </p:sp>
      <p:sp>
        <p:nvSpPr>
          <p:cNvPr id="300" name="Google Shape;300;p24"/>
          <p:cNvSpPr txBox="1"/>
          <p:nvPr/>
        </p:nvSpPr>
        <p:spPr>
          <a:xfrm>
            <a:off x="858144" y="463932"/>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El Gloria Patri y El </a:t>
            </a:r>
            <a:r>
              <a:rPr lang="es-ES" sz="4400" dirty="0" err="1">
                <a:solidFill>
                  <a:srgbClr val="018443"/>
                </a:solidFill>
                <a:latin typeface="Overlock"/>
                <a:ea typeface="Overlock"/>
                <a:cs typeface="Overlock"/>
                <a:sym typeface="Overlock"/>
              </a:rPr>
              <a:t>Gloira</a:t>
            </a:r>
            <a:r>
              <a:rPr lang="es-ES" sz="4400" dirty="0">
                <a:solidFill>
                  <a:srgbClr val="018443"/>
                </a:solidFill>
                <a:latin typeface="Overlock"/>
                <a:ea typeface="Overlock"/>
                <a:cs typeface="Overlock"/>
                <a:sym typeface="Overlock"/>
              </a:rPr>
              <a:t> in </a:t>
            </a:r>
            <a:r>
              <a:rPr lang="es-ES" sz="4400" dirty="0" err="1">
                <a:solidFill>
                  <a:srgbClr val="018443"/>
                </a:solidFill>
                <a:latin typeface="Overlock"/>
                <a:ea typeface="Overlock"/>
                <a:cs typeface="Overlock"/>
                <a:sym typeface="Overlock"/>
              </a:rPr>
              <a:t>Excelsis</a:t>
            </a:r>
            <a:endParaRPr sz="4400" dirty="0">
              <a:solidFill>
                <a:srgbClr val="5F3913"/>
              </a:solidFill>
              <a:latin typeface="Overlock"/>
              <a:ea typeface="Overlock"/>
              <a:cs typeface="Overlock"/>
              <a:sym typeface="Overlo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6" name="Google Shape;306;p25"/>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25</a:t>
            </a:r>
            <a:endParaRPr/>
          </a:p>
        </p:txBody>
      </p:sp>
      <p:cxnSp>
        <p:nvCxnSpPr>
          <p:cNvPr id="307" name="Google Shape;307;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8" name="Google Shape;308;p25"/>
          <p:cNvSpPr txBox="1"/>
          <p:nvPr/>
        </p:nvSpPr>
        <p:spPr>
          <a:xfrm>
            <a:off x="997333" y="189371"/>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5F3913"/>
                </a:solidFill>
                <a:latin typeface="Overlock"/>
                <a:ea typeface="Overlock"/>
                <a:cs typeface="Overlock"/>
                <a:sym typeface="Overlock"/>
              </a:rPr>
              <a:t>El Credo (Apostólico)</a:t>
            </a:r>
            <a:endParaRPr sz="4400">
              <a:solidFill>
                <a:srgbClr val="5F3913"/>
              </a:solidFill>
              <a:latin typeface="Overlock"/>
              <a:ea typeface="Overlock"/>
              <a:cs typeface="Overlock"/>
              <a:sym typeface="Overlock"/>
            </a:endParaRPr>
          </a:p>
        </p:txBody>
      </p:sp>
      <p:sp>
        <p:nvSpPr>
          <p:cNvPr id="309" name="Google Shape;309;p25"/>
          <p:cNvSpPr txBox="1"/>
          <p:nvPr/>
        </p:nvSpPr>
        <p:spPr>
          <a:xfrm>
            <a:off x="505547" y="1170460"/>
            <a:ext cx="11381753"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Creo en Dios Padre todopoderoso, creador del cielo y de la tierra</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  </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Y creo en Jesucristo, su único Hijo, nuestro Señor, que fue concebido por obra del Espíritu Santo, nació de la virgen María, padeció bajo el poder de Poncio Pilato, fue crucificado, murió, y fue sepultado; descendió al infierno; al tercer día resucitó de entre los muertos, subió al cielo, y está sentado a la derecha de Dios Padre todopoderoso; y de ahí vendrá de nuevo a juzgar a los vivos y a los muertos.</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   </a:t>
            </a:r>
            <a:endParaRPr dirty="0"/>
          </a:p>
          <a:p>
            <a:pPr marL="0" marR="0" lvl="0" indent="0" algn="l" rtl="0">
              <a:spcBef>
                <a:spcPts val="0"/>
              </a:spcBef>
              <a:spcAft>
                <a:spcPts val="0"/>
              </a:spcAft>
              <a:buNone/>
            </a:pPr>
            <a:r>
              <a:rPr lang="es-ES" sz="2800" dirty="0">
                <a:solidFill>
                  <a:srgbClr val="018443"/>
                </a:solidFill>
                <a:latin typeface="Overlock"/>
                <a:ea typeface="Overlock"/>
                <a:cs typeface="Overlock"/>
                <a:sym typeface="Overlock"/>
              </a:rPr>
              <a:t>Creo en el Espíritu Santo, la santa iglesia cristiana, la comunión de los santos, el perdón de los pecados, la resurrección del cuerpo, y la vida eterna.  Amén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5" name="Google Shape;315;p26"/>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26</a:t>
            </a:r>
            <a:endParaRPr/>
          </a:p>
        </p:txBody>
      </p:sp>
      <p:cxnSp>
        <p:nvCxnSpPr>
          <p:cNvPr id="316" name="Google Shape;316;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7" name="Google Shape;317;p26"/>
          <p:cNvSpPr txBox="1"/>
          <p:nvPr/>
        </p:nvSpPr>
        <p:spPr>
          <a:xfrm>
            <a:off x="8091053" y="838799"/>
            <a:ext cx="3893127" cy="4678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Lecturas bíblicas </a:t>
            </a:r>
            <a:endParaRPr sz="4400" dirty="0"/>
          </a:p>
          <a:p>
            <a:pPr marL="0" marR="0" lvl="0" indent="0" algn="ctr" rtl="0">
              <a:spcBef>
                <a:spcPts val="0"/>
              </a:spcBef>
              <a:spcAft>
                <a:spcPts val="0"/>
              </a:spcAft>
              <a:buNone/>
            </a:pPr>
            <a:endParaRPr sz="1400" dirty="0">
              <a:solidFill>
                <a:srgbClr val="018443"/>
              </a:solidFill>
              <a:latin typeface="Overlock"/>
              <a:ea typeface="Overlock"/>
              <a:cs typeface="Overlock"/>
              <a:sym typeface="Overlock"/>
            </a:endParaRPr>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Antiguo Testamento</a:t>
            </a:r>
            <a:endParaRPr dirty="0"/>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La Epístola</a:t>
            </a:r>
            <a:endParaRPr dirty="0"/>
          </a:p>
          <a:p>
            <a:pPr marL="571500" marR="0" lvl="0" indent="-571500" algn="l" rtl="0">
              <a:spcBef>
                <a:spcPts val="0"/>
              </a:spcBef>
              <a:spcAft>
                <a:spcPts val="0"/>
              </a:spcAft>
              <a:buClr>
                <a:srgbClr val="018443"/>
              </a:buClr>
              <a:buSzPts val="4000"/>
              <a:buFont typeface="Arial"/>
              <a:buChar char="•"/>
            </a:pPr>
            <a:r>
              <a:rPr lang="es-ES" sz="4000" dirty="0">
                <a:solidFill>
                  <a:srgbClr val="018443"/>
                </a:solidFill>
                <a:latin typeface="Overlock"/>
                <a:ea typeface="Overlock"/>
                <a:cs typeface="Overlock"/>
                <a:sym typeface="Overlock"/>
              </a:rPr>
              <a:t>El Evangelio</a:t>
            </a:r>
            <a:endParaRPr dirty="0"/>
          </a:p>
          <a:p>
            <a:pPr marL="0" marR="0" lvl="0" indent="0" algn="l" rtl="0">
              <a:spcBef>
                <a:spcPts val="0"/>
              </a:spcBef>
              <a:spcAft>
                <a:spcPts val="0"/>
              </a:spcAft>
              <a:buNone/>
            </a:pPr>
            <a:endParaRPr sz="4000" dirty="0">
              <a:solidFill>
                <a:srgbClr val="018443"/>
              </a:solidFill>
              <a:latin typeface="Overlock"/>
              <a:ea typeface="Overlock"/>
              <a:cs typeface="Overlock"/>
              <a:sym typeface="Overlock"/>
            </a:endParaRPr>
          </a:p>
          <a:p>
            <a:pPr marL="0" marR="0" lvl="0" indent="0" algn="ctr" rtl="0">
              <a:spcBef>
                <a:spcPts val="0"/>
              </a:spcBef>
              <a:spcAft>
                <a:spcPts val="0"/>
              </a:spcAft>
              <a:buNone/>
            </a:pPr>
            <a:r>
              <a:rPr lang="es-ES" sz="4000" dirty="0" err="1">
                <a:solidFill>
                  <a:srgbClr val="5F3913"/>
                </a:solidFill>
                <a:latin typeface="Overlock"/>
                <a:ea typeface="Overlock"/>
                <a:cs typeface="Overlock"/>
                <a:sym typeface="Overlock"/>
              </a:rPr>
              <a:t>Sermon</a:t>
            </a:r>
            <a:endParaRPr sz="4000" dirty="0">
              <a:solidFill>
                <a:srgbClr val="5F3913"/>
              </a:solidFill>
              <a:latin typeface="Overlock"/>
              <a:ea typeface="Overlock"/>
              <a:cs typeface="Overlock"/>
              <a:sym typeface="Overlock"/>
            </a:endParaRPr>
          </a:p>
        </p:txBody>
      </p:sp>
      <p:pic>
        <p:nvPicPr>
          <p:cNvPr id="318" name="Google Shape;318;p26"/>
          <p:cNvPicPr preferRelativeResize="0"/>
          <p:nvPr/>
        </p:nvPicPr>
        <p:blipFill rotWithShape="1">
          <a:blip r:embed="rId4">
            <a:alphaModFix/>
          </a:blip>
          <a:srcRect/>
          <a:stretch/>
        </p:blipFill>
        <p:spPr>
          <a:xfrm rot="10800000">
            <a:off x="740326" y="564561"/>
            <a:ext cx="6968852" cy="52266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2012052"/>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dirty="0">
                <a:solidFill>
                  <a:srgbClr val="018443"/>
                </a:solidFill>
                <a:latin typeface="Overlock"/>
                <a:ea typeface="Overlock"/>
                <a:cs typeface="Overlock"/>
                <a:sym typeface="Overlock"/>
              </a:rPr>
              <a:t>Adoremos al Señor II – </a:t>
            </a:r>
            <a:r>
              <a:rPr lang="es-ES" sz="4400" dirty="0">
                <a:solidFill>
                  <a:srgbClr val="018443"/>
                </a:solidFill>
                <a:latin typeface="Overlock"/>
                <a:ea typeface="Overlock"/>
                <a:cs typeface="Overlock"/>
                <a:sym typeface="Overlock"/>
              </a:rPr>
              <a:t>8</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524589"/>
            <a:ext cx="8141590"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Y" sz="4000" dirty="0">
                <a:solidFill>
                  <a:srgbClr val="66401C"/>
                </a:solidFill>
                <a:effectLst/>
                <a:latin typeface="Berlin Sans FB" panose="020E0602020502020306" pitchFamily="34" charset="77"/>
                <a:ea typeface="SimSun" panose="02010600030101010101" pitchFamily="2" charset="-122"/>
              </a:rPr>
              <a:t>Canciones para la Adoración</a:t>
            </a:r>
            <a:r>
              <a:rPr lang="en-US" sz="4000" dirty="0">
                <a:solidFill>
                  <a:srgbClr val="66401C"/>
                </a:solidFill>
                <a:effectLst/>
                <a:latin typeface="Berlin Sans FB" panose="020E0602020502020306" pitchFamily="34" charset="77"/>
              </a:rPr>
              <a:t> </a:t>
            </a:r>
            <a:endParaRPr sz="4000" dirty="0">
              <a:solidFill>
                <a:srgbClr val="66401C"/>
              </a:solidFill>
              <a:latin typeface="Berlin Sans FB" panose="020E0602020502020306" pitchFamily="34" charset="77"/>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4" name="Google Shape;324;p27"/>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27</a:t>
            </a:r>
            <a:endParaRPr/>
          </a:p>
        </p:txBody>
      </p:sp>
      <p:cxnSp>
        <p:nvCxnSpPr>
          <p:cNvPr id="325" name="Google Shape;325;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6" name="Google Shape;326;p27"/>
          <p:cNvSpPr txBox="1"/>
          <p:nvPr/>
        </p:nvSpPr>
        <p:spPr>
          <a:xfrm>
            <a:off x="1092009" y="277247"/>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Ofertorio – el adulterio y arrepentimiento del Rey David</a:t>
            </a:r>
            <a:endParaRPr sz="4000" dirty="0">
              <a:solidFill>
                <a:srgbClr val="5F3913"/>
              </a:solidFill>
              <a:latin typeface="Overlock"/>
              <a:ea typeface="Overlock"/>
              <a:cs typeface="Overlock"/>
              <a:sym typeface="Overlock"/>
            </a:endParaRPr>
          </a:p>
        </p:txBody>
      </p:sp>
      <p:sp>
        <p:nvSpPr>
          <p:cNvPr id="327" name="Google Shape;327;p27"/>
          <p:cNvSpPr txBox="1"/>
          <p:nvPr/>
        </p:nvSpPr>
        <p:spPr>
          <a:xfrm>
            <a:off x="4573853" y="1659543"/>
            <a:ext cx="6892922"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dirty="0">
                <a:solidFill>
                  <a:srgbClr val="5F3913"/>
                </a:solidFill>
                <a:latin typeface="Overlock"/>
                <a:ea typeface="Overlock"/>
                <a:cs typeface="Overlock"/>
                <a:sym typeface="Overlock"/>
              </a:rPr>
              <a:t>C: </a:t>
            </a:r>
            <a:r>
              <a:rPr lang="es-ES" sz="3400" dirty="0">
                <a:solidFill>
                  <a:srgbClr val="018443"/>
                </a:solidFill>
                <a:latin typeface="Overlock"/>
                <a:ea typeface="Overlock"/>
                <a:cs typeface="Overlock"/>
                <a:sym typeface="Overlock"/>
              </a:rPr>
              <a:t>Crea en mí, oh Dios, un corazón limpio, y renueva un espíritu recto dentro de mi; no me arrojes de tu presencia, no me quites tu Santo Espíritu.  Restitúyeme el gozo de tu salvación; Tu Espíritu me sostenga.  Un corazón contrito y humilde es el sacrificio que agrada al Señor.</a:t>
            </a:r>
            <a:endParaRPr sz="3400" dirty="0">
              <a:solidFill>
                <a:srgbClr val="5F3913"/>
              </a:solidFill>
              <a:latin typeface="Overlock"/>
              <a:ea typeface="Overlock"/>
              <a:cs typeface="Overlock"/>
              <a:sym typeface="Overlock"/>
            </a:endParaRPr>
          </a:p>
        </p:txBody>
      </p:sp>
      <p:pic>
        <p:nvPicPr>
          <p:cNvPr id="328" name="Google Shape;328;p27" descr="Image result for King Davids repentance"/>
          <p:cNvPicPr preferRelativeResize="0"/>
          <p:nvPr/>
        </p:nvPicPr>
        <p:blipFill rotWithShape="1">
          <a:blip r:embed="rId4">
            <a:alphaModFix/>
          </a:blip>
          <a:srcRect/>
          <a:stretch/>
        </p:blipFill>
        <p:spPr>
          <a:xfrm>
            <a:off x="535791" y="1728788"/>
            <a:ext cx="3535572" cy="4075587"/>
          </a:xfrm>
          <a:prstGeom prst="rect">
            <a:avLst/>
          </a:prstGeom>
          <a:noFill/>
          <a:ln>
            <a:noFill/>
          </a:ln>
        </p:spPr>
      </p:pic>
      <p:sp>
        <p:nvSpPr>
          <p:cNvPr id="329" name="Google Shape;329;p27"/>
          <p:cNvSpPr txBox="1"/>
          <p:nvPr/>
        </p:nvSpPr>
        <p:spPr>
          <a:xfrm>
            <a:off x="650989" y="4965185"/>
            <a:ext cx="33051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chemeClr val="lt1"/>
                </a:solidFill>
                <a:latin typeface="Overlock"/>
                <a:ea typeface="Overlock"/>
                <a:cs typeface="Overlock"/>
                <a:sym typeface="Overlock"/>
              </a:rPr>
              <a:t>Salmo 51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5" name="Google Shape;335;p28"/>
          <p:cNvSpPr txBox="1"/>
          <p:nvPr/>
        </p:nvSpPr>
        <p:spPr>
          <a:xfrm>
            <a:off x="1042307" y="2659599"/>
            <a:ext cx="1010738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Comunión</a:t>
            </a:r>
            <a:endParaRPr sz="4400" dirty="0">
              <a:solidFill>
                <a:srgbClr val="5F3913"/>
              </a:solidFill>
              <a:latin typeface="Overlock"/>
              <a:ea typeface="Overlock"/>
              <a:cs typeface="Overlock"/>
              <a:sym typeface="Overlock"/>
            </a:endParaRPr>
          </a:p>
        </p:txBody>
      </p:sp>
      <p:sp>
        <p:nvSpPr>
          <p:cNvPr id="337" name="Google Shape;337;p28"/>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38" name="Google Shape;338;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2" name="Google Shape;362;p31"/>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3" name="Google Shape;363;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4" name="Google Shape;364;p31"/>
          <p:cNvSpPr txBox="1"/>
          <p:nvPr/>
        </p:nvSpPr>
        <p:spPr>
          <a:xfrm>
            <a:off x="5659138" y="808402"/>
            <a:ext cx="5872462"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018443"/>
                </a:solidFill>
                <a:latin typeface="Overlock"/>
                <a:ea typeface="Overlock"/>
                <a:cs typeface="Overlock"/>
                <a:sym typeface="Overlock"/>
              </a:rPr>
              <a:t>El Señor te bendiga y te guarde. Haga el Señor resplandecer su rostro a ti, y tenga de ti </a:t>
            </a:r>
            <a:r>
              <a:rPr lang="es-ES" sz="4400" dirty="0" err="1">
                <a:solidFill>
                  <a:srgbClr val="018443"/>
                </a:solidFill>
                <a:latin typeface="Overlock"/>
                <a:ea typeface="Overlock"/>
                <a:cs typeface="Overlock"/>
                <a:sym typeface="Overlock"/>
              </a:rPr>
              <a:t>miseri-cordia</a:t>
            </a:r>
            <a:r>
              <a:rPr lang="es-ES" sz="4400" dirty="0">
                <a:solidFill>
                  <a:srgbClr val="018443"/>
                </a:solidFill>
                <a:latin typeface="Overlock"/>
                <a:ea typeface="Overlock"/>
                <a:cs typeface="Overlock"/>
                <a:sym typeface="Overlock"/>
              </a:rPr>
              <a:t>.  Vuelva el Señor su rostro a ti, y te conceda paz</a:t>
            </a:r>
            <a:endParaRPr sz="4400" dirty="0">
              <a:solidFill>
                <a:srgbClr val="5F3913"/>
              </a:solidFill>
              <a:latin typeface="Overlock"/>
              <a:ea typeface="Overlock"/>
              <a:cs typeface="Overlock"/>
              <a:sym typeface="Overlock"/>
            </a:endParaRPr>
          </a:p>
        </p:txBody>
      </p:sp>
      <p:pic>
        <p:nvPicPr>
          <p:cNvPr id="365" name="Google Shape;365;p31" descr="Image result for High Priest Aaron blessing the people"/>
          <p:cNvPicPr preferRelativeResize="0"/>
          <p:nvPr/>
        </p:nvPicPr>
        <p:blipFill rotWithShape="1">
          <a:blip r:embed="rId4">
            <a:alphaModFix/>
          </a:blip>
          <a:srcRect l="12749" t="4475" r="3940" b="19746"/>
          <a:stretch/>
        </p:blipFill>
        <p:spPr>
          <a:xfrm>
            <a:off x="1316977" y="552222"/>
            <a:ext cx="3525958" cy="52117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5" name="Google Shape;185;p12"/>
          <p:cNvSpPr txBox="1"/>
          <p:nvPr/>
        </p:nvSpPr>
        <p:spPr>
          <a:xfrm>
            <a:off x="986508" y="1601516"/>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66401C"/>
                </a:solidFill>
                <a:effectLst/>
                <a:latin typeface="Berlin Sans FB" panose="020E0602020502020306" pitchFamily="34" charset="77"/>
                <a:ea typeface="SimSun" panose="02010600030101010101" pitchFamily="2" charset="-122"/>
              </a:rPr>
              <a:t>¿</a:t>
            </a:r>
            <a:r>
              <a:rPr lang="es-ES" sz="4000" dirty="0">
                <a:solidFill>
                  <a:srgbClr val="66401C"/>
                </a:solidFill>
                <a:latin typeface="Berlin Sans FB" panose="020E0602020502020306" pitchFamily="34" charset="77"/>
                <a:ea typeface="SimSun" panose="02010600030101010101" pitchFamily="2" charset="-122"/>
              </a:rPr>
              <a:t>E</a:t>
            </a:r>
            <a:r>
              <a:rPr lang="es-ES" sz="4000" dirty="0">
                <a:solidFill>
                  <a:srgbClr val="66401C"/>
                </a:solidFill>
                <a:effectLst/>
                <a:latin typeface="Berlin Sans FB" panose="020E0602020502020306" pitchFamily="34" charset="77"/>
                <a:ea typeface="SimSun" panose="02010600030101010101" pitchFamily="2" charset="-122"/>
              </a:rPr>
              <a:t>n qué momentos del servicio sería bueno insertar canciones?</a:t>
            </a:r>
            <a:r>
              <a:rPr lang="en-US" sz="4000" dirty="0">
                <a:solidFill>
                  <a:srgbClr val="66401C"/>
                </a:solidFill>
                <a:effectLst/>
                <a:latin typeface="Berlin Sans FB" panose="020E0602020502020306" pitchFamily="34" charset="77"/>
              </a:rPr>
              <a:t> </a:t>
            </a:r>
            <a:endParaRPr sz="4000" dirty="0">
              <a:solidFill>
                <a:srgbClr val="66401C"/>
              </a:solidFill>
              <a:latin typeface="Berlin Sans FB" panose="020E0602020502020306" pitchFamily="34" charset="77"/>
              <a:ea typeface="Overlock"/>
              <a:cs typeface="Overlock"/>
              <a:sym typeface="Overlock"/>
            </a:endParaRPr>
          </a:p>
        </p:txBody>
      </p:sp>
      <p:sp>
        <p:nvSpPr>
          <p:cNvPr id="186" name="Google Shape;186;p12"/>
          <p:cNvSpPr txBox="1"/>
          <p:nvPr/>
        </p:nvSpPr>
        <p:spPr>
          <a:xfrm>
            <a:off x="1196171" y="3600517"/>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87" name="Google Shape;187;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8" name="Google Shape;188;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42818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5" name="Google Shape;185;p12"/>
          <p:cNvSpPr txBox="1"/>
          <p:nvPr/>
        </p:nvSpPr>
        <p:spPr>
          <a:xfrm>
            <a:off x="858144" y="2189661"/>
            <a:ext cx="10364114" cy="853527"/>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000" dirty="0">
                <a:solidFill>
                  <a:srgbClr val="66401C"/>
                </a:solidFill>
                <a:effectLst/>
                <a:latin typeface="Berlin Sans FB" panose="020E0602020502020306" pitchFamily="34" charset="77"/>
                <a:ea typeface="SimSun" panose="02010600030101010101" pitchFamily="2" charset="-122"/>
                <a:cs typeface="Calibri" panose="020F0502020204030204" pitchFamily="34" charset="0"/>
              </a:rPr>
              <a:t>¿Cómo elegir canciones?</a:t>
            </a:r>
            <a:endParaRPr lang="en-US" sz="4000" dirty="0">
              <a:solidFill>
                <a:srgbClr val="66401C"/>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186" name="Google Shape;186;p12"/>
          <p:cNvSpPr txBox="1"/>
          <p:nvPr/>
        </p:nvSpPr>
        <p:spPr>
          <a:xfrm>
            <a:off x="1196171" y="3600517"/>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87" name="Google Shape;187;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8" name="Google Shape;188;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25096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0" name="Google Shape;380;p3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81" name="Google Shape;381;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2" name="Google Shape;382;p33"/>
          <p:cNvSpPr txBox="1"/>
          <p:nvPr/>
        </p:nvSpPr>
        <p:spPr>
          <a:xfrm>
            <a:off x="858144" y="617647"/>
            <a:ext cx="10364114" cy="919378"/>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400" dirty="0">
                <a:solidFill>
                  <a:srgbClr val="66401C"/>
                </a:solidFill>
                <a:effectLst/>
                <a:latin typeface="Berlin Sans FB" panose="020E0602020502020306" pitchFamily="34" charset="77"/>
                <a:ea typeface="SimSun" panose="02010600030101010101" pitchFamily="2" charset="-122"/>
                <a:cs typeface="Calibri" panose="020F0502020204030204" pitchFamily="34" charset="0"/>
              </a:rPr>
              <a:t>¿Cómo elegir canciones?</a:t>
            </a:r>
            <a:endParaRPr lang="en-US" sz="4400" dirty="0">
              <a:solidFill>
                <a:srgbClr val="66401C"/>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83" name="Google Shape;383;p33"/>
          <p:cNvSpPr txBox="1"/>
          <p:nvPr/>
        </p:nvSpPr>
        <p:spPr>
          <a:xfrm>
            <a:off x="1259017" y="2091913"/>
            <a:ext cx="10770596" cy="317005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4000"/>
              <a:buFont typeface="Arial"/>
              <a:buChar char="•"/>
            </a:pPr>
            <a:r>
              <a:rPr lang="en-US" sz="4000" dirty="0" err="1">
                <a:solidFill>
                  <a:srgbClr val="45A373"/>
                </a:solidFill>
                <a:latin typeface="Berlin Sans FB" panose="020E0602020502020306" pitchFamily="34" charset="77"/>
                <a:ea typeface="Overlock"/>
                <a:cs typeface="Overlock"/>
                <a:sym typeface="Overlock"/>
              </a:rPr>
              <a:t>Tema</a:t>
            </a:r>
            <a:r>
              <a:rPr lang="en-US" sz="4000" dirty="0">
                <a:solidFill>
                  <a:srgbClr val="45A373"/>
                </a:solidFill>
                <a:latin typeface="Berlin Sans FB" panose="020E0602020502020306" pitchFamily="34" charset="77"/>
                <a:ea typeface="Overlock"/>
                <a:cs typeface="Overlock"/>
                <a:sym typeface="Overlock"/>
              </a:rPr>
              <a:t> de la palabra de ese </a:t>
            </a:r>
            <a:r>
              <a:rPr lang="en-US" sz="4000" dirty="0" err="1">
                <a:solidFill>
                  <a:srgbClr val="45A373"/>
                </a:solidFill>
                <a:latin typeface="Berlin Sans FB" panose="020E0602020502020306" pitchFamily="34" charset="77"/>
                <a:ea typeface="Overlock"/>
                <a:cs typeface="Overlock"/>
                <a:sym typeface="Overlock"/>
              </a:rPr>
              <a:t>dia</a:t>
            </a:r>
            <a:endParaRPr sz="4000" dirty="0">
              <a:solidFill>
                <a:srgbClr val="45A373"/>
              </a:solidFill>
              <a:latin typeface="Berlin Sans FB" panose="020E0602020502020306" pitchFamily="34" charset="77"/>
            </a:endParaRPr>
          </a:p>
          <a:p>
            <a:pPr marL="571500" marR="0" lvl="0" indent="-571500" algn="l" rtl="0">
              <a:spcBef>
                <a:spcPts val="0"/>
              </a:spcBef>
              <a:spcAft>
                <a:spcPts val="0"/>
              </a:spcAft>
              <a:buClr>
                <a:srgbClr val="5F3913"/>
              </a:buClr>
              <a:buSzPts val="4000"/>
              <a:buFont typeface="Arial"/>
              <a:buChar char="•"/>
            </a:pPr>
            <a:r>
              <a:rPr lang="es-ES" sz="4000" dirty="0">
                <a:solidFill>
                  <a:srgbClr val="45A373"/>
                </a:solidFill>
                <a:effectLst/>
                <a:latin typeface="Berlin Sans FB" panose="020E0602020502020306" pitchFamily="34" charset="77"/>
                <a:ea typeface="SimSun" panose="02010600030101010101" pitchFamily="2" charset="-122"/>
              </a:rPr>
              <a:t>¿Cuáles canciones o himnos ya conocen? </a:t>
            </a:r>
          </a:p>
          <a:p>
            <a:pPr marL="571500" marR="0" lvl="0" indent="-571500" algn="l" rtl="0">
              <a:spcBef>
                <a:spcPts val="0"/>
              </a:spcBef>
              <a:spcAft>
                <a:spcPts val="0"/>
              </a:spcAft>
              <a:buClr>
                <a:srgbClr val="5F3913"/>
              </a:buClr>
              <a:buSzPts val="4000"/>
              <a:buFont typeface="Arial"/>
              <a:buChar char="•"/>
            </a:pPr>
            <a:r>
              <a:rPr lang="es-ES" sz="4000" dirty="0">
                <a:solidFill>
                  <a:srgbClr val="45A373"/>
                </a:solidFill>
                <a:latin typeface="Berlin Sans FB" panose="020E0602020502020306" pitchFamily="34" charset="77"/>
                <a:ea typeface="Overlock"/>
                <a:cs typeface="Overlock"/>
                <a:sym typeface="Overlock"/>
              </a:rPr>
              <a:t>Piensa en la logística</a:t>
            </a:r>
          </a:p>
          <a:p>
            <a:pPr marL="571500" marR="0" lvl="0" indent="-571500" algn="l" rtl="0">
              <a:spcBef>
                <a:spcPts val="0"/>
              </a:spcBef>
              <a:spcAft>
                <a:spcPts val="0"/>
              </a:spcAft>
              <a:buClr>
                <a:srgbClr val="5F3913"/>
              </a:buClr>
              <a:buSzPts val="4000"/>
              <a:buFont typeface="Arial"/>
              <a:buChar char="•"/>
            </a:pPr>
            <a:r>
              <a:rPr lang="es-ES" sz="4000" dirty="0">
                <a:solidFill>
                  <a:srgbClr val="45A373"/>
                </a:solidFill>
                <a:latin typeface="Berlin Sans FB" panose="020E0602020502020306" pitchFamily="34" charset="77"/>
                <a:ea typeface="Overlock"/>
                <a:cs typeface="Overlock"/>
                <a:sym typeface="Overlock"/>
              </a:rPr>
              <a:t>Prepararse</a:t>
            </a:r>
          </a:p>
          <a:p>
            <a:pPr marL="571500" marR="0" lvl="0" indent="-571500" algn="l" rtl="0">
              <a:spcBef>
                <a:spcPts val="0"/>
              </a:spcBef>
              <a:spcAft>
                <a:spcPts val="0"/>
              </a:spcAft>
              <a:buClr>
                <a:srgbClr val="5F3913"/>
              </a:buClr>
              <a:buSzPts val="4000"/>
              <a:buFont typeface="Arial"/>
              <a:buChar char="•"/>
            </a:pPr>
            <a:r>
              <a:rPr lang="es-ES" sz="4000" dirty="0">
                <a:solidFill>
                  <a:srgbClr val="45A373"/>
                </a:solidFill>
                <a:latin typeface="Berlin Sans FB" panose="020E0602020502020306" pitchFamily="34" charset="77"/>
                <a:sym typeface="Overlock"/>
              </a:rPr>
              <a:t>Academia Cristo tiene recursos disponibles</a:t>
            </a:r>
            <a:endParaRPr sz="4000" dirty="0">
              <a:solidFill>
                <a:srgbClr val="45A373"/>
              </a:solidFill>
              <a:latin typeface="Berlin Sans FB" panose="020E0602020502020306" pitchFamily="34" charset="77"/>
            </a:endParaRPr>
          </a:p>
        </p:txBody>
      </p:sp>
    </p:spTree>
    <p:extLst>
      <p:ext uri="{BB962C8B-B14F-4D97-AF65-F5344CB8AC3E}">
        <p14:creationId xmlns:p14="http://schemas.microsoft.com/office/powerpoint/2010/main" val="414431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0" name="Google Shape;380;p3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81" name="Google Shape;381;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2" name="Google Shape;382;p33"/>
          <p:cNvSpPr txBox="1"/>
          <p:nvPr/>
        </p:nvSpPr>
        <p:spPr>
          <a:xfrm>
            <a:off x="488514" y="497805"/>
            <a:ext cx="11059871" cy="853527"/>
          </a:xfrm>
          <a:prstGeom prst="rect">
            <a:avLst/>
          </a:prstGeom>
          <a:noFill/>
          <a:ln>
            <a:noFill/>
          </a:ln>
        </p:spPr>
        <p:txBody>
          <a:bodyPr spcFirstLastPara="1" wrap="square" lIns="91425" tIns="45700" rIns="91425" bIns="45700" anchor="t" anchorCtr="0">
            <a:spAutoFit/>
          </a:bodyPr>
          <a:lstStyle/>
          <a:p>
            <a:pPr marL="457200" marR="0" lvl="1" algn="ctr">
              <a:lnSpc>
                <a:spcPct val="107000"/>
              </a:lnSpc>
              <a:spcBef>
                <a:spcPts val="0"/>
              </a:spcBef>
              <a:spcAft>
                <a:spcPts val="800"/>
              </a:spcAft>
            </a:pPr>
            <a:r>
              <a:rPr lang="es-ES" sz="4000" dirty="0">
                <a:solidFill>
                  <a:srgbClr val="66401C"/>
                </a:solidFill>
                <a:latin typeface="Berlin Sans FB" panose="020E0602020502020306" pitchFamily="34" charset="77"/>
                <a:ea typeface="SimSun" panose="02010600030101010101" pitchFamily="2" charset="-122"/>
              </a:rPr>
              <a:t>C</a:t>
            </a:r>
            <a:r>
              <a:rPr lang="es-ES" sz="4000" dirty="0">
                <a:solidFill>
                  <a:srgbClr val="66401C"/>
                </a:solidFill>
                <a:effectLst/>
                <a:latin typeface="Berlin Sans FB" panose="020E0602020502020306" pitchFamily="34" charset="77"/>
                <a:ea typeface="SimSun" panose="02010600030101010101" pitchFamily="2" charset="-122"/>
              </a:rPr>
              <a:t>omparar el Culto Estudio con un servicio clásico</a:t>
            </a:r>
            <a:r>
              <a:rPr lang="en-US" sz="4000" dirty="0">
                <a:solidFill>
                  <a:srgbClr val="66401C"/>
                </a:solidFill>
                <a:effectLst/>
                <a:latin typeface="Berlin Sans FB" panose="020E0602020502020306" pitchFamily="34" charset="77"/>
              </a:rPr>
              <a:t> </a:t>
            </a:r>
            <a:endParaRPr lang="en-US" sz="4000" dirty="0">
              <a:solidFill>
                <a:srgbClr val="66401C"/>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83" name="Google Shape;383;p33"/>
          <p:cNvSpPr txBox="1"/>
          <p:nvPr/>
        </p:nvSpPr>
        <p:spPr>
          <a:xfrm>
            <a:off x="488514" y="1518838"/>
            <a:ext cx="10770596" cy="4805378"/>
          </a:xfrm>
          <a:prstGeom prst="rect">
            <a:avLst/>
          </a:prstGeom>
          <a:noFill/>
          <a:ln>
            <a:noFill/>
          </a:ln>
        </p:spPr>
        <p:txBody>
          <a:bodyPr spcFirstLastPara="1" wrap="square" lIns="91425" tIns="45700" rIns="91425" bIns="45700" anchor="t" anchorCtr="0">
            <a:spAutoFit/>
          </a:bodyPr>
          <a:lstStyle/>
          <a:p>
            <a:pPr marL="1143000" marR="0" lvl="2" indent="-228600" algn="just">
              <a:lnSpc>
                <a:spcPct val="107000"/>
              </a:lnSpc>
              <a:spcBef>
                <a:spcPts val="0"/>
              </a:spcBef>
              <a:spcAft>
                <a:spcPts val="0"/>
              </a:spcAft>
              <a:buFont typeface="+mj-lt"/>
              <a:buAutoNum type="romanLcPeriod"/>
            </a:pPr>
            <a:r>
              <a:rPr lang="es-ES" sz="40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En el Culto estudio tenemos un servicio simplificado.  Es un buen punto de comienzo.  </a:t>
            </a:r>
            <a:endParaRPr lang="en-US" sz="40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143000" marR="0" lvl="2" indent="-228600" algn="just">
              <a:lnSpc>
                <a:spcPct val="107000"/>
              </a:lnSpc>
              <a:spcBef>
                <a:spcPts val="0"/>
              </a:spcBef>
              <a:spcAft>
                <a:spcPts val="800"/>
              </a:spcAft>
              <a:buFont typeface="+mj-lt"/>
              <a:buAutoNum type="romanLcPeriod"/>
            </a:pPr>
            <a:r>
              <a:rPr lang="es-ES" sz="4000" dirty="0">
                <a:solidFill>
                  <a:srgbClr val="45A373"/>
                </a:solidFill>
                <a:effectLst/>
                <a:latin typeface="Berlin Sans FB" panose="020E0602020502020306" pitchFamily="34" charset="77"/>
                <a:ea typeface="SimSun" panose="02010600030101010101" pitchFamily="2" charset="-122"/>
                <a:cs typeface="Calibri" panose="020F0502020204030204" pitchFamily="34" charset="0"/>
              </a:rPr>
              <a:t>Si en algún momento desean agregar elementos, que lo hagan de a poco, educando al pueblo de Dios.  El entender lo que está pasando en el servicio enriquece la experiencia de adorar a Dios. </a:t>
            </a:r>
            <a:endParaRPr lang="en-US" sz="4000" dirty="0">
              <a:solidFill>
                <a:srgbClr val="45A373"/>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0392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9" name="Google Shape;149;p8"/>
          <p:cNvSpPr txBox="1"/>
          <p:nvPr/>
        </p:nvSpPr>
        <p:spPr>
          <a:xfrm>
            <a:off x="674843" y="339855"/>
            <a:ext cx="1075385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Proyecto Final</a:t>
            </a:r>
            <a:endParaRPr sz="4000" dirty="0">
              <a:solidFill>
                <a:srgbClr val="5F3913"/>
              </a:solidFill>
              <a:latin typeface="Overlock"/>
              <a:ea typeface="Overlock"/>
              <a:cs typeface="Overlock"/>
              <a:sym typeface="Overlock"/>
            </a:endParaRPr>
          </a:p>
        </p:txBody>
      </p:sp>
      <p:sp>
        <p:nvSpPr>
          <p:cNvPr id="150" name="Google Shape;150;p8"/>
          <p:cNvSpPr txBox="1"/>
          <p:nvPr/>
        </p:nvSpPr>
        <p:spPr>
          <a:xfrm>
            <a:off x="902090" y="1399987"/>
            <a:ext cx="10387819" cy="5016718"/>
          </a:xfrm>
          <a:prstGeom prst="rect">
            <a:avLst/>
          </a:prstGeom>
          <a:noFill/>
          <a:ln>
            <a:noFill/>
          </a:ln>
        </p:spPr>
        <p:txBody>
          <a:bodyPr spcFirstLastPara="1" wrap="square" lIns="91425" tIns="45700" rIns="91425" bIns="45700" anchor="t" anchorCtr="0">
            <a:spAutoFit/>
          </a:bodyPr>
          <a:lstStyle/>
          <a:p>
            <a:pPr lvl="0"/>
            <a:r>
              <a:rPr lang="es-CR" sz="4000" dirty="0">
                <a:solidFill>
                  <a:srgbClr val="45A373"/>
                </a:solidFill>
                <a:latin typeface="Berlin Sans FB" panose="020E0602020502020306" pitchFamily="34" charset="77"/>
              </a:rPr>
              <a:t>Diseñe un servicio de adoración para uso en el Grupo Sembrador, haciendo uso de algunos o todos los componentes de la adoración que aprendió a lo largo de este curso.  Incluya canciones, oraciones, y cualquier otro elemento apropiado. Se sugiere que utilicen el formato para el Grupo Sembrador. Pero no duden en adaptarlo.</a:t>
            </a:r>
            <a:endParaRPr lang="en-US" sz="4000" dirty="0">
              <a:solidFill>
                <a:srgbClr val="45A373"/>
              </a:solidFill>
              <a:latin typeface="Berlin Sans FB" panose="020E0602020502020306" pitchFamily="34" charset="77"/>
            </a:endParaRPr>
          </a:p>
        </p:txBody>
      </p:sp>
      <p:sp>
        <p:nvSpPr>
          <p:cNvPr id="151" name="Google Shape;151;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8</a:t>
            </a:r>
            <a:endParaRPr/>
          </a:p>
        </p:txBody>
      </p:sp>
      <p:cxnSp>
        <p:nvCxnSpPr>
          <p:cNvPr id="152" name="Google Shape;152;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24580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0" name="Google Shape;380;p3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81" name="Google Shape;381;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2" name="Google Shape;382;p33"/>
          <p:cNvSpPr txBox="1"/>
          <p:nvPr/>
        </p:nvSpPr>
        <p:spPr>
          <a:xfrm>
            <a:off x="913943" y="265959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Despedida y Agradecimiento</a:t>
            </a:r>
            <a:endParaRPr sz="4400" dirty="0">
              <a:solidFill>
                <a:srgbClr val="5F3913"/>
              </a:solidFill>
              <a:latin typeface="Overlock"/>
              <a:ea typeface="Overlock"/>
              <a:cs typeface="Overlock"/>
              <a:sym typeface="Overlo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1" name="Google Shape;371;p32"/>
          <p:cNvSpPr txBox="1"/>
          <p:nvPr/>
        </p:nvSpPr>
        <p:spPr>
          <a:xfrm>
            <a:off x="488514" y="6276548"/>
            <a:ext cx="1631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32</a:t>
            </a:r>
            <a:endParaRPr/>
          </a:p>
        </p:txBody>
      </p:sp>
      <p:cxnSp>
        <p:nvCxnSpPr>
          <p:cNvPr id="372" name="Google Shape;372;p3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73" name="Google Shape;373;p32"/>
          <p:cNvSpPr txBox="1"/>
          <p:nvPr/>
        </p:nvSpPr>
        <p:spPr>
          <a:xfrm>
            <a:off x="858144" y="470695"/>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374" name="Google Shape;374;p32"/>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850171" y="555252"/>
            <a:ext cx="10430049"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66401C"/>
                </a:solidFill>
                <a:effectLst/>
                <a:latin typeface="Berlin Sans FB" panose="020E0602020502020306" pitchFamily="34" charset="77"/>
                <a:ea typeface="SimSun" panose="02010600030101010101" pitchFamily="2" charset="-122"/>
              </a:rPr>
              <a:t>A ti clamamos, Señor; ven pronto a nosotros.  Que suba a tu presencia nuestra plegaria como una ofrenda de incienso; hacia ti se eleven mis manos como un sacrificio vespertino.  Señor, pon un guardia a la puerta de nuestros labios. No permitas que mi corazón se incline a la maldad.  En ti, Señor Soberano, tenemos puestos los ojos; en ti buscamos refugio.  No nos abandones nunca por el nombre de Cristo, Amen.</a:t>
            </a:r>
            <a:r>
              <a:rPr lang="en-US" sz="4000" dirty="0">
                <a:solidFill>
                  <a:srgbClr val="66401C"/>
                </a:solidFill>
                <a:effectLst/>
                <a:latin typeface="Berlin Sans FB" panose="020E0602020502020306" pitchFamily="34" charset="77"/>
              </a:rPr>
              <a:t> </a:t>
            </a:r>
            <a:endParaRPr sz="4000" dirty="0">
              <a:solidFill>
                <a:srgbClr val="66401C"/>
              </a:solidFill>
              <a:latin typeface="Berlin Sans FB" panose="020E0602020502020306" pitchFamily="34" charset="77"/>
              <a:ea typeface="Overlock"/>
              <a:cs typeface="Overlock"/>
              <a:sym typeface="Overlock"/>
            </a:endParaRPr>
          </a:p>
        </p:txBody>
      </p:sp>
      <p:pic>
        <p:nvPicPr>
          <p:cNvPr id="113" name="Google Shape;113;p4" descr="Image result for praying hands"/>
          <p:cNvPicPr preferRelativeResize="0"/>
          <p:nvPr/>
        </p:nvPicPr>
        <p:blipFill rotWithShape="1">
          <a:blip r:embed="rId3">
            <a:alphaModFix/>
          </a:blip>
          <a:srcRect l="17888" t="4477" r="16983" b="8684"/>
          <a:stretch/>
        </p:blipFill>
        <p:spPr>
          <a:xfrm>
            <a:off x="10798213" y="5360526"/>
            <a:ext cx="964015" cy="1285354"/>
          </a:xfrm>
          <a:prstGeom prst="rect">
            <a:avLst/>
          </a:prstGeom>
          <a:noFill/>
          <a:ln>
            <a:noFill/>
          </a:ln>
        </p:spPr>
      </p:pic>
      <p:sp>
        <p:nvSpPr>
          <p:cNvPr id="114" name="Google Shape;114;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4</a:t>
            </a:r>
            <a:endParaRPr/>
          </a:p>
        </p:txBody>
      </p:sp>
      <p:cxnSp>
        <p:nvCxnSpPr>
          <p:cNvPr id="115" name="Google Shape;115;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3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35" descr="Imagen que contiene Texto&#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95" name="Google Shape;395;p34"/>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34</a:t>
            </a:r>
            <a:endParaRPr/>
          </a:p>
        </p:txBody>
      </p:sp>
      <p:cxnSp>
        <p:nvCxnSpPr>
          <p:cNvPr id="396" name="Google Shape;396;p3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97" name="Google Shape;397;p34"/>
          <p:cNvSpPr txBox="1"/>
          <p:nvPr/>
        </p:nvSpPr>
        <p:spPr>
          <a:xfrm>
            <a:off x="858144" y="45989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398" name="Google Shape;398;p34"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04" name="Google Shape;404;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05" name="Google Shape;405;p36"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21" name="Google Shape;121;p5" descr="Image result for respeto&quot;"/>
          <p:cNvPicPr preferRelativeResize="0"/>
          <p:nvPr/>
        </p:nvPicPr>
        <p:blipFill rotWithShape="1">
          <a:blip r:embed="rId4">
            <a:alphaModFix/>
          </a:blip>
          <a:srcRect/>
          <a:stretch/>
        </p:blipFill>
        <p:spPr>
          <a:xfrm>
            <a:off x="12735373" y="830351"/>
            <a:ext cx="3810000" cy="2143125"/>
          </a:xfrm>
          <a:prstGeom prst="rect">
            <a:avLst/>
          </a:prstGeom>
          <a:noFill/>
          <a:ln w="9525" cap="flat" cmpd="sng">
            <a:solidFill>
              <a:srgbClr val="E6E6E6"/>
            </a:solidFill>
            <a:prstDash val="solid"/>
            <a:round/>
            <a:headEnd type="none" w="sm" len="sm"/>
            <a:tailEnd type="none" w="sm" len="sm"/>
          </a:ln>
        </p:spPr>
      </p:pic>
      <p:sp>
        <p:nvSpPr>
          <p:cNvPr id="122" name="Google Shape;122;p5"/>
          <p:cNvSpPr txBox="1"/>
          <p:nvPr/>
        </p:nvSpPr>
        <p:spPr>
          <a:xfrm>
            <a:off x="3694599"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a:t>
            </a:r>
            <a:r>
              <a:rPr lang="es-ES"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el grupo de </a:t>
            </a:r>
            <a:r>
              <a:rPr lang="es-E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3" name="Google Shape;123;p5" descr="Image result for respeto&quot;"/>
          <p:cNvPicPr preferRelativeResize="0"/>
          <p:nvPr/>
        </p:nvPicPr>
        <p:blipFill rotWithShape="1">
          <a:blip r:embed="rId5">
            <a:alphaModFix/>
          </a:blip>
          <a:srcRect t="11683" b="36396"/>
          <a:stretch/>
        </p:blipFill>
        <p:spPr>
          <a:xfrm rot="-5400000">
            <a:off x="-644268" y="2316028"/>
            <a:ext cx="5215075" cy="1692301"/>
          </a:xfrm>
          <a:prstGeom prst="rect">
            <a:avLst/>
          </a:prstGeom>
          <a:noFill/>
          <a:ln>
            <a:noFill/>
          </a:ln>
        </p:spPr>
      </p:pic>
      <p:sp>
        <p:nvSpPr>
          <p:cNvPr id="124" name="Google Shape;124;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5</a:t>
            </a:r>
            <a:endParaRPr/>
          </a:p>
        </p:txBody>
      </p:sp>
      <p:cxnSp>
        <p:nvCxnSpPr>
          <p:cNvPr id="125" name="Google Shape;125;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9" name="Google Shape;149;p8"/>
          <p:cNvSpPr txBox="1"/>
          <p:nvPr/>
        </p:nvSpPr>
        <p:spPr>
          <a:xfrm>
            <a:off x="674843" y="339855"/>
            <a:ext cx="1075385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Objetivos del Curso</a:t>
            </a:r>
            <a:endParaRPr sz="4000" dirty="0">
              <a:solidFill>
                <a:srgbClr val="5F3913"/>
              </a:solidFill>
              <a:latin typeface="Overlock"/>
              <a:ea typeface="Overlock"/>
              <a:cs typeface="Overlock"/>
              <a:sym typeface="Overlock"/>
            </a:endParaRPr>
          </a:p>
        </p:txBody>
      </p:sp>
      <p:sp>
        <p:nvSpPr>
          <p:cNvPr id="150" name="Google Shape;150;p8"/>
          <p:cNvSpPr txBox="1"/>
          <p:nvPr/>
        </p:nvSpPr>
        <p:spPr>
          <a:xfrm>
            <a:off x="902090" y="1399987"/>
            <a:ext cx="10387819" cy="4524275"/>
          </a:xfrm>
          <a:prstGeom prst="rect">
            <a:avLst/>
          </a:prstGeom>
          <a:noFill/>
          <a:ln>
            <a:noFill/>
          </a:ln>
        </p:spPr>
        <p:txBody>
          <a:bodyPr spcFirstLastPara="1" wrap="square" lIns="91425" tIns="45700" rIns="91425" bIns="45700" anchor="t" anchorCtr="0">
            <a:spAutoFit/>
          </a:bodyPr>
          <a:lstStyle/>
          <a:p>
            <a:pPr marL="285750" lvl="4" indent="-285750">
              <a:buFont typeface="Arial" panose="020B0604020202020204" pitchFamily="34" charset="0"/>
              <a:buChar char="•"/>
            </a:pPr>
            <a:r>
              <a:rPr lang="es-CR" sz="3600" dirty="0">
                <a:solidFill>
                  <a:srgbClr val="45A373"/>
                </a:solidFill>
                <a:latin typeface="Berlin Sans FB" panose="020E0602020502020306" pitchFamily="34" charset="77"/>
              </a:rPr>
              <a:t>Al terminar el curso, el participante podrá planear y guiar un servicio básico de adoración, apto para uso en un Grupo Sembrador.   </a:t>
            </a:r>
            <a:endParaRPr lang="en-US" sz="3600" dirty="0">
              <a:solidFill>
                <a:srgbClr val="45A373"/>
              </a:solidFill>
              <a:latin typeface="Berlin Sans FB" panose="020E0602020502020306" pitchFamily="34" charset="77"/>
            </a:endParaRPr>
          </a:p>
          <a:p>
            <a:pPr marL="285750" lvl="4" indent="-285750">
              <a:buFont typeface="Arial" panose="020B0604020202020204" pitchFamily="34" charset="0"/>
              <a:buChar char="•"/>
            </a:pPr>
            <a:r>
              <a:rPr lang="es-CR" sz="3600" dirty="0">
                <a:solidFill>
                  <a:srgbClr val="45A373"/>
                </a:solidFill>
                <a:latin typeface="Berlin Sans FB" panose="020E0602020502020306" pitchFamily="34" charset="77"/>
              </a:rPr>
              <a:t>Además, tendrán un conocimiento introductorio de los elementos de la adoración cristiana, y apreciarán la teológica y la base bíblica de la litúrgica luterana.  </a:t>
            </a:r>
            <a:endParaRPr lang="en-US" sz="3600" dirty="0">
              <a:solidFill>
                <a:srgbClr val="45A373"/>
              </a:solidFill>
              <a:latin typeface="Berlin Sans FB" panose="020E0602020502020306" pitchFamily="34" charset="77"/>
            </a:endParaRPr>
          </a:p>
          <a:p>
            <a:pPr marL="285750" lvl="4" indent="-285750">
              <a:buFont typeface="Arial" panose="020B0604020202020204" pitchFamily="34" charset="0"/>
              <a:buChar char="•"/>
            </a:pPr>
            <a:r>
              <a:rPr lang="es-CR" sz="3600" dirty="0">
                <a:solidFill>
                  <a:srgbClr val="45A373"/>
                </a:solidFill>
                <a:latin typeface="Berlin Sans FB" panose="020E0602020502020306" pitchFamily="34" charset="77"/>
              </a:rPr>
              <a:t>Conocerán los recursos disponibles para uso en la adoración del Grupo Sembrador.</a:t>
            </a:r>
            <a:endParaRPr lang="en-US" sz="3600" dirty="0">
              <a:solidFill>
                <a:srgbClr val="45A373"/>
              </a:solidFill>
              <a:latin typeface="Berlin Sans FB" panose="020E0602020502020306" pitchFamily="34" charset="77"/>
            </a:endParaRPr>
          </a:p>
        </p:txBody>
      </p:sp>
      <p:sp>
        <p:nvSpPr>
          <p:cNvPr id="151" name="Google Shape;151;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8</a:t>
            </a:r>
            <a:endParaRPr/>
          </a:p>
        </p:txBody>
      </p:sp>
      <p:cxnSp>
        <p:nvCxnSpPr>
          <p:cNvPr id="152" name="Google Shape;152;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23890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 calcmode="lin" valueType="num">
                                      <p:cBhvr additive="base">
                                        <p:cTn id="12" dur="500"/>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 calcmode="lin" valueType="num">
                                      <p:cBhvr additive="base">
                                        <p:cTn id="17" dur="500"/>
                                        <p:tgtEl>
                                          <p:spTgt spid="1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9" name="Google Shape;149;p8"/>
          <p:cNvSpPr txBox="1"/>
          <p:nvPr/>
        </p:nvSpPr>
        <p:spPr>
          <a:xfrm>
            <a:off x="674843" y="339855"/>
            <a:ext cx="1075385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Proyecto Final</a:t>
            </a:r>
            <a:endParaRPr sz="4000" dirty="0">
              <a:solidFill>
                <a:srgbClr val="5F3913"/>
              </a:solidFill>
              <a:latin typeface="Overlock"/>
              <a:ea typeface="Overlock"/>
              <a:cs typeface="Overlock"/>
              <a:sym typeface="Overlock"/>
            </a:endParaRPr>
          </a:p>
        </p:txBody>
      </p:sp>
      <p:sp>
        <p:nvSpPr>
          <p:cNvPr id="150" name="Google Shape;150;p8"/>
          <p:cNvSpPr txBox="1"/>
          <p:nvPr/>
        </p:nvSpPr>
        <p:spPr>
          <a:xfrm>
            <a:off x="902090" y="1399987"/>
            <a:ext cx="10387819" cy="5016718"/>
          </a:xfrm>
          <a:prstGeom prst="rect">
            <a:avLst/>
          </a:prstGeom>
          <a:noFill/>
          <a:ln>
            <a:noFill/>
          </a:ln>
        </p:spPr>
        <p:txBody>
          <a:bodyPr spcFirstLastPara="1" wrap="square" lIns="91425" tIns="45700" rIns="91425" bIns="45700" anchor="t" anchorCtr="0">
            <a:spAutoFit/>
          </a:bodyPr>
          <a:lstStyle/>
          <a:p>
            <a:pPr lvl="0"/>
            <a:r>
              <a:rPr lang="es-CR" sz="4000" dirty="0">
                <a:solidFill>
                  <a:srgbClr val="45A373"/>
                </a:solidFill>
                <a:latin typeface="Berlin Sans FB" panose="020E0602020502020306" pitchFamily="34" charset="77"/>
              </a:rPr>
              <a:t>Diseñe un servicio de adoración para uso en el Grupo Sembrador, haciendo uso de algunos o todos los componentes de la adoración que aprendió a lo largo de este curso.  Incluya canciones, oraciones, y cualquier otro elemento apropiado. Se sugiere que utilicen el formato para el Grupo Sembrador. Pero no duden en adaptarlo.</a:t>
            </a:r>
            <a:endParaRPr lang="en-US" sz="4000" dirty="0">
              <a:solidFill>
                <a:srgbClr val="45A373"/>
              </a:solidFill>
              <a:latin typeface="Berlin Sans FB" panose="020E0602020502020306" pitchFamily="34" charset="77"/>
            </a:endParaRPr>
          </a:p>
        </p:txBody>
      </p:sp>
      <p:sp>
        <p:nvSpPr>
          <p:cNvPr id="151" name="Google Shape;151;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8</a:t>
            </a:r>
            <a:endParaRPr/>
          </a:p>
        </p:txBody>
      </p:sp>
      <p:cxnSp>
        <p:nvCxnSpPr>
          <p:cNvPr id="152" name="Google Shape;152;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extLst>
      <p:ext uri="{BB962C8B-B14F-4D97-AF65-F5344CB8AC3E}">
        <p14:creationId xmlns:p14="http://schemas.microsoft.com/office/powerpoint/2010/main" val="14231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1" name="Google Shape;131;p6" descr="Image result for repaso&quot;"/>
          <p:cNvPicPr preferRelativeResize="0"/>
          <p:nvPr/>
        </p:nvPicPr>
        <p:blipFill rotWithShape="1">
          <a:blip r:embed="rId4">
            <a:alphaModFix/>
          </a:blip>
          <a:srcRect/>
          <a:stretch/>
        </p:blipFill>
        <p:spPr>
          <a:xfrm>
            <a:off x="2393780" y="1947574"/>
            <a:ext cx="7301338" cy="1751215"/>
          </a:xfrm>
          <a:prstGeom prst="rect">
            <a:avLst/>
          </a:prstGeom>
          <a:noFill/>
          <a:ln>
            <a:noFill/>
          </a:ln>
        </p:spPr>
      </p:pic>
      <p:sp>
        <p:nvSpPr>
          <p:cNvPr id="132" name="Google Shape;132;p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15-20 Minutos</a:t>
            </a:r>
            <a:endParaRPr sz="4400" dirty="0">
              <a:solidFill>
                <a:srgbClr val="018443"/>
              </a:solidFill>
              <a:latin typeface="Overlock"/>
              <a:ea typeface="Overlock"/>
              <a:cs typeface="Overlock"/>
              <a:sym typeface="Overlock"/>
            </a:endParaRPr>
          </a:p>
        </p:txBody>
      </p:sp>
      <p:sp>
        <p:nvSpPr>
          <p:cNvPr id="133" name="Google Shape;133;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6</a:t>
            </a:r>
            <a:endParaRPr/>
          </a:p>
        </p:txBody>
      </p:sp>
      <p:cxnSp>
        <p:nvCxnSpPr>
          <p:cNvPr id="134" name="Google Shape;134;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5" name="Google Shape;185;p12"/>
          <p:cNvSpPr txBox="1"/>
          <p:nvPr/>
        </p:nvSpPr>
        <p:spPr>
          <a:xfrm>
            <a:off x="986508" y="1601516"/>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¿Por qué la música es una parte tan importante de la adoración? </a:t>
            </a:r>
            <a:endParaRPr sz="4400" dirty="0">
              <a:solidFill>
                <a:srgbClr val="5F3913"/>
              </a:solidFill>
              <a:latin typeface="Overlock"/>
              <a:ea typeface="Overlock"/>
              <a:cs typeface="Overlock"/>
              <a:sym typeface="Overlock"/>
            </a:endParaRPr>
          </a:p>
        </p:txBody>
      </p:sp>
      <p:sp>
        <p:nvSpPr>
          <p:cNvPr id="186" name="Google Shape;186;p12"/>
          <p:cNvSpPr txBox="1"/>
          <p:nvPr/>
        </p:nvSpPr>
        <p:spPr>
          <a:xfrm>
            <a:off x="1196171" y="3600517"/>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87" name="Google Shape;187;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8" name="Google Shape;188;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4" name="Google Shape;194;p13"/>
          <p:cNvSpPr txBox="1"/>
          <p:nvPr/>
        </p:nvSpPr>
        <p:spPr>
          <a:xfrm>
            <a:off x="1037754" y="404075"/>
            <a:ext cx="10107385"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¿Por qué la música es una parte tan importante de la adoración? </a:t>
            </a:r>
            <a:endParaRPr sz="4000" dirty="0">
              <a:solidFill>
                <a:srgbClr val="5F3913"/>
              </a:solidFill>
              <a:latin typeface="Overlock"/>
              <a:ea typeface="Overlock"/>
              <a:cs typeface="Overlock"/>
              <a:sym typeface="Overlock"/>
            </a:endParaRPr>
          </a:p>
        </p:txBody>
      </p:sp>
      <p:sp>
        <p:nvSpPr>
          <p:cNvPr id="195" name="Google Shape;195;p13"/>
          <p:cNvSpPr txBox="1"/>
          <p:nvPr/>
        </p:nvSpPr>
        <p:spPr>
          <a:xfrm>
            <a:off x="1220373" y="2018794"/>
            <a:ext cx="10107385" cy="375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dirty="0">
                <a:solidFill>
                  <a:srgbClr val="018443"/>
                </a:solidFill>
                <a:latin typeface="Overlock"/>
                <a:ea typeface="Overlock"/>
                <a:cs typeface="Overlock"/>
                <a:sym typeface="Overlock"/>
              </a:rPr>
              <a:t>Parafraseando las palabras de Martín Lutero: nada puede tocar las emociones del corazón como la música. La música es una herramienta poderosa para comunicar la Palabra de Dios. Dado que, durante un período de tiempo, las personas tienden a memorizar las palabras de una canción, la música también es una herramienta poderosa para retener la Palabra de Dios.</a:t>
            </a:r>
            <a:endParaRPr dirty="0"/>
          </a:p>
        </p:txBody>
      </p:sp>
      <p:sp>
        <p:nvSpPr>
          <p:cNvPr id="196" name="Google Shape;196;p13"/>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13</a:t>
            </a:r>
            <a:endParaRPr/>
          </a:p>
        </p:txBody>
      </p:sp>
      <p:cxnSp>
        <p:nvCxnSpPr>
          <p:cNvPr id="197" name="Google Shape;197;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base">
                                        <p:cTn id="7" dur="500"/>
                                        <p:tgtEl>
                                          <p:spTgt spid="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1179</Words>
  <Application>Microsoft Macintosh PowerPoint</Application>
  <PresentationFormat>Widescreen</PresentationFormat>
  <Paragraphs>108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Berlin Sans FB</vt:lpstr>
      <vt:lpstr>Arial</vt:lpstr>
      <vt:lpstr>Overlock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3</cp:revision>
  <dcterms:created xsi:type="dcterms:W3CDTF">2019-11-25T17:14:25Z</dcterms:created>
  <dcterms:modified xsi:type="dcterms:W3CDTF">2023-06-12T16:33:52Z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