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64" r:id="rId10"/>
    <p:sldId id="338" r:id="rId11"/>
    <p:sldId id="265" r:id="rId12"/>
    <p:sldId id="324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298" r:id="rId22"/>
    <p:sldId id="271" r:id="rId23"/>
    <p:sldId id="270" r:id="rId24"/>
    <p:sldId id="325" r:id="rId25"/>
    <p:sldId id="347" r:id="rId26"/>
    <p:sldId id="328" r:id="rId27"/>
    <p:sldId id="303" r:id="rId28"/>
    <p:sldId id="348" r:id="rId29"/>
    <p:sldId id="349" r:id="rId30"/>
    <p:sldId id="350" r:id="rId31"/>
    <p:sldId id="351" r:id="rId32"/>
    <p:sldId id="352" r:id="rId33"/>
    <p:sldId id="330" r:id="rId34"/>
    <p:sldId id="311" r:id="rId35"/>
    <p:sldId id="353" r:id="rId36"/>
    <p:sldId id="354" r:id="rId37"/>
    <p:sldId id="355" r:id="rId38"/>
    <p:sldId id="356" r:id="rId39"/>
    <p:sldId id="357" r:id="rId40"/>
    <p:sldId id="287" r:id="rId41"/>
    <p:sldId id="288" r:id="rId42"/>
    <p:sldId id="289" r:id="rId43"/>
    <p:sldId id="290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Fahkwang" pitchFamily="2" charset="-34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443"/>
    <a:srgbClr val="000000"/>
    <a:srgbClr val="464646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74"/>
  </p:normalViewPr>
  <p:slideViewPr>
    <p:cSldViewPr snapToGrid="0"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688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40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12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2473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907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679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88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2847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245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134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0340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8546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6095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307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579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4832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434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742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787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501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113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994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4351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9555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1189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5123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465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061634" y="2782551"/>
            <a:ext cx="161647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Fue un gran músico, compuso por lo menos 73 de los 150 Salmos</a:t>
            </a:r>
          </a:p>
          <a:p>
            <a:endParaRPr lang="es-MX" sz="54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Fue un rey muy querido, que unió a las 12 tribus de Israel</a:t>
            </a:r>
          </a:p>
          <a:p>
            <a:endParaRPr lang="es-MX" sz="54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Tenía un corazón conforme a Dios</a:t>
            </a:r>
            <a:endParaRPr lang="es-MX" sz="5400" b="1" i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262;g1139681ae77_0_229">
            <a:extLst>
              <a:ext uri="{FF2B5EF4-FFF2-40B4-BE49-F238E27FC236}">
                <a16:creationId xmlns:a16="http://schemas.microsoft.com/office/drawing/2014/main" id="{999A7461-857A-B540-BCAA-FDC8E865FCF3}"/>
              </a:ext>
            </a:extLst>
          </p:cNvPr>
          <p:cNvSpPr/>
          <p:nvPr/>
        </p:nvSpPr>
        <p:spPr>
          <a:xfrm>
            <a:off x="1443700" y="426282"/>
            <a:ext cx="1514998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1;p9">
            <a:extLst>
              <a:ext uri="{FF2B5EF4-FFF2-40B4-BE49-F238E27FC236}">
                <a16:creationId xmlns:a16="http://schemas.microsoft.com/office/drawing/2014/main" id="{9D5B4252-CFAF-C948-88EF-CF1678E984A2}"/>
              </a:ext>
            </a:extLst>
          </p:cNvPr>
          <p:cNvSpPr txBox="1"/>
          <p:nvPr/>
        </p:nvSpPr>
        <p:spPr>
          <a:xfrm>
            <a:off x="1317792" y="656246"/>
            <a:ext cx="15275896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Papeles principales de David</a:t>
            </a:r>
            <a:endParaRPr lang="es-MX" sz="60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439250" y="2219865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¿En qué sentido es diferente la poesía hebrea a la poesía en Español?</a:t>
            </a:r>
            <a:endParaRPr lang="es-MX" sz="6000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2" name="Google Shape;172;p10"/>
          <p:cNvSpPr txBox="1"/>
          <p:nvPr/>
        </p:nvSpPr>
        <p:spPr>
          <a:xfrm>
            <a:off x="2133583" y="6337733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516687" y="3451652"/>
            <a:ext cx="152546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La mayoria de poemas en Español utilizan el ritmo y la rima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En la poesia Hebrea, la caracteristica mas importante es el </a:t>
            </a:r>
            <a:r>
              <a:rPr lang="es-MX" sz="5800" b="1" i="1" u="sng" dirty="0">
                <a:latin typeface="Fahkwang" pitchFamily="2" charset="-34"/>
                <a:cs typeface="Fahkwang" pitchFamily="2" charset="-34"/>
              </a:rPr>
              <a:t>Paralelismo</a:t>
            </a: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761716" y="775470"/>
            <a:ext cx="1676456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761716" y="1104032"/>
            <a:ext cx="16764568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8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Diferencias entre Poemas en Español y en Hebreo</a:t>
            </a:r>
            <a:endParaRPr lang="es-MX" sz="48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516687" y="3451652"/>
            <a:ext cx="148805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ES" sz="5800" b="1" i="1" dirty="0">
                <a:latin typeface="Fahkwang" pitchFamily="2" charset="-34"/>
                <a:cs typeface="Fahkwang" pitchFamily="2" charset="-34"/>
              </a:rPr>
              <a:t>El </a:t>
            </a: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PARALELISMO</a:t>
            </a:r>
            <a:r>
              <a:rPr lang="es-ES" sz="5800" b="1" i="1" dirty="0">
                <a:latin typeface="Fahkwang" pitchFamily="2" charset="-34"/>
                <a:cs typeface="Fahkwang" pitchFamily="2" charset="-34"/>
              </a:rPr>
              <a:t> armoniza pensamientos correspondientes en versos sucesivos, es principalmente una poesía de pensamientos, en vez de sonidos.</a:t>
            </a:r>
            <a:r>
              <a:rPr lang="es-MX" sz="5800" b="1" dirty="0">
                <a:latin typeface="Fahkwang" pitchFamily="2" charset="-34"/>
                <a:cs typeface="Fahkwang" pitchFamily="2" charset="-34"/>
              </a:rPr>
              <a:t> </a:t>
            </a:r>
            <a:endParaRPr lang="es-MX" sz="5800" b="1" i="1" u="sng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8" name="Google Shape;262;g1139681ae77_0_229">
            <a:extLst>
              <a:ext uri="{FF2B5EF4-FFF2-40B4-BE49-F238E27FC236}">
                <a16:creationId xmlns:a16="http://schemas.microsoft.com/office/drawing/2014/main" id="{36D25F98-6962-C941-BA8C-771B2CD51CA6}"/>
              </a:ext>
            </a:extLst>
          </p:cNvPr>
          <p:cNvSpPr/>
          <p:nvPr/>
        </p:nvSpPr>
        <p:spPr>
          <a:xfrm>
            <a:off x="761716" y="775470"/>
            <a:ext cx="1676456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9">
            <a:extLst>
              <a:ext uri="{FF2B5EF4-FFF2-40B4-BE49-F238E27FC236}">
                <a16:creationId xmlns:a16="http://schemas.microsoft.com/office/drawing/2014/main" id="{FFF123AE-6829-2341-BD75-4FC72843F9F0}"/>
              </a:ext>
            </a:extLst>
          </p:cNvPr>
          <p:cNvSpPr txBox="1"/>
          <p:nvPr/>
        </p:nvSpPr>
        <p:spPr>
          <a:xfrm>
            <a:off x="761716" y="1104032"/>
            <a:ext cx="16764568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8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Diferencias entre Poemas en Español y en Hebreo</a:t>
            </a:r>
            <a:endParaRPr lang="es-MX" sz="48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97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Definan las siguientes palabras: Acróstico, Símil, Metáfora, Sinécdoque y Personificación.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5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0" y="652283"/>
            <a:ext cx="5292970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Símil</a:t>
            </a:r>
            <a:endParaRPr sz="60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1" y="2568864"/>
            <a:ext cx="16227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Compara expresamente una cosa con otra.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E390CA-21AD-BF42-BB9E-1F2A3E80D83E}"/>
              </a:ext>
            </a:extLst>
          </p:cNvPr>
          <p:cNvSpPr/>
          <p:nvPr/>
        </p:nvSpPr>
        <p:spPr>
          <a:xfrm>
            <a:off x="1433593" y="5143500"/>
            <a:ext cx="15420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“Será como árbol plantado junto a corrientes de aguas… no así los malos, que son como el tamo que arrebata el viento (Salmo 1:2-4)</a:t>
            </a:r>
            <a:r>
              <a:rPr lang="es-MX" sz="5400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59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652296"/>
            <a:ext cx="6805248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Metáfora</a:t>
            </a:r>
            <a:endParaRPr sz="60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1" y="2355915"/>
            <a:ext cx="1622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Traslada el sentido recto de las voces a otro figurado, en virtud de una comparación tácita.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E390CA-21AD-BF42-BB9E-1F2A3E80D83E}"/>
              </a:ext>
            </a:extLst>
          </p:cNvPr>
          <p:cNvSpPr/>
          <p:nvPr/>
        </p:nvSpPr>
        <p:spPr>
          <a:xfrm>
            <a:off x="1433593" y="5961146"/>
            <a:ext cx="15420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Fahkwang" pitchFamily="2" charset="-34"/>
                <a:cs typeface="Fahkwang" pitchFamily="2" charset="-34"/>
              </a:rPr>
              <a:t>“Me han rodeado muchos toros. Porque perros me han rodeado” (Salmo 22:12,16).</a:t>
            </a:r>
            <a:endParaRPr lang="es-MX" sz="5400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652307"/>
            <a:ext cx="7965832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Sinécdoque</a:t>
            </a:r>
            <a:endParaRPr sz="60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1" y="2355915"/>
            <a:ext cx="16227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Designa el todo con el nombre de una de sus partes.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E390CA-21AD-BF42-BB9E-1F2A3E80D83E}"/>
              </a:ext>
            </a:extLst>
          </p:cNvPr>
          <p:cNvSpPr/>
          <p:nvPr/>
        </p:nvSpPr>
        <p:spPr>
          <a:xfrm>
            <a:off x="1433593" y="5961146"/>
            <a:ext cx="15420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Fahkwang" pitchFamily="2" charset="-34"/>
                <a:cs typeface="Fahkwang" pitchFamily="2" charset="-34"/>
              </a:rPr>
              <a:t>“infunde gozo en estos huesos que has quebrantado” (Salmo 51:8).</a:t>
            </a:r>
            <a:endParaRPr lang="es-MX" sz="5400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27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652321"/>
            <a:ext cx="9457892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Personificación</a:t>
            </a:r>
            <a:endParaRPr sz="60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1" y="2355915"/>
            <a:ext cx="1622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Atribuye a las cosas inanimadas o abstractas, acciones y cualidades propias de seres animados.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E390CA-21AD-BF42-BB9E-1F2A3E80D83E}"/>
              </a:ext>
            </a:extLst>
          </p:cNvPr>
          <p:cNvSpPr/>
          <p:nvPr/>
        </p:nvSpPr>
        <p:spPr>
          <a:xfrm>
            <a:off x="1433593" y="5961146"/>
            <a:ext cx="15420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latin typeface="Fahkwang" pitchFamily="2" charset="-34"/>
                <a:cs typeface="Fahkwang" pitchFamily="2" charset="-34"/>
              </a:rPr>
              <a:t>“La misericordia y la verdad se encontraron; la justicia y la paz se besaron </a:t>
            </a:r>
          </a:p>
          <a:p>
            <a:pPr algn="ctr"/>
            <a:r>
              <a:rPr lang="es-ES" sz="5400" dirty="0">
                <a:latin typeface="Fahkwang" pitchFamily="2" charset="-34"/>
                <a:cs typeface="Fahkwang" pitchFamily="2" charset="-34"/>
              </a:rPr>
              <a:t>(Salmo 85:10)</a:t>
            </a:r>
            <a:endParaRPr lang="es-MX" sz="5400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73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Menciona algunos de los instrumentos que usaban los israelitas en la alabanza.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7999" b="1" dirty="0">
                  <a:latin typeface="Fahkwang"/>
                  <a:ea typeface="Fahkwang"/>
                  <a:cs typeface="Fahkwang"/>
                  <a:sym typeface="Fahkwang"/>
                </a:rPr>
                <a:t>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poesía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Música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los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endParaRPr sz="67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4;p9">
            <a:extLst>
              <a:ext uri="{FF2B5EF4-FFF2-40B4-BE49-F238E27FC236}">
                <a16:creationId xmlns:a16="http://schemas.microsoft.com/office/drawing/2014/main" id="{1BCD1757-785B-0545-AE8B-809F188B62DE}"/>
              </a:ext>
            </a:extLst>
          </p:cNvPr>
          <p:cNvSpPr txBox="1"/>
          <p:nvPr/>
        </p:nvSpPr>
        <p:spPr>
          <a:xfrm>
            <a:off x="2330840" y="6527366"/>
            <a:ext cx="13249800" cy="237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El puede confiar que Dios les dará el consuelo que necesitan, mediante el mensaje del Evangelio</a:t>
            </a:r>
            <a:endParaRPr sz="5400" b="1" dirty="0">
              <a:solidFill>
                <a:schemeClr val="bg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688123" y="3451652"/>
            <a:ext cx="14709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Utilizaban diferentes tipos de liras, trompetas de metal y cuernos de carnero, instrumentos de percusión, como sonajas, címbalos y tambores</a:t>
            </a:r>
            <a:endParaRPr lang="es-MX" sz="6000" b="1" i="1" u="sng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1443700" y="775470"/>
            <a:ext cx="1514998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1443700" y="1020932"/>
            <a:ext cx="15149988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8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Instrumentos usados en la Alabanza</a:t>
            </a:r>
            <a:endParaRPr lang="es-MX" sz="58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>
                <a:latin typeface="Fahkwang"/>
                <a:ea typeface="Fahkwang"/>
                <a:cs typeface="Fahkwang"/>
                <a:sym typeface="Fahkwang"/>
              </a:rPr>
              <a:t>LECCIÓN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39681ae77_0_148"/>
          <p:cNvSpPr/>
          <p:nvPr/>
        </p:nvSpPr>
        <p:spPr>
          <a:xfrm>
            <a:off x="2133558" y="547292"/>
            <a:ext cx="14311032" cy="1994429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221" name="Google Shape;221;g1139681ae77_0_148"/>
          <p:cNvSpPr txBox="1"/>
          <p:nvPr/>
        </p:nvSpPr>
        <p:spPr>
          <a:xfrm>
            <a:off x="3085974" y="706712"/>
            <a:ext cx="12406200" cy="167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¿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Cómo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se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refleja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la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vida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 David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en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los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Salmos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4D29B7-B0C4-2745-A4AA-94F21B252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47" y="2990280"/>
            <a:ext cx="4942506" cy="6590008"/>
          </a:xfrm>
          <a:prstGeom prst="rect">
            <a:avLst/>
          </a:prstGeom>
          <a:ln w="82550" cmpd="tri">
            <a:solidFill>
              <a:srgbClr val="00B05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72036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942276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428928" y="519071"/>
            <a:ext cx="1208441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Los Salmos son Palabra de Dios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255053" y="3118773"/>
            <a:ext cx="157778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“Porque nunca la profecía fue traída por voluntad humana, sino que los santos hombres de Dios hablaron siendo inspirados por el Espíritu Santo”</a:t>
            </a:r>
          </a:p>
          <a:p>
            <a:pPr algn="ctr"/>
            <a:r>
              <a:rPr lang="es-MX" sz="5400" b="1" i="1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algn="ctr"/>
            <a:r>
              <a:rPr lang="es-MX" sz="5400" b="1" i="1" dirty="0">
                <a:latin typeface="Fahkwang" pitchFamily="2" charset="-34"/>
                <a:cs typeface="Fahkwang" pitchFamily="2" charset="-34"/>
              </a:rPr>
              <a:t>2 Pedro 1:21</a:t>
            </a:r>
            <a:endParaRPr lang="es-ES" sz="5400" b="1" i="1" dirty="0"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0967C130-6A98-6A4D-8665-39D0B8D5F37F}"/>
              </a:ext>
            </a:extLst>
          </p:cNvPr>
          <p:cNvSpPr/>
          <p:nvPr/>
        </p:nvSpPr>
        <p:spPr>
          <a:xfrm>
            <a:off x="1266092" y="7214918"/>
            <a:ext cx="15755815" cy="253218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B3FD9-4C81-8243-9668-D9D83CD54911}"/>
              </a:ext>
            </a:extLst>
          </p:cNvPr>
          <p:cNvSpPr txBox="1"/>
          <p:nvPr/>
        </p:nvSpPr>
        <p:spPr>
          <a:xfrm>
            <a:off x="1163341" y="816655"/>
            <a:ext cx="16221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Toda la Biblia es Palabra de Dios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Los Salmos son Palabra de Dios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Dios comunica su Palabra mediante hombres: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EC79917-F9F9-0549-80E6-6A25E3BE55C2}"/>
              </a:ext>
            </a:extLst>
          </p:cNvPr>
          <p:cNvSpPr/>
          <p:nvPr/>
        </p:nvSpPr>
        <p:spPr>
          <a:xfrm>
            <a:off x="5365648" y="4431285"/>
            <a:ext cx="71828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Su vocabulario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Sus experiencias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Su estilo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2B6FF0-6FA1-9A45-BBA4-D41D1990A523}"/>
              </a:ext>
            </a:extLst>
          </p:cNvPr>
          <p:cNvSpPr/>
          <p:nvPr/>
        </p:nvSpPr>
        <p:spPr>
          <a:xfrm>
            <a:off x="756138" y="7603847"/>
            <a:ext cx="16775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Dios no los utilizo simplemente como maquinas de escribir o robots</a:t>
            </a:r>
            <a:endParaRPr lang="es-MX" sz="54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34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11AC7FE5-B2FD-EE48-A7C2-34B57B667E2F}"/>
              </a:ext>
            </a:extLst>
          </p:cNvPr>
          <p:cNvSpPr/>
          <p:nvPr/>
        </p:nvSpPr>
        <p:spPr>
          <a:xfrm>
            <a:off x="1396252" y="6260124"/>
            <a:ext cx="15755815" cy="34869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942276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428928" y="519071"/>
            <a:ext cx="1208441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Los Salmos son Palabra de Dios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255058" y="1919740"/>
            <a:ext cx="1577788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En el caso de David, sus experiencias como pastor, guerrero, perseguido, rey, músico, afligido, culpable, perdonado… todo eso forma parte de lo que tenemos en los Salmos.</a:t>
            </a:r>
          </a:p>
          <a:p>
            <a:endParaRPr lang="es-ES" sz="1800" b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Con ustedes pasa de la misma manera, Utiliza sus experiencias, dolores, luchas, pasado, forma de hablar y pensar para compartir su Palabra</a:t>
            </a:r>
          </a:p>
        </p:txBody>
      </p:sp>
    </p:spTree>
    <p:extLst>
      <p:ext uri="{BB962C8B-B14F-4D97-AF65-F5344CB8AC3E}">
        <p14:creationId xmlns:p14="http://schemas.microsoft.com/office/powerpoint/2010/main" val="12120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4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434226"/>
            <a:ext cx="1336614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s-ES_tradnl" sz="72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Diferentes tipos de literatura en la Biblia</a:t>
            </a:r>
            <a:endParaRPr lang="es-ES_tradnl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315F353-6A34-0F44-BA9A-FAE464198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50" y="3702585"/>
            <a:ext cx="7502699" cy="5001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6889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50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Narrativa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6" y="2977581"/>
            <a:ext cx="17337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Nos da información histórica; dice quien hizo algo, con quien, cuando, donde, porqué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61" y="6890482"/>
            <a:ext cx="16082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El libro de Génesis, es narrativo; está dividido en diez relatos históricos.</a:t>
            </a:r>
            <a:endParaRPr lang="es-MX" sz="60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28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Profecía </a:t>
            </a:r>
            <a:r>
              <a:rPr lang="es-ES" sz="5400" b="1" i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(Predicación y enseñanza)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1837591" y="2872074"/>
            <a:ext cx="14612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Proclama la voluntad de Dios, la explica, y la aplica</a:t>
            </a:r>
            <a:r>
              <a:rPr lang="es-MX" sz="66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60" y="6297615"/>
            <a:ext cx="16082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Los profetas, apóstoles y evangelistas, proclamaron la doctrina cristiana; el pecado y la gracia.</a:t>
            </a:r>
            <a:r>
              <a:rPr lang="es-MX" sz="60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4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49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Poesía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6" y="2977581"/>
            <a:ext cx="1733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La poesía hebrea utiliza el paralelismo</a:t>
            </a:r>
            <a:r>
              <a:rPr lang="es-MX" sz="66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2177868" y="6508714"/>
            <a:ext cx="14560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Relaciona la segunda parte del verso con la primera parte</a:t>
            </a:r>
            <a:r>
              <a:rPr lang="es-MX" sz="60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4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49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Epístolas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4" y="2716218"/>
            <a:ext cx="1733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Son cartas escritas a individuos o a iglesias. 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861639" y="5807539"/>
            <a:ext cx="165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Como regla general, contienen una introducción, una expresión de gratitud, el cuerpo principal que contiene el mensaje, el saludo personal y la conclusión.</a:t>
            </a:r>
            <a:r>
              <a:rPr lang="es-MX" sz="60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49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Apocalipsis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4" y="2716218"/>
            <a:ext cx="1733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Se caracteriza por contener imágenes fantásticas. 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861639" y="5807539"/>
            <a:ext cx="16564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Teniendo presente qué tipo de literatura es, el intérprete no tratará de encontrar significado a cada detalle de la visión.</a:t>
            </a:r>
            <a:r>
              <a:rPr lang="es-MX" sz="60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5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24F624AC-BE03-BE49-8017-CDB9C6CD90BC}"/>
              </a:ext>
            </a:extLst>
          </p:cNvPr>
          <p:cNvSpPr/>
          <p:nvPr/>
        </p:nvSpPr>
        <p:spPr>
          <a:xfrm>
            <a:off x="475257" y="1995854"/>
            <a:ext cx="17337485" cy="62952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7" y="2327344"/>
            <a:ext cx="173374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latin typeface="Fahkwang" pitchFamily="2" charset="-34"/>
                <a:cs typeface="Fahkwang" pitchFamily="2" charset="-34"/>
              </a:rPr>
              <a:t>Dios se ha comunicado con nosotros de tantas maneras, mostrando gran creatividad para llegar con su mensaje a cada uno de nosotros.</a:t>
            </a:r>
            <a:endParaRPr lang="es-MX" sz="72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167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4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Aplicación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E9AAD44-83E2-4F47-9959-06AB984ED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3307" y="3360325"/>
            <a:ext cx="4901386" cy="58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0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395"/>
            <a:ext cx="6682155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Aplicación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70;p10">
            <a:extLst>
              <a:ext uri="{FF2B5EF4-FFF2-40B4-BE49-F238E27FC236}">
                <a16:creationId xmlns:a16="http://schemas.microsoft.com/office/drawing/2014/main" id="{C9C3CEC3-C46D-E94E-88E6-F1CB142E288F}"/>
              </a:ext>
            </a:extLst>
          </p:cNvPr>
          <p:cNvSpPr txBox="1"/>
          <p:nvPr/>
        </p:nvSpPr>
        <p:spPr>
          <a:xfrm>
            <a:off x="1439250" y="3758505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¿Cómo podrían utilizar los Salmos en su vida personal, en su hogar, en sus grupos?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395"/>
            <a:ext cx="6682155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Leer los Salmos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70;p10">
            <a:extLst>
              <a:ext uri="{FF2B5EF4-FFF2-40B4-BE49-F238E27FC236}">
                <a16:creationId xmlns:a16="http://schemas.microsoft.com/office/drawing/2014/main" id="{C9C3CEC3-C46D-E94E-88E6-F1CB142E288F}"/>
              </a:ext>
            </a:extLst>
          </p:cNvPr>
          <p:cNvSpPr txBox="1"/>
          <p:nvPr/>
        </p:nvSpPr>
        <p:spPr>
          <a:xfrm>
            <a:off x="1037492" y="3202859"/>
            <a:ext cx="16213016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La forma mas básica es leerlos, y encontrar enseñanza de ley y evangelio en ellos, aún puede analizarlos con lo que hasta ahora hemos aprendido por ejemplo qué tipo de salmo es, quien lo escribió, etc.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13"/>
            <a:ext cx="8598879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Antifonal o responsiva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70;p10">
            <a:extLst>
              <a:ext uri="{FF2B5EF4-FFF2-40B4-BE49-F238E27FC236}">
                <a16:creationId xmlns:a16="http://schemas.microsoft.com/office/drawing/2014/main" id="{C9C3CEC3-C46D-E94E-88E6-F1CB142E288F}"/>
              </a:ext>
            </a:extLst>
          </p:cNvPr>
          <p:cNvSpPr txBox="1"/>
          <p:nvPr/>
        </p:nvSpPr>
        <p:spPr>
          <a:xfrm>
            <a:off x="1037492" y="2534644"/>
            <a:ext cx="16213016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Esta es una de las formas tradicionales, en las que dentro de nuestras iglesias se acostumbra, el pastor lee un versículo o porción del versículo, y la congregación responde con la siguiente parte del versículo o con el siguiente versículo.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8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08"/>
            <a:ext cx="803617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Versiones cantadas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70;p10">
            <a:extLst>
              <a:ext uri="{FF2B5EF4-FFF2-40B4-BE49-F238E27FC236}">
                <a16:creationId xmlns:a16="http://schemas.microsoft.com/office/drawing/2014/main" id="{C9C3CEC3-C46D-E94E-88E6-F1CB142E288F}"/>
              </a:ext>
            </a:extLst>
          </p:cNvPr>
          <p:cNvSpPr txBox="1"/>
          <p:nvPr/>
        </p:nvSpPr>
        <p:spPr>
          <a:xfrm>
            <a:off x="1037492" y="3066008"/>
            <a:ext cx="1621301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5400" b="1" dirty="0">
                <a:latin typeface="Fahkwang" pitchFamily="2" charset="-34"/>
                <a:cs typeface="Fahkwang" pitchFamily="2" charset="-34"/>
              </a:rPr>
              <a:t>Existen varias versiones de Salmos para cantar, muchas las podemos encontrar en YouTube, así como en nuestra pagina</a:t>
            </a:r>
            <a:r>
              <a:rPr lang="es-ES_tradnl" sz="5400" b="1" dirty="0">
                <a:latin typeface="Fahkwang" pitchFamily="2" charset="-34"/>
                <a:cs typeface="Fahkwang" pitchFamily="2" charset="-34"/>
                <a:hlinkClick r:id="rId3"/>
              </a:rPr>
              <a:t> </a:t>
            </a:r>
            <a:r>
              <a:rPr lang="es-ES" sz="5400" b="1" dirty="0">
                <a:latin typeface="Fahkwang" pitchFamily="2" charset="-34"/>
                <a:cs typeface="Fahkwang" pitchFamily="2" charset="-34"/>
                <a:hlinkClick r:id="rId3"/>
              </a:rPr>
              <a:t>https://www.academiacristo.com/musica</a:t>
            </a:r>
            <a:r>
              <a:rPr lang="es-ES" sz="5400" b="1" dirty="0">
                <a:latin typeface="Fahkwang" pitchFamily="2" charset="-34"/>
                <a:cs typeface="Fahkwang" pitchFamily="2" charset="-34"/>
              </a:rPr>
              <a:t>, encontraremos algunos Salmos cantados.</a:t>
            </a:r>
            <a:r>
              <a:rPr lang="es-MX" sz="54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F68BFDF-C4E8-044A-AF22-5E3013A8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86338" y="7693191"/>
            <a:ext cx="3692770" cy="22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F54C63-0CDE-CD4F-98E6-76274596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7" y="2091654"/>
            <a:ext cx="10743274" cy="5709283"/>
          </a:xfrm>
          <a:prstGeom prst="rect">
            <a:avLst/>
          </a:prstGeom>
        </p:spPr>
      </p:pic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08"/>
            <a:ext cx="803617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Versiones cantadas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B422A5-C451-6544-A62D-F765FAD27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51" y="4477791"/>
            <a:ext cx="11552872" cy="52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17"/>
            <a:ext cx="9020910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Escribir versión cantada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70;p10">
            <a:extLst>
              <a:ext uri="{FF2B5EF4-FFF2-40B4-BE49-F238E27FC236}">
                <a16:creationId xmlns:a16="http://schemas.microsoft.com/office/drawing/2014/main" id="{C9C3CEC3-C46D-E94E-88E6-F1CB142E288F}"/>
              </a:ext>
            </a:extLst>
          </p:cNvPr>
          <p:cNvSpPr txBox="1"/>
          <p:nvPr/>
        </p:nvSpPr>
        <p:spPr>
          <a:xfrm>
            <a:off x="1037492" y="2929852"/>
            <a:ext cx="16213016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5400" b="1" dirty="0">
                <a:latin typeface="Fahkwang" pitchFamily="2" charset="-34"/>
                <a:cs typeface="Fahkwang" pitchFamily="2" charset="-34"/>
              </a:rPr>
              <a:t>Si a usted Dios le ha dado dones musicales, puede escribir una versión de algún Salmo para poderlo cantar.</a:t>
            </a:r>
            <a:r>
              <a:rPr lang="es-MX" sz="54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467805F-896E-7347-8123-7C07270E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2406" y="6840415"/>
            <a:ext cx="5086702" cy="3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01666" y="1866246"/>
            <a:ext cx="16684668" cy="843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4800" dirty="0">
                <a:latin typeface="Fahkwang" pitchFamily="2" charset="-34"/>
                <a:cs typeface="Fahkwang" pitchFamily="2" charset="-34"/>
              </a:rPr>
              <a:t>Querido Padre Celestial: </a:t>
            </a:r>
          </a:p>
          <a:p>
            <a:endParaRPr lang="es-ES" sz="2000" dirty="0">
              <a:latin typeface="Fahkwang" pitchFamily="2" charset="-34"/>
              <a:cs typeface="Fahkwang" pitchFamily="2" charset="-34"/>
            </a:endParaRPr>
          </a:p>
          <a:p>
            <a:r>
              <a:rPr lang="es-ES" sz="4800" dirty="0">
                <a:latin typeface="Fahkwang" pitchFamily="2" charset="-34"/>
                <a:cs typeface="Fahkwang" pitchFamily="2" charset="-34"/>
              </a:rPr>
              <a:t>Te damos gracias por los hombres que has utilizado dándoles los talentos para escribir alabanzas a tu nombre, agradecemos por la tu siervo David, por los salmos que disfrutamos y de los cuales aprendemos; pero sobre todo gracias por que a través de los Salmos nos muestras a tu Hijo Jesucristo, y su obra de salvación por todos nosotros. Te pedimos que nos guíes en esta hora para seguir aprendiendo de tu Palabra y la aplicación de ella en nuestras vidas. En el nombre de Jesús nuestro Señor te lo pedimos. Amén</a:t>
            </a:r>
            <a:endParaRPr lang="es-MX" sz="4800" dirty="0"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Haga una lista de los papeles principales de David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2;g1139681ae77_0_229">
            <a:extLst>
              <a:ext uri="{FF2B5EF4-FFF2-40B4-BE49-F238E27FC236}">
                <a16:creationId xmlns:a16="http://schemas.microsoft.com/office/drawing/2014/main" id="{A9A7D1CE-63FB-0D45-833B-DD4B221EB894}"/>
              </a:ext>
            </a:extLst>
          </p:cNvPr>
          <p:cNvSpPr/>
          <p:nvPr/>
        </p:nvSpPr>
        <p:spPr>
          <a:xfrm>
            <a:off x="1443700" y="414809"/>
            <a:ext cx="1514998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1317792" y="660271"/>
            <a:ext cx="15275896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Papeles principales de David</a:t>
            </a:r>
            <a:endParaRPr lang="es-MX" sz="60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061634" y="2407413"/>
            <a:ext cx="161647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David fue pastor de ovejas y las defendía de osos y leones.</a:t>
            </a:r>
            <a:r>
              <a:rPr lang="es-MX" sz="5400" b="1" i="1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Fue un gran guerrero, estuvo al frente de los guerreros de </a:t>
            </a:r>
            <a:r>
              <a:rPr lang="es-ES" sz="5400" i="1" dirty="0" err="1">
                <a:latin typeface="Fahkwang" pitchFamily="2" charset="-34"/>
                <a:cs typeface="Fahkwang" pitchFamily="2" charset="-34"/>
              </a:rPr>
              <a:t>Saul</a:t>
            </a:r>
            <a:endParaRPr lang="es-ES" sz="5400" i="1" dirty="0">
              <a:latin typeface="Fahkwang" pitchFamily="2" charset="-34"/>
              <a:cs typeface="Fahkwang" pitchFamily="2" charset="-34"/>
            </a:endParaRP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Mató a Goliat, el gigante y temido guerrero filisteo</a:t>
            </a:r>
            <a:r>
              <a:rPr lang="es-MX" sz="5400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1096</Words>
  <Application>Microsoft Macintosh PowerPoint</Application>
  <PresentationFormat>Personalizado</PresentationFormat>
  <Paragraphs>116</Paragraphs>
  <Slides>43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Calibri</vt:lpstr>
      <vt:lpstr>Arial</vt:lpstr>
      <vt:lpstr>Wingdings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29</cp:revision>
  <dcterms:created xsi:type="dcterms:W3CDTF">2006-08-16T00:00:00Z</dcterms:created>
  <dcterms:modified xsi:type="dcterms:W3CDTF">2022-04-20T21:18:27Z</dcterms:modified>
</cp:coreProperties>
</file>