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9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99" r:id="rId34"/>
    <p:sldId id="291" r:id="rId35"/>
    <p:sldId id="292" r:id="rId36"/>
    <p:sldId id="293" r:id="rId37"/>
    <p:sldId id="294" r:id="rId38"/>
    <p:sldId id="295" r:id="rId39"/>
    <p:sldId id="296" r:id="rId40"/>
    <p:sldId id="297" r:id="rId41"/>
  </p:sldIdLst>
  <p:sldSz cx="18288000" cy="10287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Fahkwang" pitchFamily="2" charset="-34"/>
      <p:regular r:id="rId47"/>
      <p:bold r:id="rId48"/>
      <p:italic r:id="rId49"/>
      <p:boldItalic r:id="rId50"/>
    </p:embeddedFont>
    <p:embeddedFont>
      <p:font typeface="Overlock" panose="02000506030000020004" pitchFamily="2" charset="77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HZGANkzjUkYHZLK//wdS9BRxb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38"/>
    <p:restoredTop sz="94658"/>
  </p:normalViewPr>
  <p:slideViewPr>
    <p:cSldViewPr snapToGrid="0">
      <p:cViewPr varScale="1">
        <p:scale>
          <a:sx n="61" d="100"/>
          <a:sy n="61" d="100"/>
        </p:scale>
        <p:origin x="864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6a5fb58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116a5fb58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16a5fb5800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g116a5fb5800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16a5fb5800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9" name="Google Shape;149;g116a5fb5800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1" name="Google Shape;17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1b3494ba06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9" name="Google Shape;179;g11b3494ba0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62a68aca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g1262a68aca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262a68aca4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1262a68aca4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b522152d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4" name="Google Shape;204;g11b522152d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1b522152d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1" name="Google Shape;211;g11b522152d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1" name="Google Shape;22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607c1d052_2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0" name="Google Shape;230;g12607c1d052_2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62a68aca4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7" name="Google Shape;237;g1262a68aca4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62a68aca4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4" name="Google Shape;244;g1262a68aca4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62a68aca4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1" name="Google Shape;251;g1262a68aca4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62a68aca4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g1262a68aca4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262a68aca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g1262a68aca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62a68aca4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g1262a68aca4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62a68aca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g1262a68aca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1262a68aca4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1262a68aca4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6a5fb580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116a5fb580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62a68aca4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5" name="Google Shape;305;g1262a68aca4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62a68aca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3" name="Google Shape;313;g1262a68aca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262a68aca4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1" name="Google Shape;321;g1262a68aca4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6a5fb580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116a5fb580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4437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39681ae77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0" name="Google Shape;350;g1139681ae77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139681ae77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7" name="Google Shape;357;g1139681ae77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139681ae77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5" name="Google Shape;365;g1139681ae77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39681ae77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2" name="Google Shape;372;g1139681ae77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65c1afa9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165c1afa97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Academia Cristo brinda capacitación para cumplir la Gran Comisión de Jesucristo  (Vayan y hagan discípulos de todas las naciones), ayudándoles a crecer en la palabra para llevar la Palabra a otros.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Nos dedicamos a ayudarles en conocer y entender las Escrituras, porque allí el Espíritu nos muestra el pecado, y allí conocemos la gracia de Jesucristo.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Y luego, ese conocimiento del amor de Cristo no se puede quedar con nosotros.  Jesucristo nos llama a llevar la palabra a otros.  </a:t>
            </a:r>
            <a:endParaRPr/>
          </a:p>
        </p:txBody>
      </p:sp>
      <p:sp>
        <p:nvSpPr>
          <p:cNvPr id="378" name="Google Shape;378;g165c1afa97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65c1afa97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165c1afa977_0_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Algunos nos han comentado: </a:t>
            </a:r>
            <a:endParaRPr/>
          </a:p>
          <a:p>
            <a:pPr marL="342900" marR="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-"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Deseo juntar un grupo de personas para compartir lo aprendido y para estudiar la palabra donde vivo.  ¿Pueden orientarme? 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Claro que sí.  Nuestros profesores los pueden orientar o dirigirlos a uno de nuestros asesores quienes les ayudarán en formar un Grupo Sembrador.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</a:pPr>
            <a:r>
              <a:rPr lang="en-US" sz="1800" b="1" u="sng">
                <a:latin typeface="Calibri"/>
                <a:ea typeface="Calibri"/>
                <a:cs typeface="Calibri"/>
                <a:sym typeface="Calibri"/>
              </a:rPr>
              <a:t>Un grupo sembrador</a:t>
            </a: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 existe para crecer juntos en las Buenas Nuevas de Jesucristo.  Estudiamos la Palabra, oramos, nos amamos el uno al otro, y alabamos al Señor.  El Grupo Sembrador es el primer paso de plantar una iglesia. 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8575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En algunos casos se puede hacer una consulta presencial con uno de nuestros asesores, sin costo alguno.  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Char char="o"/>
            </a:pPr>
            <a:r>
              <a:rPr lang="en-US" sz="1100" b="1">
                <a:latin typeface="Calibri"/>
                <a:ea typeface="Calibri"/>
                <a:cs typeface="Calibri"/>
                <a:sym typeface="Calibri"/>
              </a:rPr>
              <a:t>Si le interesa plantar un Grupo Sembrador, hágaselo saber a su Profesor o cualquier de nuestros asesores.  </a:t>
            </a:r>
            <a:endParaRPr/>
          </a:p>
          <a:p>
            <a:pPr marL="742950" marR="0" lvl="1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C7837"/>
              </a:buClr>
              <a:buSzPts val="1100"/>
              <a:buFont typeface="Courier New"/>
              <a:buChar char="o"/>
            </a:pPr>
            <a:r>
              <a:rPr lang="en-US" sz="1100" b="0" i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Somos de Cristo.  Y los cristianos se juntan.  </a:t>
            </a:r>
            <a:r>
              <a:rPr lang="en-US" sz="1100" b="0" i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&gt;&gt;No dejemos de congregarnos, como es la costumbre de algunos, sino animémonos unos a otros; y con más razón ahora que vemos que aquel día se acerca.&lt;&lt; </a:t>
            </a:r>
            <a:r>
              <a:rPr lang="en-US" sz="1100" b="0" i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(Hebreos 10:25)</a:t>
            </a:r>
            <a:endParaRPr sz="1100">
              <a:solidFill>
                <a:srgbClr val="0C7837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742950" marR="0" lvl="1" indent="-215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None/>
            </a:pPr>
            <a:endParaRPr sz="1100" b="1">
              <a:latin typeface="Calibri"/>
              <a:ea typeface="Calibri"/>
              <a:cs typeface="Calibri"/>
              <a:sym typeface="Calibri"/>
            </a:endParaRPr>
          </a:p>
          <a:p>
            <a:pPr marL="742950" marR="0" lvl="1" indent="-215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ourier New"/>
              <a:buNone/>
            </a:pPr>
            <a:endParaRPr sz="11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g165c1afa977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6a5fb580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116a5fb580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03940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65c1afa977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165c1afa977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Deseo unirme a ustedes.  ¿Cómo se hace?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Hable con su Profesor.   Los puede orientar en cómo empezar el proceso para establecer Unidad Doctrinal. 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Para nosotros es importante que prediquemos el mismo mensaje, y que tengamos las mismas creencias.  Así podemos colaborar y apoyarnos mejor, así como dice el Apóstol Pablo: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1">
                <a:latin typeface="Calibri"/>
                <a:ea typeface="Calibri"/>
                <a:cs typeface="Calibri"/>
                <a:sym typeface="Calibri"/>
              </a:rPr>
              <a:t>&gt;&gt;Hermanos, les ruego por el nombre de nuestro Señor Jesucristo, que se pongan de acuerdo y que no haya divisiones entre ustedes, sino que estén perfectamente unidos en un mismo sentir y en un mismo parecer.&lt;&lt;  (1 Corintios 1:10)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i="1"/>
              <a:t>Nota para los profesores:  Si alguien menciona especificamente el deseo de unirse en acuerdo doctrinal o de formar un grupo sembrador, se le pide hacer dos cosas: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1) Avisar de inmediato al director estudiantil (Andrew Johnston), director académico (Joel Sutton) o cualquier de nuestros misioneros o representantes de Academia Cristo.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2) Notarlo en el informe al final de la clase.  </a:t>
            </a:r>
            <a:endParaRPr/>
          </a:p>
        </p:txBody>
      </p:sp>
      <p:sp>
        <p:nvSpPr>
          <p:cNvPr id="394" name="Google Shape;394;g165c1afa977_0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" name="Google Shape;11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262a68aca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1262a68aca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262a68aca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" name="Google Shape;134;g1262a68aca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5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5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116a5fb5800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16a5fb5800_0_166"/>
          <p:cNvSpPr txBox="1"/>
          <p:nvPr/>
        </p:nvSpPr>
        <p:spPr>
          <a:xfrm>
            <a:off x="1587276" y="3429000"/>
            <a:ext cx="154095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La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aplicacion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correcta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de la ley y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endParaRPr sz="44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endParaRPr sz="44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45" name="Google Shape;145;g116a5fb5800_0_166"/>
          <p:cNvSpPr/>
          <p:nvPr/>
        </p:nvSpPr>
        <p:spPr>
          <a:xfrm>
            <a:off x="1982604" y="5837261"/>
            <a:ext cx="14311032" cy="1750229"/>
          </a:xfrm>
          <a:custGeom>
            <a:avLst/>
            <a:gdLst/>
            <a:ahLst/>
            <a:cxnLst/>
            <a:rect l="l" t="t" r="r" b="b"/>
            <a:pathLst>
              <a:path w="4842989" h="592294" extrusionOk="0">
                <a:moveTo>
                  <a:pt x="0" y="0"/>
                </a:moveTo>
                <a:lnTo>
                  <a:pt x="4842989" y="0"/>
                </a:lnTo>
                <a:lnTo>
                  <a:pt x="4842989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146" name="Google Shape;146;g116a5fb5800_0_166"/>
          <p:cNvSpPr txBox="1"/>
          <p:nvPr/>
        </p:nvSpPr>
        <p:spPr>
          <a:xfrm>
            <a:off x="1988496" y="6369626"/>
            <a:ext cx="143169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Comparemos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veamos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lo que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otros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han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dicho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​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16a5fb5800_0_174"/>
          <p:cNvSpPr txBox="1"/>
          <p:nvPr/>
        </p:nvSpPr>
        <p:spPr>
          <a:xfrm>
            <a:off x="2667112" y="6469675"/>
            <a:ext cx="13249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52" name="Google Shape;152;g116a5fb5800_0_174"/>
          <p:cNvSpPr txBox="1"/>
          <p:nvPr/>
        </p:nvSpPr>
        <p:spPr>
          <a:xfrm>
            <a:off x="761716" y="553137"/>
            <a:ext cx="6819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5832" b="1" i="0" u="none" strike="noStrike" cap="none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116a5fb5800_0_174"/>
          <p:cNvSpPr txBox="1"/>
          <p:nvPr/>
        </p:nvSpPr>
        <p:spPr>
          <a:xfrm>
            <a:off x="1527262" y="2428104"/>
            <a:ext cx="15529500" cy="30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La Ley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</a:pPr>
            <a:endParaRPr lang="en-US"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ahkwang"/>
              <a:buChar char="●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tacto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y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sabiduría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ahkwang"/>
              <a:buChar char="●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Clara y rotunda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ahkwang"/>
              <a:buChar char="●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No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proclamó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ningún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hasta que David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reconoció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pecado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con un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corazón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arrepentido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54" name="Google Shape;154;g116a5fb5800_0_174"/>
          <p:cNvSpPr/>
          <p:nvPr/>
        </p:nvSpPr>
        <p:spPr>
          <a:xfrm>
            <a:off x="700950" y="1225950"/>
            <a:ext cx="16886100" cy="7835100"/>
          </a:xfrm>
          <a:prstGeom prst="rect">
            <a:avLst/>
          </a:prstGeom>
          <a:noFill/>
          <a:ln w="38100" cap="flat" cmpd="sng">
            <a:solidFill>
              <a:srgbClr val="129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"/>
          <p:cNvSpPr txBox="1"/>
          <p:nvPr/>
        </p:nvSpPr>
        <p:spPr>
          <a:xfrm>
            <a:off x="2403050" y="-607325"/>
            <a:ext cx="14180100" cy="1226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5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5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:</a:t>
            </a:r>
          </a:p>
          <a:p>
            <a:pPr marR="0" lvl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</a:pPr>
            <a:endParaRPr lang="en-US"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Fahkwang"/>
              <a:buChar char="●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Sin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condiciones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Fahkwang"/>
              <a:buChar char="●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Sin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requisitos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Fahkwang"/>
              <a:buChar char="●"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Inmediatamente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Fahkwang"/>
              <a:buChar char="●"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Específica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endParaRPr sz="47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Arial"/>
              <a:buNone/>
            </a:pPr>
            <a:endParaRPr sz="47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endParaRPr sz="5832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67" name="Google Shape;167;p13"/>
          <p:cNvSpPr txBox="1"/>
          <p:nvPr/>
        </p:nvSpPr>
        <p:spPr>
          <a:xfrm>
            <a:off x="761716" y="553137"/>
            <a:ext cx="681984" cy="76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5832" b="1" i="0" u="none" strike="noStrike" cap="none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"/>
          <p:cNvSpPr/>
          <p:nvPr/>
        </p:nvSpPr>
        <p:spPr>
          <a:xfrm>
            <a:off x="745500" y="690900"/>
            <a:ext cx="16797000" cy="8905200"/>
          </a:xfrm>
          <a:prstGeom prst="rect">
            <a:avLst/>
          </a:prstGeom>
          <a:noFill/>
          <a:ln w="76200" cap="flat" cmpd="sng">
            <a:solidFill>
              <a:srgbClr val="0085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924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"/>
          <p:cNvSpPr/>
          <p:nvPr/>
        </p:nvSpPr>
        <p:spPr>
          <a:xfrm>
            <a:off x="4976082" y="1574088"/>
            <a:ext cx="8548941" cy="1164118"/>
          </a:xfrm>
          <a:custGeom>
            <a:avLst/>
            <a:gdLst/>
            <a:ahLst/>
            <a:cxnLst/>
            <a:rect l="l" t="t" r="r" b="b"/>
            <a:pathLst>
              <a:path w="14257217" h="2145794" extrusionOk="0">
                <a:moveTo>
                  <a:pt x="14132758" y="2145794"/>
                </a:moveTo>
                <a:lnTo>
                  <a:pt x="124460" y="2145794"/>
                </a:lnTo>
                <a:cubicBezTo>
                  <a:pt x="55880" y="2145794"/>
                  <a:pt x="0" y="2089914"/>
                  <a:pt x="0" y="20213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132758" y="0"/>
                </a:lnTo>
                <a:cubicBezTo>
                  <a:pt x="14201336" y="0"/>
                  <a:pt x="14257217" y="55880"/>
                  <a:pt x="14257217" y="124460"/>
                </a:cubicBezTo>
                <a:lnTo>
                  <a:pt x="14257217" y="2021334"/>
                </a:lnTo>
                <a:cubicBezTo>
                  <a:pt x="14257217" y="2089914"/>
                  <a:pt x="14201336" y="2145794"/>
                  <a:pt x="14132758" y="21457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6"/>
          <p:cNvSpPr txBox="1"/>
          <p:nvPr/>
        </p:nvSpPr>
        <p:spPr>
          <a:xfrm>
            <a:off x="4352603" y="1682171"/>
            <a:ext cx="97959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99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LECCIÓN 8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6"/>
          <p:cNvSpPr txBox="1"/>
          <p:nvPr/>
        </p:nvSpPr>
        <p:spPr>
          <a:xfrm>
            <a:off x="2505900" y="8271658"/>
            <a:ext cx="132762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30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Minutos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1052" y="3508345"/>
            <a:ext cx="6559002" cy="4387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1b3494ba06_0_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801" y="2876373"/>
            <a:ext cx="7951799" cy="45342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1b3494ba06_0_40"/>
          <p:cNvSpPr/>
          <p:nvPr/>
        </p:nvSpPr>
        <p:spPr>
          <a:xfrm>
            <a:off x="2051275" y="5344438"/>
            <a:ext cx="5250362" cy="1450163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11b3494ba06_0_40"/>
          <p:cNvSpPr txBox="1"/>
          <p:nvPr/>
        </p:nvSpPr>
        <p:spPr>
          <a:xfrm>
            <a:off x="3537225" y="5592363"/>
            <a:ext cx="42069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La ley</a:t>
            </a:r>
            <a:endParaRPr sz="4400" b="1" i="0" u="none" strike="noStrike" cap="none" dirty="0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184" name="Google Shape;184;g11b3494ba06_0_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7775" y="2834823"/>
            <a:ext cx="7951800" cy="4617359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1b3494ba06_0_40"/>
          <p:cNvSpPr/>
          <p:nvPr/>
        </p:nvSpPr>
        <p:spPr>
          <a:xfrm>
            <a:off x="10778500" y="5338463"/>
            <a:ext cx="5250362" cy="1450163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4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1b3494ba06_0_40"/>
          <p:cNvSpPr txBox="1"/>
          <p:nvPr/>
        </p:nvSpPr>
        <p:spPr>
          <a:xfrm>
            <a:off x="11220449" y="5586398"/>
            <a:ext cx="48084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El evangelio</a:t>
            </a:r>
            <a:endParaRPr sz="4400" b="1" i="0" u="none" strike="noStrike" cap="none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1262a68aca4_0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9662" y="2129089"/>
            <a:ext cx="12988674" cy="78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262a68aca4_0_37"/>
          <p:cNvSpPr/>
          <p:nvPr/>
        </p:nvSpPr>
        <p:spPr>
          <a:xfrm>
            <a:off x="6067697" y="307055"/>
            <a:ext cx="6152598" cy="1396024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262a68aca4_0_37"/>
          <p:cNvSpPr txBox="1"/>
          <p:nvPr/>
        </p:nvSpPr>
        <p:spPr>
          <a:xfrm>
            <a:off x="5708096" y="574195"/>
            <a:ext cx="68718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La ley</a:t>
            </a:r>
            <a:endParaRPr sz="4400" b="1" i="0" u="none" strike="noStrike" cap="none" dirty="0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1262a68aca4_0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9662" y="2129089"/>
            <a:ext cx="12988674" cy="7809826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1262a68aca4_0_55"/>
          <p:cNvSpPr/>
          <p:nvPr/>
        </p:nvSpPr>
        <p:spPr>
          <a:xfrm>
            <a:off x="6067697" y="307055"/>
            <a:ext cx="6152598" cy="1396024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1262a68aca4_0_55"/>
          <p:cNvSpPr txBox="1"/>
          <p:nvPr/>
        </p:nvSpPr>
        <p:spPr>
          <a:xfrm>
            <a:off x="5708089" y="574195"/>
            <a:ext cx="68718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El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endParaRPr sz="4400" b="1" i="0" u="none" strike="noStrike" cap="none" dirty="0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201" name="Google Shape;201;g1262a68aca4_0_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0351" y="2135637"/>
            <a:ext cx="13427276" cy="779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1b522152d0_0_49"/>
          <p:cNvSpPr/>
          <p:nvPr/>
        </p:nvSpPr>
        <p:spPr>
          <a:xfrm>
            <a:off x="-39737" y="2"/>
            <a:ext cx="18367470" cy="1750229"/>
          </a:xfrm>
          <a:custGeom>
            <a:avLst/>
            <a:gdLst/>
            <a:ahLst/>
            <a:cxnLst/>
            <a:rect l="l" t="t" r="r" b="b"/>
            <a:pathLst>
              <a:path w="6215726" h="592294" extrusionOk="0">
                <a:moveTo>
                  <a:pt x="0" y="0"/>
                </a:moveTo>
                <a:lnTo>
                  <a:pt x="6215726" y="0"/>
                </a:lnTo>
                <a:lnTo>
                  <a:pt x="6215726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207" name="Google Shape;207;g11b522152d0_0_49"/>
          <p:cNvSpPr txBox="1"/>
          <p:nvPr/>
        </p:nvSpPr>
        <p:spPr>
          <a:xfrm>
            <a:off x="865025" y="136363"/>
            <a:ext cx="166374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Solamente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Espíritu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Santo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nos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puede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enseñar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aplicarlas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correctamente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endParaRPr sz="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11b522152d0_0_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725" y="1750225"/>
            <a:ext cx="18367449" cy="869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11b522152d0_0_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600374" cy="59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g11b522152d0_0_38"/>
          <p:cNvPicPr preferRelativeResize="0"/>
          <p:nvPr/>
        </p:nvPicPr>
        <p:blipFill rotWithShape="1">
          <a:blip r:embed="rId4">
            <a:alphaModFix/>
          </a:blip>
          <a:srcRect b="10722"/>
          <a:stretch/>
        </p:blipFill>
        <p:spPr>
          <a:xfrm>
            <a:off x="9385425" y="0"/>
            <a:ext cx="9080760" cy="590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11b522152d0_0_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82125" y="5539351"/>
            <a:ext cx="9600375" cy="50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11b522152d0_0_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5425" y="5539350"/>
            <a:ext cx="9080750" cy="700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11b522152d0_0_38"/>
          <p:cNvSpPr/>
          <p:nvPr/>
        </p:nvSpPr>
        <p:spPr>
          <a:xfrm>
            <a:off x="7330249" y="4544763"/>
            <a:ext cx="4180076" cy="1750229"/>
          </a:xfrm>
          <a:custGeom>
            <a:avLst/>
            <a:gdLst/>
            <a:ahLst/>
            <a:cxnLst/>
            <a:rect l="l" t="t" r="r" b="b"/>
            <a:pathLst>
              <a:path w="6215726" h="592294" extrusionOk="0">
                <a:moveTo>
                  <a:pt x="0" y="0"/>
                </a:moveTo>
                <a:lnTo>
                  <a:pt x="6215726" y="0"/>
                </a:lnTo>
                <a:lnTo>
                  <a:pt x="6215726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218" name="Google Shape;218;g11b522152d0_0_38"/>
          <p:cNvSpPr txBox="1"/>
          <p:nvPr/>
        </p:nvSpPr>
        <p:spPr>
          <a:xfrm>
            <a:off x="552600" y="4853257"/>
            <a:ext cx="177354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Adiáfora</a:t>
            </a:r>
            <a:endParaRPr sz="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>
            <a:off x="-516666" y="-830753"/>
            <a:ext cx="3090731" cy="310458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129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761716" y="553137"/>
            <a:ext cx="681984" cy="68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1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 rotWithShape="1">
          <a:blip r:embed="rId3">
            <a:alphaModFix/>
          </a:blip>
          <a:srcRect b="5650"/>
          <a:stretch/>
        </p:blipFill>
        <p:spPr>
          <a:xfrm>
            <a:off x="7253281" y="6661425"/>
            <a:ext cx="3781433" cy="384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/>
          <p:nvPr/>
        </p:nvSpPr>
        <p:spPr>
          <a:xfrm>
            <a:off x="2273390" y="3557850"/>
            <a:ext cx="14068394" cy="1800959"/>
          </a:xfrm>
          <a:custGeom>
            <a:avLst/>
            <a:gdLst/>
            <a:ahLst/>
            <a:cxnLst/>
            <a:rect l="l" t="t" r="r" b="b"/>
            <a:pathLst>
              <a:path w="4963990" h="1405922" extrusionOk="0">
                <a:moveTo>
                  <a:pt x="0" y="0"/>
                </a:moveTo>
                <a:lnTo>
                  <a:pt x="4963990" y="0"/>
                </a:lnTo>
                <a:lnTo>
                  <a:pt x="4963990" y="1405922"/>
                </a:lnTo>
                <a:lnTo>
                  <a:pt x="0" y="1405922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227" name="Google Shape;227;p29"/>
          <p:cNvSpPr txBox="1"/>
          <p:nvPr/>
        </p:nvSpPr>
        <p:spPr>
          <a:xfrm>
            <a:off x="2273390" y="3764547"/>
            <a:ext cx="13741200" cy="2953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1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¿Por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qué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necesitamos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aplicarnos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la ley y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repetidamente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?</a:t>
            </a:r>
            <a:endParaRPr sz="4400" b="1" i="0" u="none" strike="noStrike" cap="none" dirty="0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100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1"/>
              <a:buFont typeface="Arial"/>
              <a:buNone/>
            </a:pPr>
            <a:endParaRPr sz="5400" b="1" i="0" u="none" strike="noStrike" cap="none" dirty="0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100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1"/>
              <a:buFont typeface="Arial"/>
              <a:buNone/>
            </a:pPr>
            <a:endParaRPr sz="4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4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"/>
          <p:cNvSpPr/>
          <p:nvPr/>
        </p:nvSpPr>
        <p:spPr>
          <a:xfrm>
            <a:off x="5266847" y="5865266"/>
            <a:ext cx="7754305" cy="1228902"/>
          </a:xfrm>
          <a:custGeom>
            <a:avLst/>
            <a:gdLst/>
            <a:ahLst/>
            <a:cxnLst/>
            <a:rect l="l" t="t" r="r" b="b"/>
            <a:pathLst>
              <a:path w="14257217" h="2145794" extrusionOk="0">
                <a:moveTo>
                  <a:pt x="14132758" y="2145794"/>
                </a:moveTo>
                <a:lnTo>
                  <a:pt x="124460" y="2145794"/>
                </a:lnTo>
                <a:cubicBezTo>
                  <a:pt x="55880" y="2145794"/>
                  <a:pt x="0" y="2089914"/>
                  <a:pt x="0" y="202133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4132758" y="0"/>
                </a:lnTo>
                <a:cubicBezTo>
                  <a:pt x="14201336" y="0"/>
                  <a:pt x="14257217" y="55880"/>
                  <a:pt x="14257217" y="124460"/>
                </a:cubicBezTo>
                <a:lnTo>
                  <a:pt x="14257217" y="2021334"/>
                </a:lnTo>
                <a:cubicBezTo>
                  <a:pt x="14257217" y="2089914"/>
                  <a:pt x="14201336" y="2145794"/>
                  <a:pt x="14132758" y="21457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2799600" y="5865266"/>
            <a:ext cx="126888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999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Lección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8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1127849" y="3406071"/>
            <a:ext cx="1603230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La Conclusion, la Ley, y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endParaRPr sz="4400" b="0" i="0" u="none" strike="noStrike" cap="none" dirty="0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00"/>
              <a:buFont typeface="Arial"/>
              <a:buNone/>
            </a:pPr>
            <a:endParaRPr sz="4400" b="0" i="0" u="none" strike="noStrike" cap="none" dirty="0">
              <a:solidFill>
                <a:srgbClr val="FFFFFF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607c1d052_2_44"/>
          <p:cNvSpPr/>
          <p:nvPr/>
        </p:nvSpPr>
        <p:spPr>
          <a:xfrm>
            <a:off x="0" y="904050"/>
            <a:ext cx="9946338" cy="1860076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12607c1d052_2_44"/>
          <p:cNvSpPr txBox="1"/>
          <p:nvPr/>
        </p:nvSpPr>
        <p:spPr>
          <a:xfrm>
            <a:off x="304600" y="10644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Si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somos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creyentes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, ¿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por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qué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necesitamos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la ley?</a:t>
            </a:r>
            <a:endParaRPr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g12607c1d052_2_44"/>
          <p:cNvSpPr txBox="1"/>
          <p:nvPr/>
        </p:nvSpPr>
        <p:spPr>
          <a:xfrm>
            <a:off x="1354650" y="4080323"/>
            <a:ext cx="15578700" cy="55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Fahkwang"/>
              <a:buChar char="●"/>
            </a:pP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Nosotros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los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creyentes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no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estamos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bajo la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obligación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de la ley (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Romanos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8:1)</a:t>
            </a:r>
            <a:endParaRPr sz="44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4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Fahkwang"/>
              <a:buChar char="●"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Pero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aún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tenemos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la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naturaleza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pecaminosa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necesita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ser </a:t>
            </a:r>
            <a:r>
              <a:rPr lang="en-US" sz="44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ahogada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con la ley</a:t>
            </a:r>
            <a:endParaRPr sz="44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62a68aca4_0_75"/>
          <p:cNvSpPr/>
          <p:nvPr/>
        </p:nvSpPr>
        <p:spPr>
          <a:xfrm>
            <a:off x="0" y="904050"/>
            <a:ext cx="13359617" cy="1860076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1262a68aca4_0_75"/>
          <p:cNvSpPr txBox="1"/>
          <p:nvPr/>
        </p:nvSpPr>
        <p:spPr>
          <a:xfrm>
            <a:off x="304600" y="105052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¿A menudo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cambian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nuestras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emociones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pensamientos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, y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actitudes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?</a:t>
            </a:r>
            <a:endParaRPr sz="7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1262a68aca4_0_75"/>
          <p:cNvSpPr txBox="1"/>
          <p:nvPr/>
        </p:nvSpPr>
        <p:spPr>
          <a:xfrm>
            <a:off x="1354650" y="3891475"/>
            <a:ext cx="15578700" cy="55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Fahkwang"/>
              <a:buChar char="●"/>
            </a:pP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Sí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rápidamente</a:t>
            </a: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Fahkwang"/>
              <a:buChar char="●"/>
            </a:pP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Necesitamos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ser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conscientes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de lo que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estamos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pensando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y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sintiendo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para que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podamos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decidir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si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vamos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aplicarnos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la ley o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. </a:t>
            </a: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Fahkwang"/>
              <a:buChar char="●"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Si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estoy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seguro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mis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pecados→la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ley</a:t>
            </a: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</a:pP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Fahkwang"/>
              <a:buChar char="●"/>
            </a:pP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Si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estoy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contrito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o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triste→el</a:t>
            </a:r>
            <a:r>
              <a:rPr lang="en-US" sz="40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endParaRPr sz="40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1262a68aca4_0_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262a68aca4_0_86"/>
          <p:cNvSpPr/>
          <p:nvPr/>
        </p:nvSpPr>
        <p:spPr>
          <a:xfrm>
            <a:off x="2040251" y="3780343"/>
            <a:ext cx="14207502" cy="2726307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1262a68aca4_0_86"/>
          <p:cNvSpPr txBox="1"/>
          <p:nvPr/>
        </p:nvSpPr>
        <p:spPr>
          <a:xfrm>
            <a:off x="2576258" y="4338326"/>
            <a:ext cx="13492500" cy="2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¿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Cuáles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pasajes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bíblicos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de la ley se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aplica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de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manera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regular a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sí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mismo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?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62a68aca4_0_94"/>
          <p:cNvSpPr/>
          <p:nvPr/>
        </p:nvSpPr>
        <p:spPr>
          <a:xfrm>
            <a:off x="2040251" y="3780344"/>
            <a:ext cx="14207502" cy="196123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1262a68aca4_0_94"/>
          <p:cNvSpPr txBox="1"/>
          <p:nvPr/>
        </p:nvSpPr>
        <p:spPr>
          <a:xfrm>
            <a:off x="2397741" y="3995039"/>
            <a:ext cx="13492500" cy="25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¿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Cuáles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pasajes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bíblicos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del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se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aplica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de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manera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regular a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sí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mismo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?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1"/>
          <p:cNvSpPr/>
          <p:nvPr/>
        </p:nvSpPr>
        <p:spPr>
          <a:xfrm>
            <a:off x="1219588" y="4035325"/>
            <a:ext cx="15848682" cy="1897642"/>
          </a:xfrm>
          <a:custGeom>
            <a:avLst/>
            <a:gdLst/>
            <a:ahLst/>
            <a:cxnLst/>
            <a:rect l="l" t="t" r="r" b="b"/>
            <a:pathLst>
              <a:path w="4842989" h="1474765" extrusionOk="0">
                <a:moveTo>
                  <a:pt x="0" y="0"/>
                </a:moveTo>
                <a:lnTo>
                  <a:pt x="4842989" y="0"/>
                </a:lnTo>
                <a:lnTo>
                  <a:pt x="4842989" y="1474765"/>
                </a:lnTo>
                <a:lnTo>
                  <a:pt x="0" y="1474765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260" name="Google Shape;260;p31"/>
          <p:cNvSpPr txBox="1"/>
          <p:nvPr/>
        </p:nvSpPr>
        <p:spPr>
          <a:xfrm>
            <a:off x="1680213" y="4188875"/>
            <a:ext cx="15388200" cy="4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1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La Biblia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usa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muchas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imágenes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para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describir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las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buenas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nuevas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. ¿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Cuáles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imágenes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recuerda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?</a:t>
            </a:r>
            <a:endParaRPr sz="5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31"/>
          <p:cNvSpPr/>
          <p:nvPr/>
        </p:nvSpPr>
        <p:spPr>
          <a:xfrm>
            <a:off x="-516666" y="-830753"/>
            <a:ext cx="3090731" cy="3104584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1292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1"/>
          <p:cNvSpPr txBox="1"/>
          <p:nvPr/>
        </p:nvSpPr>
        <p:spPr>
          <a:xfrm>
            <a:off x="761716" y="553137"/>
            <a:ext cx="681900" cy="683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2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262a68aca4_0_103"/>
          <p:cNvSpPr/>
          <p:nvPr/>
        </p:nvSpPr>
        <p:spPr>
          <a:xfrm>
            <a:off x="0" y="904050"/>
            <a:ext cx="5465135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1262a68aca4_0_103"/>
          <p:cNvSpPr txBox="1"/>
          <p:nvPr/>
        </p:nvSpPr>
        <p:spPr>
          <a:xfrm>
            <a:off x="42742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Salmo 103:12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1262a68aca4_0_103"/>
          <p:cNvSpPr txBox="1"/>
          <p:nvPr/>
        </p:nvSpPr>
        <p:spPr>
          <a:xfrm>
            <a:off x="2190450" y="5764625"/>
            <a:ext cx="13907100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“Tan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lejos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nosotros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echó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nuestras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transgresiones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como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lejos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del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oriente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está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occidente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400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270" name="Google Shape;270;g1262a68aca4_0_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47600" y="766550"/>
            <a:ext cx="5883325" cy="38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262a68aca4_0_111"/>
          <p:cNvSpPr/>
          <p:nvPr/>
        </p:nvSpPr>
        <p:spPr>
          <a:xfrm>
            <a:off x="0" y="904050"/>
            <a:ext cx="5402547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262a68aca4_0_111"/>
          <p:cNvSpPr txBox="1"/>
          <p:nvPr/>
        </p:nvSpPr>
        <p:spPr>
          <a:xfrm>
            <a:off x="42742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Salmo 32:1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1262a68aca4_0_111"/>
          <p:cNvSpPr txBox="1"/>
          <p:nvPr/>
        </p:nvSpPr>
        <p:spPr>
          <a:xfrm>
            <a:off x="2190450" y="4352075"/>
            <a:ext cx="13907100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Dichoso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aquel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quien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se le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perdonan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sus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transgresiones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quien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se le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borran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sus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pecados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4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278" name="Google Shape;278;g1262a68aca4_0_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5225" y="7185550"/>
            <a:ext cx="4139025" cy="27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62a68aca4_0_119"/>
          <p:cNvSpPr/>
          <p:nvPr/>
        </p:nvSpPr>
        <p:spPr>
          <a:xfrm>
            <a:off x="0" y="904050"/>
            <a:ext cx="6413486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g1262a68aca4_0_119"/>
          <p:cNvSpPr txBox="1"/>
          <p:nvPr/>
        </p:nvSpPr>
        <p:spPr>
          <a:xfrm>
            <a:off x="42742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Jeremías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31:34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262a68aca4_0_119"/>
          <p:cNvSpPr txBox="1"/>
          <p:nvPr/>
        </p:nvSpPr>
        <p:spPr>
          <a:xfrm>
            <a:off x="1963500" y="4137125"/>
            <a:ext cx="14361000" cy="46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Ya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no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tendrá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nadie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enseñar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prójimo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ni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dirá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nadie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hermano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: “¡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Conoce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al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Señor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!”,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porque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todos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desde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más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pequeño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hasta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más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grande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me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conocerán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—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afirma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Señor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—.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Yo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les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perdonaré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iniquidad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y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nunca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más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me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acordaré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sus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pecados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4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286" name="Google Shape;286;g1262a68aca4_0_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84244" y="367350"/>
            <a:ext cx="5807306" cy="258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62a68aca4_0_127"/>
          <p:cNvSpPr/>
          <p:nvPr/>
        </p:nvSpPr>
        <p:spPr>
          <a:xfrm>
            <a:off x="0" y="904050"/>
            <a:ext cx="6379535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1262a68aca4_0_127"/>
          <p:cNvSpPr txBox="1"/>
          <p:nvPr/>
        </p:nvSpPr>
        <p:spPr>
          <a:xfrm>
            <a:off x="42742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Miqueas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7:18-19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1262a68aca4_0_127"/>
          <p:cNvSpPr txBox="1"/>
          <p:nvPr/>
        </p:nvSpPr>
        <p:spPr>
          <a:xfrm>
            <a:off x="4253024" y="3037708"/>
            <a:ext cx="13287900" cy="48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“¿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Qué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Dios hay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como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tú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que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perdone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la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maldad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y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pase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por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alto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delito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del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remanente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pueblo? No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siempre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estarás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airado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porque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tu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mayor placer es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amar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 Vuelve a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compadecerte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nosotros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Pon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tu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pie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sobre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nuestras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maldades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y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arroja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al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fondo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del mar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todos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nuestros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pecados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0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294" name="Google Shape;294;g1262a68aca4_0_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413" y="6612925"/>
            <a:ext cx="4882500" cy="32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262a68aca4_0_139"/>
          <p:cNvSpPr/>
          <p:nvPr/>
        </p:nvSpPr>
        <p:spPr>
          <a:xfrm>
            <a:off x="0" y="904050"/>
            <a:ext cx="6413486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1262a68aca4_0_139"/>
          <p:cNvSpPr txBox="1"/>
          <p:nvPr/>
        </p:nvSpPr>
        <p:spPr>
          <a:xfrm>
            <a:off x="24317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Colosenses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2:14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g1262a68aca4_0_139"/>
          <p:cNvSpPr txBox="1"/>
          <p:nvPr/>
        </p:nvSpPr>
        <p:spPr>
          <a:xfrm>
            <a:off x="1963500" y="3279100"/>
            <a:ext cx="14361000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“y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anular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deuda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teníamos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pendiente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por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requisitos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la ley.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Él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anuló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deuda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era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adversa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clavándola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cruz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4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302" name="Google Shape;302;g1262a68aca4_0_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4475" y="6422375"/>
            <a:ext cx="5339062" cy="35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6a5fb5800_0_79"/>
          <p:cNvSpPr/>
          <p:nvPr/>
        </p:nvSpPr>
        <p:spPr>
          <a:xfrm>
            <a:off x="0" y="-39498"/>
            <a:ext cx="18367470" cy="1750229"/>
          </a:xfrm>
          <a:custGeom>
            <a:avLst/>
            <a:gdLst/>
            <a:ahLst/>
            <a:cxnLst/>
            <a:rect l="l" t="t" r="r" b="b"/>
            <a:pathLst>
              <a:path w="6215726" h="592294" extrusionOk="0">
                <a:moveTo>
                  <a:pt x="0" y="0"/>
                </a:moveTo>
                <a:lnTo>
                  <a:pt x="6215726" y="0"/>
                </a:lnTo>
                <a:lnTo>
                  <a:pt x="6215726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97" name="Google Shape;97;g116a5fb5800_0_79"/>
          <p:cNvSpPr txBox="1"/>
          <p:nvPr/>
        </p:nvSpPr>
        <p:spPr>
          <a:xfrm>
            <a:off x="610116" y="297324"/>
            <a:ext cx="48831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ORACIÓN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16a5fb5800_0_79"/>
          <p:cNvSpPr txBox="1"/>
          <p:nvPr/>
        </p:nvSpPr>
        <p:spPr>
          <a:xfrm>
            <a:off x="753399" y="2984232"/>
            <a:ext cx="11397300" cy="700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Querido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Espíritu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Santo,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enséñanos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ser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como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profeta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Natán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quien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fue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David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mostrarle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pecado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y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también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mostrarle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su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perdón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.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Ayúdanos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aplicar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ley y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propios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corazones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mientras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buscamos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aplicarlos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los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corazones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de las personas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rodean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.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nombre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de Jesús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oramos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,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Amén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. 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endParaRPr sz="4299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99" name="Google Shape;99;g116a5fb5800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51500" y="4319500"/>
            <a:ext cx="4883101" cy="3254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62a68aca4_0_149"/>
          <p:cNvSpPr/>
          <p:nvPr/>
        </p:nvSpPr>
        <p:spPr>
          <a:xfrm>
            <a:off x="0" y="904050"/>
            <a:ext cx="5954233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1262a68aca4_0_149"/>
          <p:cNvSpPr txBox="1"/>
          <p:nvPr/>
        </p:nvSpPr>
        <p:spPr>
          <a:xfrm>
            <a:off x="33527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Gálatas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3:26-27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1262a68aca4_0_149"/>
          <p:cNvSpPr txBox="1"/>
          <p:nvPr/>
        </p:nvSpPr>
        <p:spPr>
          <a:xfrm>
            <a:off x="1450950" y="5685071"/>
            <a:ext cx="15386100" cy="233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Todos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ustedes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son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hijos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Dios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mediante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fe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Cristo Jesús,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porque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todos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han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sido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bautizados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Cristo se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han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revestido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Cristo.”</a:t>
            </a:r>
            <a:endParaRPr sz="44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310" name="Google Shape;310;g1262a68aca4_0_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4050" y="1041775"/>
            <a:ext cx="49530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262a68aca4_0_159"/>
          <p:cNvSpPr/>
          <p:nvPr/>
        </p:nvSpPr>
        <p:spPr>
          <a:xfrm>
            <a:off x="0" y="904050"/>
            <a:ext cx="5720316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262a68aca4_0_159"/>
          <p:cNvSpPr txBox="1"/>
          <p:nvPr/>
        </p:nvSpPr>
        <p:spPr>
          <a:xfrm>
            <a:off x="33527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Apocalipsis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2:7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262a68aca4_0_159"/>
          <p:cNvSpPr txBox="1"/>
          <p:nvPr/>
        </p:nvSpPr>
        <p:spPr>
          <a:xfrm>
            <a:off x="1450950" y="2948375"/>
            <a:ext cx="15386100" cy="311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“El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tenga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oídos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oiga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lo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Espíritu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dice a las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iglesias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 Al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salga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vencedor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daré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derecho a comer del árbol de la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vida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que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está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paraíso</a:t>
            </a:r>
            <a:r>
              <a:rPr lang="en-US" sz="44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Dios.”</a:t>
            </a:r>
            <a:endParaRPr sz="44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318" name="Google Shape;318;g1262a68aca4_0_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613" y="5994475"/>
            <a:ext cx="4962725" cy="595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62a68aca4_0_169"/>
          <p:cNvSpPr/>
          <p:nvPr/>
        </p:nvSpPr>
        <p:spPr>
          <a:xfrm>
            <a:off x="0" y="904050"/>
            <a:ext cx="5613991" cy="1430828"/>
          </a:xfrm>
          <a:custGeom>
            <a:avLst/>
            <a:gdLst/>
            <a:ahLst/>
            <a:cxnLst/>
            <a:rect l="l" t="t" r="r" b="b"/>
            <a:pathLst>
              <a:path w="4348126" h="1546841" extrusionOk="0">
                <a:moveTo>
                  <a:pt x="4223666" y="1546840"/>
                </a:moveTo>
                <a:lnTo>
                  <a:pt x="124460" y="1546840"/>
                </a:lnTo>
                <a:cubicBezTo>
                  <a:pt x="55880" y="1546840"/>
                  <a:pt x="0" y="1490960"/>
                  <a:pt x="0" y="1422380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223666" y="0"/>
                </a:lnTo>
                <a:cubicBezTo>
                  <a:pt x="4292246" y="0"/>
                  <a:pt x="4348126" y="55880"/>
                  <a:pt x="4348126" y="124460"/>
                </a:cubicBezTo>
                <a:lnTo>
                  <a:pt x="4348126" y="1422381"/>
                </a:lnTo>
                <a:cubicBezTo>
                  <a:pt x="4348126" y="1490961"/>
                  <a:pt x="4292246" y="1546841"/>
                  <a:pt x="4223666" y="1546841"/>
                </a:cubicBezTo>
                <a:close/>
              </a:path>
            </a:pathLst>
          </a:custGeom>
          <a:solidFill>
            <a:srgbClr val="008540">
              <a:alpha val="8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262a68aca4_0_169"/>
          <p:cNvSpPr txBox="1"/>
          <p:nvPr/>
        </p:nvSpPr>
        <p:spPr>
          <a:xfrm>
            <a:off x="642375" y="1234775"/>
            <a:ext cx="12685200" cy="17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4400" b="1" i="0" u="none" strike="noStrike" cap="none" dirty="0" err="1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Filipenses</a:t>
            </a:r>
            <a:r>
              <a:rPr lang="en-US" sz="4400" b="1" i="0" u="none" strike="noStrike" cap="none" dirty="0">
                <a:solidFill>
                  <a:schemeClr val="lt1"/>
                </a:solidFill>
                <a:latin typeface="Fahkwang"/>
                <a:ea typeface="Fahkwang"/>
                <a:cs typeface="Fahkwang"/>
                <a:sym typeface="Fahkwang"/>
              </a:rPr>
              <a:t> 4:3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262a68aca4_0_169"/>
          <p:cNvSpPr txBox="1"/>
          <p:nvPr/>
        </p:nvSpPr>
        <p:spPr>
          <a:xfrm>
            <a:off x="918300" y="2971150"/>
            <a:ext cx="164514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“Y a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ti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mi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fiel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compañero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te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pido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ayudes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estas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mujeres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que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han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luchado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a mi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lado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la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obra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del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evangelio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junto con Clemente y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demás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colaboradores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míos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cuyos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nombres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están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libro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 de la </a:t>
            </a:r>
            <a:r>
              <a:rPr lang="en-US" sz="4000" b="1" i="0" u="none" strike="noStrike" cap="none" dirty="0" err="1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vida</a:t>
            </a:r>
            <a:r>
              <a:rPr lang="en-US" sz="4000" b="1" i="0" u="none" strike="noStrike" cap="none" dirty="0">
                <a:solidFill>
                  <a:schemeClr val="dk1"/>
                </a:solidFill>
                <a:highlight>
                  <a:srgbClr val="FFFFFF"/>
                </a:highlight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000" b="1" i="0" u="none" strike="noStrike" cap="none" dirty="0">
              <a:solidFill>
                <a:schemeClr val="dk1"/>
              </a:solidFill>
              <a:highlight>
                <a:srgbClr val="FFFFFF"/>
              </a:highlight>
              <a:latin typeface="Fahkwang"/>
              <a:ea typeface="Fahkwang"/>
              <a:cs typeface="Fahkwang"/>
              <a:sym typeface="Fahkwang"/>
            </a:endParaRPr>
          </a:p>
        </p:txBody>
      </p:sp>
      <p:pic>
        <p:nvPicPr>
          <p:cNvPr id="326" name="Google Shape;326;g1262a68aca4_0_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35901" y="6190350"/>
            <a:ext cx="5025050" cy="377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6a5fb5800_0_79"/>
          <p:cNvSpPr/>
          <p:nvPr/>
        </p:nvSpPr>
        <p:spPr>
          <a:xfrm>
            <a:off x="0" y="-39498"/>
            <a:ext cx="18367470" cy="1750229"/>
          </a:xfrm>
          <a:custGeom>
            <a:avLst/>
            <a:gdLst/>
            <a:ahLst/>
            <a:cxnLst/>
            <a:rect l="l" t="t" r="r" b="b"/>
            <a:pathLst>
              <a:path w="6215726" h="592294" extrusionOk="0">
                <a:moveTo>
                  <a:pt x="0" y="0"/>
                </a:moveTo>
                <a:lnTo>
                  <a:pt x="6215726" y="0"/>
                </a:lnTo>
                <a:lnTo>
                  <a:pt x="6215726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97" name="Google Shape;97;g116a5fb5800_0_79"/>
          <p:cNvSpPr txBox="1"/>
          <p:nvPr/>
        </p:nvSpPr>
        <p:spPr>
          <a:xfrm>
            <a:off x="610116" y="297324"/>
            <a:ext cx="113973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Conclusion de la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Leccion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Ocho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16a5fb5800_0_79"/>
          <p:cNvSpPr txBox="1"/>
          <p:nvPr/>
        </p:nvSpPr>
        <p:spPr>
          <a:xfrm>
            <a:off x="3485085" y="2371756"/>
            <a:ext cx="11397300" cy="7915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742950" marR="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C" sz="4400" b="1" dirty="0">
                <a:effectLst/>
                <a:latin typeface="Fahkwang" pitchFamily="2" charset="-34"/>
                <a:ea typeface="Calibri" panose="020F0502020204030204" pitchFamily="34" charset="0"/>
                <a:cs typeface="Fahkwang" pitchFamily="2" charset="-34"/>
              </a:rPr>
              <a:t>¿Por qué es importante  para el creyente vivir bajo las buenas nuevas acerca de Jesús, quien nos salvó de nuestros pecados, la muerte y el diablo y no bajo las demandas de la ley?</a:t>
            </a:r>
            <a:endParaRPr lang="en-US" sz="4400" dirty="0">
              <a:effectLst/>
              <a:latin typeface="Fahkwang" pitchFamily="2" charset="-34"/>
              <a:ea typeface="Calibri" panose="020F0502020204030204" pitchFamily="34" charset="0"/>
              <a:cs typeface="Fahkwang" pitchFamily="2" charset="-34"/>
            </a:endParaRPr>
          </a:p>
          <a:p>
            <a:pPr marL="742950" marR="0" lvl="1" indent="-28575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s-EC" sz="4400" b="1" dirty="0">
                <a:effectLst/>
                <a:latin typeface="Fahkwang" pitchFamily="2" charset="-34"/>
                <a:ea typeface="Calibri" panose="020F0502020204030204" pitchFamily="34" charset="0"/>
                <a:cs typeface="Fahkwang" pitchFamily="2" charset="-34"/>
              </a:rPr>
              <a:t>¿En qué sentido la muerte y la resurrección  de Jesucristo garantizan nuestra resurrección física en el cielo? </a:t>
            </a:r>
            <a:endParaRPr lang="en-US" sz="4400" dirty="0">
              <a:effectLst/>
              <a:latin typeface="Fahkwang" pitchFamily="2" charset="-34"/>
              <a:ea typeface="Calibri" panose="020F0502020204030204" pitchFamily="34" charset="0"/>
              <a:cs typeface="Fahkwang" pitchFamily="2" charset="-34"/>
            </a:endParaRPr>
          </a:p>
          <a:p>
            <a:pPr marL="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endParaRPr sz="4400" b="1" i="0" u="none" strike="noStrike" cap="none" dirty="0">
              <a:solidFill>
                <a:srgbClr val="000000"/>
              </a:solidFill>
              <a:latin typeface="Fahkwang" pitchFamily="2" charset="-34"/>
              <a:ea typeface="Fahkwang"/>
              <a:cs typeface="Fahkwang" pitchFamily="2" charset="-34"/>
              <a:sym typeface="Fahkwang"/>
            </a:endParaRPr>
          </a:p>
        </p:txBody>
      </p:sp>
    </p:spTree>
    <p:extLst>
      <p:ext uri="{BB962C8B-B14F-4D97-AF65-F5344CB8AC3E}">
        <p14:creationId xmlns:p14="http://schemas.microsoft.com/office/powerpoint/2010/main" val="21752134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139681ae77_0_361"/>
          <p:cNvSpPr/>
          <p:nvPr/>
        </p:nvSpPr>
        <p:spPr>
          <a:xfrm>
            <a:off x="-1304948" y="7076142"/>
            <a:ext cx="5025724" cy="50482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8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g1139681ae77_0_3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696" y="8029035"/>
            <a:ext cx="2835876" cy="1701526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1139681ae77_0_361"/>
          <p:cNvSpPr txBox="1"/>
          <p:nvPr/>
        </p:nvSpPr>
        <p:spPr>
          <a:xfrm>
            <a:off x="300450" y="4195548"/>
            <a:ext cx="176871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ORACIÓN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39681ae77_0_355"/>
          <p:cNvSpPr/>
          <p:nvPr/>
        </p:nvSpPr>
        <p:spPr>
          <a:xfrm>
            <a:off x="-1304948" y="7076142"/>
            <a:ext cx="5025724" cy="50482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8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Google Shape;360;g1139681ae77_0_3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696" y="8029035"/>
            <a:ext cx="2835876" cy="170152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g1139681ae77_0_355"/>
          <p:cNvSpPr txBox="1"/>
          <p:nvPr/>
        </p:nvSpPr>
        <p:spPr>
          <a:xfrm>
            <a:off x="300450" y="1153850"/>
            <a:ext cx="176871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PROYECTO FINAL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1139681ae77_0_3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5984" y="2578248"/>
            <a:ext cx="6336032" cy="630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39681ae77_0_373"/>
          <p:cNvSpPr/>
          <p:nvPr/>
        </p:nvSpPr>
        <p:spPr>
          <a:xfrm>
            <a:off x="-1304948" y="7076142"/>
            <a:ext cx="5025724" cy="50482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8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g1139681ae77_0_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696" y="8029035"/>
            <a:ext cx="2835876" cy="1701526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g1139681ae77_0_373"/>
          <p:cNvSpPr txBox="1"/>
          <p:nvPr/>
        </p:nvSpPr>
        <p:spPr>
          <a:xfrm>
            <a:off x="300450" y="4195548"/>
            <a:ext cx="176871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DESPEDIDA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g1139681ae77_0_3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65c1afa977_0_0"/>
          <p:cNvSpPr txBox="1">
            <a:spLocks noGrp="1"/>
          </p:cNvSpPr>
          <p:nvPr>
            <p:ph type="title"/>
          </p:nvPr>
        </p:nvSpPr>
        <p:spPr>
          <a:xfrm>
            <a:off x="2971800" y="794729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D22"/>
              </a:buClr>
              <a:buSzPct val="100000"/>
              <a:buFont typeface="Overlock"/>
              <a:buNone/>
            </a:pP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El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Propósito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de Academia Cristo</a:t>
            </a:r>
            <a:endParaRPr sz="1800" dirty="0"/>
          </a:p>
        </p:txBody>
      </p:sp>
      <p:sp>
        <p:nvSpPr>
          <p:cNvPr id="381" name="Google Shape;381;g165c1afa977_0_0"/>
          <p:cNvSpPr txBox="1">
            <a:spLocks noGrp="1"/>
          </p:cNvSpPr>
          <p:nvPr>
            <p:ph type="body" idx="1"/>
          </p:nvPr>
        </p:nvSpPr>
        <p:spPr>
          <a:xfrm>
            <a:off x="7596982" y="2889414"/>
            <a:ext cx="9813000" cy="6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3429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837"/>
              </a:buClr>
              <a:buSzPts val="60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Capacitación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para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cumplir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la Gran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Comisión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. </a:t>
            </a:r>
            <a:endParaRPr sz="4000" dirty="0"/>
          </a:p>
          <a:p>
            <a:pPr marL="342900" lvl="0" indent="-381000" algn="l" rtl="0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>
                <a:srgbClr val="0C7837"/>
              </a:buClr>
              <a:buSzPts val="60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Crecer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en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la Palabra </a:t>
            </a:r>
            <a:endParaRPr sz="4000" dirty="0"/>
          </a:p>
          <a:p>
            <a:pPr marL="342900" lvl="0" indent="-381000" algn="l" rtl="0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>
                <a:srgbClr val="0C7837"/>
              </a:buClr>
              <a:buSzPts val="60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Llevar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la Palabra a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otros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. </a:t>
            </a:r>
            <a:endParaRPr sz="4000" dirty="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82" name="Google Shape;382;g165c1afa977_0_0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018" y="4466525"/>
            <a:ext cx="5317833" cy="3221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65c1afa977_0_82"/>
          <p:cNvSpPr txBox="1">
            <a:spLocks noGrp="1"/>
          </p:cNvSpPr>
          <p:nvPr>
            <p:ph type="title"/>
          </p:nvPr>
        </p:nvSpPr>
        <p:spPr>
          <a:xfrm>
            <a:off x="1257300" y="526423"/>
            <a:ext cx="15773400" cy="23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D22"/>
              </a:buClr>
              <a:buSzPts val="7200"/>
              <a:buFont typeface="Overlock"/>
              <a:buNone/>
            </a:pP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“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Quiero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juntar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un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grupo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. </a:t>
            </a:r>
            <a:b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</a:b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¿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Pueden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orientarme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?”</a:t>
            </a:r>
            <a:endParaRPr b="1" dirty="0">
              <a:latin typeface="Overlock"/>
              <a:ea typeface="Overlock"/>
              <a:cs typeface="Overlock"/>
              <a:sym typeface="Overlock"/>
            </a:endParaRPr>
          </a:p>
        </p:txBody>
      </p:sp>
      <p:sp>
        <p:nvSpPr>
          <p:cNvPr id="389" name="Google Shape;389;g165c1afa977_0_82"/>
          <p:cNvSpPr txBox="1">
            <a:spLocks noGrp="1"/>
          </p:cNvSpPr>
          <p:nvPr>
            <p:ph type="body" idx="1"/>
          </p:nvPr>
        </p:nvSpPr>
        <p:spPr>
          <a:xfrm>
            <a:off x="7554596" y="3479565"/>
            <a:ext cx="9813000" cy="56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342900" lvl="0" indent="-349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837"/>
              </a:buClr>
              <a:buSzPts val="5300"/>
              <a:buChar char="•"/>
            </a:pPr>
            <a:r>
              <a:rPr lang="en-US" sz="44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Hable</a:t>
            </a:r>
            <a:r>
              <a:rPr lang="en-US" sz="44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con </a:t>
            </a:r>
            <a:r>
              <a:rPr lang="en-US" sz="44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su</a:t>
            </a:r>
            <a:r>
              <a:rPr lang="en-US" sz="44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4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profesor</a:t>
            </a:r>
            <a:endParaRPr sz="4400" dirty="0">
              <a:solidFill>
                <a:srgbClr val="0C7837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lvl="0" indent="-349250" algn="l" rtl="0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C7837"/>
              </a:buClr>
              <a:buSzPts val="5300"/>
              <a:buChar char="•"/>
            </a:pPr>
            <a:r>
              <a:rPr lang="en-US" sz="44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Orientación</a:t>
            </a:r>
            <a:r>
              <a:rPr lang="en-US" sz="44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: Grupo </a:t>
            </a:r>
            <a:r>
              <a:rPr lang="en-US" sz="44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Sembrador</a:t>
            </a:r>
            <a:endParaRPr sz="4400" dirty="0">
              <a:solidFill>
                <a:srgbClr val="0C7837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lvl="0" indent="-349250" algn="l" rtl="0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C7837"/>
              </a:buClr>
              <a:buSzPts val="5300"/>
              <a:buChar char="•"/>
            </a:pP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&gt;&gt;No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dejemos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de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congregarnos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,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como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es la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costumbre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de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algunos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,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sino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animémonos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unos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a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otros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; y con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más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razón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ahora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que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vemos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que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aquel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día se </a:t>
            </a:r>
            <a:r>
              <a:rPr lang="en-US" sz="44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acerca</a:t>
            </a:r>
            <a:r>
              <a:rPr lang="en-US" sz="44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.&lt;&lt; </a:t>
            </a:r>
            <a:r>
              <a:rPr lang="en-US" sz="4400" b="0" i="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(</a:t>
            </a:r>
            <a:r>
              <a:rPr lang="en-US" sz="4400" b="0" i="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Hebreos</a:t>
            </a:r>
            <a:r>
              <a:rPr lang="en-US" sz="4400" b="0" i="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10:25)</a:t>
            </a:r>
            <a:endParaRPr sz="4400" dirty="0">
              <a:solidFill>
                <a:srgbClr val="0C7837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90" name="Google Shape;390;g165c1afa977_0_82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7300" y="3479565"/>
            <a:ext cx="5608113" cy="456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6a5fb5800_0_79"/>
          <p:cNvSpPr/>
          <p:nvPr/>
        </p:nvSpPr>
        <p:spPr>
          <a:xfrm>
            <a:off x="0" y="-39498"/>
            <a:ext cx="18367470" cy="1750229"/>
          </a:xfrm>
          <a:custGeom>
            <a:avLst/>
            <a:gdLst/>
            <a:ahLst/>
            <a:cxnLst/>
            <a:rect l="l" t="t" r="r" b="b"/>
            <a:pathLst>
              <a:path w="6215726" h="592294" extrusionOk="0">
                <a:moveTo>
                  <a:pt x="0" y="0"/>
                </a:moveTo>
                <a:lnTo>
                  <a:pt x="6215726" y="0"/>
                </a:lnTo>
                <a:lnTo>
                  <a:pt x="6215726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97" name="Google Shape;97;g116a5fb5800_0_79"/>
          <p:cNvSpPr txBox="1"/>
          <p:nvPr/>
        </p:nvSpPr>
        <p:spPr>
          <a:xfrm>
            <a:off x="610116" y="297324"/>
            <a:ext cx="113973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Objetivos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de la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Leccion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Ocho</a:t>
            </a: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g116a5fb5800_0_79"/>
          <p:cNvSpPr txBox="1"/>
          <p:nvPr/>
        </p:nvSpPr>
        <p:spPr>
          <a:xfrm>
            <a:off x="3485085" y="2047553"/>
            <a:ext cx="11397300" cy="8639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419" sz="4400" b="1" dirty="0">
                <a:effectLst/>
                <a:latin typeface="Fahkwang" pitchFamily="2" charset="-34"/>
                <a:ea typeface="Calibri" panose="020F0502020204030204" pitchFamily="34" charset="0"/>
                <a:cs typeface="Fahkwang" pitchFamily="2" charset="-34"/>
              </a:rPr>
              <a:t>Aprender a usar y  a aplicar  correctamente  de la ley y el evangelio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4400" dirty="0">
              <a:effectLst/>
              <a:latin typeface="Fahkwang" pitchFamily="2" charset="-34"/>
              <a:ea typeface="Calibri" panose="020F0502020204030204" pitchFamily="34" charset="0"/>
              <a:cs typeface="Fahkwang" pitchFamily="2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419" sz="4400" b="1" dirty="0">
                <a:effectLst/>
                <a:latin typeface="Fahkwang" pitchFamily="2" charset="-34"/>
                <a:ea typeface="Calibri" panose="020F0502020204030204" pitchFamily="34" charset="0"/>
                <a:cs typeface="Fahkwang" pitchFamily="2" charset="-34"/>
              </a:rPr>
              <a:t>Reconocer nuestra necesidad de escuchar constantemente la ley y el evangelio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4400" dirty="0">
              <a:effectLst/>
              <a:latin typeface="Fahkwang" pitchFamily="2" charset="-34"/>
              <a:ea typeface="Calibri" panose="020F0502020204030204" pitchFamily="34" charset="0"/>
              <a:cs typeface="Fahkwang" pitchFamily="2" charset="-34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419" sz="4400" b="1" dirty="0">
                <a:effectLst/>
                <a:latin typeface="Fahkwang" pitchFamily="2" charset="-34"/>
                <a:ea typeface="Calibri" panose="020F0502020204030204" pitchFamily="34" charset="0"/>
                <a:cs typeface="Fahkwang" pitchFamily="2" charset="-34"/>
              </a:rPr>
              <a:t>Recordar y reafirmar que el mensaje principal de la  biblia es Jesucristo, el salvador del mundo. </a:t>
            </a:r>
            <a:endParaRPr lang="en-US" sz="4400" dirty="0">
              <a:effectLst/>
              <a:latin typeface="Fahkwang" pitchFamily="2" charset="-34"/>
              <a:ea typeface="Calibri" panose="020F0502020204030204" pitchFamily="34" charset="0"/>
              <a:cs typeface="Fahkwang" pitchFamily="2" charset="-34"/>
            </a:endParaRPr>
          </a:p>
          <a:p>
            <a:pPr marL="0" marR="0" lvl="0" indent="0" algn="just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endParaRPr sz="4400" b="1" i="0" u="none" strike="noStrike" cap="none" dirty="0">
              <a:solidFill>
                <a:srgbClr val="000000"/>
              </a:solidFill>
              <a:latin typeface="Fahkwang" pitchFamily="2" charset="-34"/>
              <a:ea typeface="Fahkwang"/>
              <a:cs typeface="Fahkwang" pitchFamily="2" charset="-34"/>
              <a:sym typeface="Fahkwang"/>
            </a:endParaRPr>
          </a:p>
        </p:txBody>
      </p:sp>
    </p:spTree>
    <p:extLst>
      <p:ext uri="{BB962C8B-B14F-4D97-AF65-F5344CB8AC3E}">
        <p14:creationId xmlns:p14="http://schemas.microsoft.com/office/powerpoint/2010/main" val="16938223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65c1afa977_0_164"/>
          <p:cNvSpPr txBox="1">
            <a:spLocks noGrp="1"/>
          </p:cNvSpPr>
          <p:nvPr>
            <p:ph type="title"/>
          </p:nvPr>
        </p:nvSpPr>
        <p:spPr>
          <a:xfrm>
            <a:off x="2971800" y="730933"/>
            <a:ext cx="1234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E3D22"/>
              </a:buClr>
              <a:buSzPts val="6600"/>
              <a:buFont typeface="Overlock"/>
              <a:buNone/>
            </a:pP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Deseo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unirme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a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ustedes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.  ¿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Cómo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 se </a:t>
            </a:r>
            <a:r>
              <a:rPr lang="en-US" b="1" dirty="0" err="1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hace</a:t>
            </a:r>
            <a:r>
              <a:rPr lang="en-US" b="1" dirty="0">
                <a:solidFill>
                  <a:srgbClr val="5E3D22"/>
                </a:solidFill>
                <a:latin typeface="Overlock"/>
                <a:ea typeface="Overlock"/>
                <a:cs typeface="Overlock"/>
                <a:sym typeface="Overlock"/>
              </a:rPr>
              <a:t>?</a:t>
            </a:r>
            <a:endParaRPr dirty="0"/>
          </a:p>
        </p:txBody>
      </p:sp>
      <p:sp>
        <p:nvSpPr>
          <p:cNvPr id="397" name="Google Shape;397;g165c1afa977_0_164"/>
          <p:cNvSpPr txBox="1">
            <a:spLocks noGrp="1"/>
          </p:cNvSpPr>
          <p:nvPr>
            <p:ph type="body" idx="1"/>
          </p:nvPr>
        </p:nvSpPr>
        <p:spPr>
          <a:xfrm>
            <a:off x="7685378" y="3557700"/>
            <a:ext cx="10348200" cy="67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marL="342900" lvl="0" indent="-336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7837"/>
              </a:buClr>
              <a:buSzPts val="5100"/>
              <a:buChar char="•"/>
            </a:pP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Hable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con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su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Profesor</a:t>
            </a:r>
            <a:endParaRPr sz="4000" dirty="0">
              <a:solidFill>
                <a:srgbClr val="0C7837"/>
              </a:solidFill>
              <a:latin typeface="Overlock"/>
              <a:ea typeface="Overlock"/>
              <a:cs typeface="Overlock"/>
              <a:sym typeface="Overlock"/>
            </a:endParaRPr>
          </a:p>
          <a:p>
            <a:pPr marL="342900" lvl="0" indent="-336550" algn="l" rtl="0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C7837"/>
              </a:buClr>
              <a:buSzPts val="5100"/>
              <a:buChar char="•"/>
            </a:pP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Se </a:t>
            </a:r>
            <a:r>
              <a:rPr lang="en-US" sz="4000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establece</a:t>
            </a:r>
            <a:r>
              <a:rPr lang="en-US" sz="4000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Unidad Doctrinal</a:t>
            </a:r>
            <a:endParaRPr sz="4000" dirty="0"/>
          </a:p>
          <a:p>
            <a:pPr marL="342900" lvl="0" indent="-336550" algn="l" rtl="0">
              <a:lnSpc>
                <a:spcPct val="90000"/>
              </a:lnSpc>
              <a:spcBef>
                <a:spcPts val="2700"/>
              </a:spcBef>
              <a:spcAft>
                <a:spcPts val="0"/>
              </a:spcAft>
              <a:buClr>
                <a:srgbClr val="0C7837"/>
              </a:buClr>
              <a:buSzPts val="5100"/>
              <a:buChar char="•"/>
            </a:pP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&gt;&gt;Hermanos, les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ruego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por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el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nombre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de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nuestro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Señor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Jesucristo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, que se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pongan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de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acuerdo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y que no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haya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divisiones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entre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ustedes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,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sino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que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estén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perfectamente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unidos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en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un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mismo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sentir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y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en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un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mismo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parecer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.&lt;&lt;  (1 </a:t>
            </a:r>
            <a:r>
              <a:rPr lang="en-US" sz="4000" b="0" i="1" dirty="0" err="1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Corintios</a:t>
            </a:r>
            <a:r>
              <a:rPr lang="en-US" sz="4000" b="0" i="1" dirty="0">
                <a:solidFill>
                  <a:srgbClr val="0C7837"/>
                </a:solidFill>
                <a:latin typeface="Overlock"/>
                <a:ea typeface="Overlock"/>
                <a:cs typeface="Overlock"/>
                <a:sym typeface="Overlock"/>
              </a:rPr>
              <a:t> 1:10)</a:t>
            </a:r>
            <a:endParaRPr sz="4000" dirty="0"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398" name="Google Shape;398;g165c1afa977_0_164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018" y="4466525"/>
            <a:ext cx="5317833" cy="3221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4167" y="2718311"/>
            <a:ext cx="6159661" cy="553599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7"/>
          <p:cNvSpPr txBox="1"/>
          <p:nvPr/>
        </p:nvSpPr>
        <p:spPr>
          <a:xfrm>
            <a:off x="3072183" y="1523890"/>
            <a:ext cx="12143631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0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00000"/>
                </a:solidFill>
                <a:latin typeface="Fahkwang"/>
                <a:ea typeface="Fahkwang"/>
                <a:cs typeface="Fahkwang"/>
                <a:sym typeface="Fahkwang"/>
              </a:rPr>
              <a:t>REPASO</a:t>
            </a:r>
            <a:endParaRPr sz="4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 txBox="1"/>
          <p:nvPr/>
        </p:nvSpPr>
        <p:spPr>
          <a:xfrm>
            <a:off x="3383814" y="8504499"/>
            <a:ext cx="118320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4400" b="1" i="0" u="none" strike="noStrike" cap="none" dirty="0">
                <a:solidFill>
                  <a:srgbClr val="008540"/>
                </a:solidFill>
                <a:latin typeface="Fahkwang"/>
                <a:ea typeface="Fahkwang"/>
                <a:cs typeface="Fahkwang"/>
                <a:sym typeface="Fahkwang"/>
              </a:rPr>
              <a:t>20 </a:t>
            </a:r>
            <a:r>
              <a:rPr lang="en-US" sz="4400" b="1" i="0" u="none" strike="noStrike" cap="none" dirty="0" err="1">
                <a:solidFill>
                  <a:srgbClr val="008540"/>
                </a:solidFill>
                <a:latin typeface="Fahkwang"/>
                <a:ea typeface="Fahkwang"/>
                <a:cs typeface="Fahkwang"/>
                <a:sym typeface="Fahkwang"/>
              </a:rPr>
              <a:t>Minutos</a:t>
            </a:r>
            <a:endParaRPr sz="10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-1304948" y="7076142"/>
            <a:ext cx="5030314" cy="5052861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0085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308" y="8127712"/>
            <a:ext cx="2835876" cy="170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/>
          <p:nvPr/>
        </p:nvSpPr>
        <p:spPr>
          <a:xfrm>
            <a:off x="1439251" y="2876250"/>
            <a:ext cx="154095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¿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Qué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son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tres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ejemplos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mencionados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en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video que no son buenos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usos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de la ley?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7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endParaRPr sz="5832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endParaRPr sz="5832" b="1" i="0" u="none" strike="noStrike" cap="none" dirty="0">
              <a:solidFill>
                <a:srgbClr val="000000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988484" y="5837261"/>
            <a:ext cx="14311032" cy="1750229"/>
          </a:xfrm>
          <a:custGeom>
            <a:avLst/>
            <a:gdLst/>
            <a:ahLst/>
            <a:cxnLst/>
            <a:rect l="l" t="t" r="r" b="b"/>
            <a:pathLst>
              <a:path w="4842989" h="592294" extrusionOk="0">
                <a:moveTo>
                  <a:pt x="0" y="0"/>
                </a:moveTo>
                <a:lnTo>
                  <a:pt x="4842989" y="0"/>
                </a:lnTo>
                <a:lnTo>
                  <a:pt x="4842989" y="592294"/>
                </a:lnTo>
                <a:lnTo>
                  <a:pt x="0" y="592294"/>
                </a:lnTo>
                <a:close/>
              </a:path>
            </a:pathLst>
          </a:custGeom>
          <a:solidFill>
            <a:srgbClr val="129242"/>
          </a:solidFill>
          <a:ln>
            <a:noFill/>
          </a:ln>
        </p:spPr>
      </p:sp>
      <p:sp>
        <p:nvSpPr>
          <p:cNvPr id="115" name="Google Shape;115;p8"/>
          <p:cNvSpPr txBox="1"/>
          <p:nvPr/>
        </p:nvSpPr>
        <p:spPr>
          <a:xfrm>
            <a:off x="1914471" y="6369626"/>
            <a:ext cx="143169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8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99"/>
              <a:buFont typeface="Arial"/>
              <a:buNone/>
            </a:pP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Comparemos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,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veamos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lo que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otros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han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dicho</a:t>
            </a:r>
            <a:r>
              <a:rPr lang="en-US" sz="4400" b="1" i="0" u="none" strike="noStrike" cap="none" dirty="0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​ 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/>
          <p:nvPr/>
        </p:nvSpPr>
        <p:spPr>
          <a:xfrm>
            <a:off x="2667112" y="6469675"/>
            <a:ext cx="13249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21" name="Google Shape;121;p9"/>
          <p:cNvSpPr txBox="1"/>
          <p:nvPr/>
        </p:nvSpPr>
        <p:spPr>
          <a:xfrm>
            <a:off x="761716" y="553137"/>
            <a:ext cx="681984" cy="76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5832" b="1" i="0" u="none" strike="noStrike" cap="none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9"/>
          <p:cNvSpPr txBox="1"/>
          <p:nvPr/>
        </p:nvSpPr>
        <p:spPr>
          <a:xfrm>
            <a:off x="1098600" y="1737800"/>
            <a:ext cx="16090800" cy="77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457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Fahkwang"/>
              <a:buAutoNum type="arabicParenR"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“Estamos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obligados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como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cristianos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hacer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buenas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obras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.” 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9144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1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Timoteo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1:9-10, “... la ley no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fue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dada para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justo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…”</a:t>
            </a:r>
            <a:endParaRPr sz="44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La ley es para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naturaleza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pecaminosa</a:t>
            </a:r>
            <a:endParaRPr sz="44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Hacemos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buenas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obras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por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gratitud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(un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cambio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de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motivación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)</a:t>
            </a:r>
            <a:endParaRPr sz="44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307075" y="429900"/>
            <a:ext cx="17687400" cy="9488700"/>
          </a:xfrm>
          <a:prstGeom prst="rect">
            <a:avLst/>
          </a:prstGeom>
          <a:noFill/>
          <a:ln w="38100" cap="flat" cmpd="sng">
            <a:solidFill>
              <a:srgbClr val="129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62a68aca4_0_5"/>
          <p:cNvSpPr txBox="1"/>
          <p:nvPr/>
        </p:nvSpPr>
        <p:spPr>
          <a:xfrm>
            <a:off x="2667112" y="6469675"/>
            <a:ext cx="13249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29" name="Google Shape;129;g1262a68aca4_0_5"/>
          <p:cNvSpPr txBox="1"/>
          <p:nvPr/>
        </p:nvSpPr>
        <p:spPr>
          <a:xfrm>
            <a:off x="761716" y="553137"/>
            <a:ext cx="6819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5832" b="1" i="0" u="none" strike="noStrike" cap="none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g1262a68aca4_0_5"/>
          <p:cNvSpPr txBox="1"/>
          <p:nvPr/>
        </p:nvSpPr>
        <p:spPr>
          <a:xfrm>
            <a:off x="1098600" y="1167275"/>
            <a:ext cx="16090800" cy="9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2) “El principal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propósito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de la ley es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reformar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comportamiento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9144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5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ahkwang"/>
              <a:buChar char="●"/>
            </a:pP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Nadie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puede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salvarse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por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medio de la ley (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Gálatas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3:10-11) 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ahkwang"/>
              <a:buChar char="●"/>
            </a:pP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destino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eterno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 le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interesa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más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Dios que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comportamiento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meramente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exterior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ahkwang"/>
              <a:buChar char="●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Si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fuera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propósito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principal,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fracasó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ahkwang"/>
              <a:buChar char="●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propósito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principal de la ley es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mostrarnos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nuestros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pecados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(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Romanos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3:20)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31" name="Google Shape;131;g1262a68aca4_0_5"/>
          <p:cNvSpPr/>
          <p:nvPr/>
        </p:nvSpPr>
        <p:spPr>
          <a:xfrm>
            <a:off x="307075" y="429900"/>
            <a:ext cx="17687400" cy="9488700"/>
          </a:xfrm>
          <a:prstGeom prst="rect">
            <a:avLst/>
          </a:prstGeom>
          <a:noFill/>
          <a:ln w="38100" cap="flat" cmpd="sng">
            <a:solidFill>
              <a:srgbClr val="129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62a68aca4_0_16"/>
          <p:cNvSpPr txBox="1"/>
          <p:nvPr/>
        </p:nvSpPr>
        <p:spPr>
          <a:xfrm>
            <a:off x="2667112" y="6469675"/>
            <a:ext cx="13249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0" b="1" i="0" u="none" strike="noStrike" cap="none">
              <a:solidFill>
                <a:schemeClr val="lt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37" name="Google Shape;137;g1262a68aca4_0_16"/>
          <p:cNvSpPr txBox="1"/>
          <p:nvPr/>
        </p:nvSpPr>
        <p:spPr>
          <a:xfrm>
            <a:off x="761716" y="553137"/>
            <a:ext cx="6819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1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32"/>
              <a:buFont typeface="Arial"/>
              <a:buNone/>
            </a:pPr>
            <a:r>
              <a:rPr lang="en-US" sz="5832" b="1" i="0" u="none" strike="noStrike" cap="none">
                <a:solidFill>
                  <a:srgbClr val="FFFFFF"/>
                </a:solidFill>
                <a:latin typeface="Fahkwang"/>
                <a:ea typeface="Fahkwang"/>
                <a:cs typeface="Fahkwang"/>
                <a:sym typeface="Fahkwang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262a68aca4_0_16"/>
          <p:cNvSpPr txBox="1"/>
          <p:nvPr/>
        </p:nvSpPr>
        <p:spPr>
          <a:xfrm>
            <a:off x="1098600" y="1965675"/>
            <a:ext cx="16090800" cy="93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3) “El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propósito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principal de Jesús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fue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ser, para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nosotros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, un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ejemplo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a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seguir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.”</a:t>
            </a:r>
            <a:endParaRPr sz="44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9144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endParaRPr sz="4000" b="1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Ciertamente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es un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buen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ejemplo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No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podemos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seguirle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perfectamente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como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exige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Si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fuera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el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propósito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principal,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fracasó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  <a:p>
            <a:pPr marL="457200" marR="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ahkwang"/>
              <a:buChar char="●"/>
            </a:pP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Fue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nuestro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sustituto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(</a:t>
            </a:r>
            <a:r>
              <a:rPr lang="en-US" sz="4000" b="0" i="0" u="none" strike="noStrike" cap="none" dirty="0" err="1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Romanos</a:t>
            </a:r>
            <a:r>
              <a:rPr lang="en-US" sz="4000" b="0" i="0" u="none" strike="noStrike" cap="none" dirty="0">
                <a:solidFill>
                  <a:schemeClr val="dk1"/>
                </a:solidFill>
                <a:latin typeface="Fahkwang"/>
                <a:ea typeface="Fahkwang"/>
                <a:cs typeface="Fahkwang"/>
                <a:sym typeface="Fahkwang"/>
              </a:rPr>
              <a:t> 5:19)</a:t>
            </a:r>
            <a:endParaRPr sz="4000" b="0" i="0" u="none" strike="noStrike" cap="none" dirty="0">
              <a:solidFill>
                <a:schemeClr val="dk1"/>
              </a:solidFill>
              <a:latin typeface="Fahkwang"/>
              <a:ea typeface="Fahkwang"/>
              <a:cs typeface="Fahkwang"/>
              <a:sym typeface="Fahkwang"/>
            </a:endParaRPr>
          </a:p>
        </p:txBody>
      </p:sp>
      <p:sp>
        <p:nvSpPr>
          <p:cNvPr id="139" name="Google Shape;139;g1262a68aca4_0_16"/>
          <p:cNvSpPr/>
          <p:nvPr/>
        </p:nvSpPr>
        <p:spPr>
          <a:xfrm>
            <a:off x="307075" y="429900"/>
            <a:ext cx="17687400" cy="9488700"/>
          </a:xfrm>
          <a:prstGeom prst="rect">
            <a:avLst/>
          </a:prstGeom>
          <a:noFill/>
          <a:ln w="38100" cap="flat" cmpd="sng">
            <a:solidFill>
              <a:srgbClr val="12924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1491</Words>
  <Application>Microsoft Macintosh PowerPoint</Application>
  <PresentationFormat>Custom</PresentationFormat>
  <Paragraphs>138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Overlock</vt:lpstr>
      <vt:lpstr>Courier New</vt:lpstr>
      <vt:lpstr>Arial</vt:lpstr>
      <vt:lpstr>Fahkwang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Propósito de Academia Cristo</vt:lpstr>
      <vt:lpstr>“Quiero juntar un grupo.  ¿Pueden orientarme?”</vt:lpstr>
      <vt:lpstr>Deseo unirme a ustedes.  ¿Cómo se hace?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juan david escobar amaya</cp:lastModifiedBy>
  <cp:revision>2</cp:revision>
  <dcterms:created xsi:type="dcterms:W3CDTF">2006-08-16T00:00:00Z</dcterms:created>
  <dcterms:modified xsi:type="dcterms:W3CDTF">2023-05-23T00:25:08Z</dcterms:modified>
</cp:coreProperties>
</file>