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7" r:id="rId2"/>
    <p:sldId id="259" r:id="rId3"/>
    <p:sldId id="260" r:id="rId4"/>
    <p:sldId id="258" r:id="rId5"/>
    <p:sldId id="261" r:id="rId6"/>
    <p:sldId id="262" r:id="rId7"/>
    <p:sldId id="263" r:id="rId8"/>
    <p:sldId id="287"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Lato" panose="020F0502020204030203" pitchFamily="34" charset="0"/>
      <p:regular r:id="rId28"/>
      <p:bold r:id="rId29"/>
      <p:italic r:id="rId30"/>
      <p:boldItalic r:id="rId31"/>
    </p:embeddedFont>
    <p:embeddedFont>
      <p:font typeface="Overlock"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pgMZoJcHxXrKuMlhxpyA5uQhm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77"/>
    <p:restoredTop sz="64075" autoAdjust="0"/>
  </p:normalViewPr>
  <p:slideViewPr>
    <p:cSldViewPr snapToGrid="0">
      <p:cViewPr varScale="1">
        <p:scale>
          <a:sx n="44" d="100"/>
          <a:sy n="44" d="100"/>
        </p:scale>
        <p:origin x="224"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R. Behmer" userId="8e4a21f9-b917-4409-b80e-bc4003bd7d66" providerId="ADAL" clId="{9518B81A-9177-914C-B777-25A55D41691A}"/>
    <pc:docChg chg="custSel addSld modSld">
      <pc:chgData name="Matthew R. Behmer" userId="8e4a21f9-b917-4409-b80e-bc4003bd7d66" providerId="ADAL" clId="{9518B81A-9177-914C-B777-25A55D41691A}" dt="2024-04-30T00:31:46.664" v="135"/>
      <pc:docMkLst>
        <pc:docMk/>
      </pc:docMkLst>
      <pc:sldChg chg="modTransition">
        <pc:chgData name="Matthew R. Behmer" userId="8e4a21f9-b917-4409-b80e-bc4003bd7d66" providerId="ADAL" clId="{9518B81A-9177-914C-B777-25A55D41691A}" dt="2024-04-30T00:31:46.664" v="135"/>
        <pc:sldMkLst>
          <pc:docMk/>
          <pc:sldMk cId="0" sldId="256"/>
        </pc:sldMkLst>
      </pc:sldChg>
      <pc:sldChg chg="modTransition">
        <pc:chgData name="Matthew R. Behmer" userId="8e4a21f9-b917-4409-b80e-bc4003bd7d66" providerId="ADAL" clId="{9518B81A-9177-914C-B777-25A55D41691A}" dt="2024-04-30T00:31:46.664" v="135"/>
        <pc:sldMkLst>
          <pc:docMk/>
          <pc:sldMk cId="0" sldId="257"/>
        </pc:sldMkLst>
      </pc:sldChg>
      <pc:sldChg chg="modTransition">
        <pc:chgData name="Matthew R. Behmer" userId="8e4a21f9-b917-4409-b80e-bc4003bd7d66" providerId="ADAL" clId="{9518B81A-9177-914C-B777-25A55D41691A}" dt="2024-04-30T00:31:46.664" v="135"/>
        <pc:sldMkLst>
          <pc:docMk/>
          <pc:sldMk cId="0" sldId="258"/>
        </pc:sldMkLst>
      </pc:sldChg>
      <pc:sldChg chg="modTransition">
        <pc:chgData name="Matthew R. Behmer" userId="8e4a21f9-b917-4409-b80e-bc4003bd7d66" providerId="ADAL" clId="{9518B81A-9177-914C-B777-25A55D41691A}" dt="2024-04-30T00:31:46.664" v="135"/>
        <pc:sldMkLst>
          <pc:docMk/>
          <pc:sldMk cId="0" sldId="259"/>
        </pc:sldMkLst>
      </pc:sldChg>
      <pc:sldChg chg="modTransition">
        <pc:chgData name="Matthew R. Behmer" userId="8e4a21f9-b917-4409-b80e-bc4003bd7d66" providerId="ADAL" clId="{9518B81A-9177-914C-B777-25A55D41691A}" dt="2024-04-30T00:31:46.664" v="135"/>
        <pc:sldMkLst>
          <pc:docMk/>
          <pc:sldMk cId="0" sldId="260"/>
        </pc:sldMkLst>
      </pc:sldChg>
      <pc:sldChg chg="modTransition">
        <pc:chgData name="Matthew R. Behmer" userId="8e4a21f9-b917-4409-b80e-bc4003bd7d66" providerId="ADAL" clId="{9518B81A-9177-914C-B777-25A55D41691A}" dt="2024-04-30T00:31:46.664" v="135"/>
        <pc:sldMkLst>
          <pc:docMk/>
          <pc:sldMk cId="0" sldId="261"/>
        </pc:sldMkLst>
      </pc:sldChg>
      <pc:sldChg chg="modTransition">
        <pc:chgData name="Matthew R. Behmer" userId="8e4a21f9-b917-4409-b80e-bc4003bd7d66" providerId="ADAL" clId="{9518B81A-9177-914C-B777-25A55D41691A}" dt="2024-04-30T00:31:46.664" v="135"/>
        <pc:sldMkLst>
          <pc:docMk/>
          <pc:sldMk cId="0" sldId="262"/>
        </pc:sldMkLst>
      </pc:sldChg>
      <pc:sldChg chg="modTransition">
        <pc:chgData name="Matthew R. Behmer" userId="8e4a21f9-b917-4409-b80e-bc4003bd7d66" providerId="ADAL" clId="{9518B81A-9177-914C-B777-25A55D41691A}" dt="2024-04-30T00:31:46.664" v="135"/>
        <pc:sldMkLst>
          <pc:docMk/>
          <pc:sldMk cId="0" sldId="263"/>
        </pc:sldMkLst>
      </pc:sldChg>
      <pc:sldChg chg="modTransition">
        <pc:chgData name="Matthew R. Behmer" userId="8e4a21f9-b917-4409-b80e-bc4003bd7d66" providerId="ADAL" clId="{9518B81A-9177-914C-B777-25A55D41691A}" dt="2024-04-30T00:31:46.664" v="135"/>
        <pc:sldMkLst>
          <pc:docMk/>
          <pc:sldMk cId="0" sldId="264"/>
        </pc:sldMkLst>
      </pc:sldChg>
      <pc:sldChg chg="modTransition">
        <pc:chgData name="Matthew R. Behmer" userId="8e4a21f9-b917-4409-b80e-bc4003bd7d66" providerId="ADAL" clId="{9518B81A-9177-914C-B777-25A55D41691A}" dt="2024-04-30T00:31:46.664" v="135"/>
        <pc:sldMkLst>
          <pc:docMk/>
          <pc:sldMk cId="0" sldId="265"/>
        </pc:sldMkLst>
      </pc:sldChg>
      <pc:sldChg chg="modTransition">
        <pc:chgData name="Matthew R. Behmer" userId="8e4a21f9-b917-4409-b80e-bc4003bd7d66" providerId="ADAL" clId="{9518B81A-9177-914C-B777-25A55D41691A}" dt="2024-04-30T00:31:46.664" v="135"/>
        <pc:sldMkLst>
          <pc:docMk/>
          <pc:sldMk cId="0" sldId="266"/>
        </pc:sldMkLst>
      </pc:sldChg>
      <pc:sldChg chg="modTransition">
        <pc:chgData name="Matthew R. Behmer" userId="8e4a21f9-b917-4409-b80e-bc4003bd7d66" providerId="ADAL" clId="{9518B81A-9177-914C-B777-25A55D41691A}" dt="2024-04-30T00:31:46.664" v="135"/>
        <pc:sldMkLst>
          <pc:docMk/>
          <pc:sldMk cId="0" sldId="267"/>
        </pc:sldMkLst>
      </pc:sldChg>
      <pc:sldChg chg="modTransition">
        <pc:chgData name="Matthew R. Behmer" userId="8e4a21f9-b917-4409-b80e-bc4003bd7d66" providerId="ADAL" clId="{9518B81A-9177-914C-B777-25A55D41691A}" dt="2024-04-30T00:31:46.664" v="135"/>
        <pc:sldMkLst>
          <pc:docMk/>
          <pc:sldMk cId="0" sldId="268"/>
        </pc:sldMkLst>
      </pc:sldChg>
      <pc:sldChg chg="modTransition">
        <pc:chgData name="Matthew R. Behmer" userId="8e4a21f9-b917-4409-b80e-bc4003bd7d66" providerId="ADAL" clId="{9518B81A-9177-914C-B777-25A55D41691A}" dt="2024-04-30T00:31:46.664" v="135"/>
        <pc:sldMkLst>
          <pc:docMk/>
          <pc:sldMk cId="0" sldId="269"/>
        </pc:sldMkLst>
      </pc:sldChg>
      <pc:sldChg chg="modTransition">
        <pc:chgData name="Matthew R. Behmer" userId="8e4a21f9-b917-4409-b80e-bc4003bd7d66" providerId="ADAL" clId="{9518B81A-9177-914C-B777-25A55D41691A}" dt="2024-04-30T00:31:46.664" v="135"/>
        <pc:sldMkLst>
          <pc:docMk/>
          <pc:sldMk cId="0" sldId="270"/>
        </pc:sldMkLst>
      </pc:sldChg>
      <pc:sldChg chg="modTransition">
        <pc:chgData name="Matthew R. Behmer" userId="8e4a21f9-b917-4409-b80e-bc4003bd7d66" providerId="ADAL" clId="{9518B81A-9177-914C-B777-25A55D41691A}" dt="2024-04-30T00:31:46.664" v="135"/>
        <pc:sldMkLst>
          <pc:docMk/>
          <pc:sldMk cId="0" sldId="271"/>
        </pc:sldMkLst>
      </pc:sldChg>
      <pc:sldChg chg="modTransition">
        <pc:chgData name="Matthew R. Behmer" userId="8e4a21f9-b917-4409-b80e-bc4003bd7d66" providerId="ADAL" clId="{9518B81A-9177-914C-B777-25A55D41691A}" dt="2024-04-30T00:31:46.664" v="135"/>
        <pc:sldMkLst>
          <pc:docMk/>
          <pc:sldMk cId="0" sldId="272"/>
        </pc:sldMkLst>
      </pc:sldChg>
      <pc:sldChg chg="modTransition">
        <pc:chgData name="Matthew R. Behmer" userId="8e4a21f9-b917-4409-b80e-bc4003bd7d66" providerId="ADAL" clId="{9518B81A-9177-914C-B777-25A55D41691A}" dt="2024-04-30T00:31:46.664" v="135"/>
        <pc:sldMkLst>
          <pc:docMk/>
          <pc:sldMk cId="0" sldId="273"/>
        </pc:sldMkLst>
      </pc:sldChg>
      <pc:sldChg chg="modTransition">
        <pc:chgData name="Matthew R. Behmer" userId="8e4a21f9-b917-4409-b80e-bc4003bd7d66" providerId="ADAL" clId="{9518B81A-9177-914C-B777-25A55D41691A}" dt="2024-04-30T00:31:46.664" v="135"/>
        <pc:sldMkLst>
          <pc:docMk/>
          <pc:sldMk cId="0" sldId="274"/>
        </pc:sldMkLst>
      </pc:sldChg>
      <pc:sldChg chg="modTransition">
        <pc:chgData name="Matthew R. Behmer" userId="8e4a21f9-b917-4409-b80e-bc4003bd7d66" providerId="ADAL" clId="{9518B81A-9177-914C-B777-25A55D41691A}" dt="2024-04-30T00:31:46.664" v="135"/>
        <pc:sldMkLst>
          <pc:docMk/>
          <pc:sldMk cId="0" sldId="275"/>
        </pc:sldMkLst>
      </pc:sldChg>
      <pc:sldChg chg="modTransition">
        <pc:chgData name="Matthew R. Behmer" userId="8e4a21f9-b917-4409-b80e-bc4003bd7d66" providerId="ADAL" clId="{9518B81A-9177-914C-B777-25A55D41691A}" dt="2024-04-30T00:31:46.664" v="135"/>
        <pc:sldMkLst>
          <pc:docMk/>
          <pc:sldMk cId="0" sldId="276"/>
        </pc:sldMkLst>
      </pc:sldChg>
      <pc:sldChg chg="modTransition">
        <pc:chgData name="Matthew R. Behmer" userId="8e4a21f9-b917-4409-b80e-bc4003bd7d66" providerId="ADAL" clId="{9518B81A-9177-914C-B777-25A55D41691A}" dt="2024-04-30T00:31:46.664" v="135"/>
        <pc:sldMkLst>
          <pc:docMk/>
          <pc:sldMk cId="0" sldId="277"/>
        </pc:sldMkLst>
      </pc:sldChg>
      <pc:sldChg chg="modTransition">
        <pc:chgData name="Matthew R. Behmer" userId="8e4a21f9-b917-4409-b80e-bc4003bd7d66" providerId="ADAL" clId="{9518B81A-9177-914C-B777-25A55D41691A}" dt="2024-04-30T00:31:46.664" v="135"/>
        <pc:sldMkLst>
          <pc:docMk/>
          <pc:sldMk cId="0" sldId="278"/>
        </pc:sldMkLst>
      </pc:sldChg>
      <pc:sldChg chg="modTransition">
        <pc:chgData name="Matthew R. Behmer" userId="8e4a21f9-b917-4409-b80e-bc4003bd7d66" providerId="ADAL" clId="{9518B81A-9177-914C-B777-25A55D41691A}" dt="2024-04-30T00:31:46.664" v="135"/>
        <pc:sldMkLst>
          <pc:docMk/>
          <pc:sldMk cId="0" sldId="279"/>
        </pc:sldMkLst>
      </pc:sldChg>
      <pc:sldChg chg="modTransition">
        <pc:chgData name="Matthew R. Behmer" userId="8e4a21f9-b917-4409-b80e-bc4003bd7d66" providerId="ADAL" clId="{9518B81A-9177-914C-B777-25A55D41691A}" dt="2024-04-30T00:31:46.664" v="135"/>
        <pc:sldMkLst>
          <pc:docMk/>
          <pc:sldMk cId="0" sldId="280"/>
        </pc:sldMkLst>
      </pc:sldChg>
      <pc:sldChg chg="addSp delSp modSp add mod modTransition setBg modNotesTx">
        <pc:chgData name="Matthew R. Behmer" userId="8e4a21f9-b917-4409-b80e-bc4003bd7d66" providerId="ADAL" clId="{9518B81A-9177-914C-B777-25A55D41691A}" dt="2024-04-30T00:31:46.664" v="135"/>
        <pc:sldMkLst>
          <pc:docMk/>
          <pc:sldMk cId="599525915" sldId="281"/>
        </pc:sldMkLst>
      </pc:sldChg>
    </pc:docChg>
  </pc:docChgLst>
  <pc:docChgLst>
    <pc:chgData name="Matthew R. Behmer" userId="8e4a21f9-b917-4409-b80e-bc4003bd7d66" providerId="ADAL" clId="{2E70FF67-28C7-984D-BBEF-D4B26A3BE4F4}"/>
    <pc:docChg chg="undo custSel modSld">
      <pc:chgData name="Matthew R. Behmer" userId="8e4a21f9-b917-4409-b80e-bc4003bd7d66" providerId="ADAL" clId="{2E70FF67-28C7-984D-BBEF-D4B26A3BE4F4}" dt="2025-04-29T00:06:50.669" v="12" actId="20577"/>
      <pc:docMkLst>
        <pc:docMk/>
      </pc:docMkLst>
      <pc:sldChg chg="modSp mod">
        <pc:chgData name="Matthew R. Behmer" userId="8e4a21f9-b917-4409-b80e-bc4003bd7d66" providerId="ADAL" clId="{2E70FF67-28C7-984D-BBEF-D4B26A3BE4F4}" dt="2025-04-29T00:05:58.130" v="10" actId="948"/>
        <pc:sldMkLst>
          <pc:docMk/>
          <pc:sldMk cId="0" sldId="266"/>
        </pc:sldMkLst>
        <pc:spChg chg="mod">
          <ac:chgData name="Matthew R. Behmer" userId="8e4a21f9-b917-4409-b80e-bc4003bd7d66" providerId="ADAL" clId="{2E70FF67-28C7-984D-BBEF-D4B26A3BE4F4}" dt="2025-04-29T00:05:58.130" v="10" actId="948"/>
          <ac:spMkLst>
            <pc:docMk/>
            <pc:sldMk cId="0" sldId="266"/>
            <ac:spMk id="189" creationId="{00000000-0000-0000-0000-000000000000}"/>
          </ac:spMkLst>
        </pc:spChg>
      </pc:sldChg>
      <pc:sldChg chg="modSp mod">
        <pc:chgData name="Matthew R. Behmer" userId="8e4a21f9-b917-4409-b80e-bc4003bd7d66" providerId="ADAL" clId="{2E70FF67-28C7-984D-BBEF-D4B26A3BE4F4}" dt="2025-04-29T00:06:50.669" v="12" actId="20577"/>
        <pc:sldMkLst>
          <pc:docMk/>
          <pc:sldMk cId="0" sldId="272"/>
        </pc:sldMkLst>
        <pc:spChg chg="mod">
          <ac:chgData name="Matthew R. Behmer" userId="8e4a21f9-b917-4409-b80e-bc4003bd7d66" providerId="ADAL" clId="{2E70FF67-28C7-984D-BBEF-D4B26A3BE4F4}" dt="2025-04-29T00:06:50.669" v="12" actId="20577"/>
          <ac:spMkLst>
            <pc:docMk/>
            <pc:sldMk cId="0" sldId="272"/>
            <ac:spMk id="251" creationId="{00000000-0000-0000-0000-000000000000}"/>
          </ac:spMkLst>
        </pc:spChg>
      </pc:sldChg>
    </pc:docChg>
  </pc:docChgLst>
  <pc:docChgLst>
    <pc:chgData name="Matthew R. Behmer" userId="8e4a21f9-b917-4409-b80e-bc4003bd7d66" providerId="ADAL" clId="{8595828A-ED09-E241-9134-7D643FF2B98E}"/>
    <pc:docChg chg="modSld">
      <pc:chgData name="Matthew R. Behmer" userId="8e4a21f9-b917-4409-b80e-bc4003bd7d66" providerId="ADAL" clId="{8595828A-ED09-E241-9134-7D643FF2B98E}" dt="2024-07-30T00:08:11.623" v="35" actId="1076"/>
      <pc:docMkLst>
        <pc:docMk/>
      </pc:docMkLst>
      <pc:sldChg chg="addSp delSp modSp mod">
        <pc:chgData name="Matthew R. Behmer" userId="8e4a21f9-b917-4409-b80e-bc4003bd7d66" providerId="ADAL" clId="{8595828A-ED09-E241-9134-7D643FF2B98E}" dt="2024-07-30T00:08:11.623" v="35" actId="1076"/>
        <pc:sldMkLst>
          <pc:docMk/>
          <pc:sldMk cId="0" sldId="268"/>
        </pc:sldMkLst>
      </pc:sldChg>
      <pc:sldChg chg="modSp mod">
        <pc:chgData name="Matthew R. Behmer" userId="8e4a21f9-b917-4409-b80e-bc4003bd7d66" providerId="ADAL" clId="{8595828A-ED09-E241-9134-7D643FF2B98E}" dt="2024-07-29T23:57:14.511" v="0" actId="948"/>
        <pc:sldMkLst>
          <pc:docMk/>
          <pc:sldMk cId="0" sldId="273"/>
        </pc:sldMkLst>
      </pc:sldChg>
      <pc:sldChg chg="modSp">
        <pc:chgData name="Matthew R. Behmer" userId="8e4a21f9-b917-4409-b80e-bc4003bd7d66" providerId="ADAL" clId="{8595828A-ED09-E241-9134-7D643FF2B98E}" dt="2024-07-29T23:58:13.674" v="1" actId="1440"/>
        <pc:sldMkLst>
          <pc:docMk/>
          <pc:sldMk cId="599525915"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ae502832d3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2. ¿Qué cosas ha prescrito Dios en su Palabra para hacer discípulos? </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100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178" name="Google Shape;178;g2ae502832d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6612c5aba9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¿Qué cosas ha prescrito Dios en su Palabra para hacer discípulos? </a:t>
            </a:r>
            <a:endParaRPr lang="en-US" sz="1800" dirty="0">
              <a:effectLst/>
              <a:latin typeface="Times New Roman" panose="02020603050405020304" pitchFamily="18" charset="0"/>
              <a:ea typeface="Arial Unicode MS" panose="020B0604020202020204" pitchFamily="34" charset="-128"/>
            </a:endParaRPr>
          </a:p>
          <a:p>
            <a:pPr marL="285750" marR="0" lvl="0" indent="-285750"/>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Nos ha dicho quién crea la fe: el Espíritu Santo.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Nos ha dicho cómo el Espíritu Santo crea la fe: a través del Evangelio.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Ha prescrito que hagamos discípulos en todas las naciones. Ha prescrito que bauticemos. Ha prescrito que enseñemos todo lo que él ha ordenado.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Sin embargo, deja abierta la manera de crear un público para el Evangelio. En otras palabras, la estrategia de la misión es flexible.</a:t>
            </a:r>
            <a:endParaRPr lang="en-US" sz="1800" dirty="0">
              <a:effectLst/>
              <a:latin typeface="Times New Roman" panose="02020603050405020304" pitchFamily="18" charset="0"/>
              <a:ea typeface="Arial Unicode MS" panose="020B0604020202020204" pitchFamily="34" charset="-128"/>
            </a:endParaRPr>
          </a:p>
          <a:p>
            <a:pPr marL="1371600" lvl="2" indent="-184150" algn="l" rtl="0">
              <a:spcBef>
                <a:spcPts val="0"/>
              </a:spcBef>
              <a:spcAft>
                <a:spcPts val="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186" name="Google Shape;186;g26612c5aba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ae502832d3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3. Da algunos ejemplos de las Escrituras de conversaciones sinceras entre personas que crean un público para el Evangelio.</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93" name="Google Shape;193;g2ae502832d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6612c5aba9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 3. Da algunos ejemplos de las Escrituras de conversaciones sinceras entre personas que crean un público para el Evangelio.</a:t>
            </a:r>
            <a:br>
              <a:rPr lang="es-ES" sz="1100" dirty="0">
                <a:effectLst/>
                <a:latin typeface="Calibri" panose="020F0502020204030204" pitchFamily="34" charset="0"/>
                <a:ea typeface="Arial Unicode MS" panose="020B0604020202020204" pitchFamily="34" charset="-128"/>
              </a:rPr>
            </a:br>
            <a:endParaRPr lang="en-US" sz="11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Jesús tuvo una conversación nocturna con un fariseo llamado Nicodemo (Juan 3:1-21) en la que aclaró que no somos salvos por nuestras obras, sino por el renacimiento espiritual en el Espíritu Santo, por ejemplo, creyendo en Jesús. </a:t>
            </a:r>
            <a:endParaRPr lang="en-US" sz="11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Jesús tuvo que pasar por Samaria (Juan 4:4). Cuando lo hizo, tuvo una conversación sincera con una mujer en un pozo. </a:t>
            </a:r>
            <a:endParaRPr lang="en-US" sz="11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En Juan 5, Jesús estableció una conversación con un hombre que había estado discapacitado durante 38 años.</a:t>
            </a:r>
            <a:br>
              <a:rPr lang="es-ES" sz="1100" dirty="0">
                <a:effectLst/>
                <a:latin typeface="Calibri" panose="020F0502020204030204" pitchFamily="34" charset="0"/>
                <a:ea typeface="Arial Unicode MS" panose="020B0604020202020204" pitchFamily="34" charset="-128"/>
              </a:rPr>
            </a:br>
            <a:endParaRPr lang="en-US" sz="1100" dirty="0">
              <a:effectLst/>
              <a:latin typeface="Times New Roman" panose="02020603050405020304" pitchFamily="18" charset="0"/>
              <a:ea typeface="Arial Unicode MS" panose="020B0604020202020204" pitchFamily="34" charset="-128"/>
            </a:endParaRPr>
          </a:p>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El maestro también podría dar otros ejemplos. </a:t>
            </a:r>
            <a:endParaRPr lang="en-US" sz="1100" dirty="0">
              <a:effectLst/>
              <a:latin typeface="Times New Roman" panose="02020603050405020304" pitchFamily="18" charset="0"/>
              <a:ea typeface="Arial Unicode MS" panose="020B0604020202020204" pitchFamily="34" charset="-128"/>
            </a:endParaRPr>
          </a:p>
          <a:p>
            <a:pPr marL="1371600" lvl="2" indent="-184150" algn="l" rtl="0">
              <a:spcBef>
                <a:spcPts val="0"/>
              </a:spcBef>
              <a:spcAft>
                <a:spcPts val="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201" name="Google Shape;201;g26612c5aba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ae502832d3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LA CONVERSACIÓN SINCERA</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1. ¿Cómo es esa estrategia?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¿Tienes una relación lo suficientemente cercana con alguien como para hablar sobre la muerte, pero también sobre la vida eterna por medio de Cristo? ¿Sobre el pecado, pero también sobre el perdón que tenemos en Jesús? ¿Sobre la culpa, pero también sobre cómo Dios la ha eliminado?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A veces, una conversación sincera y directa sobre asuntos espirituales puede ser el punto de partida para invitar a una persona a que aprenda más.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Si bien este enfoque se puede usar con cualquier persona, probablemente sea más efectivo con personas con las que tenemos cierta confianza para hablar de cosas serias.</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Hasta puede funcionar con «los perdidos» que quieres invitar (aquí el maestro puede repasar lo que se explicó en la lección anterior sobre incluir algún incrédulo en su lista de invitados). Aún si no tienen interés en escuchar la palabra, hay ciertos temas que les preocupan. Tal vez tengan miedo de la muerte. Tal vez sienten culpa por algo que hicieron en el pasado. Puedes usar estos puntos para tener una conversación sincera con ellos, explicando que Dios ofrece una solución a todo esto en su palabra.</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09" name="Google Shape;209;g2ae502832d3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65b4ee6fb4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Jesús establecía conversaciones sinceras.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Como hemos visto, Jesús a veces usó conversaciones sinceras en sus esfuerzos por llegar a los perdidos.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 veces, él iniciaba esas conversaciones, como lo hizo con la mujer en el pozo en Juan 4. A veces, tenía conversaciones sinceras con las personas que acudían a él, como lo hizo con Nicodemo en Juan 3.</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ambos casos, Jesús aprovechaba la oportunidad para confrontar el pecado y compartir las buenas noticias del perdón y la vida eterna en él.</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17" name="Google Shape;217;g265b4ee6fb4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6612c5aba9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Arial Unicode MS" panose="020B0604020202020204" pitchFamily="34" charset="-128"/>
              </a:rPr>
              <a:t>3. ¿Cómo puedes establecer una conversación sincera?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227" name="Google Shape;227;g26612c5aba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6612c5aba9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3. ¿Cómo puedes establecer una conversación sincera? </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br>
              <a:rPr lang="es-ES" sz="1100" dirty="0">
                <a:effectLst/>
                <a:latin typeface="Calibri" panose="020F0502020204030204" pitchFamily="34"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1. Comparte tu historia personal.</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Tenemos una inclinación natural a querer compartir buenas noticias. ¿No deberíamos querer compartir las buenas noticias sobre Jesús? Sí, a veces nuestra naturaleza pecaminosa puede interponerse en el camino.</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Sin embargo, ten en cuenta este enfoque. Ponte en contacto con alguien de tu red de amigos, familiares, conocidos y vecinos. Cuéntale que has estado estudiando en Academia Cristo y que lo que has aprendido ha cambiado tu vida. Dile que quieres compartir un poco de eso con ella. Una buena forma de empezar es la siguiente: Dios ha sido bueno conmigo, pero te cuento que no siempre lo vi de esa manera...</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Luego, si es pertinente, comparte tu propio testimonio. El salmista escribe: "vengan y escuchen lo que él ha hecho conmigo (Salmo 66:16). Luego relata que Dios había escuchado su oración y no le había negado su amor. ¿Puedes hacer un resumen conciso de lo que Dios ha hecho por ti? Luego, comparte tu deseo de que Dios haga lo mismo por esa persona e invítala a que aprenda más estudiando la Biblia contigo.</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br>
              <a:rPr lang="es-ES" sz="1100" dirty="0">
                <a:effectLst/>
                <a:latin typeface="Calibri" panose="020F0502020204030204" pitchFamily="34"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2. Expresa tu preocupación por su bienestar eterno.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Comparte con una persona que quieras ver en el cielo. La amas y la valoras tanto, que no quieres pasar la eternidad sin ella.</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Cuéntale que tienes un curso corto que explica cuatro conceptos clave de la Biblia. Incluso con una comprensión básica de esos cuatro conceptos, una persona puede llegar al cielo. Invítala a que estudie el curso contigo.</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br>
              <a:rPr lang="es-ES" sz="1100" dirty="0">
                <a:effectLst/>
                <a:latin typeface="Calibri" panose="020F0502020204030204" pitchFamily="34"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3. Comparte una de tus partes favoritas de la Biblia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Parte de una conversación sincera es ser abierto, sincero y auténtico. Compartir una parte de la Biblia que te ha impactado personalmente puede despertar el interés de otra persona.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Explicar una parte de la Biblia que te parece especialmente fascinante puede demostrar el interés y la pasión que tienes por la palabra de Dios. Eso puede generar curiosidad en otras personas y abrir la puerta para que los invites a estudiar contigo.</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br>
              <a:rPr lang="es-ES" sz="1100" dirty="0">
                <a:effectLst/>
                <a:latin typeface="Calibri" panose="020F0502020204030204" pitchFamily="34"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4. Aplica una parte de la Biblia a su situación.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A una persona que no conoce el camino de la salvación se le podría contar la historia de la conversación nocturna entre Jesús y Nicodemo (Juan 3).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Si alguien dice: "Soy un pecador tan malo que Dios nunca me perdonará", las historias del adulterio de David, la negación de Pedro y la persecución de la Iglesia por parte de Saúl demostrarán que el Señor perdona incluso al más malo de los pecadores (1 Timoteo 1:15).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Un amigo que era un cristiano activo, pero se ha alejado y se pregunta "¿Será que Dios me aceptará de nuevo?" se beneficiaría al escuchar las parábolas de la oveja perdida, la moneda perdida y el hijo pródigo (Lucas 15).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A un amigo más preocupado por las cosas de esta vida que por las cosas espirituales, se le podría relatar la parábola de Jesús del rico insensato (Lucas 12) como advertencia contra la confianza en las cosas materiales.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No es difícil encontrar historias bíblicas que se ajusten a muchas otras situaciones. </a:t>
            </a:r>
            <a:endParaRPr lang="en-US" sz="1200" dirty="0">
              <a:effectLst/>
              <a:latin typeface="Times New Roman" panose="02020603050405020304" pitchFamily="18" charset="0"/>
              <a:ea typeface="Arial Unicode MS" panose="020B0604020202020204" pitchFamily="34" charset="-128"/>
            </a:endParaRPr>
          </a:p>
          <a:p>
            <a:pPr marL="1371600" lvl="2" indent="-255269" algn="l" rtl="0">
              <a:spcBef>
                <a:spcPts val="0"/>
              </a:spcBef>
              <a:spcAft>
                <a:spcPts val="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235" name="Google Shape;235;g26612c5aba9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6612c5aba9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Arial Unicode MS" panose="020B0604020202020204" pitchFamily="34" charset="-128"/>
              </a:rPr>
              <a:t>HAZ UN JUEGO DE ROL SOBRE EL PAPEL DE LA CONVERSACIÓN SINCERA</a:t>
            </a:r>
            <a:br>
              <a:rPr lang="es-ES" sz="1100" b="1"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0" marR="0" indent="0">
              <a:buFontTx/>
              <a:buNone/>
            </a:pPr>
            <a:r>
              <a:rPr lang="es-ES" sz="1100" dirty="0">
                <a:effectLst/>
                <a:latin typeface="Calibri" panose="020F0502020204030204" pitchFamily="34" charset="0"/>
                <a:ea typeface="Arial Unicode MS" panose="020B0604020202020204" pitchFamily="34" charset="-128"/>
              </a:rPr>
              <a:t>1. Pídeles a los estudiantes que reflexionen en los nombres de la lista de personas a las que invitarán. </a:t>
            </a:r>
            <a:br>
              <a:rPr lang="es-ES" sz="1100"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¿Con quién podrían tener una conversación sincera para invitarlos a estudiar la palabra de Dios? ¿Cuál de los cuatro métodos anteriores podría funcionarles?</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Divídelos en grupos pequeños y pídeles que practiquen el establecimiento de conversaciones sinceras entre ellos utilizando uno de los métodos presentados.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Comparte tu historia personal.</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Expresa tu preocupación por su bienestar eterno.</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Comparte una de tus partes favoritas de la Biblia.</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Aplica un versículo de la Biblia a su situación.</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Recuérdeles que su conversación debería conducir a un "ven a ver", una invitación a aprender más estudiando contigo.</a:t>
            </a:r>
            <a:endParaRPr lang="en-US" sz="1200" dirty="0">
              <a:effectLst/>
              <a:latin typeface="Times New Roman" panose="02020603050405020304" pitchFamily="18" charset="0"/>
              <a:ea typeface="Arial Unicode MS" panose="020B0604020202020204" pitchFamily="34" charset="-128"/>
            </a:endParaRPr>
          </a:p>
          <a:p>
            <a:pPr marL="45720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256" name="Google Shape;256;g26612c5aba9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612c5aba9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AMORA A LOS DEMÁS Y CREACIÓN DE UN PÚBLICO PARA EL EVANGELIO</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El amor genuino es escaso en el mundo y hace que los cristianos se destaquen.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Cuando los incrédulos experimentan el amor cristiano en acción pueden querer saber por qué nosotros amamos como amamos. También podemos ganarnos la confianza y la buena voluntad de una persona, cuando ve que realmente nos preocupamos por ella. Ambas cosas pueden crear oportunidades para tener una conversación sincera e invitarlos a que "vengan a ver". </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1000"/>
              </a:spcBef>
              <a:spcAft>
                <a:spcPts val="100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67" name="Google Shape;267;g26612c5aba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_tradnl" sz="1800" b="1" dirty="0">
                <a:effectLst/>
                <a:latin typeface="Calibri" panose="020F0502020204030204" pitchFamily="34" charset="0"/>
                <a:ea typeface="Arial Unicode MS" panose="020B0604020202020204" pitchFamily="34" charset="-128"/>
              </a:rPr>
              <a:t>SALUDOS Y BIENVENIDOS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6612c5aba9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Eso es lo que Jesús quiso decir cuando dijo: "Que la luz de ustedes alumbre delante de todos, para que todos vean sus buenas obras y glorifiquen a su Padre, que está en los cielos" (Mateo 5:16).</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4. </a:t>
            </a:r>
            <a:r>
              <a:rPr lang="es-ES" sz="1800" i="1" dirty="0">
                <a:solidFill>
                  <a:srgbClr val="00B050"/>
                </a:solidFill>
                <a:effectLst/>
                <a:latin typeface="Calibri" panose="020F0502020204030204" pitchFamily="34" charset="0"/>
                <a:ea typeface="Arial Unicode MS" panose="020B0604020202020204" pitchFamily="34" charset="-128"/>
              </a:rPr>
              <a:t>El maestro puede compartir un ejemplo de su ministerio en el que una puerta del Evangelio se abrió mediante un acto de amor.</a:t>
            </a:r>
            <a:r>
              <a:rPr lang="es-ES" sz="1800" dirty="0">
                <a:solidFill>
                  <a:srgbClr val="00B050"/>
                </a:solidFill>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lvl="0" indent="0" algn="l" rtl="0">
              <a:lnSpc>
                <a:spcPct val="100000"/>
              </a:lnSpc>
              <a:spcBef>
                <a:spcPts val="1000"/>
              </a:spcBef>
              <a:spcAft>
                <a:spcPts val="600"/>
              </a:spcAft>
              <a:buNone/>
            </a:pPr>
            <a:endParaRPr dirty="0">
              <a:solidFill>
                <a:schemeClr val="dk1"/>
              </a:solidFill>
              <a:latin typeface="Calibri"/>
              <a:ea typeface="Calibri"/>
              <a:cs typeface="Calibri"/>
              <a:sym typeface="Calibri"/>
            </a:endParaRPr>
          </a:p>
        </p:txBody>
      </p:sp>
      <p:sp>
        <p:nvSpPr>
          <p:cNvPr id="278" name="Google Shape;278;g26612c5aba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65b4ee6fb4_0_3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5. ¿Qué acto de amor y bondad puedo hacer por alguien de mi red de amigos, familiares, vecinos y conocidos que pudiera abrir la puerta para poder compartir el Evangelio con ellos?</a:t>
            </a:r>
            <a:r>
              <a:rPr lang="es-ES" sz="1800" i="1" dirty="0">
                <a:solidFill>
                  <a:srgbClr val="00B050"/>
                </a:solidFill>
                <a:effectLst/>
                <a:latin typeface="Calibri" panose="020F0502020204030204" pitchFamily="34" charset="0"/>
                <a:ea typeface="Arial Unicode MS" panose="020B0604020202020204" pitchFamily="34" charset="-128"/>
              </a:rPr>
              <a:t> </a:t>
            </a:r>
          </a:p>
          <a:p>
            <a:pPr marL="0" marR="0" indent="0">
              <a:buFontTx/>
              <a:buNone/>
            </a:pPr>
            <a:endParaRPr lang="es-ES" sz="1800" i="1" dirty="0">
              <a:solidFill>
                <a:srgbClr val="00B050"/>
              </a:solidFill>
              <a:effectLst/>
              <a:latin typeface="Calibri" panose="020F0502020204030204" pitchFamily="34"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Anima a los estudiantes a que reflexionen.  Si el tiempo lo permite, permíteles que compartan algunas ideas entre ellos. </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100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286" name="Google Shape;286;g265b4ee6fb4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CONCLUSIÓN</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Avísales a los estudiantes que vas a publicar la grabación de la clase y la tarea para la siguiente clase en el chat grupal.</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294" name="Google Shape;29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2. Termina con una oración (relacionada con la lección) o una bendición.</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304" name="Google Shape;304;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3. Despedida (dales todo el tiempo que necesiten)</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3"/>
            </a:pPr>
            <a:endParaRPr dirty="0"/>
          </a:p>
        </p:txBody>
      </p:sp>
      <p:sp>
        <p:nvSpPr>
          <p:cNvPr id="312" name="Google Shape;312;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b="1" dirty="0">
                <a:effectLst/>
                <a:latin typeface="Calibri" panose="020F0502020204030204" pitchFamily="34" charset="0"/>
                <a:ea typeface="Arial Unicode MS" panose="020B0604020202020204" pitchFamily="34" charset="-128"/>
              </a:rPr>
              <a:t>ORACIÓN DE APERTURA</a:t>
            </a:r>
            <a:br>
              <a:rPr lang="es-ES_tradnl"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419" sz="1800" dirty="0">
                <a:effectLst/>
                <a:latin typeface="Calibri" panose="020F0502020204030204" pitchFamily="34" charset="0"/>
                <a:ea typeface="Arial Unicode MS" panose="020B0604020202020204" pitchFamily="34" charset="-128"/>
              </a:rPr>
              <a:t>Oh, Se</a:t>
            </a:r>
            <a:r>
              <a:rPr lang="es-ES_tradnl" sz="1800" dirty="0">
                <a:effectLst/>
                <a:latin typeface="Calibri" panose="020F0502020204030204" pitchFamily="34" charset="0"/>
                <a:ea typeface="Arial Unicode MS" panose="020B0604020202020204" pitchFamily="34" charset="-128"/>
              </a:rPr>
              <a:t>ñor, nosotros amamos porque tú nos amaste primero y enviaste a tu Hijo para que fuera nuestro Salvador. Aumenta nuestro amor por ti y por los demás, para que nos sintamos motivados a compartir las buenas noticias de Cristo con quienes nos rodean. Y usa el amor que mostramos para darnos aún más oportunidades de dar a conocer tu amor hacia el mundo. En el nombre de Jesús, Am</a:t>
            </a:r>
            <a:r>
              <a:rPr lang="fr-FR" sz="1800" dirty="0" err="1">
                <a:effectLst/>
                <a:latin typeface="Calibri" panose="020F0502020204030204" pitchFamily="34" charset="0"/>
                <a:ea typeface="Arial Unicode MS" panose="020B0604020202020204" pitchFamily="34" charset="-128"/>
              </a:rPr>
              <a:t>é</a:t>
            </a:r>
            <a:r>
              <a:rPr lang="es-ES_tradnl" sz="1800" dirty="0">
                <a:effectLst/>
                <a:latin typeface="Calibri" panose="020F0502020204030204" pitchFamily="34" charset="0"/>
                <a:ea typeface="Arial Unicode MS" panose="020B0604020202020204" pitchFamily="34" charset="-128"/>
              </a:rPr>
              <a:t>n.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6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b="1" dirty="0">
                <a:effectLst/>
                <a:latin typeface="Calibri" panose="020F0502020204030204" pitchFamily="34" charset="0"/>
                <a:ea typeface="Arial Unicode MS" panose="020B0604020202020204" pitchFamily="34" charset="-128"/>
              </a:rPr>
              <a:t>OBJETIVOS DE LA LECCIÓN</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br>
              <a:rPr lang="es-ES_tradnl" sz="1800" b="1" dirty="0">
                <a:effectLst/>
                <a:latin typeface="Calibri" panose="020F0502020204030204" pitchFamily="34" charset="0"/>
                <a:ea typeface="Arial Unicode MS" panose="020B0604020202020204" pitchFamily="34" charset="-128"/>
              </a:rPr>
            </a:br>
            <a:r>
              <a:rPr lang="es-ES_tradnl" sz="1800" b="1" dirty="0">
                <a:effectLst/>
                <a:latin typeface="Calibri" panose="020F0502020204030204" pitchFamily="34" charset="0"/>
                <a:ea typeface="Arial Unicode MS" panose="020B0604020202020204" pitchFamily="34" charset="-128"/>
              </a:rPr>
              <a:t>1. Discutir la diferencia entre las partes prescriptivas y descriptivas de las Escrituras y aplicar ese concepto a las estrategias de evangelismo.</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br>
              <a:rPr lang="es-ES_tradnl" sz="1800" b="1" dirty="0">
                <a:effectLst/>
                <a:latin typeface="Calibri" panose="020F0502020204030204" pitchFamily="34" charset="0"/>
                <a:ea typeface="Arial Unicode MS" panose="020B0604020202020204" pitchFamily="34" charset="-128"/>
              </a:rPr>
            </a:br>
            <a:r>
              <a:rPr lang="es-ES_tradnl" sz="1800" b="1" dirty="0">
                <a:effectLst/>
                <a:latin typeface="Calibri" panose="020F0502020204030204" pitchFamily="34" charset="0"/>
                <a:ea typeface="Arial Unicode MS" panose="020B0604020202020204" pitchFamily="34" charset="-128"/>
              </a:rPr>
              <a:t>2. Enumerar ejemplos bíblicos </a:t>
            </a:r>
            <a:r>
              <a:rPr lang="pt-PT" sz="1800" b="1" dirty="0">
                <a:effectLst/>
                <a:latin typeface="Calibri" panose="020F0502020204030204" pitchFamily="34" charset="0"/>
                <a:ea typeface="Arial Unicode MS" panose="020B0604020202020204" pitchFamily="34" charset="-128"/>
              </a:rPr>
              <a:t>de como </a:t>
            </a:r>
            <a:r>
              <a:rPr lang="es-ES_tradnl" sz="1800" b="1" dirty="0">
                <a:effectLst/>
                <a:latin typeface="Calibri" panose="020F0502020204030204" pitchFamily="34" charset="0"/>
                <a:ea typeface="Arial Unicode MS" panose="020B0604020202020204" pitchFamily="34" charset="-128"/>
              </a:rPr>
              <a:t>las conversaciones sinceras han creado un público para el Evangelio.</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br>
              <a:rPr lang="es-ES_tradnl" sz="1800" b="1" dirty="0">
                <a:effectLst/>
                <a:latin typeface="Calibri" panose="020F0502020204030204" pitchFamily="34" charset="0"/>
                <a:ea typeface="Arial Unicode MS" panose="020B0604020202020204" pitchFamily="34" charset="-128"/>
              </a:rPr>
            </a:br>
            <a:r>
              <a:rPr lang="es-ES_tradnl" sz="1800" b="1" dirty="0">
                <a:effectLst/>
                <a:latin typeface="Calibri" panose="020F0502020204030204" pitchFamily="34" charset="0"/>
                <a:ea typeface="Arial Unicode MS" panose="020B0604020202020204" pitchFamily="34" charset="-128"/>
              </a:rPr>
              <a:t>3. Hacer una lluvia de ideas sobre cómo iniciar y establecer una conversación sincera con otras personas.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400"/>
              </a:spcBef>
              <a:spcAft>
                <a:spcPts val="1000"/>
              </a:spcAft>
              <a:buNone/>
            </a:pP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6612c5aba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_tradnl" sz="1800" b="1" dirty="0">
                <a:effectLst/>
                <a:latin typeface="Calibri" panose="020F0502020204030204" pitchFamily="34" charset="0"/>
                <a:ea typeface="Arial Unicode MS" panose="020B0604020202020204" pitchFamily="34" charset="-128"/>
              </a:rPr>
              <a:t>4. Identificar la importancia del amor en nuestros esfuerzos de evangelismo.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br>
              <a:rPr lang="es-ES_tradnl" sz="1800" b="1" dirty="0">
                <a:effectLst/>
                <a:latin typeface="Calibri" panose="020F0502020204030204" pitchFamily="34" charset="0"/>
                <a:ea typeface="Arial Unicode MS" panose="020B0604020202020204" pitchFamily="34" charset="-128"/>
              </a:rPr>
            </a:br>
            <a:r>
              <a:rPr lang="es-ES_tradnl" sz="1800" b="1" dirty="0">
                <a:effectLst/>
                <a:latin typeface="Calibri" panose="020F0502020204030204" pitchFamily="34" charset="0"/>
                <a:ea typeface="Arial Unicode MS" panose="020B0604020202020204" pitchFamily="34" charset="-128"/>
              </a:rPr>
              <a:t>5. Hacer un juego de roles sobre el establecimiento de conversaciones sinceras con las personas. </a:t>
            </a:r>
            <a:endParaRPr lang="en-US" sz="1800"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143" name="Google Shape;143;g26612c5aba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ae502832d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INTRODUCCIÓN</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En Juan 1:35-42, Juan el Bautista identifica a Jesús como el Salvador. Dos hombres escuchan esa buena noticia y siguen a Jesús. Uno de ellos se llamaba Andrés. Después de que Andrés pasó tiempo con Jesús, fue a buscar a su hermano Pedro. Esa es una reacción normal cuando alguien entra en contacto con su Salvador. ¡quiere presentárselo a los demás!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_tradnl" sz="1800" dirty="0">
                <a:effectLst/>
                <a:latin typeface="Times New Roman" panose="02020603050405020304" pitchFamily="18"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_tradnl" sz="1800" dirty="0">
                <a:effectLst/>
                <a:latin typeface="Times New Roman" panose="02020603050405020304" pitchFamily="18" charset="0"/>
                <a:ea typeface="Arial Unicode MS" panose="020B0604020202020204" pitchFamily="34" charset="-128"/>
              </a:rPr>
              <a:t>2.</a:t>
            </a:r>
            <a:r>
              <a:rPr lang="es-ES_tradnl" sz="1800" dirty="0">
                <a:effectLst/>
                <a:latin typeface="Calibri" panose="020F0502020204030204" pitchFamily="34" charset="0"/>
                <a:ea typeface="Arial Unicode MS" panose="020B0604020202020204" pitchFamily="34" charset="-128"/>
              </a:rPr>
              <a:t> </a:t>
            </a:r>
            <a:r>
              <a:rPr lang="es-ES" sz="1800" dirty="0">
                <a:effectLst/>
                <a:latin typeface="Calibri" panose="020F0502020204030204" pitchFamily="34" charset="0"/>
                <a:ea typeface="Arial Unicode MS" panose="020B0604020202020204" pitchFamily="34" charset="-128"/>
              </a:rPr>
              <a:t>En Juan 1:43-51, Jesús llama a Felipe para que lo siga. La palabra de Cristo convirtió a Felipe en discípulo. ¿Cuál fue una de las primeras cosas que hizo Felipe? Buscó a </a:t>
            </a:r>
            <a:r>
              <a:rPr lang="es-ES" sz="1800" dirty="0" err="1">
                <a:effectLst/>
                <a:latin typeface="Calibri" panose="020F0502020204030204" pitchFamily="34" charset="0"/>
                <a:ea typeface="Arial Unicode MS" panose="020B0604020202020204" pitchFamily="34" charset="-128"/>
              </a:rPr>
              <a:t>Natanael</a:t>
            </a:r>
            <a:r>
              <a:rPr lang="es-ES" sz="1800" dirty="0">
                <a:effectLst/>
                <a:latin typeface="Calibri" panose="020F0502020204030204" pitchFamily="34" charset="0"/>
                <a:ea typeface="Arial Unicode MS" panose="020B0604020202020204" pitchFamily="34" charset="-128"/>
              </a:rPr>
              <a:t> y le habló del Salvador. Cuando </a:t>
            </a:r>
            <a:r>
              <a:rPr lang="es-ES" sz="1800" dirty="0" err="1">
                <a:effectLst/>
                <a:latin typeface="Calibri" panose="020F0502020204030204" pitchFamily="34" charset="0"/>
                <a:ea typeface="Arial Unicode MS" panose="020B0604020202020204" pitchFamily="34" charset="-128"/>
              </a:rPr>
              <a:t>Natanael</a:t>
            </a:r>
            <a:r>
              <a:rPr lang="es-ES" sz="1800" dirty="0">
                <a:effectLst/>
                <a:latin typeface="Calibri" panose="020F0502020204030204" pitchFamily="34" charset="0"/>
                <a:ea typeface="Arial Unicode MS" panose="020B0604020202020204" pitchFamily="34" charset="-128"/>
              </a:rPr>
              <a:t> mostró dudas, ¿qué le dijo Felipe? Le dijo: "Ven a ver".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3. En nuestras próximas cuatro clases, vamos a discutir maneras de decirles a los demás: "Vengan a ver".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Puede ser a través de una conversación sincera sobre asuntos de vida y muerte, castigo y perdón o pecado y gracia.</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Puede ser mediante el uso de materiales y recursos para despertar el interés.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Puede ser simplemente pedirle a alguien que te ayude con tu proyecto final o buscar otra forma creativa de formar un público.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Puede ser preparando a otras personas que estén interesadas en estudiar contigo para que inviten a otros.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58" name="Google Shape;158;g2ae502832d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D6441FB0-162F-27E6-421E-015F02CB22C8}"/>
            </a:ext>
          </a:extLst>
        </p:cNvPr>
        <p:cNvGrpSpPr/>
        <p:nvPr/>
      </p:nvGrpSpPr>
      <p:grpSpPr>
        <a:xfrm>
          <a:off x="0" y="0"/>
          <a:ext cx="0" cy="0"/>
          <a:chOff x="0" y="0"/>
          <a:chExt cx="0" cy="0"/>
        </a:xfrm>
      </p:grpSpPr>
      <p:sp>
        <p:nvSpPr>
          <p:cNvPr id="145" name="Google Shape;145;g2ae502832d3_0_10:notes">
            <a:extLst>
              <a:ext uri="{FF2B5EF4-FFF2-40B4-BE49-F238E27FC236}">
                <a16:creationId xmlns:a16="http://schemas.microsoft.com/office/drawing/2014/main" id="{50444B6F-31CC-216D-846F-78033AD657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b="1" dirty="0">
                <a:effectLst/>
                <a:latin typeface="Calibri" panose="020F0502020204030204" pitchFamily="34" charset="0"/>
                <a:ea typeface="Arial Unicode MS" panose="020B0604020202020204" pitchFamily="34" charset="-128"/>
              </a:rPr>
              <a:t>REVISA LAS PREGUNTAS ENVIADAS POR WHATSAPP</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endParaRPr dirty="0">
              <a:solidFill>
                <a:schemeClr val="dk1"/>
              </a:solidFill>
              <a:latin typeface="Calibri"/>
              <a:ea typeface="Calibri"/>
              <a:cs typeface="Calibri"/>
              <a:sym typeface="Calibri"/>
            </a:endParaRPr>
          </a:p>
        </p:txBody>
      </p:sp>
      <p:sp>
        <p:nvSpPr>
          <p:cNvPr id="146" name="Google Shape;146;g2ae502832d3_0_10:notes">
            <a:extLst>
              <a:ext uri="{FF2B5EF4-FFF2-40B4-BE49-F238E27FC236}">
                <a16:creationId xmlns:a16="http://schemas.microsoft.com/office/drawing/2014/main" id="{651DB66F-3FF9-0992-E05B-703DDFC04C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969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¿Cuál es la diferencia entre una parte prescriptiva y una parte descriptiva de las Escrituras?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Prescriptiva – Las secciones prescriptivas de las Escrituras son lugares donde estas nos dicen directamente lo que debemos hacer (por ejemplo, los 10 mandamientos).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Descriptiva - Las partes descriptivas de las Escrituras son las que nos dicen lo que sucedió, pero no nos exhortan necesariamente a que hagamos lo mismo. Por ejemplo, Abram se mudó a la tierra prometida, tuvo hijos con diferentes mujeres y buscó una esposa de su tierra natal para su hijo. Aunque ciertamente hay aplicaciones que podemos extraer de esas historias, vemos que no podemos tomar una descripción como algo que tenemos que imitar.</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 veces, el comportamiento descrito en la Biblia también se prescribe en otras partes de la Biblia. Pero otras veces no. Por eso es importante dejar que las Escrituras interpreten a las Escrituras para poder notar la diferencia.</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Por ejemplo, más adelante en este curso estudiaremos la descripción de la metodología de Pablo para el trabajo misionero.  Aprenderemos de ella, pero no la convertiremos en una receta, como si tuviéramos que usar exactamente la misma metodología que él.</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70" name="Google Shape;17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g2ae502832d3_0_1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 name="Google Shape;181;g2ae502832d3_0_137"/>
          <p:cNvPicPr preferRelativeResize="0"/>
          <p:nvPr/>
        </p:nvPicPr>
        <p:blipFill rotWithShape="1">
          <a:blip r:embed="rId3">
            <a:alphaModFix/>
          </a:blip>
          <a:srcRect/>
          <a:stretch/>
        </p:blipFill>
        <p:spPr>
          <a:xfrm>
            <a:off x="80900" y="1675732"/>
            <a:ext cx="3125597" cy="3218436"/>
          </a:xfrm>
          <a:prstGeom prst="rect">
            <a:avLst/>
          </a:prstGeom>
          <a:noFill/>
          <a:ln>
            <a:noFill/>
          </a:ln>
          <a:effectLst>
            <a:outerShdw blurRad="50800" dist="38100" dir="2700000" algn="tl" rotWithShape="0">
              <a:srgbClr val="000000">
                <a:alpha val="40000"/>
              </a:srgbClr>
            </a:outerShdw>
          </a:effectLst>
        </p:spPr>
      </p:pic>
      <p:sp>
        <p:nvSpPr>
          <p:cNvPr id="182" name="Google Shape;182;g2ae502832d3_0_137"/>
          <p:cNvSpPr txBox="1"/>
          <p:nvPr/>
        </p:nvSpPr>
        <p:spPr>
          <a:xfrm>
            <a:off x="3287398" y="276720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cosas</a:t>
            </a:r>
            <a:r>
              <a:rPr lang="en-US" sz="4000" b="1" dirty="0">
                <a:solidFill>
                  <a:schemeClr val="dk1"/>
                </a:solidFill>
                <a:latin typeface="Lato"/>
                <a:ea typeface="Lato"/>
                <a:cs typeface="Lato"/>
                <a:sym typeface="Lato"/>
              </a:rPr>
              <a:t> ha </a:t>
            </a:r>
            <a:r>
              <a:rPr lang="en-US" sz="4000" b="1" dirty="0" err="1">
                <a:solidFill>
                  <a:schemeClr val="dk1"/>
                </a:solidFill>
                <a:latin typeface="Lato"/>
                <a:ea typeface="Lato"/>
                <a:cs typeface="Lato"/>
                <a:sym typeface="Lato"/>
              </a:rPr>
              <a:t>prescrito</a:t>
            </a:r>
            <a:r>
              <a:rPr lang="en-US" sz="4000" b="1" dirty="0">
                <a:solidFill>
                  <a:schemeClr val="dk1"/>
                </a:solidFill>
                <a:latin typeface="Lato"/>
                <a:ea typeface="Lato"/>
                <a:cs typeface="Lato"/>
                <a:sym typeface="Lato"/>
              </a:rPr>
              <a:t> Dios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Palabra para </a:t>
            </a:r>
            <a:r>
              <a:rPr lang="en-US" sz="4000" b="1" dirty="0" err="1">
                <a:solidFill>
                  <a:schemeClr val="dk1"/>
                </a:solidFill>
                <a:latin typeface="Lato"/>
                <a:ea typeface="Lato"/>
                <a:cs typeface="Lato"/>
                <a:sym typeface="Lato"/>
              </a:rPr>
              <a:t>hacer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discípulos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83" name="Google Shape;183;g2ae502832d3_0_13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g26612c5aba9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g26612c5aba9_0_17"/>
          <p:cNvSpPr txBox="1"/>
          <p:nvPr/>
        </p:nvSpPr>
        <p:spPr>
          <a:xfrm>
            <a:off x="2299800" y="2200057"/>
            <a:ext cx="8500722" cy="4401164"/>
          </a:xfrm>
          <a:prstGeom prst="rect">
            <a:avLst/>
          </a:prstGeom>
          <a:noFill/>
          <a:ln>
            <a:noFill/>
          </a:ln>
        </p:spPr>
        <p:txBody>
          <a:bodyPr spcFirstLastPara="1" wrap="square" lIns="91425" tIns="45700" rIns="91425" bIns="45700" anchor="t" anchorCtr="0">
            <a:spAutoFit/>
          </a:bodyPr>
          <a:lstStyle/>
          <a:p>
            <a:pPr marL="582100" marR="0" lvl="0" indent="-583200" algn="l" rtl="0">
              <a:lnSpc>
                <a:spcPct val="100000"/>
              </a:lnSpc>
              <a:spcAft>
                <a:spcPts val="1200"/>
              </a:spcAft>
              <a:buClr>
                <a:schemeClr val="dk1"/>
              </a:buClr>
              <a:buSzPct val="100000"/>
              <a:buFont typeface="Arial" panose="020B0604020202020204" pitchFamily="34" charset="0"/>
              <a:buChar char="•"/>
            </a:pPr>
            <a:r>
              <a:rPr lang="en-US" sz="4000" dirty="0">
                <a:solidFill>
                  <a:schemeClr val="dk1"/>
                </a:solidFill>
                <a:latin typeface="Lato"/>
                <a:ea typeface="Lato"/>
                <a:cs typeface="Lato"/>
                <a:sym typeface="Lato"/>
              </a:rPr>
              <a:t>El Espíritu Santo </a:t>
            </a:r>
            <a:r>
              <a:rPr lang="en-US" sz="4000" dirty="0" err="1">
                <a:solidFill>
                  <a:schemeClr val="dk1"/>
                </a:solidFill>
                <a:latin typeface="Lato"/>
                <a:ea typeface="Lato"/>
                <a:cs typeface="Lato"/>
                <a:sym typeface="Lato"/>
              </a:rPr>
              <a:t>crea</a:t>
            </a:r>
            <a:r>
              <a:rPr lang="en-US" sz="4000" dirty="0">
                <a:solidFill>
                  <a:schemeClr val="dk1"/>
                </a:solidFill>
                <a:latin typeface="Lato"/>
                <a:ea typeface="Lato"/>
                <a:cs typeface="Lato"/>
                <a:sym typeface="Lato"/>
              </a:rPr>
              <a:t> la </a:t>
            </a:r>
            <a:r>
              <a:rPr lang="en-US" sz="4000" dirty="0" err="1">
                <a:solidFill>
                  <a:schemeClr val="dk1"/>
                </a:solidFill>
                <a:latin typeface="Lato"/>
                <a:ea typeface="Lato"/>
                <a:cs typeface="Lato"/>
                <a:sym typeface="Lato"/>
              </a:rPr>
              <a:t>fe</a:t>
            </a:r>
            <a:r>
              <a:rPr lang="en-US" sz="4000" dirty="0">
                <a:solidFill>
                  <a:schemeClr val="dk1"/>
                </a:solidFill>
                <a:latin typeface="Lato"/>
                <a:ea typeface="Lato"/>
                <a:cs typeface="Lato"/>
                <a:sym typeface="Lato"/>
              </a:rPr>
              <a:t> a </a:t>
            </a:r>
            <a:r>
              <a:rPr lang="en-US" sz="4000" dirty="0" err="1">
                <a:solidFill>
                  <a:schemeClr val="dk1"/>
                </a:solidFill>
                <a:latin typeface="Lato"/>
                <a:ea typeface="Lato"/>
                <a:cs typeface="Lato"/>
                <a:sym typeface="Lato"/>
              </a:rPr>
              <a:t>través</a:t>
            </a:r>
            <a:r>
              <a:rPr lang="en-US" sz="4000" dirty="0">
                <a:solidFill>
                  <a:schemeClr val="dk1"/>
                </a:solidFill>
                <a:latin typeface="Lato"/>
                <a:ea typeface="Lato"/>
                <a:cs typeface="Lato"/>
                <a:sym typeface="Lato"/>
              </a:rPr>
              <a:t> del Evangelio</a:t>
            </a:r>
          </a:p>
          <a:p>
            <a:pPr marL="582100" marR="0" lvl="0" indent="-583200" algn="l" rtl="0">
              <a:lnSpc>
                <a:spcPct val="100000"/>
              </a:lnSpc>
              <a:spcAft>
                <a:spcPts val="1200"/>
              </a:spcAft>
              <a:buClr>
                <a:schemeClr val="dk1"/>
              </a:buClr>
              <a:buSzPct val="100000"/>
              <a:buFont typeface="Arial" panose="020B0604020202020204" pitchFamily="34" charset="0"/>
              <a:buChar char="•"/>
            </a:pPr>
            <a:r>
              <a:rPr lang="en-US" sz="4000" dirty="0">
                <a:solidFill>
                  <a:schemeClr val="dk1"/>
                </a:solidFill>
                <a:latin typeface="Lato"/>
                <a:ea typeface="Lato"/>
                <a:cs typeface="Lato"/>
                <a:sym typeface="Lato"/>
              </a:rPr>
              <a:t>Que </a:t>
            </a:r>
            <a:r>
              <a:rPr lang="en-US" sz="4000" dirty="0" err="1">
                <a:solidFill>
                  <a:schemeClr val="dk1"/>
                </a:solidFill>
                <a:latin typeface="Lato"/>
                <a:ea typeface="Lato"/>
                <a:cs typeface="Lato"/>
                <a:sym typeface="Lato"/>
              </a:rPr>
              <a:t>hagamos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discípulos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todas</a:t>
            </a:r>
            <a:r>
              <a:rPr lang="en-US" sz="4000" dirty="0">
                <a:solidFill>
                  <a:schemeClr val="dk1"/>
                </a:solidFill>
                <a:latin typeface="Lato"/>
                <a:ea typeface="Lato"/>
                <a:cs typeface="Lato"/>
                <a:sym typeface="Lato"/>
              </a:rPr>
              <a:t> las </a:t>
            </a:r>
            <a:r>
              <a:rPr lang="en-US" sz="4000" dirty="0" err="1">
                <a:solidFill>
                  <a:schemeClr val="dk1"/>
                </a:solidFill>
                <a:latin typeface="Lato"/>
                <a:ea typeface="Lato"/>
                <a:cs typeface="Lato"/>
                <a:sym typeface="Lato"/>
              </a:rPr>
              <a:t>naciones</a:t>
            </a:r>
            <a:endParaRPr sz="4000" dirty="0">
              <a:solidFill>
                <a:schemeClr val="dk1"/>
              </a:solidFill>
              <a:latin typeface="Lato"/>
              <a:ea typeface="Lato"/>
              <a:cs typeface="Lato"/>
              <a:sym typeface="Lato"/>
            </a:endParaRPr>
          </a:p>
          <a:p>
            <a:pPr marL="582100" marR="0" lvl="0" indent="-583200" algn="l" rtl="0">
              <a:lnSpc>
                <a:spcPct val="100000"/>
              </a:lnSpc>
              <a:spcAft>
                <a:spcPts val="1200"/>
              </a:spcAft>
              <a:buClr>
                <a:schemeClr val="dk1"/>
              </a:buClr>
              <a:buSzPct val="100000"/>
              <a:buFont typeface="Arial" panose="020B0604020202020204" pitchFamily="34" charset="0"/>
              <a:buChar char="•"/>
            </a:pPr>
            <a:r>
              <a:rPr lang="en-US" sz="4000" dirty="0">
                <a:solidFill>
                  <a:schemeClr val="dk1"/>
                </a:solidFill>
                <a:latin typeface="Lato"/>
                <a:ea typeface="Lato"/>
                <a:cs typeface="Lato"/>
                <a:sym typeface="Lato"/>
              </a:rPr>
              <a:t>Que </a:t>
            </a:r>
            <a:r>
              <a:rPr lang="en-US" sz="4000" dirty="0" err="1">
                <a:solidFill>
                  <a:schemeClr val="dk1"/>
                </a:solidFill>
                <a:latin typeface="Lato"/>
                <a:ea typeface="Lato"/>
                <a:cs typeface="Lato"/>
                <a:sym typeface="Lato"/>
              </a:rPr>
              <a:t>bauticemos</a:t>
            </a:r>
            <a:endParaRPr sz="4000" dirty="0">
              <a:solidFill>
                <a:schemeClr val="dk1"/>
              </a:solidFill>
              <a:latin typeface="Lato"/>
              <a:ea typeface="Lato"/>
              <a:cs typeface="Lato"/>
              <a:sym typeface="Lato"/>
            </a:endParaRPr>
          </a:p>
          <a:p>
            <a:pPr marL="582100" marR="0" lvl="0" indent="-583200" algn="l" rtl="0">
              <a:lnSpc>
                <a:spcPct val="100000"/>
              </a:lnSpc>
              <a:spcAft>
                <a:spcPts val="1200"/>
              </a:spcAft>
              <a:buClr>
                <a:schemeClr val="dk1"/>
              </a:buClr>
              <a:buSzPct val="100000"/>
              <a:buFont typeface="Arial" panose="020B0604020202020204" pitchFamily="34" charset="0"/>
              <a:buChar char="•"/>
            </a:pPr>
            <a:r>
              <a:rPr lang="en-US" sz="4000" dirty="0">
                <a:solidFill>
                  <a:schemeClr val="dk1"/>
                </a:solidFill>
                <a:latin typeface="Lato"/>
                <a:ea typeface="Lato"/>
                <a:cs typeface="Lato"/>
                <a:sym typeface="Lato"/>
              </a:rPr>
              <a:t>Que </a:t>
            </a:r>
            <a:r>
              <a:rPr lang="en-US" sz="4000" dirty="0" err="1">
                <a:solidFill>
                  <a:schemeClr val="dk1"/>
                </a:solidFill>
                <a:latin typeface="Lato"/>
                <a:ea typeface="Lato"/>
                <a:cs typeface="Lato"/>
                <a:sym typeface="Lato"/>
              </a:rPr>
              <a:t>enseñemos</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pic>
        <p:nvPicPr>
          <p:cNvPr id="190" name="Google Shape;190;g26612c5aba9_0_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82;g2ae502832d3_0_137">
            <a:extLst>
              <a:ext uri="{FF2B5EF4-FFF2-40B4-BE49-F238E27FC236}">
                <a16:creationId xmlns:a16="http://schemas.microsoft.com/office/drawing/2014/main" id="{B2D9F74A-EA7E-699F-94EB-98457B7946B0}"/>
              </a:ext>
            </a:extLst>
          </p:cNvPr>
          <p:cNvSpPr txBox="1"/>
          <p:nvPr/>
        </p:nvSpPr>
        <p:spPr>
          <a:xfrm>
            <a:off x="2299800" y="506608"/>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cosas</a:t>
            </a:r>
            <a:r>
              <a:rPr lang="en-US" sz="4000" b="1" dirty="0">
                <a:solidFill>
                  <a:schemeClr val="dk1"/>
                </a:solidFill>
                <a:latin typeface="Lato"/>
                <a:ea typeface="Lato"/>
                <a:cs typeface="Lato"/>
                <a:sym typeface="Lato"/>
              </a:rPr>
              <a:t> ha </a:t>
            </a:r>
            <a:r>
              <a:rPr lang="en-US" sz="4000" b="1" dirty="0" err="1">
                <a:solidFill>
                  <a:schemeClr val="dk1"/>
                </a:solidFill>
                <a:latin typeface="Lato"/>
                <a:ea typeface="Lato"/>
                <a:cs typeface="Lato"/>
                <a:sym typeface="Lato"/>
              </a:rPr>
              <a:t>prescrito</a:t>
            </a:r>
            <a:r>
              <a:rPr lang="en-US" sz="4000" b="1" dirty="0">
                <a:solidFill>
                  <a:schemeClr val="dk1"/>
                </a:solidFill>
                <a:latin typeface="Lato"/>
                <a:ea typeface="Lato"/>
                <a:cs typeface="Lato"/>
                <a:sym typeface="Lato"/>
              </a:rPr>
              <a:t> Dios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Palabra para </a:t>
            </a:r>
            <a:r>
              <a:rPr lang="en-US" sz="4000" b="1" dirty="0" err="1">
                <a:solidFill>
                  <a:schemeClr val="dk1"/>
                </a:solidFill>
                <a:latin typeface="Lato"/>
                <a:ea typeface="Lato"/>
                <a:cs typeface="Lato"/>
                <a:sym typeface="Lato"/>
              </a:rPr>
              <a:t>hacer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discípulos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g2ae502832d3_0_14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6" name="Google Shape;196;g2ae502832d3_0_147"/>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97" name="Google Shape;197;g2ae502832d3_0_147"/>
          <p:cNvSpPr txBox="1"/>
          <p:nvPr/>
        </p:nvSpPr>
        <p:spPr>
          <a:xfrm>
            <a:off x="3287398" y="2326616"/>
            <a:ext cx="80238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Da </a:t>
            </a:r>
            <a:r>
              <a:rPr lang="en-US" sz="4000" b="1" dirty="0" err="1">
                <a:solidFill>
                  <a:schemeClr val="dk1"/>
                </a:solidFill>
                <a:latin typeface="Lato"/>
                <a:ea typeface="Lato"/>
                <a:cs typeface="Lato"/>
                <a:sym typeface="Lato"/>
              </a:rPr>
              <a:t>algunos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ejemplos</a:t>
            </a:r>
            <a:r>
              <a:rPr lang="en-US" sz="4000" b="1" dirty="0">
                <a:solidFill>
                  <a:schemeClr val="dk1"/>
                </a:solidFill>
                <a:latin typeface="Lato"/>
                <a:ea typeface="Lato"/>
                <a:cs typeface="Lato"/>
                <a:sym typeface="Lato"/>
              </a:rPr>
              <a:t> de las </a:t>
            </a:r>
            <a:r>
              <a:rPr lang="en-US" sz="4000" b="1" dirty="0" err="1">
                <a:solidFill>
                  <a:schemeClr val="dk1"/>
                </a:solidFill>
                <a:latin typeface="Lato"/>
                <a:ea typeface="Lato"/>
                <a:cs typeface="Lato"/>
                <a:sym typeface="Lato"/>
              </a:rPr>
              <a:t>Escrituras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conversaciones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sinceras</a:t>
            </a:r>
            <a:r>
              <a:rPr lang="en-US" sz="4000" b="1" dirty="0">
                <a:solidFill>
                  <a:schemeClr val="dk1"/>
                </a:solidFill>
                <a:latin typeface="Lato"/>
                <a:ea typeface="Lato"/>
                <a:cs typeface="Lato"/>
                <a:sym typeface="Lato"/>
              </a:rPr>
              <a:t> entre personas que </a:t>
            </a:r>
            <a:r>
              <a:rPr lang="en-US" sz="4000" b="1" dirty="0" err="1">
                <a:solidFill>
                  <a:schemeClr val="dk1"/>
                </a:solidFill>
                <a:latin typeface="Lato"/>
                <a:ea typeface="Lato"/>
                <a:cs typeface="Lato"/>
                <a:sym typeface="Lato"/>
              </a:rPr>
              <a:t>crean</a:t>
            </a:r>
            <a:r>
              <a:rPr lang="en-US" sz="4000" b="1" dirty="0">
                <a:solidFill>
                  <a:schemeClr val="dk1"/>
                </a:solidFill>
                <a:latin typeface="Lato"/>
                <a:ea typeface="Lato"/>
                <a:cs typeface="Lato"/>
                <a:sym typeface="Lato"/>
              </a:rPr>
              <a:t> un </a:t>
            </a:r>
            <a:r>
              <a:rPr lang="en-US" sz="4000" b="1" dirty="0" err="1">
                <a:solidFill>
                  <a:schemeClr val="dk1"/>
                </a:solidFill>
                <a:latin typeface="Lato"/>
                <a:ea typeface="Lato"/>
                <a:cs typeface="Lato"/>
                <a:sym typeface="Lato"/>
              </a:rPr>
              <a:t>público</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98" name="Google Shape;198;g2ae502832d3_0_14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g26612c5aba9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6612c5aba9_0_30"/>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
        <p:nvSpPr>
          <p:cNvPr id="205" name="Google Shape;205;g26612c5aba9_0_30"/>
          <p:cNvSpPr txBox="1"/>
          <p:nvPr/>
        </p:nvSpPr>
        <p:spPr>
          <a:xfrm>
            <a:off x="3425569" y="1332609"/>
            <a:ext cx="4656203" cy="2539116"/>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600"/>
              </a:spcAft>
              <a:buClr>
                <a:schemeClr val="dk1"/>
              </a:buClr>
              <a:buSzPts val="3600"/>
              <a:buFont typeface="Arial" panose="020B0604020202020204" pitchFamily="34" charset="0"/>
              <a:buChar char="•"/>
            </a:pPr>
            <a:r>
              <a:rPr lang="en-US" sz="4800" dirty="0">
                <a:solidFill>
                  <a:schemeClr val="dk1"/>
                </a:solidFill>
                <a:latin typeface="Lato"/>
                <a:ea typeface="Lato"/>
                <a:cs typeface="Lato"/>
                <a:sym typeface="Lato"/>
              </a:rPr>
              <a:t>Juan 3:1-21</a:t>
            </a:r>
            <a:endParaRPr sz="4800" dirty="0">
              <a:solidFill>
                <a:schemeClr val="dk1"/>
              </a:solidFill>
              <a:latin typeface="Lato"/>
              <a:ea typeface="Lato"/>
              <a:cs typeface="Lato"/>
              <a:sym typeface="Lato"/>
            </a:endParaRPr>
          </a:p>
          <a:p>
            <a:pPr marL="571500" marR="0" lvl="0" indent="-571500" algn="l" rtl="0">
              <a:lnSpc>
                <a:spcPct val="100000"/>
              </a:lnSpc>
              <a:spcBef>
                <a:spcPts val="0"/>
              </a:spcBef>
              <a:spcAft>
                <a:spcPts val="600"/>
              </a:spcAft>
              <a:buClr>
                <a:schemeClr val="dk1"/>
              </a:buClr>
              <a:buSzPts val="3600"/>
              <a:buFont typeface="Arial" panose="020B0604020202020204" pitchFamily="34" charset="0"/>
              <a:buChar char="•"/>
            </a:pPr>
            <a:r>
              <a:rPr lang="en-US" sz="4800" dirty="0">
                <a:solidFill>
                  <a:schemeClr val="dk1"/>
                </a:solidFill>
                <a:latin typeface="Lato"/>
                <a:ea typeface="Lato"/>
                <a:cs typeface="Lato"/>
                <a:sym typeface="Lato"/>
              </a:rPr>
              <a:t>Juan 4</a:t>
            </a:r>
            <a:endParaRPr sz="4800" dirty="0">
              <a:solidFill>
                <a:schemeClr val="dk1"/>
              </a:solidFill>
              <a:latin typeface="Lato"/>
              <a:ea typeface="Lato"/>
              <a:cs typeface="Lato"/>
              <a:sym typeface="Lato"/>
            </a:endParaRPr>
          </a:p>
          <a:p>
            <a:pPr marL="571500" marR="0" lvl="0" indent="-571500" algn="l" rtl="0">
              <a:lnSpc>
                <a:spcPct val="100000"/>
              </a:lnSpc>
              <a:spcBef>
                <a:spcPts val="0"/>
              </a:spcBef>
              <a:spcAft>
                <a:spcPts val="600"/>
              </a:spcAft>
              <a:buClr>
                <a:schemeClr val="dk1"/>
              </a:buClr>
              <a:buSzPts val="3600"/>
              <a:buFont typeface="Arial" panose="020B0604020202020204" pitchFamily="34" charset="0"/>
              <a:buChar char="•"/>
            </a:pPr>
            <a:r>
              <a:rPr lang="en-US" sz="4800" dirty="0">
                <a:solidFill>
                  <a:schemeClr val="dk1"/>
                </a:solidFill>
                <a:latin typeface="Lato"/>
                <a:ea typeface="Lato"/>
                <a:cs typeface="Lato"/>
                <a:sym typeface="Lato"/>
              </a:rPr>
              <a:t>Juan 5</a:t>
            </a:r>
            <a:endParaRPr sz="4000" b="0" i="1" u="none" strike="noStrike" cap="none" dirty="0">
              <a:solidFill>
                <a:schemeClr val="dk1"/>
              </a:solidFill>
              <a:latin typeface="Lato"/>
              <a:ea typeface="Lato"/>
              <a:cs typeface="Lato"/>
              <a:sym typeface="Lato"/>
            </a:endParaRPr>
          </a:p>
        </p:txBody>
      </p:sp>
      <p:pic>
        <p:nvPicPr>
          <p:cNvPr id="206" name="Google Shape;206;g26612c5aba9_0_3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1026" name="Picture 2" descr="Slide 18">
            <a:extLst>
              <a:ext uri="{FF2B5EF4-FFF2-40B4-BE49-F238E27FC236}">
                <a16:creationId xmlns:a16="http://schemas.microsoft.com/office/drawing/2014/main" id="{65AD08C5-E2AC-14B2-DD96-11C18BF4F4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447" y="4498341"/>
            <a:ext cx="2837729" cy="21282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4" descr="‘Give me that water so I will never be thirsty again,’ the woman demanded. ‘ – Slide 10">
            <a:extLst>
              <a:ext uri="{FF2B5EF4-FFF2-40B4-BE49-F238E27FC236}">
                <a16:creationId xmlns:a16="http://schemas.microsoft.com/office/drawing/2014/main" id="{78B4A657-81BE-6DEB-972B-03077B6B07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9035" y="4498341"/>
            <a:ext cx="2837729" cy="21282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Later Jesus found him at the temple and said to him, ‘See, you are well again. Stop sinning or something worse may happen to you.’ – Slide 13">
            <a:extLst>
              <a:ext uri="{FF2B5EF4-FFF2-40B4-BE49-F238E27FC236}">
                <a16:creationId xmlns:a16="http://schemas.microsoft.com/office/drawing/2014/main" id="{19C1D042-05B5-BCD7-5311-03ABF7A771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1624" y="4498341"/>
            <a:ext cx="2837729" cy="21282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ae502832d3_0_373"/>
          <p:cNvSpPr txBox="1"/>
          <p:nvPr/>
        </p:nvSpPr>
        <p:spPr>
          <a:xfrm>
            <a:off x="3470544" y="3008849"/>
            <a:ext cx="7362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a:t>
            </a:r>
            <a:r>
              <a:rPr lang="en-US" sz="4860" dirty="0" err="1">
                <a:solidFill>
                  <a:srgbClr val="009444"/>
                </a:solidFill>
                <a:latin typeface="Lato"/>
                <a:ea typeface="Lato"/>
                <a:cs typeface="Lato"/>
                <a:sym typeface="Lato"/>
              </a:rPr>
              <a:t>Conversación</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Sincera</a:t>
            </a:r>
            <a:endParaRPr sz="4860" b="0" i="0" u="none" strike="noStrike" cap="none" dirty="0">
              <a:solidFill>
                <a:srgbClr val="009444"/>
              </a:solidFill>
              <a:latin typeface="Lato"/>
              <a:ea typeface="Lato"/>
              <a:cs typeface="Lato"/>
              <a:sym typeface="Lato"/>
            </a:endParaRPr>
          </a:p>
        </p:txBody>
      </p:sp>
      <p:sp>
        <p:nvSpPr>
          <p:cNvPr id="212" name="Google Shape;212;g2ae502832d3_0_3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3" name="Google Shape;213;g2ae502832d3_0_37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4" name="Google Shape;214;g2ae502832d3_0_373"/>
          <p:cNvPicPr preferRelativeResize="0"/>
          <p:nvPr/>
        </p:nvPicPr>
        <p:blipFill>
          <a:blip r:embed="rId4">
            <a:alphaModFix/>
          </a:blip>
          <a:stretch>
            <a:fillRect/>
          </a:stretch>
        </p:blipFill>
        <p:spPr>
          <a:xfrm>
            <a:off x="-515802" y="1269499"/>
            <a:ext cx="4319001" cy="43190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g265b4ee6fb4_0_146"/>
          <p:cNvSpPr txBox="1"/>
          <p:nvPr/>
        </p:nvSpPr>
        <p:spPr>
          <a:xfrm>
            <a:off x="3287399" y="3990657"/>
            <a:ext cx="6568500" cy="1289100"/>
          </a:xfrm>
          <a:prstGeom prst="rect">
            <a:avLst/>
          </a:prstGeom>
          <a:noFill/>
          <a:ln>
            <a:noFill/>
          </a:ln>
        </p:spPr>
        <p:txBody>
          <a:bodyPr spcFirstLastPara="1" wrap="square" lIns="91425" tIns="45700" rIns="91425" bIns="45700" anchor="t" anchorCtr="0">
            <a:spAutoFit/>
          </a:bodyPr>
          <a:lstStyle/>
          <a:p>
            <a:pPr marL="553212" marR="0" lvl="0" indent="-571500" algn="l" rtl="0">
              <a:lnSpc>
                <a:spcPct val="100000"/>
              </a:lnSpc>
              <a:spcBef>
                <a:spcPts val="0"/>
              </a:spcBef>
              <a:spcAft>
                <a:spcPts val="0"/>
              </a:spcAft>
              <a:buClr>
                <a:schemeClr val="dk1"/>
              </a:buClr>
              <a:buSzPts val="3888"/>
              <a:buFont typeface="Arial" panose="020B0604020202020204" pitchFamily="34" charset="0"/>
              <a:buChar char="•"/>
            </a:pPr>
            <a:r>
              <a:rPr lang="en-US" sz="3888" dirty="0" err="1">
                <a:solidFill>
                  <a:schemeClr val="dk1"/>
                </a:solidFill>
                <a:latin typeface="Lato"/>
                <a:ea typeface="Lato"/>
                <a:cs typeface="Lato"/>
                <a:sym typeface="Lato"/>
              </a:rPr>
              <a:t>confrontar</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el</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pecado</a:t>
            </a:r>
            <a:endParaRPr sz="3888" dirty="0">
              <a:solidFill>
                <a:schemeClr val="dk1"/>
              </a:solidFill>
              <a:latin typeface="Lato"/>
              <a:ea typeface="Lato"/>
              <a:cs typeface="Lato"/>
              <a:sym typeface="Lato"/>
            </a:endParaRPr>
          </a:p>
          <a:p>
            <a:pPr marL="553212" marR="0" lvl="0" indent="-571500" algn="l" rtl="0">
              <a:lnSpc>
                <a:spcPct val="100000"/>
              </a:lnSpc>
              <a:spcBef>
                <a:spcPts val="0"/>
              </a:spcBef>
              <a:spcAft>
                <a:spcPts val="0"/>
              </a:spcAft>
              <a:buClr>
                <a:schemeClr val="dk1"/>
              </a:buClr>
              <a:buSzPts val="3888"/>
              <a:buFont typeface="Arial" panose="020B0604020202020204" pitchFamily="34" charset="0"/>
              <a:buChar char="•"/>
            </a:pPr>
            <a:r>
              <a:rPr lang="en-US" sz="3888" dirty="0" err="1">
                <a:solidFill>
                  <a:schemeClr val="dk1"/>
                </a:solidFill>
                <a:latin typeface="Lato"/>
                <a:ea typeface="Lato"/>
                <a:cs typeface="Lato"/>
                <a:sym typeface="Lato"/>
              </a:rPr>
              <a:t>compartir</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el</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evangelio</a:t>
            </a:r>
            <a:endParaRPr sz="3888" dirty="0">
              <a:solidFill>
                <a:schemeClr val="dk1"/>
              </a:solidFill>
              <a:latin typeface="Lato"/>
              <a:ea typeface="Lato"/>
              <a:cs typeface="Lato"/>
              <a:sym typeface="Lato"/>
            </a:endParaRPr>
          </a:p>
        </p:txBody>
      </p:sp>
      <p:sp>
        <p:nvSpPr>
          <p:cNvPr id="220" name="Google Shape;220;g265b4ee6fb4_0_146"/>
          <p:cNvSpPr txBox="1"/>
          <p:nvPr/>
        </p:nvSpPr>
        <p:spPr>
          <a:xfrm>
            <a:off x="3566944" y="1347362"/>
            <a:ext cx="71895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Jesús </a:t>
            </a:r>
            <a:r>
              <a:rPr lang="en-US" sz="4860" dirty="0" err="1">
                <a:solidFill>
                  <a:srgbClr val="009444"/>
                </a:solidFill>
                <a:latin typeface="Lato"/>
                <a:ea typeface="Lato"/>
                <a:cs typeface="Lato"/>
                <a:sym typeface="Lato"/>
              </a:rPr>
              <a:t>establecía</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conversaciones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sinceras</a:t>
            </a:r>
            <a:r>
              <a:rPr lang="en-US" sz="4860" dirty="0">
                <a:solidFill>
                  <a:srgbClr val="009444"/>
                </a:solidFill>
                <a:latin typeface="Lato"/>
                <a:ea typeface="Lato"/>
                <a:cs typeface="Lato"/>
                <a:sym typeface="Lato"/>
              </a:rPr>
              <a:t>.</a:t>
            </a:r>
            <a:endParaRPr sz="6000" b="0" i="0" u="none" strike="noStrike" cap="none" dirty="0">
              <a:solidFill>
                <a:srgbClr val="009444"/>
              </a:solidFill>
              <a:latin typeface="Lato"/>
              <a:ea typeface="Lato"/>
              <a:cs typeface="Lato"/>
              <a:sym typeface="Lato"/>
            </a:endParaRPr>
          </a:p>
        </p:txBody>
      </p:sp>
      <p:cxnSp>
        <p:nvCxnSpPr>
          <p:cNvPr id="221" name="Google Shape;221;g265b4ee6fb4_0_146"/>
          <p:cNvCxnSpPr/>
          <p:nvPr/>
        </p:nvCxnSpPr>
        <p:spPr>
          <a:xfrm>
            <a:off x="3287399" y="346956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2" name="Google Shape;222;g265b4ee6fb4_0_1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3" name="Google Shape;223;g265b4ee6fb4_0_14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24" name="Google Shape;224;g265b4ee6fb4_0_146"/>
          <p:cNvPicPr preferRelativeResize="0"/>
          <p:nvPr/>
        </p:nvPicPr>
        <p:blipFill rotWithShape="1">
          <a:blip r:embed="rId4">
            <a:alphaModFix/>
          </a:blip>
          <a:srcRect/>
          <a:stretch/>
        </p:blipFill>
        <p:spPr>
          <a:xfrm>
            <a:off x="80901" y="1726406"/>
            <a:ext cx="3125596"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g26612c5aba9_0_4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0" name="Google Shape;230;g26612c5aba9_0_41"/>
          <p:cNvPicPr preferRelativeResize="0"/>
          <p:nvPr/>
        </p:nvPicPr>
        <p:blipFill rotWithShape="1">
          <a:blip r:embed="rId3">
            <a:alphaModFix/>
          </a:blip>
          <a:srcRect/>
          <a:stretch/>
        </p:blipFill>
        <p:spPr>
          <a:xfrm>
            <a:off x="80900" y="1675732"/>
            <a:ext cx="3125597" cy="3218436"/>
          </a:xfrm>
          <a:prstGeom prst="rect">
            <a:avLst/>
          </a:prstGeom>
          <a:noFill/>
          <a:ln>
            <a:noFill/>
          </a:ln>
          <a:effectLst>
            <a:outerShdw blurRad="50800" dist="38100" dir="2700000" algn="tl" rotWithShape="0">
              <a:srgbClr val="000000">
                <a:alpha val="40000"/>
              </a:srgbClr>
            </a:outerShdw>
          </a:effectLst>
        </p:spPr>
      </p:pic>
      <p:sp>
        <p:nvSpPr>
          <p:cNvPr id="231" name="Google Shape;231;g26612c5aba9_0_41"/>
          <p:cNvSpPr txBox="1"/>
          <p:nvPr/>
        </p:nvSpPr>
        <p:spPr>
          <a:xfrm>
            <a:off x="3287398" y="2623150"/>
            <a:ext cx="83163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puedes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establecer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conversación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sincera</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232" name="Google Shape;232;g26612c5aba9_0_4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6612c5aba9_0_52"/>
          <p:cNvSpPr/>
          <p:nvPr/>
        </p:nvSpPr>
        <p:spPr>
          <a:xfrm rot="10800000">
            <a:off x="1287050" y="630003"/>
            <a:ext cx="8207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38" name="Google Shape;238;g26612c5aba9_0_52"/>
          <p:cNvSpPr/>
          <p:nvPr/>
        </p:nvSpPr>
        <p:spPr>
          <a:xfrm rot="10800000">
            <a:off x="1287050" y="2066376"/>
            <a:ext cx="8207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39" name="Google Shape;239;g26612c5aba9_0_52"/>
          <p:cNvSpPr txBox="1"/>
          <p:nvPr/>
        </p:nvSpPr>
        <p:spPr>
          <a:xfrm>
            <a:off x="1564033" y="2066315"/>
            <a:ext cx="79299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3500">
                <a:solidFill>
                  <a:srgbClr val="009444"/>
                </a:solidFill>
                <a:latin typeface="Lato"/>
                <a:ea typeface="Lato"/>
                <a:cs typeface="Lato"/>
                <a:sym typeface="Lato"/>
              </a:rPr>
              <a:t>Expresa tu preocupación por </a:t>
            </a:r>
            <a:endParaRPr sz="3500">
              <a:solidFill>
                <a:srgbClr val="009444"/>
              </a:solidFill>
              <a:latin typeface="Lato"/>
              <a:ea typeface="Lato"/>
              <a:cs typeface="Lato"/>
              <a:sym typeface="Lato"/>
            </a:endParaRPr>
          </a:p>
          <a:p>
            <a:pPr marL="0" marR="0" lvl="0" indent="0" algn="ctr" rtl="0">
              <a:lnSpc>
                <a:spcPct val="90000"/>
              </a:lnSpc>
              <a:spcBef>
                <a:spcPts val="0"/>
              </a:spcBef>
              <a:spcAft>
                <a:spcPts val="0"/>
              </a:spcAft>
              <a:buClr>
                <a:srgbClr val="009444"/>
              </a:buClr>
              <a:buSzPts val="4200"/>
              <a:buFont typeface="Overlock"/>
              <a:buNone/>
            </a:pPr>
            <a:r>
              <a:rPr lang="en-US" sz="3500">
                <a:solidFill>
                  <a:srgbClr val="009444"/>
                </a:solidFill>
                <a:latin typeface="Lato"/>
                <a:ea typeface="Lato"/>
                <a:cs typeface="Lato"/>
                <a:sym typeface="Lato"/>
              </a:rPr>
              <a:t>su bienestar eterno</a:t>
            </a:r>
            <a:endParaRPr sz="3500" b="0" i="0" u="none" strike="noStrike" cap="none">
              <a:solidFill>
                <a:srgbClr val="000000"/>
              </a:solidFill>
              <a:latin typeface="Lato"/>
              <a:ea typeface="Lato"/>
              <a:cs typeface="Lato"/>
              <a:sym typeface="Lato"/>
            </a:endParaRPr>
          </a:p>
        </p:txBody>
      </p:sp>
      <p:sp>
        <p:nvSpPr>
          <p:cNvPr id="240" name="Google Shape;240;g26612c5aba9_0_52"/>
          <p:cNvSpPr/>
          <p:nvPr/>
        </p:nvSpPr>
        <p:spPr>
          <a:xfrm>
            <a:off x="733767" y="206631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1" name="Google Shape;241;g26612c5aba9_0_52"/>
          <p:cNvSpPr/>
          <p:nvPr/>
        </p:nvSpPr>
        <p:spPr>
          <a:xfrm rot="10800000">
            <a:off x="1287050" y="3502750"/>
            <a:ext cx="8207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2" name="Google Shape;242;g26612c5aba9_0_52"/>
          <p:cNvSpPr txBox="1"/>
          <p:nvPr/>
        </p:nvSpPr>
        <p:spPr>
          <a:xfrm>
            <a:off x="1564033" y="3502679"/>
            <a:ext cx="79299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3500">
                <a:solidFill>
                  <a:srgbClr val="009444"/>
                </a:solidFill>
                <a:latin typeface="Lato"/>
                <a:ea typeface="Lato"/>
                <a:cs typeface="Lato"/>
                <a:sym typeface="Lato"/>
              </a:rPr>
              <a:t>Comparte una de tus partes favoritas de la Biblia </a:t>
            </a:r>
            <a:endParaRPr sz="3500" b="0" i="0" u="none" strike="noStrike" cap="none">
              <a:solidFill>
                <a:schemeClr val="dk1"/>
              </a:solidFill>
              <a:latin typeface="Lato"/>
              <a:ea typeface="Lato"/>
              <a:cs typeface="Lato"/>
              <a:sym typeface="Lato"/>
            </a:endParaRPr>
          </a:p>
        </p:txBody>
      </p:sp>
      <p:sp>
        <p:nvSpPr>
          <p:cNvPr id="243" name="Google Shape;243;g26612c5aba9_0_52"/>
          <p:cNvSpPr/>
          <p:nvPr/>
        </p:nvSpPr>
        <p:spPr>
          <a:xfrm>
            <a:off x="733767" y="350268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4" name="Google Shape;244;g26612c5aba9_0_52"/>
          <p:cNvSpPr txBox="1"/>
          <p:nvPr/>
        </p:nvSpPr>
        <p:spPr>
          <a:xfrm>
            <a:off x="924863" y="2016131"/>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2</a:t>
            </a:r>
            <a:endParaRPr sz="1400" b="1" i="0" u="none" strike="noStrike" cap="none">
              <a:solidFill>
                <a:schemeClr val="lt1"/>
              </a:solidFill>
              <a:latin typeface="Lato"/>
              <a:ea typeface="Lato"/>
              <a:cs typeface="Lato"/>
              <a:sym typeface="Lato"/>
            </a:endParaRPr>
          </a:p>
        </p:txBody>
      </p:sp>
      <p:sp>
        <p:nvSpPr>
          <p:cNvPr id="245" name="Google Shape;245;g26612c5aba9_0_52"/>
          <p:cNvSpPr txBox="1"/>
          <p:nvPr/>
        </p:nvSpPr>
        <p:spPr>
          <a:xfrm>
            <a:off x="924862" y="346945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3</a:t>
            </a:r>
            <a:endParaRPr sz="1400" b="1" i="0" u="none" strike="noStrike" cap="none">
              <a:solidFill>
                <a:schemeClr val="lt1"/>
              </a:solidFill>
              <a:latin typeface="Lato"/>
              <a:ea typeface="Lato"/>
              <a:cs typeface="Lato"/>
              <a:sym typeface="Lato"/>
            </a:endParaRPr>
          </a:p>
        </p:txBody>
      </p:sp>
      <p:pic>
        <p:nvPicPr>
          <p:cNvPr id="246" name="Google Shape;246;g26612c5aba9_0_5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47" name="Google Shape;247;g26612c5aba9_0_52"/>
          <p:cNvSpPr txBox="1"/>
          <p:nvPr/>
        </p:nvSpPr>
        <p:spPr>
          <a:xfrm>
            <a:off x="1564033" y="629950"/>
            <a:ext cx="79299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3500">
                <a:solidFill>
                  <a:srgbClr val="009444"/>
                </a:solidFill>
                <a:latin typeface="Lato"/>
                <a:ea typeface="Lato"/>
                <a:cs typeface="Lato"/>
                <a:sym typeface="Lato"/>
              </a:rPr>
              <a:t>Comparte tu historia personal</a:t>
            </a:r>
            <a:endParaRPr sz="3500" b="0" i="0" u="none" strike="noStrike" cap="none">
              <a:solidFill>
                <a:schemeClr val="dk1"/>
              </a:solidFill>
              <a:latin typeface="Lato"/>
              <a:ea typeface="Lato"/>
              <a:cs typeface="Lato"/>
              <a:sym typeface="Lato"/>
            </a:endParaRPr>
          </a:p>
        </p:txBody>
      </p:sp>
      <p:sp>
        <p:nvSpPr>
          <p:cNvPr id="248" name="Google Shape;248;g26612c5aba9_0_52"/>
          <p:cNvSpPr/>
          <p:nvPr/>
        </p:nvSpPr>
        <p:spPr>
          <a:xfrm>
            <a:off x="733767" y="62994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9" name="Google Shape;249;g26612c5aba9_0_52"/>
          <p:cNvSpPr txBox="1"/>
          <p:nvPr/>
        </p:nvSpPr>
        <p:spPr>
          <a:xfrm>
            <a:off x="903956" y="54596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1</a:t>
            </a:r>
            <a:endParaRPr sz="1400" b="1" i="0" u="none" strike="noStrike" cap="none">
              <a:solidFill>
                <a:schemeClr val="lt1"/>
              </a:solidFill>
              <a:latin typeface="Lato"/>
              <a:ea typeface="Lato"/>
              <a:cs typeface="Lato"/>
              <a:sym typeface="Lato"/>
            </a:endParaRPr>
          </a:p>
        </p:txBody>
      </p:sp>
      <p:sp>
        <p:nvSpPr>
          <p:cNvPr id="250" name="Google Shape;250;g26612c5aba9_0_52"/>
          <p:cNvSpPr/>
          <p:nvPr/>
        </p:nvSpPr>
        <p:spPr>
          <a:xfrm rot="10800000">
            <a:off x="1287050" y="4956075"/>
            <a:ext cx="8207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1" name="Google Shape;251;g26612c5aba9_0_52"/>
          <p:cNvSpPr txBox="1"/>
          <p:nvPr/>
        </p:nvSpPr>
        <p:spPr>
          <a:xfrm>
            <a:off x="1564033" y="4956004"/>
            <a:ext cx="79299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3500" dirty="0" err="1">
                <a:solidFill>
                  <a:srgbClr val="009444"/>
                </a:solidFill>
                <a:latin typeface="Lato"/>
                <a:ea typeface="Lato"/>
                <a:cs typeface="Lato"/>
                <a:sym typeface="Lato"/>
              </a:rPr>
              <a:t>Aplica</a:t>
            </a:r>
            <a:r>
              <a:rPr lang="en-US" sz="3500" dirty="0">
                <a:solidFill>
                  <a:srgbClr val="009444"/>
                </a:solidFill>
                <a:latin typeface="Lato"/>
                <a:ea typeface="Lato"/>
                <a:cs typeface="Lato"/>
                <a:sym typeface="Lato"/>
              </a:rPr>
              <a:t> </a:t>
            </a:r>
            <a:r>
              <a:rPr lang="en-US" sz="3500" dirty="0" err="1">
                <a:solidFill>
                  <a:srgbClr val="009444"/>
                </a:solidFill>
                <a:latin typeface="Lato"/>
                <a:ea typeface="Lato"/>
                <a:cs typeface="Lato"/>
                <a:sym typeface="Lato"/>
              </a:rPr>
              <a:t>una</a:t>
            </a:r>
            <a:r>
              <a:rPr lang="en-US" sz="3500" dirty="0">
                <a:solidFill>
                  <a:srgbClr val="009444"/>
                </a:solidFill>
                <a:latin typeface="Lato"/>
                <a:ea typeface="Lato"/>
                <a:cs typeface="Lato"/>
                <a:sym typeface="Lato"/>
              </a:rPr>
              <a:t> </a:t>
            </a:r>
            <a:r>
              <a:rPr lang="en-US" sz="3500" dirty="0" err="1">
                <a:solidFill>
                  <a:srgbClr val="009444"/>
                </a:solidFill>
                <a:latin typeface="Lato"/>
                <a:ea typeface="Lato"/>
                <a:cs typeface="Lato"/>
                <a:sym typeface="Lato"/>
              </a:rPr>
              <a:t>parte</a:t>
            </a:r>
            <a:r>
              <a:rPr lang="en-US" sz="3500" dirty="0">
                <a:solidFill>
                  <a:srgbClr val="009444"/>
                </a:solidFill>
                <a:latin typeface="Lato"/>
                <a:ea typeface="Lato"/>
                <a:cs typeface="Lato"/>
                <a:sym typeface="Lato"/>
              </a:rPr>
              <a:t> de la Biblia </a:t>
            </a:r>
            <a:endParaRPr sz="3500" dirty="0">
              <a:solidFill>
                <a:srgbClr val="009444"/>
              </a:solidFill>
              <a:latin typeface="Lato"/>
              <a:ea typeface="Lato"/>
              <a:cs typeface="Lato"/>
              <a:sym typeface="Lato"/>
            </a:endParaRPr>
          </a:p>
          <a:p>
            <a:pPr marL="0" marR="0" lvl="0" indent="0" algn="ctr" rtl="0">
              <a:lnSpc>
                <a:spcPct val="90000"/>
              </a:lnSpc>
              <a:spcBef>
                <a:spcPts val="0"/>
              </a:spcBef>
              <a:spcAft>
                <a:spcPts val="0"/>
              </a:spcAft>
              <a:buClr>
                <a:srgbClr val="009444"/>
              </a:buClr>
              <a:buSzPts val="4200"/>
              <a:buFont typeface="Overlock"/>
              <a:buNone/>
            </a:pPr>
            <a:r>
              <a:rPr lang="en-US" sz="3500" dirty="0">
                <a:solidFill>
                  <a:srgbClr val="009444"/>
                </a:solidFill>
                <a:latin typeface="Lato"/>
                <a:ea typeface="Lato"/>
                <a:cs typeface="Lato"/>
                <a:sym typeface="Lato"/>
              </a:rPr>
              <a:t>a </a:t>
            </a:r>
            <a:r>
              <a:rPr lang="en-US" sz="3500" dirty="0" err="1">
                <a:solidFill>
                  <a:srgbClr val="009444"/>
                </a:solidFill>
                <a:latin typeface="Lato"/>
                <a:ea typeface="Lato"/>
                <a:cs typeface="Lato"/>
                <a:sym typeface="Lato"/>
              </a:rPr>
              <a:t>su</a:t>
            </a:r>
            <a:r>
              <a:rPr lang="en-US" sz="3500" dirty="0">
                <a:solidFill>
                  <a:srgbClr val="009444"/>
                </a:solidFill>
                <a:latin typeface="Lato"/>
                <a:ea typeface="Lato"/>
                <a:cs typeface="Lato"/>
                <a:sym typeface="Lato"/>
              </a:rPr>
              <a:t> </a:t>
            </a:r>
            <a:r>
              <a:rPr lang="en-US" sz="3500" dirty="0" err="1">
                <a:solidFill>
                  <a:srgbClr val="009444"/>
                </a:solidFill>
                <a:latin typeface="Lato"/>
                <a:ea typeface="Lato"/>
                <a:cs typeface="Lato"/>
                <a:sym typeface="Lato"/>
              </a:rPr>
              <a:t>situación</a:t>
            </a:r>
            <a:endParaRPr sz="3500" b="0" i="0" u="none" strike="noStrike" cap="none" dirty="0">
              <a:solidFill>
                <a:schemeClr val="dk1"/>
              </a:solidFill>
              <a:latin typeface="Lato"/>
              <a:ea typeface="Lato"/>
              <a:cs typeface="Lato"/>
              <a:sym typeface="Lato"/>
            </a:endParaRPr>
          </a:p>
        </p:txBody>
      </p:sp>
      <p:sp>
        <p:nvSpPr>
          <p:cNvPr id="252" name="Google Shape;252;g26612c5aba9_0_52"/>
          <p:cNvSpPr/>
          <p:nvPr/>
        </p:nvSpPr>
        <p:spPr>
          <a:xfrm>
            <a:off x="733767" y="4956005"/>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3" name="Google Shape;253;g26612c5aba9_0_52"/>
          <p:cNvSpPr txBox="1"/>
          <p:nvPr/>
        </p:nvSpPr>
        <p:spPr>
          <a:xfrm>
            <a:off x="924862" y="4922782"/>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a:solidFill>
                  <a:schemeClr val="lt1"/>
                </a:solidFill>
                <a:latin typeface="Lato"/>
                <a:ea typeface="Lato"/>
                <a:cs typeface="Lato"/>
                <a:sym typeface="Lato"/>
              </a:rPr>
              <a:t>4</a:t>
            </a:r>
            <a:endParaRPr sz="1400" b="1" i="0" u="none" strike="noStrike" cap="none">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g26612c5aba9_0_78"/>
          <p:cNvSpPr txBox="1"/>
          <p:nvPr/>
        </p:nvSpPr>
        <p:spPr>
          <a:xfrm>
            <a:off x="5838738" y="6023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Juego de rol</a:t>
            </a:r>
            <a:endParaRPr sz="6000" b="0" i="0" u="none" strike="noStrike" cap="none">
              <a:solidFill>
                <a:srgbClr val="009444"/>
              </a:solidFill>
              <a:latin typeface="Lato"/>
              <a:ea typeface="Lato"/>
              <a:cs typeface="Lato"/>
              <a:sym typeface="Lato"/>
            </a:endParaRPr>
          </a:p>
        </p:txBody>
      </p:sp>
      <p:cxnSp>
        <p:nvCxnSpPr>
          <p:cNvPr id="259" name="Google Shape;259;g26612c5aba9_0_78"/>
          <p:cNvCxnSpPr/>
          <p:nvPr/>
        </p:nvCxnSpPr>
        <p:spPr>
          <a:xfrm>
            <a:off x="4230827" y="16185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0" name="Google Shape;260;g26612c5aba9_0_78"/>
          <p:cNvSpPr txBox="1"/>
          <p:nvPr/>
        </p:nvSpPr>
        <p:spPr>
          <a:xfrm>
            <a:off x="5838750" y="1763900"/>
            <a:ext cx="6060900" cy="4555053"/>
          </a:xfrm>
          <a:prstGeom prst="rect">
            <a:avLst/>
          </a:prstGeom>
          <a:noFill/>
          <a:ln>
            <a:noFill/>
          </a:ln>
        </p:spPr>
        <p:txBody>
          <a:bodyPr spcFirstLastPara="1" wrap="square" lIns="91425" tIns="45700" rIns="91425" bIns="45700" anchor="t" anchorCtr="0">
            <a:spAutoFit/>
          </a:bodyPr>
          <a:lstStyle/>
          <a:p>
            <a:pPr marL="495300" lvl="0" indent="-457200" algn="l" rtl="0">
              <a:spcBef>
                <a:spcPts val="0"/>
              </a:spcBef>
              <a:spcAft>
                <a:spcPts val="1200"/>
              </a:spcAft>
              <a:buClr>
                <a:schemeClr val="dk1"/>
              </a:buClr>
              <a:buSzPts val="3000"/>
              <a:buFont typeface="Arial" panose="020B0604020202020204" pitchFamily="34" charset="0"/>
              <a:buChar char="•"/>
            </a:pPr>
            <a:r>
              <a:rPr lang="en-US" sz="3000" dirty="0" err="1">
                <a:solidFill>
                  <a:schemeClr val="dk1"/>
                </a:solidFill>
                <a:latin typeface="Lato"/>
                <a:ea typeface="Lato"/>
                <a:cs typeface="Lato"/>
                <a:sym typeface="Lato"/>
              </a:rPr>
              <a:t>Comparte</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tu</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historia</a:t>
            </a:r>
            <a:r>
              <a:rPr lang="en-US" sz="3000" dirty="0">
                <a:solidFill>
                  <a:schemeClr val="dk1"/>
                </a:solidFill>
                <a:latin typeface="Lato"/>
                <a:ea typeface="Lato"/>
                <a:cs typeface="Lato"/>
                <a:sym typeface="Lato"/>
              </a:rPr>
              <a:t> personal.</a:t>
            </a:r>
            <a:endParaRPr sz="3000" dirty="0">
              <a:solidFill>
                <a:schemeClr val="dk1"/>
              </a:solidFill>
              <a:latin typeface="Lato"/>
              <a:ea typeface="Lato"/>
              <a:cs typeface="Lato"/>
              <a:sym typeface="Lato"/>
            </a:endParaRPr>
          </a:p>
          <a:p>
            <a:pPr marL="495300" lvl="0" indent="-457200" algn="l" rtl="0">
              <a:spcBef>
                <a:spcPts val="0"/>
              </a:spcBef>
              <a:spcAft>
                <a:spcPts val="1200"/>
              </a:spcAft>
              <a:buClr>
                <a:schemeClr val="dk1"/>
              </a:buClr>
              <a:buSzPts val="3000"/>
              <a:buFont typeface="Arial" panose="020B0604020202020204" pitchFamily="34" charset="0"/>
              <a:buChar char="•"/>
            </a:pPr>
            <a:r>
              <a:rPr lang="en-US" sz="3000" dirty="0" err="1">
                <a:solidFill>
                  <a:schemeClr val="dk1"/>
                </a:solidFill>
                <a:latin typeface="Lato"/>
                <a:ea typeface="Lato"/>
                <a:cs typeface="Lato"/>
                <a:sym typeface="Lato"/>
              </a:rPr>
              <a:t>Expresa</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tu</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preocupación</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por</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su</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bienestar</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eterno</a:t>
            </a:r>
            <a:r>
              <a:rPr lang="en-US" sz="3000" dirty="0">
                <a:solidFill>
                  <a:schemeClr val="dk1"/>
                </a:solidFill>
                <a:latin typeface="Lato"/>
                <a:ea typeface="Lato"/>
                <a:cs typeface="Lato"/>
                <a:sym typeface="Lato"/>
              </a:rPr>
              <a:t>.</a:t>
            </a:r>
            <a:endParaRPr sz="3000" dirty="0">
              <a:solidFill>
                <a:schemeClr val="dk1"/>
              </a:solidFill>
              <a:latin typeface="Lato"/>
              <a:ea typeface="Lato"/>
              <a:cs typeface="Lato"/>
              <a:sym typeface="Lato"/>
            </a:endParaRPr>
          </a:p>
          <a:p>
            <a:pPr marL="495300" lvl="0" indent="-457200" algn="l" rtl="0">
              <a:spcBef>
                <a:spcPts val="0"/>
              </a:spcBef>
              <a:spcAft>
                <a:spcPts val="1200"/>
              </a:spcAft>
              <a:buClr>
                <a:schemeClr val="dk1"/>
              </a:buClr>
              <a:buSzPts val="3000"/>
              <a:buFont typeface="Arial" panose="020B0604020202020204" pitchFamily="34" charset="0"/>
              <a:buChar char="•"/>
            </a:pPr>
            <a:r>
              <a:rPr lang="en-US" sz="3000" dirty="0" err="1">
                <a:solidFill>
                  <a:schemeClr val="dk1"/>
                </a:solidFill>
                <a:latin typeface="Lato"/>
                <a:ea typeface="Lato"/>
                <a:cs typeface="Lato"/>
                <a:sym typeface="Lato"/>
              </a:rPr>
              <a:t>Comparte</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una</a:t>
            </a:r>
            <a:r>
              <a:rPr lang="en-US" sz="3000" dirty="0">
                <a:solidFill>
                  <a:schemeClr val="dk1"/>
                </a:solidFill>
                <a:latin typeface="Lato"/>
                <a:ea typeface="Lato"/>
                <a:cs typeface="Lato"/>
                <a:sym typeface="Lato"/>
              </a:rPr>
              <a:t> de </a:t>
            </a:r>
            <a:r>
              <a:rPr lang="en-US" sz="3000" dirty="0" err="1">
                <a:solidFill>
                  <a:schemeClr val="dk1"/>
                </a:solidFill>
                <a:latin typeface="Lato"/>
                <a:ea typeface="Lato"/>
                <a:cs typeface="Lato"/>
                <a:sym typeface="Lato"/>
              </a:rPr>
              <a:t>tus</a:t>
            </a:r>
            <a:r>
              <a:rPr lang="en-US" sz="3000" dirty="0">
                <a:solidFill>
                  <a:schemeClr val="dk1"/>
                </a:solidFill>
                <a:latin typeface="Lato"/>
                <a:ea typeface="Lato"/>
                <a:cs typeface="Lato"/>
                <a:sym typeface="Lato"/>
              </a:rPr>
              <a:t> partes </a:t>
            </a:r>
            <a:r>
              <a:rPr lang="en-US" sz="3000" dirty="0" err="1">
                <a:solidFill>
                  <a:schemeClr val="dk1"/>
                </a:solidFill>
                <a:latin typeface="Lato"/>
                <a:ea typeface="Lato"/>
                <a:cs typeface="Lato"/>
                <a:sym typeface="Lato"/>
              </a:rPr>
              <a:t>favoritas</a:t>
            </a:r>
            <a:r>
              <a:rPr lang="en-US" sz="3000" dirty="0">
                <a:solidFill>
                  <a:schemeClr val="dk1"/>
                </a:solidFill>
                <a:latin typeface="Lato"/>
                <a:ea typeface="Lato"/>
                <a:cs typeface="Lato"/>
                <a:sym typeface="Lato"/>
              </a:rPr>
              <a:t> de la Biblia.</a:t>
            </a:r>
            <a:endParaRPr sz="3000" dirty="0">
              <a:solidFill>
                <a:schemeClr val="dk1"/>
              </a:solidFill>
              <a:latin typeface="Lato"/>
              <a:ea typeface="Lato"/>
              <a:cs typeface="Lato"/>
              <a:sym typeface="Lato"/>
            </a:endParaRPr>
          </a:p>
          <a:p>
            <a:pPr marL="495300" lvl="0" indent="-457200" algn="l" rtl="0">
              <a:spcBef>
                <a:spcPts val="0"/>
              </a:spcBef>
              <a:spcAft>
                <a:spcPts val="1200"/>
              </a:spcAft>
              <a:buClr>
                <a:schemeClr val="dk1"/>
              </a:buClr>
              <a:buSzPts val="3000"/>
              <a:buFont typeface="Arial" panose="020B0604020202020204" pitchFamily="34" charset="0"/>
              <a:buChar char="•"/>
            </a:pPr>
            <a:r>
              <a:rPr lang="en-US" sz="3000" dirty="0" err="1">
                <a:solidFill>
                  <a:schemeClr val="dk1"/>
                </a:solidFill>
                <a:latin typeface="Lato"/>
                <a:ea typeface="Lato"/>
                <a:cs typeface="Lato"/>
                <a:sym typeface="Lato"/>
              </a:rPr>
              <a:t>Aplica</a:t>
            </a:r>
            <a:r>
              <a:rPr lang="en-US" sz="3000" dirty="0">
                <a:solidFill>
                  <a:schemeClr val="dk1"/>
                </a:solidFill>
                <a:latin typeface="Lato"/>
                <a:ea typeface="Lato"/>
                <a:cs typeface="Lato"/>
                <a:sym typeface="Lato"/>
              </a:rPr>
              <a:t> un </a:t>
            </a:r>
            <a:r>
              <a:rPr lang="en-US" sz="3000" dirty="0" err="1">
                <a:solidFill>
                  <a:schemeClr val="dk1"/>
                </a:solidFill>
                <a:latin typeface="Lato"/>
                <a:ea typeface="Lato"/>
                <a:cs typeface="Lato"/>
                <a:sym typeface="Lato"/>
              </a:rPr>
              <a:t>versículo</a:t>
            </a:r>
            <a:r>
              <a:rPr lang="en-US" sz="3000" dirty="0">
                <a:solidFill>
                  <a:schemeClr val="dk1"/>
                </a:solidFill>
                <a:latin typeface="Lato"/>
                <a:ea typeface="Lato"/>
                <a:cs typeface="Lato"/>
                <a:sym typeface="Lato"/>
              </a:rPr>
              <a:t> de la Biblia a </a:t>
            </a:r>
            <a:r>
              <a:rPr lang="en-US" sz="3000" dirty="0" err="1">
                <a:solidFill>
                  <a:schemeClr val="dk1"/>
                </a:solidFill>
                <a:latin typeface="Lato"/>
                <a:ea typeface="Lato"/>
                <a:cs typeface="Lato"/>
                <a:sym typeface="Lato"/>
              </a:rPr>
              <a:t>su</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situación</a:t>
            </a:r>
            <a:r>
              <a:rPr lang="en-US" sz="3000" dirty="0">
                <a:solidFill>
                  <a:schemeClr val="dk1"/>
                </a:solidFill>
                <a:latin typeface="Lato"/>
                <a:ea typeface="Lato"/>
                <a:cs typeface="Lato"/>
                <a:sym typeface="Lato"/>
              </a:rPr>
              <a:t>.</a:t>
            </a:r>
            <a:endParaRPr sz="3000" dirty="0">
              <a:solidFill>
                <a:schemeClr val="dk1"/>
              </a:solidFill>
              <a:latin typeface="Lato"/>
              <a:ea typeface="Lato"/>
              <a:cs typeface="Lato"/>
              <a:sym typeface="Lato"/>
            </a:endParaRPr>
          </a:p>
          <a:p>
            <a:pPr marL="495300" lvl="0" indent="-457200" algn="l" rtl="0">
              <a:spcBef>
                <a:spcPts val="0"/>
              </a:spcBef>
              <a:spcAft>
                <a:spcPts val="1200"/>
              </a:spcAft>
              <a:buClr>
                <a:schemeClr val="dk1"/>
              </a:buClr>
              <a:buSzPts val="3000"/>
              <a:buFont typeface="Arial" panose="020B0604020202020204" pitchFamily="34" charset="0"/>
              <a:buChar char="•"/>
            </a:pPr>
            <a:r>
              <a:rPr lang="en-US" sz="3000" b="1" dirty="0">
                <a:solidFill>
                  <a:schemeClr val="dk1"/>
                </a:solidFill>
                <a:latin typeface="Lato"/>
                <a:ea typeface="Lato"/>
                <a:cs typeface="Lato"/>
                <a:sym typeface="Lato"/>
              </a:rPr>
              <a:t>“Ven a ver.”</a:t>
            </a:r>
            <a:endParaRPr sz="3000" dirty="0">
              <a:solidFill>
                <a:schemeClr val="dk1"/>
              </a:solidFill>
              <a:latin typeface="Lato"/>
              <a:ea typeface="Lato"/>
              <a:cs typeface="Lato"/>
              <a:sym typeface="Lato"/>
            </a:endParaRPr>
          </a:p>
        </p:txBody>
      </p:sp>
      <p:sp>
        <p:nvSpPr>
          <p:cNvPr id="261" name="Google Shape;261;g26612c5aba9_0_78"/>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2" name="Google Shape;262;g26612c5aba9_0_7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63" name="Google Shape;263;g26612c5aba9_0_78"/>
          <p:cNvPicPr preferRelativeResize="0"/>
          <p:nvPr/>
        </p:nvPicPr>
        <p:blipFill rotWithShape="1">
          <a:blip r:embed="rId4">
            <a:alphaModFix/>
          </a:blip>
          <a:srcRect t="16675" b="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64" name="Google Shape;264;g26612c5aba9_0_78"/>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g26612c5aba9_0_91"/>
          <p:cNvSpPr txBox="1"/>
          <p:nvPr/>
        </p:nvSpPr>
        <p:spPr>
          <a:xfrm>
            <a:off x="5838752" y="2202525"/>
            <a:ext cx="6269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Amor por los demás</a:t>
            </a:r>
            <a:endParaRPr sz="6000" b="0" i="0" u="none" strike="noStrike" cap="none">
              <a:solidFill>
                <a:srgbClr val="009444"/>
              </a:solidFill>
              <a:latin typeface="Lato"/>
              <a:ea typeface="Lato"/>
              <a:cs typeface="Lato"/>
              <a:sym typeface="Lato"/>
            </a:endParaRPr>
          </a:p>
        </p:txBody>
      </p:sp>
      <p:cxnSp>
        <p:nvCxnSpPr>
          <p:cNvPr id="270" name="Google Shape;270;g26612c5aba9_0_91"/>
          <p:cNvCxnSpPr/>
          <p:nvPr/>
        </p:nvCxnSpPr>
        <p:spPr>
          <a:xfrm>
            <a:off x="4230827" y="34473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1" name="Google Shape;271;g26612c5aba9_0_91"/>
          <p:cNvSpPr txBox="1"/>
          <p:nvPr/>
        </p:nvSpPr>
        <p:spPr>
          <a:xfrm>
            <a:off x="5838750" y="3821300"/>
            <a:ext cx="6060900" cy="61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388">
                <a:solidFill>
                  <a:schemeClr val="dk1"/>
                </a:solidFill>
                <a:latin typeface="Lato"/>
                <a:ea typeface="Lato"/>
                <a:cs typeface="Lato"/>
                <a:sym typeface="Lato"/>
              </a:rPr>
              <a:t>El amor cristiano en acción</a:t>
            </a:r>
            <a:endParaRPr sz="3388" b="0" i="0" u="none" strike="noStrike" cap="none">
              <a:solidFill>
                <a:schemeClr val="dk1"/>
              </a:solidFill>
              <a:latin typeface="Lato"/>
              <a:ea typeface="Lato"/>
              <a:cs typeface="Lato"/>
              <a:sym typeface="Lato"/>
            </a:endParaRPr>
          </a:p>
        </p:txBody>
      </p:sp>
      <p:sp>
        <p:nvSpPr>
          <p:cNvPr id="272" name="Google Shape;272;g26612c5aba9_0_91"/>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3" name="Google Shape;273;g26612c5aba9_0_9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74" name="Google Shape;274;g26612c5aba9_0_91"/>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75" name="Google Shape;275;g26612c5aba9_0_9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287476"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g26612c5aba9_0_1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1" name="Google Shape;281;g26612c5aba9_0_113"/>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
        <p:nvSpPr>
          <p:cNvPr id="282" name="Google Shape;282;g26612c5aba9_0_113"/>
          <p:cNvSpPr txBox="1"/>
          <p:nvPr/>
        </p:nvSpPr>
        <p:spPr>
          <a:xfrm>
            <a:off x="3287399" y="2149787"/>
            <a:ext cx="73794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Que la luz de </a:t>
            </a:r>
            <a:r>
              <a:rPr lang="en-US" sz="3600" dirty="0" err="1">
                <a:solidFill>
                  <a:schemeClr val="dk1"/>
                </a:solidFill>
                <a:latin typeface="Lato"/>
                <a:ea typeface="Lato"/>
                <a:cs typeface="Lato"/>
                <a:sym typeface="Lato"/>
              </a:rPr>
              <a:t>ustedes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alumbre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delante</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para que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vean</a:t>
            </a:r>
            <a:r>
              <a:rPr lang="en-US" sz="3600" dirty="0">
                <a:solidFill>
                  <a:schemeClr val="dk1"/>
                </a:solidFill>
                <a:latin typeface="Lato"/>
                <a:ea typeface="Lato"/>
                <a:cs typeface="Lato"/>
                <a:sym typeface="Lato"/>
              </a:rPr>
              <a:t> sus </a:t>
            </a:r>
            <a:r>
              <a:rPr lang="en-US" sz="3600" dirty="0" err="1">
                <a:solidFill>
                  <a:schemeClr val="dk1"/>
                </a:solidFill>
                <a:latin typeface="Lato"/>
                <a:ea typeface="Lato"/>
                <a:cs typeface="Lato"/>
                <a:sym typeface="Lato"/>
              </a:rPr>
              <a:t>buenas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obras</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glorifiquen</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Padre, que </a:t>
            </a:r>
            <a:r>
              <a:rPr lang="en-US" sz="3600" dirty="0" err="1">
                <a:solidFill>
                  <a:schemeClr val="dk1"/>
                </a:solidFill>
                <a:latin typeface="Lato"/>
                <a:ea typeface="Lato"/>
                <a:cs typeface="Lato"/>
                <a:sym typeface="Lato"/>
              </a:rPr>
              <a:t>está</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cielos</a:t>
            </a: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dirty="0">
                <a:solidFill>
                  <a:schemeClr val="dk1"/>
                </a:solidFill>
                <a:latin typeface="Lato"/>
                <a:ea typeface="Lato"/>
                <a:cs typeface="Lato"/>
                <a:sym typeface="Lato"/>
              </a:rPr>
              <a:t>Mateo 5:16</a:t>
            </a:r>
            <a:endParaRPr sz="2800" b="0" i="1" u="none" strike="noStrike" cap="none" dirty="0">
              <a:solidFill>
                <a:schemeClr val="dk1"/>
              </a:solidFill>
              <a:latin typeface="Lato"/>
              <a:ea typeface="Lato"/>
              <a:cs typeface="Lato"/>
              <a:sym typeface="Lato"/>
            </a:endParaRPr>
          </a:p>
        </p:txBody>
      </p:sp>
      <p:pic>
        <p:nvPicPr>
          <p:cNvPr id="283" name="Google Shape;283;g26612c5aba9_0_11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g265b4ee6fb4_0_34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9" name="Google Shape;289;g265b4ee6fb4_0_345"/>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90" name="Google Shape;290;g265b4ee6fb4_0_345"/>
          <p:cNvSpPr txBox="1"/>
          <p:nvPr/>
        </p:nvSpPr>
        <p:spPr>
          <a:xfrm>
            <a:off x="3287398" y="1868160"/>
            <a:ext cx="7544443"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acto</a:t>
            </a:r>
            <a:r>
              <a:rPr lang="en-US" sz="4000" b="1" dirty="0">
                <a:solidFill>
                  <a:schemeClr val="dk1"/>
                </a:solidFill>
                <a:latin typeface="Lato"/>
                <a:ea typeface="Lato"/>
                <a:cs typeface="Lato"/>
                <a:sym typeface="Lato"/>
              </a:rPr>
              <a:t> de amor y </a:t>
            </a:r>
            <a:r>
              <a:rPr lang="en-US" sz="4000" b="1" dirty="0" err="1">
                <a:solidFill>
                  <a:schemeClr val="dk1"/>
                </a:solidFill>
                <a:latin typeface="Lato"/>
                <a:ea typeface="Lato"/>
                <a:cs typeface="Lato"/>
                <a:sym typeface="Lato"/>
              </a:rPr>
              <a:t>bondad</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puedo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hacer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alguien</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pudiera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abrir</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puerta</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poder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compartir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con </a:t>
            </a:r>
            <a:r>
              <a:rPr lang="en-US" sz="4000" b="1" dirty="0" err="1">
                <a:solidFill>
                  <a:schemeClr val="dk1"/>
                </a:solidFill>
                <a:latin typeface="Lato"/>
                <a:ea typeface="Lato"/>
                <a:cs typeface="Lato"/>
                <a:sym typeface="Lato"/>
              </a:rPr>
              <a:t>ellos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91" name="Google Shape;291;g265b4ee6fb4_0_34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30"/>
          <p:cNvSpPr txBox="1"/>
          <p:nvPr/>
        </p:nvSpPr>
        <p:spPr>
          <a:xfrm>
            <a:off x="3884249" y="205873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297" name="Google Shape;297;p30"/>
          <p:cNvCxnSpPr/>
          <p:nvPr/>
        </p:nvCxnSpPr>
        <p:spPr>
          <a:xfrm>
            <a:off x="3552401" y="356051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8" name="Google Shape;298;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9" name="Google Shape;299;p30"/>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sp>
        <p:nvSpPr>
          <p:cNvPr id="300" name="Google Shape;300;p30"/>
          <p:cNvSpPr txBox="1"/>
          <p:nvPr/>
        </p:nvSpPr>
        <p:spPr>
          <a:xfrm>
            <a:off x="3884249" y="4084345"/>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301" name="Google Shape;301;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g2adf2547317_0_0"/>
          <p:cNvSpPr txBox="1"/>
          <p:nvPr/>
        </p:nvSpPr>
        <p:spPr>
          <a:xfrm>
            <a:off x="331098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307" name="Google Shape;307;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8" name="Google Shape;308;g2adf2547317_0_0"/>
          <p:cNvPicPr preferRelativeResize="0"/>
          <p:nvPr/>
        </p:nvPicPr>
        <p:blipFill rotWithShape="1">
          <a:blip r:embed="rId3">
            <a:alphaModFix/>
          </a:blip>
          <a:srcRect/>
          <a:stretch/>
        </p:blipFill>
        <p:spPr>
          <a:xfrm>
            <a:off x="80901" y="1819782"/>
            <a:ext cx="3125596" cy="3218435"/>
          </a:xfrm>
          <a:prstGeom prst="rect">
            <a:avLst/>
          </a:prstGeom>
          <a:noFill/>
          <a:ln>
            <a:noFill/>
          </a:ln>
          <a:effectLst>
            <a:outerShdw blurRad="50800" dist="38100" dir="2700000" algn="tl" rotWithShape="0">
              <a:srgbClr val="000000">
                <a:alpha val="40000"/>
              </a:srgbClr>
            </a:outerShdw>
          </a:effectLst>
        </p:spPr>
      </p:pic>
      <p:pic>
        <p:nvPicPr>
          <p:cNvPr id="309" name="Google Shape;309;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g2adf2547317_0_9"/>
          <p:cNvSpPr txBox="1"/>
          <p:nvPr/>
        </p:nvSpPr>
        <p:spPr>
          <a:xfrm>
            <a:off x="3743924"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15" name="Google Shape;315;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6" name="Google Shape;316;g2adf2547317_0_9"/>
          <p:cNvPicPr preferRelativeResize="0"/>
          <p:nvPr/>
        </p:nvPicPr>
        <p:blipFill rotWithShape="1">
          <a:blip r:embed="rId3">
            <a:alphaModFix/>
          </a:blip>
          <a:srcRect/>
          <a:stretch/>
        </p:blipFill>
        <p:spPr>
          <a:xfrm>
            <a:off x="80901" y="1819782"/>
            <a:ext cx="3125595" cy="3218435"/>
          </a:xfrm>
          <a:prstGeom prst="rect">
            <a:avLst/>
          </a:prstGeom>
          <a:noFill/>
          <a:ln>
            <a:noFill/>
          </a:ln>
          <a:effectLst>
            <a:outerShdw blurRad="50800" dist="38100" dir="2700000" algn="tl" rotWithShape="0">
              <a:srgbClr val="000000">
                <a:alpha val="40000"/>
              </a:srgbClr>
            </a:outerShdw>
          </a:effectLst>
        </p:spPr>
      </p:pic>
      <p:pic>
        <p:nvPicPr>
          <p:cNvPr id="317" name="Google Shape;317;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3" name="Google Shape;323;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4" name="Google Shape;324;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25" name="Google Shape;325;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26" name="Google Shape;326;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27" name="Google Shape;327;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348189"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1" y="1667289"/>
            <a:ext cx="3125596" cy="3218688"/>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764806" y="2016612"/>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3</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382" y="342900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764806" y="3806305"/>
            <a:ext cx="74352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Iniciar</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conversaciones</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sinceras</a:t>
            </a:r>
            <a:endParaRPr sz="3888"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128712"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sp>
        <p:nvSpPr>
          <p:cNvPr id="128" name="Google Shape;128;p5"/>
          <p:cNvSpPr/>
          <p:nvPr/>
        </p:nvSpPr>
        <p:spPr>
          <a:xfrm>
            <a:off x="551075" y="2011455"/>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9" name="Google Shape;129;p5"/>
          <p:cNvSpPr/>
          <p:nvPr/>
        </p:nvSpPr>
        <p:spPr>
          <a:xfrm>
            <a:off x="916620" y="2225342"/>
            <a:ext cx="664500" cy="5229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946796" y="2011050"/>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txBox="1"/>
          <p:nvPr/>
        </p:nvSpPr>
        <p:spPr>
          <a:xfrm>
            <a:off x="1946796" y="2011050"/>
            <a:ext cx="9801900" cy="950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dirty="0">
                <a:solidFill>
                  <a:schemeClr val="lt1"/>
                </a:solidFill>
                <a:latin typeface="Lato"/>
                <a:ea typeface="Lato"/>
                <a:cs typeface="Lato"/>
                <a:sym typeface="Lato"/>
              </a:rPr>
              <a:t>Hablar la </a:t>
            </a:r>
            <a:r>
              <a:rPr lang="en-US" sz="2400" dirty="0" err="1">
                <a:solidFill>
                  <a:schemeClr val="lt1"/>
                </a:solidFill>
                <a:latin typeface="Lato"/>
                <a:ea typeface="Lato"/>
                <a:cs typeface="Lato"/>
                <a:sym typeface="Lato"/>
              </a:rPr>
              <a:t>diferencia</a:t>
            </a:r>
            <a:r>
              <a:rPr lang="en-US" sz="2400" dirty="0">
                <a:solidFill>
                  <a:schemeClr val="lt1"/>
                </a:solidFill>
                <a:latin typeface="Lato"/>
                <a:ea typeface="Lato"/>
                <a:cs typeface="Lato"/>
                <a:sym typeface="Lato"/>
              </a:rPr>
              <a:t> entre las partes </a:t>
            </a:r>
            <a:r>
              <a:rPr lang="en-US" sz="2400" dirty="0" err="1">
                <a:solidFill>
                  <a:schemeClr val="lt1"/>
                </a:solidFill>
                <a:latin typeface="Lato"/>
                <a:ea typeface="Lato"/>
                <a:cs typeface="Lato"/>
                <a:sym typeface="Lato"/>
              </a:rPr>
              <a:t>prescriptivas</a:t>
            </a:r>
            <a:r>
              <a:rPr lang="en-US" sz="2400" dirty="0">
                <a:solidFill>
                  <a:schemeClr val="lt1"/>
                </a:solidFill>
                <a:latin typeface="Lato"/>
                <a:ea typeface="Lato"/>
                <a:cs typeface="Lato"/>
                <a:sym typeface="Lato"/>
              </a:rPr>
              <a:t> y </a:t>
            </a:r>
            <a:r>
              <a:rPr lang="en-US" sz="2400" dirty="0" err="1">
                <a:solidFill>
                  <a:schemeClr val="lt1"/>
                </a:solidFill>
                <a:latin typeface="Lato"/>
                <a:ea typeface="Lato"/>
                <a:cs typeface="Lato"/>
                <a:sym typeface="Lato"/>
              </a:rPr>
              <a:t>descriptivas</a:t>
            </a:r>
            <a:r>
              <a:rPr lang="en-US" sz="2400" dirty="0">
                <a:solidFill>
                  <a:schemeClr val="lt1"/>
                </a:solidFill>
                <a:latin typeface="Lato"/>
                <a:ea typeface="Lato"/>
                <a:cs typeface="Lato"/>
                <a:sym typeface="Lato"/>
              </a:rPr>
              <a:t> de las </a:t>
            </a:r>
            <a:r>
              <a:rPr lang="en-US" sz="2400" dirty="0" err="1">
                <a:solidFill>
                  <a:schemeClr val="lt1"/>
                </a:solidFill>
                <a:latin typeface="Lato"/>
                <a:ea typeface="Lato"/>
                <a:cs typeface="Lato"/>
                <a:sym typeface="Lato"/>
              </a:rPr>
              <a:t>Escrituras</a:t>
            </a:r>
            <a:r>
              <a:rPr lang="en-US" sz="2400" dirty="0">
                <a:solidFill>
                  <a:schemeClr val="lt1"/>
                </a:solidFill>
                <a:latin typeface="Lato"/>
                <a:ea typeface="Lato"/>
                <a:cs typeface="Lato"/>
                <a:sym typeface="Lato"/>
              </a:rPr>
              <a:t> y </a:t>
            </a:r>
            <a:r>
              <a:rPr lang="en-US" sz="2400" dirty="0" err="1">
                <a:solidFill>
                  <a:schemeClr val="lt1"/>
                </a:solidFill>
                <a:latin typeface="Lato"/>
                <a:ea typeface="Lato"/>
                <a:cs typeface="Lato"/>
                <a:sym typeface="Lato"/>
              </a:rPr>
              <a:t>aplicar</a:t>
            </a:r>
            <a:r>
              <a:rPr lang="en-US" sz="2400" dirty="0">
                <a:solidFill>
                  <a:schemeClr val="lt1"/>
                </a:solidFill>
                <a:latin typeface="Lato"/>
                <a:ea typeface="Lato"/>
                <a:cs typeface="Lato"/>
                <a:sym typeface="Lato"/>
              </a:rPr>
              <a:t> ese </a:t>
            </a:r>
            <a:r>
              <a:rPr lang="en-US" sz="2400" dirty="0" err="1">
                <a:solidFill>
                  <a:schemeClr val="lt1"/>
                </a:solidFill>
                <a:latin typeface="Lato"/>
                <a:ea typeface="Lato"/>
                <a:cs typeface="Lato"/>
                <a:sym typeface="Lato"/>
              </a:rPr>
              <a:t>concepto</a:t>
            </a:r>
            <a:r>
              <a:rPr lang="en-US" sz="2400" dirty="0">
                <a:solidFill>
                  <a:schemeClr val="lt1"/>
                </a:solidFill>
                <a:latin typeface="Lato"/>
                <a:ea typeface="Lato"/>
                <a:cs typeface="Lato"/>
                <a:sym typeface="Lato"/>
              </a:rPr>
              <a:t> a las </a:t>
            </a:r>
            <a:r>
              <a:rPr lang="en-US" sz="2400" dirty="0" err="1">
                <a:solidFill>
                  <a:schemeClr val="lt1"/>
                </a:solidFill>
                <a:latin typeface="Lato"/>
                <a:ea typeface="Lato"/>
                <a:cs typeface="Lato"/>
                <a:sym typeface="Lato"/>
              </a:rPr>
              <a:t>estrategias</a:t>
            </a:r>
            <a:r>
              <a:rPr lang="en-US" sz="2400" dirty="0">
                <a:solidFill>
                  <a:schemeClr val="lt1"/>
                </a:solidFill>
                <a:latin typeface="Lato"/>
                <a:ea typeface="Lato"/>
                <a:cs typeface="Lato"/>
                <a:sym typeface="Lato"/>
              </a:rPr>
              <a:t> de </a:t>
            </a:r>
            <a:r>
              <a:rPr lang="en-US" sz="2400" dirty="0" err="1">
                <a:solidFill>
                  <a:schemeClr val="lt1"/>
                </a:solidFill>
                <a:latin typeface="Lato"/>
                <a:ea typeface="Lato"/>
                <a:cs typeface="Lato"/>
                <a:sym typeface="Lato"/>
              </a:rPr>
              <a:t>evangelismo</a:t>
            </a:r>
            <a:r>
              <a:rPr lang="en-US" sz="2400" dirty="0">
                <a:solidFill>
                  <a:schemeClr val="lt1"/>
                </a:solidFill>
                <a:latin typeface="Lato"/>
                <a:ea typeface="Lato"/>
                <a:cs typeface="Lato"/>
                <a:sym typeface="Lato"/>
              </a:rPr>
              <a:t>.</a:t>
            </a:r>
            <a:endParaRPr sz="2400" b="0" i="0" u="none" strike="noStrike" cap="none" dirty="0">
              <a:solidFill>
                <a:schemeClr val="lt1"/>
              </a:solidFill>
              <a:latin typeface="Lato"/>
              <a:ea typeface="Lato"/>
              <a:cs typeface="Lato"/>
              <a:sym typeface="Lato"/>
            </a:endParaRPr>
          </a:p>
        </p:txBody>
      </p:sp>
      <p:sp>
        <p:nvSpPr>
          <p:cNvPr id="132" name="Google Shape;132;p5"/>
          <p:cNvSpPr/>
          <p:nvPr/>
        </p:nvSpPr>
        <p:spPr>
          <a:xfrm>
            <a:off x="551075" y="3199713"/>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3" name="Google Shape;133;p5"/>
          <p:cNvSpPr/>
          <p:nvPr/>
        </p:nvSpPr>
        <p:spPr>
          <a:xfrm>
            <a:off x="916620" y="3413600"/>
            <a:ext cx="664500" cy="5229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946796" y="3199713"/>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txBox="1"/>
          <p:nvPr/>
        </p:nvSpPr>
        <p:spPr>
          <a:xfrm>
            <a:off x="1946796" y="3199713"/>
            <a:ext cx="9801900" cy="950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400" dirty="0" err="1">
                <a:solidFill>
                  <a:schemeClr val="lt1"/>
                </a:solidFill>
                <a:latin typeface="Lato"/>
                <a:ea typeface="Lato"/>
                <a:cs typeface="Lato"/>
                <a:sym typeface="Lato"/>
              </a:rPr>
              <a:t>Enumerar</a:t>
            </a:r>
            <a:r>
              <a:rPr lang="en-US" sz="2400" dirty="0">
                <a:solidFill>
                  <a:schemeClr val="lt1"/>
                </a:solidFill>
                <a:latin typeface="Lato"/>
                <a:ea typeface="Lato"/>
                <a:cs typeface="Lato"/>
                <a:sym typeface="Lato"/>
              </a:rPr>
              <a:t> </a:t>
            </a:r>
            <a:r>
              <a:rPr lang="en-US" sz="2400" dirty="0" err="1">
                <a:solidFill>
                  <a:schemeClr val="lt1"/>
                </a:solidFill>
                <a:latin typeface="Lato"/>
                <a:ea typeface="Lato"/>
                <a:cs typeface="Lato"/>
                <a:sym typeface="Lato"/>
              </a:rPr>
              <a:t>ejemplos</a:t>
            </a:r>
            <a:r>
              <a:rPr lang="en-US" sz="2400" dirty="0">
                <a:solidFill>
                  <a:schemeClr val="lt1"/>
                </a:solidFill>
                <a:latin typeface="Lato"/>
                <a:ea typeface="Lato"/>
                <a:cs typeface="Lato"/>
                <a:sym typeface="Lato"/>
              </a:rPr>
              <a:t> </a:t>
            </a:r>
            <a:r>
              <a:rPr lang="en-US" sz="2400" dirty="0" err="1">
                <a:solidFill>
                  <a:schemeClr val="lt1"/>
                </a:solidFill>
                <a:latin typeface="Lato"/>
                <a:ea typeface="Lato"/>
                <a:cs typeface="Lato"/>
                <a:sym typeface="Lato"/>
              </a:rPr>
              <a:t>bíblicos</a:t>
            </a:r>
            <a:r>
              <a:rPr lang="en-US" sz="2400" dirty="0">
                <a:solidFill>
                  <a:schemeClr val="lt1"/>
                </a:solidFill>
                <a:latin typeface="Lato"/>
                <a:ea typeface="Lato"/>
                <a:cs typeface="Lato"/>
                <a:sym typeface="Lato"/>
              </a:rPr>
              <a:t> de </a:t>
            </a:r>
            <a:r>
              <a:rPr lang="en-US" sz="2400" dirty="0" err="1">
                <a:solidFill>
                  <a:schemeClr val="lt1"/>
                </a:solidFill>
                <a:latin typeface="Lato"/>
                <a:ea typeface="Lato"/>
                <a:cs typeface="Lato"/>
                <a:sym typeface="Lato"/>
              </a:rPr>
              <a:t>cómo</a:t>
            </a:r>
            <a:r>
              <a:rPr lang="en-US" sz="2400" dirty="0">
                <a:solidFill>
                  <a:schemeClr val="lt1"/>
                </a:solidFill>
                <a:latin typeface="Lato"/>
                <a:ea typeface="Lato"/>
                <a:cs typeface="Lato"/>
                <a:sym typeface="Lato"/>
              </a:rPr>
              <a:t> las </a:t>
            </a:r>
            <a:r>
              <a:rPr lang="en-US" sz="2400" dirty="0" err="1">
                <a:solidFill>
                  <a:schemeClr val="lt1"/>
                </a:solidFill>
                <a:latin typeface="Lato"/>
                <a:ea typeface="Lato"/>
                <a:cs typeface="Lato"/>
                <a:sym typeface="Lato"/>
              </a:rPr>
              <a:t>conversaciones</a:t>
            </a:r>
            <a:r>
              <a:rPr lang="en-US" sz="2400" dirty="0">
                <a:solidFill>
                  <a:schemeClr val="lt1"/>
                </a:solidFill>
                <a:latin typeface="Lato"/>
                <a:ea typeface="Lato"/>
                <a:cs typeface="Lato"/>
                <a:sym typeface="Lato"/>
              </a:rPr>
              <a:t> </a:t>
            </a:r>
            <a:r>
              <a:rPr lang="en-US" sz="2400" dirty="0" err="1">
                <a:solidFill>
                  <a:schemeClr val="lt1"/>
                </a:solidFill>
                <a:latin typeface="Lato"/>
                <a:ea typeface="Lato"/>
                <a:cs typeface="Lato"/>
                <a:sym typeface="Lato"/>
              </a:rPr>
              <a:t>sinceras</a:t>
            </a:r>
            <a:r>
              <a:rPr lang="en-US" sz="2400" dirty="0">
                <a:solidFill>
                  <a:schemeClr val="lt1"/>
                </a:solidFill>
                <a:latin typeface="Lato"/>
                <a:ea typeface="Lato"/>
                <a:cs typeface="Lato"/>
                <a:sym typeface="Lato"/>
              </a:rPr>
              <a:t> </a:t>
            </a:r>
            <a:endParaRPr sz="2400" dirty="0">
              <a:solidFill>
                <a:schemeClr val="lt1"/>
              </a:solidFill>
              <a:latin typeface="Lato"/>
              <a:ea typeface="Lato"/>
              <a:cs typeface="Lato"/>
              <a:sym typeface="Lato"/>
            </a:endParaRPr>
          </a:p>
          <a:p>
            <a:pPr marL="0" marR="0" lvl="0" indent="0" algn="l" rtl="0">
              <a:lnSpc>
                <a:spcPct val="100000"/>
              </a:lnSpc>
              <a:spcBef>
                <a:spcPts val="0"/>
              </a:spcBef>
              <a:spcAft>
                <a:spcPts val="0"/>
              </a:spcAft>
              <a:buClr>
                <a:schemeClr val="lt1"/>
              </a:buClr>
              <a:buSzPts val="2500"/>
              <a:buFont typeface="Calibri"/>
              <a:buNone/>
            </a:pPr>
            <a:r>
              <a:rPr lang="en-US" sz="2400" dirty="0" err="1">
                <a:solidFill>
                  <a:schemeClr val="lt1"/>
                </a:solidFill>
                <a:latin typeface="Lato"/>
                <a:ea typeface="Lato"/>
                <a:cs typeface="Lato"/>
                <a:sym typeface="Lato"/>
              </a:rPr>
              <a:t>han</a:t>
            </a:r>
            <a:r>
              <a:rPr lang="en-US" sz="2400" dirty="0">
                <a:solidFill>
                  <a:schemeClr val="lt1"/>
                </a:solidFill>
                <a:latin typeface="Lato"/>
                <a:ea typeface="Lato"/>
                <a:cs typeface="Lato"/>
                <a:sym typeface="Lato"/>
              </a:rPr>
              <a:t> </a:t>
            </a:r>
            <a:r>
              <a:rPr lang="en-US" sz="2400" dirty="0" err="1">
                <a:solidFill>
                  <a:schemeClr val="lt1"/>
                </a:solidFill>
                <a:latin typeface="Lato"/>
                <a:ea typeface="Lato"/>
                <a:cs typeface="Lato"/>
                <a:sym typeface="Lato"/>
              </a:rPr>
              <a:t>creado</a:t>
            </a:r>
            <a:r>
              <a:rPr lang="en-US" sz="2400" dirty="0">
                <a:solidFill>
                  <a:schemeClr val="lt1"/>
                </a:solidFill>
                <a:latin typeface="Lato"/>
                <a:ea typeface="Lato"/>
                <a:cs typeface="Lato"/>
                <a:sym typeface="Lato"/>
              </a:rPr>
              <a:t> un </a:t>
            </a:r>
            <a:r>
              <a:rPr lang="en-US" sz="2400" dirty="0" err="1">
                <a:solidFill>
                  <a:schemeClr val="lt1"/>
                </a:solidFill>
                <a:latin typeface="Lato"/>
                <a:ea typeface="Lato"/>
                <a:cs typeface="Lato"/>
                <a:sym typeface="Lato"/>
              </a:rPr>
              <a:t>público</a:t>
            </a:r>
            <a:r>
              <a:rPr lang="en-US" sz="2400" dirty="0">
                <a:solidFill>
                  <a:schemeClr val="lt1"/>
                </a:solidFill>
                <a:latin typeface="Lato"/>
                <a:ea typeface="Lato"/>
                <a:cs typeface="Lato"/>
                <a:sym typeface="Lato"/>
              </a:rPr>
              <a:t> para </a:t>
            </a:r>
            <a:r>
              <a:rPr lang="en-US" sz="2400" dirty="0" err="1">
                <a:solidFill>
                  <a:schemeClr val="lt1"/>
                </a:solidFill>
                <a:latin typeface="Lato"/>
                <a:ea typeface="Lato"/>
                <a:cs typeface="Lato"/>
                <a:sym typeface="Lato"/>
              </a:rPr>
              <a:t>el</a:t>
            </a:r>
            <a:r>
              <a:rPr lang="en-US" sz="2400" dirty="0">
                <a:solidFill>
                  <a:schemeClr val="lt1"/>
                </a:solidFill>
                <a:latin typeface="Lato"/>
                <a:ea typeface="Lato"/>
                <a:cs typeface="Lato"/>
                <a:sym typeface="Lato"/>
              </a:rPr>
              <a:t> </a:t>
            </a:r>
            <a:r>
              <a:rPr lang="en-US" sz="2400" dirty="0" err="1">
                <a:solidFill>
                  <a:schemeClr val="lt1"/>
                </a:solidFill>
                <a:latin typeface="Lato"/>
                <a:ea typeface="Lato"/>
                <a:cs typeface="Lato"/>
                <a:sym typeface="Lato"/>
              </a:rPr>
              <a:t>Evangelio</a:t>
            </a:r>
            <a:r>
              <a:rPr lang="en-US" sz="2400" dirty="0">
                <a:solidFill>
                  <a:schemeClr val="lt1"/>
                </a:solidFill>
                <a:latin typeface="Lato"/>
                <a:ea typeface="Lato"/>
                <a:cs typeface="Lato"/>
                <a:sym typeface="Lato"/>
              </a:rPr>
              <a:t>.</a:t>
            </a:r>
            <a:endParaRPr sz="2400" b="0" i="0" u="none" strike="noStrike" cap="none" dirty="0">
              <a:solidFill>
                <a:schemeClr val="lt1"/>
              </a:solidFill>
              <a:latin typeface="Lato"/>
              <a:ea typeface="Lato"/>
              <a:cs typeface="Lato"/>
              <a:sym typeface="Lato"/>
            </a:endParaRPr>
          </a:p>
        </p:txBody>
      </p:sp>
      <p:sp>
        <p:nvSpPr>
          <p:cNvPr id="136" name="Google Shape;136;p5"/>
          <p:cNvSpPr/>
          <p:nvPr/>
        </p:nvSpPr>
        <p:spPr>
          <a:xfrm>
            <a:off x="551075" y="438797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916620" y="4601858"/>
            <a:ext cx="664500" cy="5229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1946796" y="438797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txBox="1"/>
          <p:nvPr/>
        </p:nvSpPr>
        <p:spPr>
          <a:xfrm>
            <a:off x="1946796" y="4387972"/>
            <a:ext cx="9801600" cy="950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400" dirty="0" err="1">
                <a:solidFill>
                  <a:schemeClr val="lt1"/>
                </a:solidFill>
                <a:latin typeface="Lato"/>
                <a:ea typeface="Lato"/>
                <a:cs typeface="Lato"/>
                <a:sym typeface="Lato"/>
              </a:rPr>
              <a:t>Hacer</a:t>
            </a:r>
            <a:r>
              <a:rPr lang="en-US" sz="2400" dirty="0">
                <a:solidFill>
                  <a:schemeClr val="lt1"/>
                </a:solidFill>
                <a:latin typeface="Lato"/>
                <a:ea typeface="Lato"/>
                <a:cs typeface="Lato"/>
                <a:sym typeface="Lato"/>
              </a:rPr>
              <a:t> </a:t>
            </a:r>
            <a:r>
              <a:rPr lang="en-US" sz="2400" dirty="0" err="1">
                <a:solidFill>
                  <a:schemeClr val="lt1"/>
                </a:solidFill>
                <a:latin typeface="Lato"/>
                <a:ea typeface="Lato"/>
                <a:cs typeface="Lato"/>
                <a:sym typeface="Lato"/>
              </a:rPr>
              <a:t>una</a:t>
            </a:r>
            <a:r>
              <a:rPr lang="en-US" sz="2400" dirty="0">
                <a:solidFill>
                  <a:schemeClr val="lt1"/>
                </a:solidFill>
                <a:latin typeface="Lato"/>
                <a:ea typeface="Lato"/>
                <a:cs typeface="Lato"/>
                <a:sym typeface="Lato"/>
              </a:rPr>
              <a:t> </a:t>
            </a:r>
            <a:r>
              <a:rPr lang="en-US" sz="2400" dirty="0" err="1">
                <a:solidFill>
                  <a:schemeClr val="lt1"/>
                </a:solidFill>
                <a:latin typeface="Lato"/>
                <a:ea typeface="Lato"/>
                <a:cs typeface="Lato"/>
                <a:sym typeface="Lato"/>
              </a:rPr>
              <a:t>lluvia</a:t>
            </a:r>
            <a:r>
              <a:rPr lang="en-US" sz="2400" dirty="0">
                <a:solidFill>
                  <a:schemeClr val="lt1"/>
                </a:solidFill>
                <a:latin typeface="Lato"/>
                <a:ea typeface="Lato"/>
                <a:cs typeface="Lato"/>
                <a:sym typeface="Lato"/>
              </a:rPr>
              <a:t> de ideas </a:t>
            </a:r>
            <a:r>
              <a:rPr lang="en-US" sz="2400" dirty="0" err="1">
                <a:solidFill>
                  <a:schemeClr val="lt1"/>
                </a:solidFill>
                <a:latin typeface="Lato"/>
                <a:ea typeface="Lato"/>
                <a:cs typeface="Lato"/>
                <a:sym typeface="Lato"/>
              </a:rPr>
              <a:t>sobre</a:t>
            </a:r>
            <a:r>
              <a:rPr lang="en-US" sz="2400" dirty="0">
                <a:solidFill>
                  <a:schemeClr val="lt1"/>
                </a:solidFill>
                <a:latin typeface="Lato"/>
                <a:ea typeface="Lato"/>
                <a:cs typeface="Lato"/>
                <a:sym typeface="Lato"/>
              </a:rPr>
              <a:t> </a:t>
            </a:r>
            <a:r>
              <a:rPr lang="en-US" sz="2400" dirty="0" err="1">
                <a:solidFill>
                  <a:schemeClr val="lt1"/>
                </a:solidFill>
                <a:latin typeface="Lato"/>
                <a:ea typeface="Lato"/>
                <a:cs typeface="Lato"/>
                <a:sym typeface="Lato"/>
              </a:rPr>
              <a:t>cómo</a:t>
            </a:r>
            <a:r>
              <a:rPr lang="en-US" sz="2400" dirty="0">
                <a:solidFill>
                  <a:schemeClr val="lt1"/>
                </a:solidFill>
                <a:latin typeface="Lato"/>
                <a:ea typeface="Lato"/>
                <a:cs typeface="Lato"/>
                <a:sym typeface="Lato"/>
              </a:rPr>
              <a:t> </a:t>
            </a:r>
            <a:r>
              <a:rPr lang="en-US" sz="2400" dirty="0" err="1">
                <a:solidFill>
                  <a:schemeClr val="lt1"/>
                </a:solidFill>
                <a:latin typeface="Lato"/>
                <a:ea typeface="Lato"/>
                <a:cs typeface="Lato"/>
                <a:sym typeface="Lato"/>
              </a:rPr>
              <a:t>iniciar</a:t>
            </a:r>
            <a:r>
              <a:rPr lang="en-US" sz="2400" dirty="0">
                <a:solidFill>
                  <a:schemeClr val="lt1"/>
                </a:solidFill>
                <a:latin typeface="Lato"/>
                <a:ea typeface="Lato"/>
                <a:cs typeface="Lato"/>
                <a:sym typeface="Lato"/>
              </a:rPr>
              <a:t> y </a:t>
            </a:r>
            <a:r>
              <a:rPr lang="en-US" sz="2400" dirty="0" err="1">
                <a:solidFill>
                  <a:schemeClr val="lt1"/>
                </a:solidFill>
                <a:latin typeface="Lato"/>
                <a:ea typeface="Lato"/>
                <a:cs typeface="Lato"/>
                <a:sym typeface="Lato"/>
              </a:rPr>
              <a:t>establecer</a:t>
            </a:r>
            <a:r>
              <a:rPr lang="en-US" sz="2400" dirty="0">
                <a:solidFill>
                  <a:schemeClr val="lt1"/>
                </a:solidFill>
                <a:latin typeface="Lato"/>
                <a:ea typeface="Lato"/>
                <a:cs typeface="Lato"/>
                <a:sym typeface="Lato"/>
              </a:rPr>
              <a:t> </a:t>
            </a:r>
            <a:r>
              <a:rPr lang="en-US" sz="2400" dirty="0" err="1">
                <a:solidFill>
                  <a:schemeClr val="lt1"/>
                </a:solidFill>
                <a:latin typeface="Lato"/>
                <a:ea typeface="Lato"/>
                <a:cs typeface="Lato"/>
                <a:sym typeface="Lato"/>
              </a:rPr>
              <a:t>una</a:t>
            </a:r>
            <a:r>
              <a:rPr lang="en-US" sz="2400" dirty="0">
                <a:solidFill>
                  <a:schemeClr val="lt1"/>
                </a:solidFill>
                <a:latin typeface="Lato"/>
                <a:ea typeface="Lato"/>
                <a:cs typeface="Lato"/>
                <a:sym typeface="Lato"/>
              </a:rPr>
              <a:t> </a:t>
            </a:r>
            <a:r>
              <a:rPr lang="en-US" sz="2400" dirty="0" err="1">
                <a:solidFill>
                  <a:schemeClr val="lt1"/>
                </a:solidFill>
                <a:latin typeface="Lato"/>
                <a:ea typeface="Lato"/>
                <a:cs typeface="Lato"/>
                <a:sym typeface="Lato"/>
              </a:rPr>
              <a:t>conversación</a:t>
            </a:r>
            <a:r>
              <a:rPr lang="en-US" sz="2400" dirty="0">
                <a:solidFill>
                  <a:schemeClr val="lt1"/>
                </a:solidFill>
                <a:latin typeface="Lato"/>
                <a:ea typeface="Lato"/>
                <a:cs typeface="Lato"/>
                <a:sym typeface="Lato"/>
              </a:rPr>
              <a:t> </a:t>
            </a:r>
            <a:r>
              <a:rPr lang="en-US" sz="2400" dirty="0" err="1">
                <a:solidFill>
                  <a:schemeClr val="lt1"/>
                </a:solidFill>
                <a:latin typeface="Lato"/>
                <a:ea typeface="Lato"/>
                <a:cs typeface="Lato"/>
                <a:sym typeface="Lato"/>
              </a:rPr>
              <a:t>sincera</a:t>
            </a:r>
            <a:r>
              <a:rPr lang="en-US" sz="2400" dirty="0">
                <a:solidFill>
                  <a:schemeClr val="lt1"/>
                </a:solidFill>
                <a:latin typeface="Lato"/>
                <a:ea typeface="Lato"/>
                <a:cs typeface="Lato"/>
                <a:sym typeface="Lato"/>
              </a:rPr>
              <a:t> con </a:t>
            </a:r>
            <a:r>
              <a:rPr lang="en-US" sz="2400" dirty="0" err="1">
                <a:solidFill>
                  <a:schemeClr val="lt1"/>
                </a:solidFill>
                <a:latin typeface="Lato"/>
                <a:ea typeface="Lato"/>
                <a:cs typeface="Lato"/>
                <a:sym typeface="Lato"/>
              </a:rPr>
              <a:t>otras</a:t>
            </a:r>
            <a:r>
              <a:rPr lang="en-US" sz="2400" dirty="0">
                <a:solidFill>
                  <a:schemeClr val="lt1"/>
                </a:solidFill>
                <a:latin typeface="Lato"/>
                <a:ea typeface="Lato"/>
                <a:cs typeface="Lato"/>
                <a:sym typeface="Lato"/>
              </a:rPr>
              <a:t> personas. </a:t>
            </a:r>
            <a:endParaRPr sz="2400" b="0" i="0" u="none" strike="noStrike" cap="none" dirty="0">
              <a:solidFill>
                <a:schemeClr val="lt1"/>
              </a:solidFill>
              <a:latin typeface="Lato"/>
              <a:ea typeface="Lato"/>
              <a:cs typeface="Lato"/>
              <a:sym typeface="Lato"/>
            </a:endParaRPr>
          </a:p>
        </p:txBody>
      </p:sp>
      <p:pic>
        <p:nvPicPr>
          <p:cNvPr id="140" name="Google Shape;140;p5" descr="A green bird with leaves&#10;&#10;Description automatically generated"/>
          <p:cNvPicPr preferRelativeResize="0"/>
          <p:nvPr/>
        </p:nvPicPr>
        <p:blipFill rotWithShape="1">
          <a:blip r:embed="rId4">
            <a:alphaModFix/>
          </a:blip>
          <a:srcRect/>
          <a:stretch/>
        </p:blipFill>
        <p:spPr>
          <a:xfrm>
            <a:off x="10500489" y="2137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6612c5aba9_0_152"/>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146" name="Google Shape;146;g26612c5aba9_0_152"/>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147" name="Google Shape;147;g26612c5aba9_0_152" descr="A green bird with leaves&#10;&#10;Description automatically generated"/>
          <p:cNvPicPr preferRelativeResize="0"/>
          <p:nvPr/>
        </p:nvPicPr>
        <p:blipFill rotWithShape="1">
          <a:blip r:embed="rId3">
            <a:alphaModFix/>
          </a:blip>
          <a:srcRect/>
          <a:stretch/>
        </p:blipFill>
        <p:spPr>
          <a:xfrm>
            <a:off x="10500489" y="213724"/>
            <a:ext cx="1399034" cy="1170434"/>
          </a:xfrm>
          <a:prstGeom prst="rect">
            <a:avLst/>
          </a:prstGeom>
          <a:noFill/>
          <a:ln>
            <a:noFill/>
          </a:ln>
        </p:spPr>
      </p:pic>
      <p:sp>
        <p:nvSpPr>
          <p:cNvPr id="148" name="Google Shape;148;g26612c5aba9_0_152"/>
          <p:cNvSpPr/>
          <p:nvPr/>
        </p:nvSpPr>
        <p:spPr>
          <a:xfrm>
            <a:off x="551000" y="19948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9" name="Google Shape;149;g26612c5aba9_0_152"/>
          <p:cNvSpPr/>
          <p:nvPr/>
        </p:nvSpPr>
        <p:spPr>
          <a:xfrm>
            <a:off x="916545" y="22087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50" name="Google Shape;150;g26612c5aba9_0_152"/>
          <p:cNvSpPr/>
          <p:nvPr/>
        </p:nvSpPr>
        <p:spPr>
          <a:xfrm>
            <a:off x="1946721" y="19948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51" name="Google Shape;151;g26612c5aba9_0_152"/>
          <p:cNvSpPr txBox="1"/>
          <p:nvPr/>
        </p:nvSpPr>
        <p:spPr>
          <a:xfrm>
            <a:off x="1946721" y="1994822"/>
            <a:ext cx="9801600" cy="950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la importancia del amor en nuestros esfuerzos </a:t>
            </a:r>
            <a:endParaRPr sz="2500">
              <a:solidFill>
                <a:schemeClr val="lt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 evangelismo. </a:t>
            </a:r>
            <a:endParaRPr sz="2500" b="0" i="0" u="none" strike="noStrike" cap="none">
              <a:solidFill>
                <a:schemeClr val="lt1"/>
              </a:solidFill>
              <a:latin typeface="Lato"/>
              <a:ea typeface="Lato"/>
              <a:cs typeface="Lato"/>
              <a:sym typeface="Lato"/>
            </a:endParaRPr>
          </a:p>
        </p:txBody>
      </p:sp>
      <p:sp>
        <p:nvSpPr>
          <p:cNvPr id="152" name="Google Shape;152;g26612c5aba9_0_152"/>
          <p:cNvSpPr/>
          <p:nvPr/>
        </p:nvSpPr>
        <p:spPr>
          <a:xfrm>
            <a:off x="551013" y="318307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53" name="Google Shape;153;g26612c5aba9_0_152"/>
          <p:cNvSpPr/>
          <p:nvPr/>
        </p:nvSpPr>
        <p:spPr>
          <a:xfrm>
            <a:off x="916558" y="33969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54" name="Google Shape;154;g26612c5aba9_0_152"/>
          <p:cNvSpPr/>
          <p:nvPr/>
        </p:nvSpPr>
        <p:spPr>
          <a:xfrm>
            <a:off x="1946733" y="318307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55" name="Google Shape;155;g26612c5aba9_0_152"/>
          <p:cNvSpPr txBox="1"/>
          <p:nvPr/>
        </p:nvSpPr>
        <p:spPr>
          <a:xfrm>
            <a:off x="1946733" y="3183072"/>
            <a:ext cx="9801600" cy="950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Hacer un juego de roles sobre el establecimiento de conversaciones sinceras con las personas. </a:t>
            </a:r>
            <a:endParaRPr sz="2500" b="0" i="0" u="none" strike="noStrike" cap="none">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cxnSp>
        <p:nvCxnSpPr>
          <p:cNvPr id="160" name="Google Shape;160;g2ae502832d3_0_10"/>
          <p:cNvCxnSpPr/>
          <p:nvPr/>
        </p:nvCxnSpPr>
        <p:spPr>
          <a:xfrm>
            <a:off x="4336502" y="383274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61" name="Google Shape;161;g2ae502832d3_0_10"/>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g2ae502832d3_0_10"/>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g2ae502832d3_0_10"/>
          <p:cNvSpPr txBox="1"/>
          <p:nvPr/>
        </p:nvSpPr>
        <p:spPr>
          <a:xfrm>
            <a:off x="5963350" y="2816487"/>
            <a:ext cx="4614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9444"/>
                </a:solidFill>
                <a:latin typeface="Lato"/>
                <a:ea typeface="Lato"/>
                <a:cs typeface="Lato"/>
                <a:sym typeface="Lato"/>
              </a:rPr>
              <a:t>Introducción</a:t>
            </a:r>
            <a:endParaRPr sz="4800" b="0" i="0" u="none" strike="noStrike" cap="none">
              <a:solidFill>
                <a:srgbClr val="009444"/>
              </a:solidFill>
              <a:latin typeface="Lato"/>
              <a:ea typeface="Lato"/>
              <a:cs typeface="Lato"/>
              <a:sym typeface="Lato"/>
            </a:endParaRPr>
          </a:p>
        </p:txBody>
      </p:sp>
      <p:pic>
        <p:nvPicPr>
          <p:cNvPr id="164" name="Google Shape;164;g2ae502832d3_0_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5" name="Google Shape;165;g2ae502832d3_0_10"/>
          <p:cNvSpPr/>
          <p:nvPr/>
        </p:nvSpPr>
        <p:spPr>
          <a:xfrm>
            <a:off x="861100" y="1856675"/>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66" name="Google Shape;166;g2ae502832d3_0_10"/>
          <p:cNvPicPr preferRelativeResize="0"/>
          <p:nvPr/>
        </p:nvPicPr>
        <p:blipFill rotWithShape="1">
          <a:blip r:embed="rId4">
            <a:alphaModFix/>
          </a:blip>
          <a:srcRect r="23989"/>
          <a:stretch/>
        </p:blipFill>
        <p:spPr>
          <a:xfrm>
            <a:off x="987098" y="1856675"/>
            <a:ext cx="4693202" cy="4115100"/>
          </a:xfrm>
          <a:prstGeom prst="rect">
            <a:avLst/>
          </a:prstGeom>
          <a:noFill/>
          <a:ln>
            <a:noFill/>
          </a:ln>
        </p:spPr>
      </p:pic>
      <p:sp>
        <p:nvSpPr>
          <p:cNvPr id="167" name="Google Shape;167;g2ae502832d3_0_10"/>
          <p:cNvSpPr txBox="1"/>
          <p:nvPr/>
        </p:nvSpPr>
        <p:spPr>
          <a:xfrm>
            <a:off x="5963356" y="4062438"/>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“Vengan a ver”</a:t>
            </a:r>
            <a:endParaRPr sz="3888" b="0" i="0" u="none" strike="noStrike" cap="none">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710AC3EC-74CA-07DA-FB70-E315B099DFFD}"/>
            </a:ext>
          </a:extLst>
        </p:cNvPr>
        <p:cNvGrpSpPr/>
        <p:nvPr/>
      </p:nvGrpSpPr>
      <p:grpSpPr>
        <a:xfrm>
          <a:off x="0" y="0"/>
          <a:ext cx="0" cy="0"/>
          <a:chOff x="0" y="0"/>
          <a:chExt cx="0" cy="0"/>
        </a:xfrm>
      </p:grpSpPr>
      <p:sp>
        <p:nvSpPr>
          <p:cNvPr id="148" name="Google Shape;148;g2ae502832d3_0_10">
            <a:extLst>
              <a:ext uri="{FF2B5EF4-FFF2-40B4-BE49-F238E27FC236}">
                <a16:creationId xmlns:a16="http://schemas.microsoft.com/office/drawing/2014/main" id="{B9D08CB2-ABD4-E409-AFF1-E1D023CED8EF}"/>
              </a:ext>
            </a:extLst>
          </p:cNvPr>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2ae502832d3_0_10">
            <a:extLst>
              <a:ext uri="{FF2B5EF4-FFF2-40B4-BE49-F238E27FC236}">
                <a16:creationId xmlns:a16="http://schemas.microsoft.com/office/drawing/2014/main" id="{4BC60020-852D-4B79-DD64-7C8C01D012F0}"/>
              </a:ext>
            </a:extLst>
          </p:cNvPr>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g2ae502832d3_0_10">
            <a:extLst>
              <a:ext uri="{FF2B5EF4-FFF2-40B4-BE49-F238E27FC236}">
                <a16:creationId xmlns:a16="http://schemas.microsoft.com/office/drawing/2014/main" id="{84F02749-9234-1833-B72E-1630893B532D}"/>
              </a:ext>
            </a:extLst>
          </p:cNvPr>
          <p:cNvSpPr txBox="1"/>
          <p:nvPr/>
        </p:nvSpPr>
        <p:spPr>
          <a:xfrm>
            <a:off x="5888384" y="2172933"/>
            <a:ext cx="5432774"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000" b="0" i="0" u="none" strike="noStrike" cap="none" dirty="0" err="1">
                <a:solidFill>
                  <a:srgbClr val="009444"/>
                </a:solidFill>
                <a:latin typeface="Lato"/>
                <a:ea typeface="Lato"/>
                <a:cs typeface="Lato"/>
                <a:sym typeface="Lato"/>
              </a:rPr>
              <a:t>Revisión</a:t>
            </a:r>
            <a:r>
              <a:rPr lang="en-US" sz="6000" b="0" i="0" u="none" strike="noStrike" cap="none" dirty="0">
                <a:solidFill>
                  <a:srgbClr val="009444"/>
                </a:solidFill>
                <a:latin typeface="Lato"/>
                <a:ea typeface="Lato"/>
                <a:cs typeface="Lato"/>
                <a:sym typeface="Lato"/>
              </a:rPr>
              <a:t> de las </a:t>
            </a:r>
            <a:r>
              <a:rPr lang="en-US" sz="6000" b="0" i="0" u="none" strike="noStrike" cap="none" dirty="0" err="1">
                <a:solidFill>
                  <a:srgbClr val="009444"/>
                </a:solidFill>
                <a:latin typeface="Lato"/>
                <a:ea typeface="Lato"/>
                <a:cs typeface="Lato"/>
                <a:sym typeface="Lato"/>
              </a:rPr>
              <a:t>preguntas</a:t>
            </a:r>
            <a:r>
              <a:rPr lang="en-US" sz="6000" b="0" i="0" u="none" strike="noStrike" cap="none" dirty="0">
                <a:solidFill>
                  <a:srgbClr val="009444"/>
                </a:solidFill>
                <a:latin typeface="Lato"/>
                <a:ea typeface="Lato"/>
                <a:cs typeface="Lato"/>
                <a:sym typeface="Lato"/>
              </a:rPr>
              <a:t> de WhatsApp</a:t>
            </a:r>
            <a:endParaRPr sz="6000" b="0" i="0" u="none" strike="noStrike" cap="none" dirty="0">
              <a:solidFill>
                <a:srgbClr val="009444"/>
              </a:solidFill>
              <a:latin typeface="Lato"/>
              <a:ea typeface="Lato"/>
              <a:cs typeface="Lato"/>
              <a:sym typeface="Lato"/>
            </a:endParaRPr>
          </a:p>
        </p:txBody>
      </p:sp>
      <p:pic>
        <p:nvPicPr>
          <p:cNvPr id="151" name="Google Shape;151;g2ae502832d3_0_10" descr="A green bird with leaves&#10;&#10;Description automatically generated">
            <a:extLst>
              <a:ext uri="{FF2B5EF4-FFF2-40B4-BE49-F238E27FC236}">
                <a16:creationId xmlns:a16="http://schemas.microsoft.com/office/drawing/2014/main" id="{7102981B-0B45-0BE5-B0F6-CE650B6744D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184;p28">
            <a:extLst>
              <a:ext uri="{FF2B5EF4-FFF2-40B4-BE49-F238E27FC236}">
                <a16:creationId xmlns:a16="http://schemas.microsoft.com/office/drawing/2014/main" id="{E5958EFD-4CCB-E2B3-3DFD-1B47F4ED1793}"/>
              </a:ext>
            </a:extLst>
          </p:cNvPr>
          <p:cNvPicPr preferRelativeResize="0"/>
          <p:nvPr/>
        </p:nvPicPr>
        <p:blipFill rotWithShape="1">
          <a:blip r:embed="rId4">
            <a:alphaModFix/>
          </a:blip>
          <a:srcRect/>
          <a:stretch/>
        </p:blipFill>
        <p:spPr>
          <a:xfrm>
            <a:off x="1073596" y="1760956"/>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52858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p28"/>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sp>
        <p:nvSpPr>
          <p:cNvPr id="174" name="Google Shape;174;p28"/>
          <p:cNvSpPr txBox="1"/>
          <p:nvPr/>
        </p:nvSpPr>
        <p:spPr>
          <a:xfrm>
            <a:off x="3287476" y="2459250"/>
            <a:ext cx="759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diferencia</a:t>
            </a:r>
            <a:r>
              <a:rPr lang="en-US" sz="4000" b="1" dirty="0">
                <a:solidFill>
                  <a:schemeClr val="dk1"/>
                </a:solidFill>
                <a:latin typeface="Lato"/>
                <a:ea typeface="Lato"/>
                <a:cs typeface="Lato"/>
                <a:sym typeface="Lato"/>
              </a:rPr>
              <a:t> entre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parte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prescriptiva</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parte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descriptiva</a:t>
            </a:r>
            <a:r>
              <a:rPr lang="en-US" sz="4000" b="1" dirty="0">
                <a:solidFill>
                  <a:schemeClr val="dk1"/>
                </a:solidFill>
                <a:latin typeface="Lato"/>
                <a:ea typeface="Lato"/>
                <a:cs typeface="Lato"/>
                <a:sym typeface="Lato"/>
              </a:rPr>
              <a:t> de las </a:t>
            </a:r>
            <a:r>
              <a:rPr lang="en-US" sz="4000" b="1" dirty="0" err="1">
                <a:solidFill>
                  <a:schemeClr val="dk1"/>
                </a:solidFill>
                <a:latin typeface="Lato"/>
                <a:ea typeface="Lato"/>
                <a:cs typeface="Lato"/>
                <a:sym typeface="Lato"/>
              </a:rPr>
              <a:t>Escrituras</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175" name="Google Shape;175;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06648372-4123-45A1-AD0E-A74F3AEAD718}"/>
</file>

<file path=customXml/itemProps2.xml><?xml version="1.0" encoding="utf-8"?>
<ds:datastoreItem xmlns:ds="http://schemas.openxmlformats.org/officeDocument/2006/customXml" ds:itemID="{E037DBD5-D3EF-4BBA-9DA6-87BD6562118E}"/>
</file>

<file path=customXml/itemProps3.xml><?xml version="1.0" encoding="utf-8"?>
<ds:datastoreItem xmlns:ds="http://schemas.openxmlformats.org/officeDocument/2006/customXml" ds:itemID="{1DF69640-2D10-4D18-93D4-5C7371F076DE}"/>
</file>

<file path=docProps/app.xml><?xml version="1.0" encoding="utf-8"?>
<Properties xmlns="http://schemas.openxmlformats.org/officeDocument/2006/extended-properties" xmlns:vt="http://schemas.openxmlformats.org/officeDocument/2006/docPropsVTypes">
  <TotalTime>61</TotalTime>
  <Words>2612</Words>
  <Application>Microsoft Macintosh PowerPoint</Application>
  <PresentationFormat>Widescreen</PresentationFormat>
  <Paragraphs>149</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Overlock</vt:lpstr>
      <vt:lpstr>Times New Roman</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5</cp:revision>
  <dcterms:created xsi:type="dcterms:W3CDTF">2023-11-29T19:33:05Z</dcterms:created>
  <dcterms:modified xsi:type="dcterms:W3CDTF">2025-06-25T16:03:30Z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