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Lato" panose="020F050202020403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MoTbgXQtSSqO/Z6h4FpiUSgid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153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Tarea</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de WhatsApp, </a:t>
            </a:r>
            <a:r>
              <a:rPr lang="en-US" dirty="0" err="1">
                <a:solidFill>
                  <a:schemeClr val="dk1"/>
                </a:solidFill>
                <a:latin typeface="Calibri"/>
                <a:ea typeface="Calibri"/>
                <a:cs typeface="Calibri"/>
                <a:sym typeface="Calibri"/>
              </a:rPr>
              <a:t>pídeles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hagan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antes de </a:t>
            </a:r>
            <a:r>
              <a:rPr lang="en-US" dirty="0" err="1">
                <a:solidFill>
                  <a:schemeClr val="dk1"/>
                </a:solidFill>
                <a:latin typeface="Calibri"/>
                <a:ea typeface="Calibri"/>
                <a:cs typeface="Calibri"/>
                <a:sym typeface="Calibri"/>
              </a:rPr>
              <a:t>asistir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Recuérdales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especialmente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facilitar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estudio</a:t>
            </a:r>
            <a:r>
              <a:rPr lang="en-US" dirty="0">
                <a:solidFill>
                  <a:schemeClr val="dk1"/>
                </a:solidFill>
                <a:latin typeface="Calibri"/>
                <a:ea typeface="Calibri"/>
                <a:cs typeface="Calibri"/>
                <a:sym typeface="Calibri"/>
              </a:rPr>
              <a:t> de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muy</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importante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video antes de </a:t>
            </a:r>
            <a:r>
              <a:rPr lang="en-US" dirty="0" err="1">
                <a:solidFill>
                  <a:schemeClr val="dk1"/>
                </a:solidFill>
                <a:latin typeface="Calibri"/>
                <a:ea typeface="Calibri"/>
                <a:cs typeface="Calibri"/>
                <a:sym typeface="Calibri"/>
              </a:rPr>
              <a:t>asistir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Ver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video de </a:t>
            </a:r>
            <a:r>
              <a:rPr lang="en-US" dirty="0" err="1">
                <a:solidFill>
                  <a:schemeClr val="dk1"/>
                </a:solidFill>
                <a:latin typeface="Calibri"/>
                <a:ea typeface="Calibri"/>
                <a:cs typeface="Calibri"/>
                <a:sym typeface="Calibri"/>
              </a:rPr>
              <a:t>instrucción</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Leer Lucas 23:39-43.</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Preparar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respuestas</a:t>
            </a:r>
            <a:r>
              <a:rPr lang="en-US" dirty="0">
                <a:solidFill>
                  <a:schemeClr val="dk1"/>
                </a:solidFill>
                <a:latin typeface="Calibri"/>
                <a:ea typeface="Calibri"/>
                <a:cs typeface="Calibri"/>
                <a:sym typeface="Calibri"/>
              </a:rPr>
              <a:t> a las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importantes</a:t>
            </a:r>
            <a:r>
              <a:rPr lang="en-US" dirty="0">
                <a:solidFill>
                  <a:schemeClr val="dk1"/>
                </a:solidFill>
                <a:latin typeface="Calibri"/>
                <a:ea typeface="Calibri"/>
                <a:cs typeface="Calibri"/>
                <a:sym typeface="Calibri"/>
              </a:rPr>
              <a:t> las palabras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y “a </a:t>
            </a:r>
            <a:r>
              <a:rPr lang="en-US" dirty="0" err="1">
                <a:solidFill>
                  <a:schemeClr val="dk1"/>
                </a:solidFill>
                <a:latin typeface="Calibri"/>
                <a:ea typeface="Calibri"/>
                <a:cs typeface="Calibri"/>
                <a:sym typeface="Calibri"/>
              </a:rPr>
              <a:t>través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oración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somos</a:t>
            </a:r>
            <a:r>
              <a:rPr lang="en-US" dirty="0">
                <a:solidFill>
                  <a:schemeClr val="dk1"/>
                </a:solidFill>
                <a:latin typeface="Calibri"/>
                <a:ea typeface="Calibri"/>
                <a:cs typeface="Calibri"/>
                <a:sym typeface="Calibri"/>
              </a:rPr>
              <a:t> salvos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Jesús “a </a:t>
            </a:r>
            <a:r>
              <a:rPr lang="en-US" dirty="0" err="1">
                <a:solidFill>
                  <a:schemeClr val="dk1"/>
                </a:solidFill>
                <a:latin typeface="Calibri"/>
                <a:ea typeface="Calibri"/>
                <a:cs typeface="Calibri"/>
                <a:sym typeface="Calibri"/>
              </a:rPr>
              <a:t>través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video </a:t>
            </a:r>
            <a:r>
              <a:rPr lang="en-US" dirty="0" err="1">
                <a:solidFill>
                  <a:schemeClr val="dk1"/>
                </a:solidFill>
                <a:latin typeface="Calibri"/>
                <a:ea typeface="Calibri"/>
                <a:cs typeface="Calibri"/>
                <a:sym typeface="Calibri"/>
              </a:rPr>
              <a:t>concluye</a:t>
            </a:r>
            <a:r>
              <a:rPr lang="en-US" dirty="0">
                <a:solidFill>
                  <a:schemeClr val="dk1"/>
                </a:solidFill>
                <a:latin typeface="Calibri"/>
                <a:ea typeface="Calibri"/>
                <a:cs typeface="Calibri"/>
                <a:sym typeface="Calibri"/>
              </a:rPr>
              <a:t> con cuatro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contestarías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cada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basándote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Biblia?</a:t>
            </a:r>
            <a:endParaRPr dirty="0">
              <a:solidFill>
                <a:schemeClr val="dk1"/>
              </a:solidFill>
              <a:latin typeface="Calibri"/>
              <a:ea typeface="Calibri"/>
              <a:cs typeface="Calibri"/>
              <a:sym typeface="Calibri"/>
            </a:endParaRPr>
          </a:p>
          <a:p>
            <a:pPr marL="1371600" lvl="2" indent="-255269" algn="l" rtl="0">
              <a:lnSpc>
                <a:spcPct val="107916"/>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es la </a:t>
            </a:r>
            <a:r>
              <a:rPr lang="en-US" dirty="0" err="1">
                <a:solidFill>
                  <a:schemeClr val="dk1"/>
                </a:solidFill>
                <a:latin typeface="Calibri"/>
                <a:ea typeface="Calibri"/>
                <a:cs typeface="Calibri"/>
                <a:sym typeface="Calibri"/>
              </a:rPr>
              <a:t>diferencia</a:t>
            </a:r>
            <a:r>
              <a:rPr lang="en-US" dirty="0">
                <a:solidFill>
                  <a:schemeClr val="dk1"/>
                </a:solidFill>
                <a:latin typeface="Calibri"/>
                <a:ea typeface="Calibri"/>
                <a:cs typeface="Calibri"/>
                <a:sym typeface="Calibri"/>
              </a:rPr>
              <a:t> entre </a:t>
            </a:r>
            <a:r>
              <a:rPr lang="en-US" dirty="0" err="1">
                <a:solidFill>
                  <a:schemeClr val="dk1"/>
                </a:solidFill>
                <a:latin typeface="Calibri"/>
                <a:ea typeface="Calibri"/>
                <a:cs typeface="Calibri"/>
                <a:sym typeface="Calibri"/>
              </a:rPr>
              <a:t>quienes</a:t>
            </a:r>
            <a:r>
              <a:rPr lang="en-US" dirty="0">
                <a:solidFill>
                  <a:schemeClr val="dk1"/>
                </a:solidFill>
                <a:latin typeface="Calibri"/>
                <a:ea typeface="Calibri"/>
                <a:cs typeface="Calibri"/>
                <a:sym typeface="Calibri"/>
              </a:rPr>
              <a:t> son salvos y </a:t>
            </a:r>
            <a:r>
              <a:rPr lang="en-US" dirty="0" err="1">
                <a:solidFill>
                  <a:schemeClr val="dk1"/>
                </a:solidFill>
                <a:latin typeface="Calibri"/>
                <a:ea typeface="Calibri"/>
                <a:cs typeface="Calibri"/>
                <a:sym typeface="Calibri"/>
              </a:rPr>
              <a:t>quienes</a:t>
            </a:r>
            <a:r>
              <a:rPr lang="en-US" dirty="0">
                <a:solidFill>
                  <a:schemeClr val="dk1"/>
                </a:solidFill>
                <a:latin typeface="Calibri"/>
                <a:ea typeface="Calibri"/>
                <a:cs typeface="Calibri"/>
                <a:sym typeface="Calibri"/>
              </a:rPr>
              <a:t> no lo son? </a:t>
            </a:r>
            <a:endParaRPr dirty="0">
              <a:solidFill>
                <a:schemeClr val="dk1"/>
              </a:solidFill>
              <a:latin typeface="Calibri"/>
              <a:ea typeface="Calibri"/>
              <a:cs typeface="Calibri"/>
              <a:sym typeface="Calibri"/>
            </a:endParaRPr>
          </a:p>
          <a:p>
            <a:pPr marL="1371600" lvl="2" indent="-255269" algn="l" rtl="0">
              <a:lnSpc>
                <a:spcPct val="107916"/>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es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lnSpc>
                <a:spcPct val="107916"/>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lnSpc>
                <a:spcPct val="107916"/>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llega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persona a </a:t>
            </a:r>
            <a:r>
              <a:rPr lang="en-US" dirty="0" err="1">
                <a:solidFill>
                  <a:schemeClr val="dk1"/>
                </a:solidFill>
                <a:latin typeface="Calibri"/>
                <a:ea typeface="Calibri"/>
                <a:cs typeface="Calibri"/>
                <a:sym typeface="Calibri"/>
              </a:rPr>
              <a:t>tener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Agendar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primera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sesión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empezar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proyecto</a:t>
            </a:r>
            <a:r>
              <a:rPr lang="en-US" dirty="0">
                <a:solidFill>
                  <a:schemeClr val="dk1"/>
                </a:solidFill>
                <a:latin typeface="Calibri"/>
                <a:ea typeface="Calibri"/>
                <a:cs typeface="Calibri"/>
                <a:sym typeface="Calibri"/>
              </a:rPr>
              <a:t> final.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82446946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Enseñar</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estudiantes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cómo</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enseñar</a:t>
            </a:r>
            <a:r>
              <a:rPr lang="en-US" b="1" dirty="0">
                <a:solidFill>
                  <a:schemeClr val="dk1"/>
                </a:solidFill>
                <a:latin typeface="Calibri"/>
                <a:ea typeface="Calibri"/>
                <a:cs typeface="Calibri"/>
                <a:sym typeface="Calibri"/>
              </a:rPr>
              <a:t>: Fe</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Al </a:t>
            </a:r>
            <a:r>
              <a:rPr lang="en-US" dirty="0" err="1">
                <a:solidFill>
                  <a:schemeClr val="dk1"/>
                </a:solidFill>
                <a:latin typeface="Calibri"/>
                <a:ea typeface="Calibri"/>
                <a:cs typeface="Calibri"/>
                <a:sym typeface="Calibri"/>
              </a:rPr>
              <a:t>revisar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guía</a:t>
            </a:r>
            <a:r>
              <a:rPr lang="en-US" dirty="0">
                <a:solidFill>
                  <a:schemeClr val="dk1"/>
                </a:solidFill>
                <a:latin typeface="Calibri"/>
                <a:ea typeface="Calibri"/>
                <a:cs typeface="Calibri"/>
                <a:sym typeface="Calibri"/>
              </a:rPr>
              <a:t> del maestro con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enseñándoles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enseñarles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dedica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minutos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adicionales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ideas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Si </a:t>
            </a:r>
            <a:r>
              <a:rPr lang="en-US" dirty="0" err="1">
                <a:solidFill>
                  <a:schemeClr val="dk1"/>
                </a:solidFill>
                <a:latin typeface="Calibri"/>
                <a:ea typeface="Calibri"/>
                <a:cs typeface="Calibri"/>
                <a:sym typeface="Calibri"/>
              </a:rPr>
              <a:t>surgen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contenido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contéstalas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continuación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algunas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sugerencias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puedes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quienes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trabajando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enseñanza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otras</a:t>
            </a:r>
            <a:r>
              <a:rPr lang="en-US" dirty="0">
                <a:solidFill>
                  <a:schemeClr val="dk1"/>
                </a:solidFill>
                <a:latin typeface="Calibri"/>
                <a:ea typeface="Calibri"/>
                <a:cs typeface="Calibri"/>
                <a:sym typeface="Calibri"/>
              </a:rPr>
              <a:t> personas.</a:t>
            </a:r>
            <a:r>
              <a:rPr lang="en-US" i="1"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Dedica</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momento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confirmar</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familiarizados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recursos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guía</a:t>
            </a:r>
            <a:r>
              <a:rPr lang="en-US" dirty="0">
                <a:solidFill>
                  <a:schemeClr val="dk1"/>
                </a:solidFill>
                <a:latin typeface="Calibri"/>
                <a:ea typeface="Calibri"/>
                <a:cs typeface="Calibri"/>
                <a:sym typeface="Calibri"/>
              </a:rPr>
              <a:t> del maestro, hoja del </a:t>
            </a:r>
            <a:r>
              <a:rPr lang="en-US" dirty="0" err="1">
                <a:solidFill>
                  <a:schemeClr val="dk1"/>
                </a:solidFill>
                <a:latin typeface="Calibri"/>
                <a:ea typeface="Calibri"/>
                <a:cs typeface="Calibri"/>
                <a:sym typeface="Calibri"/>
              </a:rPr>
              <a:t>estudiante</a:t>
            </a:r>
            <a:r>
              <a:rPr lang="en-US" dirty="0">
                <a:solidFill>
                  <a:schemeClr val="dk1"/>
                </a:solidFill>
                <a:latin typeface="Calibri"/>
                <a:ea typeface="Calibri"/>
                <a:cs typeface="Calibri"/>
                <a:sym typeface="Calibri"/>
              </a:rPr>
              <a:t> y videos) y luego </a:t>
            </a:r>
            <a:r>
              <a:rPr lang="en-US" dirty="0" err="1">
                <a:solidFill>
                  <a:schemeClr val="dk1"/>
                </a:solidFill>
                <a:latin typeface="Calibri"/>
                <a:ea typeface="Calibri"/>
                <a:cs typeface="Calibri"/>
                <a:sym typeface="Calibri"/>
              </a:rPr>
              <a:t>comienza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hablar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guía</a:t>
            </a:r>
            <a:r>
              <a:rPr lang="en-US" dirty="0">
                <a:solidFill>
                  <a:schemeClr val="dk1"/>
                </a:solidFill>
                <a:latin typeface="Calibri"/>
                <a:ea typeface="Calibri"/>
                <a:cs typeface="Calibri"/>
                <a:sym typeface="Calibri"/>
              </a:rPr>
              <a:t> del maestro, </a:t>
            </a:r>
            <a:r>
              <a:rPr lang="en-US" dirty="0" err="1">
                <a:solidFill>
                  <a:schemeClr val="dk1"/>
                </a:solidFill>
                <a:latin typeface="Calibri"/>
                <a:ea typeface="Calibri"/>
                <a:cs typeface="Calibri"/>
                <a:sym typeface="Calibri"/>
              </a:rPr>
              <a:t>dejando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necesario</a:t>
            </a:r>
            <a:r>
              <a:rPr lang="en-US" dirty="0">
                <a:solidFill>
                  <a:schemeClr val="dk1"/>
                </a:solidFill>
                <a:latin typeface="Calibri"/>
                <a:ea typeface="Calibri"/>
                <a:cs typeface="Calibri"/>
                <a:sym typeface="Calibri"/>
              </a:rPr>
              <a:t> para las </a:t>
            </a:r>
            <a:r>
              <a:rPr lang="en-US" dirty="0" err="1">
                <a:solidFill>
                  <a:schemeClr val="dk1"/>
                </a:solidFill>
                <a:latin typeface="Calibri"/>
                <a:ea typeface="Calibri"/>
                <a:cs typeface="Calibri"/>
                <a:sym typeface="Calibri"/>
              </a:rPr>
              <a:t>dudas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pregúntales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participantes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opinan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planean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decir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Igual</a:t>
            </a:r>
            <a:r>
              <a:rPr lang="en-US" dirty="0">
                <a:solidFill>
                  <a:schemeClr val="dk1"/>
                </a:solidFill>
                <a:latin typeface="Calibri"/>
                <a:ea typeface="Calibri"/>
                <a:cs typeface="Calibri"/>
                <a:sym typeface="Calibri"/>
              </a:rPr>
              <a:t> que antes, la </a:t>
            </a:r>
            <a:r>
              <a:rPr lang="en-US" dirty="0" err="1">
                <a:solidFill>
                  <a:schemeClr val="dk1"/>
                </a:solidFill>
                <a:latin typeface="Calibri"/>
                <a:ea typeface="Calibri"/>
                <a:cs typeface="Calibri"/>
                <a:sym typeface="Calibri"/>
              </a:rPr>
              <a:t>guía</a:t>
            </a:r>
            <a:r>
              <a:rPr lang="en-US" dirty="0">
                <a:solidFill>
                  <a:schemeClr val="dk1"/>
                </a:solidFill>
                <a:latin typeface="Calibri"/>
                <a:ea typeface="Calibri"/>
                <a:cs typeface="Calibri"/>
                <a:sym typeface="Calibri"/>
              </a:rPr>
              <a:t> del maestro </a:t>
            </a:r>
            <a:r>
              <a:rPr lang="en-US" dirty="0" err="1">
                <a:solidFill>
                  <a:schemeClr val="dk1"/>
                </a:solidFill>
                <a:latin typeface="Calibri"/>
                <a:ea typeface="Calibri"/>
                <a:cs typeface="Calibri"/>
                <a:sym typeface="Calibri"/>
              </a:rPr>
              <a:t>debe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pantalla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mientras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parte</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65" name="Google Shape;165;g268244694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82446946a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Captar: Igual que antes, comenzamos con un personaje clave para entender la historia. Indica que es importante que ellos les ayuden a sus alumnos a que entiendan a este personaje para que vean que más adelante en la historia que están estudiando, este es salvado por la fe.</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75" name="Google Shape;175;g2682446946a_0_2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82446946a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Contar: Puedes preguntarle al grupo: "¿Qué preguntas tienen sobre esta historia? ¿Qué preguntas podrían tener sus estudiantes sobre esta historia?". Hazles notar que, al enseñar el concepto clave previo, contaron la historia con sus propias palabras. En este caso, ellos deberán pedir que sus alumnos cuenten la historia con sus propias palabras. Para esa actividad deben ayudarlos a que cuenten la historia, sin hacer el trabajo por ellos. Pueden darles pistas de palabras, pero permitiéndoles contar la historia. Como maestros también deben asegurarse de que los alumnos no agreguen partes que no correspondan a la historia.</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83" name="Google Shape;183;g2682446946a_0_2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Tener en cuenta: Anímalos a que mencionen continuamente la fe en su actividad de enseñanza. Pueden mostrar que todo lo que sabemos acerca del ladrón es que confió en Jesús… ¡y vivió! Puedes preguntarles: ¿Qué otros detalles de la historia podrían usar para resaltar el concepto de la fe? Una advertencia: A veces, los estudiantes van a hacer énfasis en el arrepentimiento del ladrón como causa de su salvación. Puedes enseñarles a los estudiantes cómo responder a eso. Es bueno estar arrepentido de tus pecados, pero eso no los paga; Jesús pagó nuestros pecados. El arrepentimiento es un aspecto de la fe en Jesús, mediante el cual recibimos el perdón como regalo gratuito.</a:t>
            </a:r>
            <a:endParaRPr>
              <a:solidFill>
                <a:schemeClr val="dk1"/>
              </a:solidFill>
              <a:latin typeface="Calibri"/>
              <a:ea typeface="Calibri"/>
              <a:cs typeface="Calibri"/>
              <a:sym typeface="Calibri"/>
            </a:endParaRPr>
          </a:p>
          <a:p>
            <a:pPr marL="0" lvl="0" indent="0" algn="l" rtl="0">
              <a:lnSpc>
                <a:spcPct val="107916"/>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91" name="Google Shape;191;g2ae502832d3_0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682446946a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Consolidar: Puedes compartir lo siguiente sobre esta sección: "Esta historia sencilla enseña de manera hermosa el concepto de la fe. La forma como se enseña esta parte refleja esa sencillez". Ayuden a sus alumnos a que no busquen significados ocultos sino simplemente vean lo que es verdad. El hombre tuvo fe. Jesús le prometió el paraíso. Recuerden mencionar la aplicación para cada persona presente: Jesús murió por ti. Por la fe en él, Jesús te habla también en su Palabra ofreciéndote el paraíso. Eso se puede resaltar especialmente en la pregunta 3. Con la pregunta 2 tenemos la oportunidad de desvirtuar cualquier idea de que algo puede salvar aparte de la fe en Jesús.</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99" name="Google Shape;199;g2682446946a_0_2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82446946a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Debemos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reconocer</a:t>
            </a:r>
            <a:r>
              <a:rPr lang="en-US" dirty="0">
                <a:solidFill>
                  <a:schemeClr val="dk1"/>
                </a:solidFill>
                <a:latin typeface="Calibri"/>
                <a:ea typeface="Calibri"/>
                <a:cs typeface="Calibri"/>
                <a:sym typeface="Calibri"/>
              </a:rPr>
              <a:t> ante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enseñándoles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concluir</a:t>
            </a:r>
            <a:r>
              <a:rPr lang="en-US" dirty="0">
                <a:solidFill>
                  <a:schemeClr val="dk1"/>
                </a:solidFill>
                <a:latin typeface="Calibri"/>
                <a:ea typeface="Calibri"/>
                <a:cs typeface="Calibri"/>
                <a:sym typeface="Calibri"/>
              </a:rPr>
              <a:t> con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Cuáles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puntos claves para </a:t>
            </a:r>
            <a:r>
              <a:rPr lang="en-US" dirty="0" err="1">
                <a:solidFill>
                  <a:schemeClr val="dk1"/>
                </a:solidFill>
                <a:latin typeface="Calibri"/>
                <a:ea typeface="Calibri"/>
                <a:cs typeface="Calibri"/>
                <a:sym typeface="Calibri"/>
              </a:rPr>
              <a:t>recordar</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estás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compartiendo</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otros</a:t>
            </a:r>
            <a:r>
              <a:rPr lang="en-US"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Puede</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haber</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diferentes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respuestas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pero</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asegúrate</a:t>
            </a:r>
            <a:r>
              <a:rPr lang="en-US" i="1" dirty="0">
                <a:solidFill>
                  <a:schemeClr val="dk1"/>
                </a:solidFill>
                <a:latin typeface="Calibri"/>
                <a:ea typeface="Calibri"/>
                <a:cs typeface="Calibri"/>
                <a:sym typeface="Calibri"/>
              </a:rPr>
              <a:t> de </a:t>
            </a:r>
            <a:r>
              <a:rPr lang="en-US" i="1" dirty="0" err="1">
                <a:solidFill>
                  <a:schemeClr val="dk1"/>
                </a:solidFill>
                <a:latin typeface="Calibri"/>
                <a:ea typeface="Calibri"/>
                <a:cs typeface="Calibri"/>
                <a:sym typeface="Calibri"/>
              </a:rPr>
              <a:t>regresar</a:t>
            </a:r>
            <a:r>
              <a:rPr lang="en-US" i="1" dirty="0">
                <a:solidFill>
                  <a:schemeClr val="dk1"/>
                </a:solidFill>
                <a:latin typeface="Calibri"/>
                <a:ea typeface="Calibri"/>
                <a:cs typeface="Calibri"/>
                <a:sym typeface="Calibri"/>
              </a:rPr>
              <a:t> a la </a:t>
            </a:r>
            <a:r>
              <a:rPr lang="en-US" i="1" dirty="0" err="1">
                <a:solidFill>
                  <a:schemeClr val="dk1"/>
                </a:solidFill>
                <a:latin typeface="Calibri"/>
                <a:ea typeface="Calibri"/>
                <a:cs typeface="Calibri"/>
                <a:sym typeface="Calibri"/>
              </a:rPr>
              <a:t>verdad</a:t>
            </a:r>
            <a:r>
              <a:rPr lang="en-US" i="1" dirty="0">
                <a:solidFill>
                  <a:schemeClr val="dk1"/>
                </a:solidFill>
                <a:latin typeface="Calibri"/>
                <a:ea typeface="Calibri"/>
                <a:cs typeface="Calibri"/>
                <a:sym typeface="Calibri"/>
              </a:rPr>
              <a:t> fundamental que </a:t>
            </a:r>
            <a:r>
              <a:rPr lang="en-US" i="1" dirty="0" err="1">
                <a:solidFill>
                  <a:schemeClr val="dk1"/>
                </a:solidFill>
                <a:latin typeface="Calibri"/>
                <a:ea typeface="Calibri"/>
                <a:cs typeface="Calibri"/>
                <a:sym typeface="Calibri"/>
              </a:rPr>
              <a:t>vemos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en</a:t>
            </a:r>
            <a:r>
              <a:rPr lang="en-US" i="1" dirty="0">
                <a:solidFill>
                  <a:schemeClr val="dk1"/>
                </a:solidFill>
                <a:latin typeface="Calibri"/>
                <a:ea typeface="Calibri"/>
                <a:cs typeface="Calibri"/>
                <a:sym typeface="Calibri"/>
              </a:rPr>
              <a:t> la </a:t>
            </a:r>
            <a:r>
              <a:rPr lang="en-US" i="1" dirty="0" err="1">
                <a:solidFill>
                  <a:schemeClr val="dk1"/>
                </a:solidFill>
                <a:latin typeface="Calibri"/>
                <a:ea typeface="Calibri"/>
                <a:cs typeface="Calibri"/>
                <a:sym typeface="Calibri"/>
              </a:rPr>
              <a:t>historia</a:t>
            </a:r>
            <a:r>
              <a:rPr lang="en-US" i="1" dirty="0">
                <a:solidFill>
                  <a:schemeClr val="dk1"/>
                </a:solidFill>
                <a:latin typeface="Calibri"/>
                <a:ea typeface="Calibri"/>
                <a:cs typeface="Calibri"/>
                <a:sym typeface="Calibri"/>
              </a:rPr>
              <a:t> del </a:t>
            </a:r>
            <a:r>
              <a:rPr lang="en-US" i="1" dirty="0" err="1">
                <a:solidFill>
                  <a:schemeClr val="dk1"/>
                </a:solidFill>
                <a:latin typeface="Calibri"/>
                <a:ea typeface="Calibri"/>
                <a:cs typeface="Calibri"/>
                <a:sym typeface="Calibri"/>
              </a:rPr>
              <a:t>malhechor</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en</a:t>
            </a:r>
            <a:r>
              <a:rPr lang="en-US" i="1" dirty="0">
                <a:solidFill>
                  <a:schemeClr val="dk1"/>
                </a:solidFill>
                <a:latin typeface="Calibri"/>
                <a:ea typeface="Calibri"/>
                <a:cs typeface="Calibri"/>
                <a:sym typeface="Calibri"/>
              </a:rPr>
              <a:t> la </a:t>
            </a:r>
            <a:r>
              <a:rPr lang="en-US" i="1" dirty="0" err="1">
                <a:solidFill>
                  <a:schemeClr val="dk1"/>
                </a:solidFill>
                <a:latin typeface="Calibri"/>
                <a:ea typeface="Calibri"/>
                <a:cs typeface="Calibri"/>
                <a:sym typeface="Calibri"/>
              </a:rPr>
              <a:t>cruz</a:t>
            </a:r>
            <a:r>
              <a:rPr lang="en-US" i="1" dirty="0">
                <a:solidFill>
                  <a:schemeClr val="dk1"/>
                </a:solidFill>
                <a:latin typeface="Calibri"/>
                <a:ea typeface="Calibri"/>
                <a:cs typeface="Calibri"/>
                <a:sym typeface="Calibri"/>
              </a:rPr>
              <a:t>: que </a:t>
            </a:r>
            <a:r>
              <a:rPr lang="en-US" i="1" dirty="0" err="1">
                <a:solidFill>
                  <a:schemeClr val="dk1"/>
                </a:solidFill>
                <a:latin typeface="Calibri"/>
                <a:ea typeface="Calibri"/>
                <a:cs typeface="Calibri"/>
                <a:sym typeface="Calibri"/>
              </a:rPr>
              <a:t>somos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salvados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por</a:t>
            </a:r>
            <a:r>
              <a:rPr lang="en-US" i="1" dirty="0">
                <a:solidFill>
                  <a:schemeClr val="dk1"/>
                </a:solidFill>
                <a:latin typeface="Calibri"/>
                <a:ea typeface="Calibri"/>
                <a:cs typeface="Calibri"/>
                <a:sym typeface="Calibri"/>
              </a:rPr>
              <a:t> la </a:t>
            </a:r>
            <a:r>
              <a:rPr lang="en-US" i="1" dirty="0" err="1">
                <a:solidFill>
                  <a:schemeClr val="dk1"/>
                </a:solidFill>
                <a:latin typeface="Calibri"/>
                <a:ea typeface="Calibri"/>
                <a:cs typeface="Calibri"/>
                <a:sym typeface="Calibri"/>
              </a:rPr>
              <a:t>gracia</a:t>
            </a:r>
            <a:r>
              <a:rPr lang="en-US" i="1" dirty="0">
                <a:solidFill>
                  <a:schemeClr val="dk1"/>
                </a:solidFill>
                <a:latin typeface="Calibri"/>
                <a:ea typeface="Calibri"/>
                <a:cs typeface="Calibri"/>
                <a:sym typeface="Calibri"/>
              </a:rPr>
              <a:t> de Dios que se </a:t>
            </a:r>
            <a:r>
              <a:rPr lang="en-US" i="1" dirty="0" err="1">
                <a:solidFill>
                  <a:schemeClr val="dk1"/>
                </a:solidFill>
                <a:latin typeface="Calibri"/>
                <a:ea typeface="Calibri"/>
                <a:cs typeface="Calibri"/>
                <a:sym typeface="Calibri"/>
              </a:rPr>
              <a:t>nos</a:t>
            </a:r>
            <a:r>
              <a:rPr lang="en-US" i="1" dirty="0">
                <a:solidFill>
                  <a:schemeClr val="dk1"/>
                </a:solidFill>
                <a:latin typeface="Calibri"/>
                <a:ea typeface="Calibri"/>
                <a:cs typeface="Calibri"/>
                <a:sym typeface="Calibri"/>
              </a:rPr>
              <a:t> da </a:t>
            </a:r>
            <a:r>
              <a:rPr lang="en-US" i="1" dirty="0" err="1">
                <a:solidFill>
                  <a:schemeClr val="dk1"/>
                </a:solidFill>
                <a:latin typeface="Calibri"/>
                <a:ea typeface="Calibri"/>
                <a:cs typeface="Calibri"/>
                <a:sym typeface="Calibri"/>
              </a:rPr>
              <a:t>por</a:t>
            </a:r>
            <a:r>
              <a:rPr lang="en-US" i="1" dirty="0">
                <a:solidFill>
                  <a:schemeClr val="dk1"/>
                </a:solidFill>
                <a:latin typeface="Calibri"/>
                <a:ea typeface="Calibri"/>
                <a:cs typeface="Calibri"/>
                <a:sym typeface="Calibri"/>
              </a:rPr>
              <a:t> medio de la </a:t>
            </a:r>
            <a:r>
              <a:rPr lang="en-US" i="1" dirty="0" err="1">
                <a:solidFill>
                  <a:schemeClr val="dk1"/>
                </a:solidFill>
                <a:latin typeface="Calibri"/>
                <a:ea typeface="Calibri"/>
                <a:cs typeface="Calibri"/>
                <a:sym typeface="Calibri"/>
              </a:rPr>
              <a:t>fe</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en</a:t>
            </a:r>
            <a:r>
              <a:rPr lang="en-US" i="1" dirty="0">
                <a:solidFill>
                  <a:schemeClr val="dk1"/>
                </a:solidFill>
                <a:latin typeface="Calibri"/>
                <a:ea typeface="Calibri"/>
                <a:cs typeface="Calibri"/>
                <a:sym typeface="Calibri"/>
              </a:rPr>
              <a:t> Jesús. El </a:t>
            </a:r>
            <a:r>
              <a:rPr lang="en-US" i="1" dirty="0" err="1">
                <a:solidFill>
                  <a:schemeClr val="dk1"/>
                </a:solidFill>
                <a:latin typeface="Calibri"/>
                <a:ea typeface="Calibri"/>
                <a:cs typeface="Calibri"/>
                <a:sym typeface="Calibri"/>
              </a:rPr>
              <a:t>resultado</a:t>
            </a:r>
            <a:r>
              <a:rPr lang="en-US" i="1" dirty="0">
                <a:solidFill>
                  <a:schemeClr val="dk1"/>
                </a:solidFill>
                <a:latin typeface="Calibri"/>
                <a:ea typeface="Calibri"/>
                <a:cs typeface="Calibri"/>
                <a:sym typeface="Calibri"/>
              </a:rPr>
              <a:t> es que </a:t>
            </a:r>
            <a:r>
              <a:rPr lang="en-US" i="1" dirty="0" err="1">
                <a:solidFill>
                  <a:schemeClr val="dk1"/>
                </a:solidFill>
                <a:latin typeface="Calibri"/>
                <a:ea typeface="Calibri"/>
                <a:cs typeface="Calibri"/>
                <a:sym typeface="Calibri"/>
              </a:rPr>
              <a:t>tenemos</a:t>
            </a:r>
            <a:r>
              <a:rPr lang="en-US" i="1" dirty="0">
                <a:solidFill>
                  <a:schemeClr val="dk1"/>
                </a:solidFill>
                <a:latin typeface="Calibri"/>
                <a:ea typeface="Calibri"/>
                <a:cs typeface="Calibri"/>
                <a:sym typeface="Calibri"/>
              </a:rPr>
              <a:t> la </a:t>
            </a:r>
            <a:r>
              <a:rPr lang="en-US" i="1" dirty="0" err="1">
                <a:solidFill>
                  <a:schemeClr val="dk1"/>
                </a:solidFill>
                <a:latin typeface="Calibri"/>
                <a:ea typeface="Calibri"/>
                <a:cs typeface="Calibri"/>
                <a:sym typeface="Calibri"/>
              </a:rPr>
              <a:t>esperanza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segura</a:t>
            </a:r>
            <a:r>
              <a:rPr lang="en-US" i="1" dirty="0">
                <a:solidFill>
                  <a:schemeClr val="dk1"/>
                </a:solidFill>
                <a:latin typeface="Calibri"/>
                <a:ea typeface="Calibri"/>
                <a:cs typeface="Calibri"/>
                <a:sym typeface="Calibri"/>
              </a:rPr>
              <a:t> de la </a:t>
            </a:r>
            <a:r>
              <a:rPr lang="en-US" i="1" dirty="0" err="1">
                <a:solidFill>
                  <a:schemeClr val="dk1"/>
                </a:solidFill>
                <a:latin typeface="Calibri"/>
                <a:ea typeface="Calibri"/>
                <a:cs typeface="Calibri"/>
                <a:sym typeface="Calibri"/>
              </a:rPr>
              <a:t>vida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eterna</a:t>
            </a:r>
            <a:r>
              <a:rPr lang="en-US" i="1" dirty="0">
                <a:solidFill>
                  <a:schemeClr val="dk1"/>
                </a:solidFill>
                <a:latin typeface="Calibri"/>
                <a:ea typeface="Calibri"/>
                <a:cs typeface="Calibri"/>
                <a:sym typeface="Calibri"/>
              </a:rPr>
              <a:t>.  </a:t>
            </a:r>
            <a:endParaRPr i="1" dirty="0">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Dedica</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momento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punto de la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asegurarte</a:t>
            </a:r>
            <a:r>
              <a:rPr lang="en-US" dirty="0">
                <a:solidFill>
                  <a:schemeClr val="dk1"/>
                </a:solidFill>
                <a:latin typeface="Calibri"/>
                <a:ea typeface="Calibri"/>
                <a:cs typeface="Calibri"/>
                <a:sym typeface="Calibri"/>
              </a:rPr>
              <a:t> de que se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contestado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camino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enseñanza</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camino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Indica que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importante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separada</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camino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Pídeles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varios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resuman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camino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asegurarte</a:t>
            </a:r>
            <a:r>
              <a:rPr lang="en-US" dirty="0">
                <a:solidFill>
                  <a:schemeClr val="dk1"/>
                </a:solidFill>
                <a:latin typeface="Calibri"/>
                <a:ea typeface="Calibri"/>
                <a:cs typeface="Calibri"/>
                <a:sym typeface="Calibri"/>
              </a:rPr>
              <a:t> de que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claro.</a:t>
            </a:r>
            <a:endParaRPr i="1"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09" name="Google Shape;209;g2682446946a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682446946a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Juego</a:t>
            </a:r>
            <a:r>
              <a:rPr lang="en-US" b="1" dirty="0">
                <a:solidFill>
                  <a:schemeClr val="dk1"/>
                </a:solidFill>
                <a:latin typeface="Calibri"/>
                <a:ea typeface="Calibri"/>
                <a:cs typeface="Calibri"/>
                <a:sym typeface="Calibri"/>
              </a:rPr>
              <a:t> de roles:  responder a </a:t>
            </a:r>
            <a:r>
              <a:rPr lang="en-US" b="1" dirty="0" err="1">
                <a:solidFill>
                  <a:schemeClr val="dk1"/>
                </a:solidFill>
                <a:latin typeface="Calibri"/>
                <a:ea typeface="Calibri"/>
                <a:cs typeface="Calibri"/>
                <a:sym typeface="Calibri"/>
              </a:rPr>
              <a:t>comentarios</a:t>
            </a:r>
            <a:r>
              <a:rPr lang="en-US" b="1" dirty="0">
                <a:solidFill>
                  <a:schemeClr val="dk1"/>
                </a:solidFill>
                <a:latin typeface="Calibri"/>
                <a:ea typeface="Calibri"/>
                <a:cs typeface="Calibri"/>
                <a:sym typeface="Calibri"/>
              </a:rPr>
              <a:t> o </a:t>
            </a:r>
            <a:r>
              <a:rPr lang="en-US" b="1" dirty="0" err="1">
                <a:solidFill>
                  <a:schemeClr val="dk1"/>
                </a:solidFill>
                <a:latin typeface="Calibri"/>
                <a:ea typeface="Calibri"/>
                <a:cs typeface="Calibri"/>
                <a:sym typeface="Calibri"/>
              </a:rPr>
              <a:t>preguntas</a:t>
            </a:r>
            <a:r>
              <a:rPr lang="en-US" b="1" dirty="0">
                <a:solidFill>
                  <a:schemeClr val="dk1"/>
                </a:solidFill>
                <a:latin typeface="Calibri"/>
                <a:ea typeface="Calibri"/>
                <a:cs typeface="Calibri"/>
                <a:sym typeface="Calibri"/>
              </a:rPr>
              <a:t> no </a:t>
            </a:r>
            <a:r>
              <a:rPr lang="en-US" b="1" dirty="0" err="1">
                <a:solidFill>
                  <a:schemeClr val="dk1"/>
                </a:solidFill>
                <a:latin typeface="Calibri"/>
                <a:ea typeface="Calibri"/>
                <a:cs typeface="Calibri"/>
                <a:sym typeface="Calibri"/>
              </a:rPr>
              <a:t>relacionadas</a:t>
            </a:r>
            <a:r>
              <a:rPr lang="en-US" b="1" dirty="0">
                <a:solidFill>
                  <a:schemeClr val="dk1"/>
                </a:solidFill>
                <a:latin typeface="Calibri"/>
                <a:ea typeface="Calibri"/>
                <a:cs typeface="Calibri"/>
                <a:sym typeface="Calibri"/>
              </a:rPr>
              <a:t> con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tema</a:t>
            </a:r>
            <a:endParaRPr b="1" dirty="0">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 </a:t>
            </a:r>
            <a:r>
              <a:rPr lang="en-US" dirty="0" err="1">
                <a:solidFill>
                  <a:schemeClr val="dk1"/>
                </a:solidFill>
                <a:latin typeface="Calibri"/>
                <a:ea typeface="Calibri"/>
                <a:cs typeface="Calibri"/>
                <a:sym typeface="Calibri"/>
              </a:rPr>
              <a:t>veces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que no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relacionadas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que no </a:t>
            </a:r>
            <a:r>
              <a:rPr lang="en-US" dirty="0" err="1">
                <a:solidFill>
                  <a:schemeClr val="dk1"/>
                </a:solidFill>
                <a:latin typeface="Calibri"/>
                <a:ea typeface="Calibri"/>
                <a:cs typeface="Calibri"/>
                <a:sym typeface="Calibri"/>
              </a:rPr>
              <a:t>tienen</a:t>
            </a:r>
            <a:r>
              <a:rPr lang="en-US" dirty="0">
                <a:solidFill>
                  <a:schemeClr val="dk1"/>
                </a:solidFill>
                <a:latin typeface="Calibri"/>
                <a:ea typeface="Calibri"/>
                <a:cs typeface="Calibri"/>
                <a:sym typeface="Calibri"/>
              </a:rPr>
              <a:t> nada que </a:t>
            </a:r>
            <a:r>
              <a:rPr lang="en-US" dirty="0" err="1">
                <a:solidFill>
                  <a:schemeClr val="dk1"/>
                </a:solidFill>
                <a:latin typeface="Calibri"/>
                <a:ea typeface="Calibri"/>
                <a:cs typeface="Calibri"/>
                <a:sym typeface="Calibri"/>
              </a:rPr>
              <a:t>ver</a:t>
            </a:r>
            <a:r>
              <a:rPr lang="en-US" dirty="0">
                <a:solidFill>
                  <a:schemeClr val="dk1"/>
                </a:solidFill>
                <a:latin typeface="Calibri"/>
                <a:ea typeface="Calibri"/>
                <a:cs typeface="Calibri"/>
                <a:sym typeface="Calibri"/>
              </a:rPr>
              <a:t> con lo que se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tienen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potencial</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descarrilar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Dado que </a:t>
            </a:r>
            <a:r>
              <a:rPr lang="en-US" dirty="0" err="1">
                <a:solidFill>
                  <a:schemeClr val="dk1"/>
                </a:solidFill>
                <a:latin typeface="Calibri"/>
                <a:ea typeface="Calibri"/>
                <a:cs typeface="Calibri"/>
                <a:sym typeface="Calibri"/>
              </a:rPr>
              <a:t>cada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objetivo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aprender</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concepto</a:t>
            </a:r>
            <a:r>
              <a:rPr lang="en-US" dirty="0">
                <a:solidFill>
                  <a:schemeClr val="dk1"/>
                </a:solidFill>
                <a:latin typeface="Calibri"/>
                <a:ea typeface="Calibri"/>
                <a:cs typeface="Calibri"/>
                <a:sym typeface="Calibri"/>
              </a:rPr>
              <a:t> clave),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maestros </a:t>
            </a:r>
            <a:r>
              <a:rPr lang="en-US" dirty="0" err="1">
                <a:solidFill>
                  <a:schemeClr val="dk1"/>
                </a:solidFill>
                <a:latin typeface="Calibri"/>
                <a:ea typeface="Calibri"/>
                <a:cs typeface="Calibri"/>
                <a:sym typeface="Calibri"/>
              </a:rPr>
              <a:t>deben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mantener</a:t>
            </a:r>
            <a:r>
              <a:rPr lang="en-US" dirty="0">
                <a:solidFill>
                  <a:schemeClr val="dk1"/>
                </a:solidFill>
                <a:latin typeface="Calibri"/>
                <a:ea typeface="Calibri"/>
                <a:cs typeface="Calibri"/>
                <a:sym typeface="Calibri"/>
              </a:rPr>
              <a:t> a las personas </a:t>
            </a:r>
            <a:r>
              <a:rPr lang="en-US" dirty="0" err="1">
                <a:solidFill>
                  <a:schemeClr val="dk1"/>
                </a:solidFill>
                <a:latin typeface="Calibri"/>
                <a:ea typeface="Calibri"/>
                <a:cs typeface="Calibri"/>
                <a:sym typeface="Calibri"/>
              </a:rPr>
              <a:t>enfocadas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continuación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algunos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consejos</a:t>
            </a:r>
            <a:r>
              <a:rPr lang="en-US" dirty="0">
                <a:solidFill>
                  <a:schemeClr val="dk1"/>
                </a:solidFill>
                <a:latin typeface="Calibri"/>
                <a:ea typeface="Calibri"/>
                <a:cs typeface="Calibri"/>
                <a:sym typeface="Calibri"/>
              </a:rPr>
              <a:t> para responder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aportes</a:t>
            </a:r>
            <a:r>
              <a:rPr lang="en-US" dirty="0">
                <a:solidFill>
                  <a:schemeClr val="dk1"/>
                </a:solidFill>
                <a:latin typeface="Calibri"/>
                <a:ea typeface="Calibri"/>
                <a:cs typeface="Calibri"/>
                <a:sym typeface="Calibri"/>
              </a:rPr>
              <a:t> que no </a:t>
            </a:r>
            <a:r>
              <a:rPr lang="en-US" dirty="0" err="1">
                <a:solidFill>
                  <a:schemeClr val="dk1"/>
                </a:solidFill>
                <a:latin typeface="Calibri"/>
                <a:ea typeface="Calibri"/>
                <a:cs typeface="Calibri"/>
                <a:sym typeface="Calibri"/>
              </a:rPr>
              <a:t>tienen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relación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tema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Determina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comentario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relación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tema</a:t>
            </a:r>
            <a:r>
              <a:rPr lang="en-US" dirty="0">
                <a:solidFill>
                  <a:schemeClr val="dk1"/>
                </a:solidFill>
                <a:latin typeface="Calibri"/>
                <a:ea typeface="Calibri"/>
                <a:cs typeface="Calibri"/>
                <a:sym typeface="Calibri"/>
              </a:rPr>
              <a:t>. Por </a:t>
            </a: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concepto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relación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somos</a:t>
            </a:r>
            <a:r>
              <a:rPr lang="en-US" dirty="0">
                <a:solidFill>
                  <a:schemeClr val="dk1"/>
                </a:solidFill>
                <a:latin typeface="Calibri"/>
                <a:ea typeface="Calibri"/>
                <a:cs typeface="Calibri"/>
                <a:sym typeface="Calibri"/>
              </a:rPr>
              <a:t> salvos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y no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podría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responderse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Una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idolatría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probablemente</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relación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tema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mejor</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reserva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diferente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20" name="Google Shape;220;g2682446946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682446946a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la pregunta o el comentario no tiene relación con el tema, ¿cómo puedes responder? Algunos ejemplos:</a:t>
            </a:r>
            <a:endParaRPr>
              <a:solidFill>
                <a:schemeClr val="dk1"/>
              </a:solidFill>
              <a:latin typeface="Calibri"/>
              <a:ea typeface="Calibri"/>
              <a:cs typeface="Calibri"/>
              <a:sym typeface="Calibri"/>
            </a:endParaRPr>
          </a:p>
          <a:p>
            <a:pPr marL="1828800" lvl="3" indent="-298450" algn="l" rtl="0">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"Esa es una excelente pregunta, pero no tenemos tiempo para responderla hoy. ¿Podríamos analizarla en un futuro estudio?". </a:t>
            </a:r>
            <a:endParaRPr>
              <a:solidFill>
                <a:schemeClr val="dk1"/>
              </a:solidFill>
              <a:latin typeface="Calibri"/>
              <a:ea typeface="Calibri"/>
              <a:cs typeface="Calibri"/>
              <a:sym typeface="Calibri"/>
            </a:endParaRPr>
          </a:p>
          <a:p>
            <a:pPr marL="1828800" lvl="3" indent="-298450" algn="l" rtl="0">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"Gracias por tu comentario. Sigue asistiendo a nuestros estudios porque vamos a aprender eso en nuestro próximo curso, Aprendan de mí". </a:t>
            </a:r>
            <a:endParaRPr>
              <a:solidFill>
                <a:schemeClr val="dk1"/>
              </a:solidFill>
              <a:latin typeface="Calibri"/>
              <a:ea typeface="Calibri"/>
              <a:cs typeface="Calibri"/>
              <a:sym typeface="Calibri"/>
            </a:endParaRPr>
          </a:p>
          <a:p>
            <a:pPr marL="1828800" lvl="3" indent="-298450" algn="l" rtl="0">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"Maravillosa pregunta. ¿Podríamos discutirlo después de clase?".</a:t>
            </a:r>
            <a:endParaRPr>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Divide a los estudiantes en grupos pequeños. Pídeles que se turnen para representar al maestro, mientras el resto representa a los estudiantes. Están estudiando el concepto de la fe. Pídeles que los "estudiantes" hagan preguntas no relacionadas con el tema y que el "maestro" practique respondiéndolas.</a:t>
            </a:r>
            <a:r>
              <a:rPr lang="en-US" i="1">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29" name="Google Shape;229;g2682446946a_0_3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82446946a_0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El </a:t>
            </a:r>
            <a:r>
              <a:rPr lang="en-US" b="1" dirty="0" err="1">
                <a:solidFill>
                  <a:schemeClr val="dk1"/>
                </a:solidFill>
                <a:latin typeface="Calibri"/>
                <a:ea typeface="Calibri"/>
                <a:cs typeface="Calibri"/>
                <a:sym typeface="Calibri"/>
              </a:rPr>
              <a:t>cierre</a:t>
            </a:r>
            <a:endParaRPr dirty="0">
              <a:solidFill>
                <a:schemeClr val="dk1"/>
              </a:solidFill>
              <a:latin typeface="Calibri"/>
              <a:ea typeface="Calibri"/>
              <a:cs typeface="Calibri"/>
              <a:sym typeface="Calibri"/>
            </a:endParaRPr>
          </a:p>
          <a:p>
            <a:pPr marL="914400" lvl="0" indent="-298450" algn="l" rtl="0">
              <a:lnSpc>
                <a:spcPct val="107916"/>
              </a:lnSpc>
              <a:spcBef>
                <a:spcPts val="6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Anima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 que </a:t>
            </a:r>
            <a:r>
              <a:rPr lang="en-US" dirty="0" err="1">
                <a:solidFill>
                  <a:schemeClr val="dk1"/>
                </a:solidFill>
                <a:latin typeface="Calibri"/>
                <a:ea typeface="Calibri"/>
                <a:cs typeface="Calibri"/>
                <a:sym typeface="Calibri"/>
              </a:rPr>
              <a:t>comiencen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invitar</a:t>
            </a:r>
            <a:r>
              <a:rPr lang="en-US" dirty="0">
                <a:solidFill>
                  <a:schemeClr val="dk1"/>
                </a:solidFill>
                <a:latin typeface="Calibri"/>
                <a:ea typeface="Calibri"/>
                <a:cs typeface="Calibri"/>
                <a:sym typeface="Calibri"/>
              </a:rPr>
              <a:t> a las personas de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lista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estudiar</a:t>
            </a:r>
            <a:r>
              <a:rPr lang="en-US" dirty="0">
                <a:solidFill>
                  <a:schemeClr val="dk1"/>
                </a:solidFill>
                <a:latin typeface="Calibri"/>
                <a:ea typeface="Calibri"/>
                <a:cs typeface="Calibri"/>
                <a:sym typeface="Calibri"/>
              </a:rPr>
              <a:t>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a:t>
            </a:r>
            <a:r>
              <a:rPr lang="en-US" dirty="0" err="1">
                <a:solidFill>
                  <a:schemeClr val="dk1"/>
                </a:solidFill>
                <a:latin typeface="Calibri"/>
                <a:ea typeface="Calibri"/>
                <a:cs typeface="Calibri"/>
                <a:sym typeface="Calibri"/>
              </a:rPr>
              <a:t>utilizando</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estrategias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invitación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identificado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todavía</a:t>
            </a:r>
            <a:r>
              <a:rPr lang="en-US" dirty="0">
                <a:solidFill>
                  <a:schemeClr val="dk1"/>
                </a:solidFill>
                <a:latin typeface="Calibri"/>
                <a:ea typeface="Calibri"/>
                <a:cs typeface="Calibri"/>
                <a:sym typeface="Calibri"/>
              </a:rPr>
              <a:t> no lo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0" indent="-298450" algn="l" rtl="0">
              <a:lnSpc>
                <a:spcPct val="107916"/>
              </a:lnSpc>
              <a:spcBef>
                <a:spcPts val="1000"/>
              </a:spcBef>
              <a:spcAft>
                <a:spcPts val="1000"/>
              </a:spcAft>
              <a:buClr>
                <a:schemeClr val="dk1"/>
              </a:buClr>
              <a:buSzPts val="1100"/>
              <a:buFont typeface="Calibri"/>
              <a:buAutoNum type="arabicPeriod"/>
            </a:pPr>
            <a:r>
              <a:rPr lang="en-US" dirty="0" err="1">
                <a:solidFill>
                  <a:schemeClr val="dk1"/>
                </a:solidFill>
                <a:latin typeface="Calibri"/>
                <a:ea typeface="Calibri"/>
                <a:cs typeface="Calibri"/>
                <a:sym typeface="Calibri"/>
              </a:rPr>
              <a:t>Menciona</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pantalla</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proyecto</a:t>
            </a:r>
            <a:r>
              <a:rPr lang="en-US" dirty="0">
                <a:solidFill>
                  <a:schemeClr val="dk1"/>
                </a:solidFill>
                <a:latin typeface="Calibri"/>
                <a:ea typeface="Calibri"/>
                <a:cs typeface="Calibri"/>
                <a:sym typeface="Calibri"/>
              </a:rPr>
              <a:t> final, la </a:t>
            </a:r>
            <a:r>
              <a:rPr lang="en-US" dirty="0" err="1">
                <a:solidFill>
                  <a:schemeClr val="dk1"/>
                </a:solidFill>
                <a:latin typeface="Calibri"/>
                <a:ea typeface="Calibri"/>
                <a:cs typeface="Calibri"/>
                <a:sym typeface="Calibri"/>
              </a:rPr>
              <a:t>importancia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ver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video </a:t>
            </a:r>
            <a:r>
              <a:rPr lang="en-US" dirty="0" err="1">
                <a:solidFill>
                  <a:schemeClr val="dk1"/>
                </a:solidFill>
                <a:latin typeface="Calibri"/>
                <a:ea typeface="Calibri"/>
                <a:cs typeface="Calibri"/>
                <a:sym typeface="Calibri"/>
              </a:rPr>
              <a:t>especialmente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estas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lecciones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día y la hora de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238" name="Google Shape;238;g2682446946a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lvl="0" indent="-298450" algn="l" rtl="0">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45" name="Google Shape;245;g2b5a1eaf5a7_0_4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255" name="Google Shape;255;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(dales todo el tiempo que necesiten)</a:t>
            </a:r>
            <a:endParaRPr/>
          </a:p>
        </p:txBody>
      </p:sp>
      <p:sp>
        <p:nvSpPr>
          <p:cNvPr id="263" name="Google Shape;263;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Información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adicional</a:t>
            </a:r>
            <a:r>
              <a:rPr lang="en-US" b="1" dirty="0">
                <a:solidFill>
                  <a:schemeClr val="dk1"/>
                </a:solidFill>
                <a:latin typeface="Calibri"/>
                <a:ea typeface="Calibri"/>
                <a:cs typeface="Calibri"/>
                <a:sym typeface="Calibri"/>
              </a:rPr>
              <a:t> para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maestro: Temas que </a:t>
            </a:r>
            <a:r>
              <a:rPr lang="en-US" b="1" dirty="0" err="1">
                <a:solidFill>
                  <a:schemeClr val="dk1"/>
                </a:solidFill>
                <a:latin typeface="Calibri"/>
                <a:ea typeface="Calibri"/>
                <a:cs typeface="Calibri"/>
                <a:sym typeface="Calibri"/>
              </a:rPr>
              <a:t>pueden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surgir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durante</a:t>
            </a:r>
            <a:r>
              <a:rPr lang="en-US" b="1" dirty="0">
                <a:solidFill>
                  <a:schemeClr val="dk1"/>
                </a:solidFill>
                <a:latin typeface="Calibri"/>
                <a:ea typeface="Calibri"/>
                <a:cs typeface="Calibri"/>
                <a:sym typeface="Calibri"/>
              </a:rPr>
              <a:t> la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b="1" dirty="0">
                <a:solidFill>
                  <a:schemeClr val="dk1"/>
                </a:solidFill>
                <a:latin typeface="Calibri"/>
                <a:ea typeface="Calibri"/>
                <a:cs typeface="Calibri"/>
                <a:sym typeface="Calibri"/>
              </a:rPr>
              <a:t>La </a:t>
            </a:r>
            <a:r>
              <a:rPr lang="en-US" b="1" dirty="0" err="1">
                <a:solidFill>
                  <a:schemeClr val="dk1"/>
                </a:solidFill>
                <a:latin typeface="Calibri"/>
                <a:ea typeface="Calibri"/>
                <a:cs typeface="Calibri"/>
                <a:sym typeface="Calibri"/>
              </a:rPr>
              <a:t>teología</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decisionista</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Es probable que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incluso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mayoría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tengan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antecedentes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respecto</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teología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decisionista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Seguramente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punto del </a:t>
            </a:r>
            <a:r>
              <a:rPr lang="en-US" dirty="0" err="1">
                <a:solidFill>
                  <a:schemeClr val="dk1"/>
                </a:solidFill>
                <a:latin typeface="Calibri"/>
                <a:ea typeface="Calibri"/>
                <a:cs typeface="Calibri"/>
                <a:sym typeface="Calibri"/>
              </a:rPr>
              <a:t>programa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tomado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cursos</a:t>
            </a:r>
            <a:r>
              <a:rPr lang="en-US" dirty="0">
                <a:solidFill>
                  <a:schemeClr val="dk1"/>
                </a:solidFill>
                <a:latin typeface="Calibri"/>
                <a:ea typeface="Calibri"/>
                <a:cs typeface="Calibri"/>
                <a:sym typeface="Calibri"/>
              </a:rPr>
              <a:t> que les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dado </a:t>
            </a:r>
            <a:r>
              <a:rPr lang="en-US" dirty="0" err="1">
                <a:solidFill>
                  <a:schemeClr val="dk1"/>
                </a:solidFill>
                <a:latin typeface="Calibri"/>
                <a:ea typeface="Calibri"/>
                <a:cs typeface="Calibri"/>
                <a:sym typeface="Calibri"/>
              </a:rPr>
              <a:t>instrucción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sólida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ese </a:t>
            </a:r>
            <a:r>
              <a:rPr lang="en-US" dirty="0" err="1">
                <a:solidFill>
                  <a:schemeClr val="dk1"/>
                </a:solidFill>
                <a:latin typeface="Calibri"/>
                <a:ea typeface="Calibri"/>
                <a:cs typeface="Calibri"/>
                <a:sym typeface="Calibri"/>
              </a:rPr>
              <a:t>tema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haberles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quedado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algún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vocabulario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persistente</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sugiere</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debemos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aceptar</a:t>
            </a:r>
            <a:r>
              <a:rPr lang="en-US" dirty="0">
                <a:solidFill>
                  <a:schemeClr val="dk1"/>
                </a:solidFill>
                <a:latin typeface="Calibri"/>
                <a:ea typeface="Calibri"/>
                <a:cs typeface="Calibri"/>
                <a:sym typeface="Calibri"/>
              </a:rPr>
              <a:t> a Jesús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y Salvador". Esta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oportunidad</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refutar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esa</a:t>
            </a:r>
            <a:r>
              <a:rPr lang="en-US" dirty="0">
                <a:solidFill>
                  <a:schemeClr val="dk1"/>
                </a:solidFill>
                <a:latin typeface="Calibri"/>
                <a:ea typeface="Calibri"/>
                <a:cs typeface="Calibri"/>
                <a:sym typeface="Calibri"/>
              </a:rPr>
              <a:t> idea. </a:t>
            </a:r>
            <a:r>
              <a:rPr lang="en-US" dirty="0" err="1">
                <a:solidFill>
                  <a:schemeClr val="dk1"/>
                </a:solidFill>
                <a:latin typeface="Calibri"/>
                <a:ea typeface="Calibri"/>
                <a:cs typeface="Calibri"/>
                <a:sym typeface="Calibri"/>
              </a:rPr>
              <a:t>Señala</a:t>
            </a:r>
            <a:r>
              <a:rPr lang="en-US" dirty="0">
                <a:solidFill>
                  <a:schemeClr val="dk1"/>
                </a:solidFill>
                <a:latin typeface="Calibri"/>
                <a:ea typeface="Calibri"/>
                <a:cs typeface="Calibri"/>
                <a:sym typeface="Calibri"/>
              </a:rPr>
              <a:t> que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distinta</a:t>
            </a:r>
            <a:r>
              <a:rPr lang="en-US" dirty="0">
                <a:solidFill>
                  <a:schemeClr val="dk1"/>
                </a:solidFill>
                <a:latin typeface="Calibri"/>
                <a:ea typeface="Calibri"/>
                <a:cs typeface="Calibri"/>
                <a:sym typeface="Calibri"/>
              </a:rPr>
              <a:t> de las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vocabulario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señalando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especialmente</a:t>
            </a:r>
            <a:r>
              <a:rPr lang="en-US" dirty="0">
                <a:solidFill>
                  <a:schemeClr val="dk1"/>
                </a:solidFill>
                <a:latin typeface="Calibri"/>
                <a:ea typeface="Calibri"/>
                <a:cs typeface="Calibri"/>
                <a:sym typeface="Calibri"/>
              </a:rPr>
              <a:t> las palabras de Romanos 3:28, </a:t>
            </a:r>
            <a:r>
              <a:rPr lang="en-US" dirty="0" err="1">
                <a:solidFill>
                  <a:schemeClr val="dk1"/>
                </a:solidFill>
                <a:latin typeface="Calibri"/>
                <a:ea typeface="Calibri"/>
                <a:cs typeface="Calibri"/>
                <a:sym typeface="Calibri"/>
              </a:rPr>
              <a:t>Efesios</a:t>
            </a:r>
            <a:r>
              <a:rPr lang="en-US" dirty="0">
                <a:solidFill>
                  <a:schemeClr val="dk1"/>
                </a:solidFill>
                <a:latin typeface="Calibri"/>
                <a:ea typeface="Calibri"/>
                <a:cs typeface="Calibri"/>
                <a:sym typeface="Calibri"/>
              </a:rPr>
              <a:t> 2:8-9, y 1 </a:t>
            </a:r>
            <a:r>
              <a:rPr lang="en-US" dirty="0" err="1">
                <a:solidFill>
                  <a:schemeClr val="dk1"/>
                </a:solidFill>
                <a:latin typeface="Calibri"/>
                <a:ea typeface="Calibri"/>
                <a:cs typeface="Calibri"/>
                <a:sym typeface="Calibri"/>
              </a:rPr>
              <a:t>Corintios</a:t>
            </a:r>
            <a:r>
              <a:rPr lang="en-US" dirty="0">
                <a:solidFill>
                  <a:schemeClr val="dk1"/>
                </a:solidFill>
                <a:latin typeface="Calibri"/>
                <a:ea typeface="Calibri"/>
                <a:cs typeface="Calibri"/>
                <a:sym typeface="Calibri"/>
              </a:rPr>
              <a:t> 12:3.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clases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tomado</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momento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empujar</a:t>
            </a:r>
            <a:r>
              <a:rPr lang="en-US" dirty="0">
                <a:solidFill>
                  <a:schemeClr val="dk1"/>
                </a:solidFill>
                <a:latin typeface="Calibri"/>
                <a:ea typeface="Calibri"/>
                <a:cs typeface="Calibri"/>
                <a:sym typeface="Calibri"/>
              </a:rPr>
              <a:t> a las personas para que usen </a:t>
            </a:r>
            <a:r>
              <a:rPr lang="en-US" dirty="0" err="1">
                <a:solidFill>
                  <a:schemeClr val="dk1"/>
                </a:solidFill>
                <a:latin typeface="Calibri"/>
                <a:ea typeface="Calibri"/>
                <a:cs typeface="Calibri"/>
                <a:sym typeface="Calibri"/>
              </a:rPr>
              <a:t>vocabulario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sólido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enseñándoles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hay que </a:t>
            </a:r>
            <a:r>
              <a:rPr lang="en-US" dirty="0" err="1">
                <a:solidFill>
                  <a:schemeClr val="dk1"/>
                </a:solidFill>
                <a:latin typeface="Calibri"/>
                <a:ea typeface="Calibri"/>
                <a:cs typeface="Calibri"/>
                <a:sym typeface="Calibri"/>
              </a:rPr>
              <a:t>insistir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hablen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vocabulario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armonía</a:t>
            </a:r>
            <a:r>
              <a:rPr lang="en-US" dirty="0">
                <a:solidFill>
                  <a:schemeClr val="dk1"/>
                </a:solidFill>
                <a:latin typeface="Calibri"/>
                <a:ea typeface="Calibri"/>
                <a:cs typeface="Calibri"/>
                <a:sym typeface="Calibri"/>
              </a:rPr>
              <a:t> con la </a:t>
            </a:r>
            <a:r>
              <a:rPr lang="en-US" dirty="0" err="1">
                <a:solidFill>
                  <a:schemeClr val="dk1"/>
                </a:solidFill>
                <a:latin typeface="Calibri"/>
                <a:ea typeface="Calibri"/>
                <a:cs typeface="Calibri"/>
                <a:sym typeface="Calibri"/>
              </a:rPr>
              <a:t>doctrina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sólida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b="1" dirty="0">
                <a:solidFill>
                  <a:schemeClr val="dk1"/>
                </a:solidFill>
                <a:latin typeface="Calibri"/>
                <a:ea typeface="Calibri"/>
                <a:cs typeface="Calibri"/>
                <a:sym typeface="Calibri"/>
              </a:rPr>
              <a:t>“De </a:t>
            </a:r>
            <a:r>
              <a:rPr lang="en-US" b="1" dirty="0" err="1">
                <a:solidFill>
                  <a:schemeClr val="dk1"/>
                </a:solidFill>
                <a:latin typeface="Calibri"/>
                <a:ea typeface="Calibri"/>
                <a:cs typeface="Calibri"/>
                <a:sym typeface="Calibri"/>
              </a:rPr>
              <a:t>cierto</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te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digo</a:t>
            </a:r>
            <a:r>
              <a:rPr lang="en-US" b="1" dirty="0">
                <a:solidFill>
                  <a:schemeClr val="dk1"/>
                </a:solidFill>
                <a:latin typeface="Calibri"/>
                <a:ea typeface="Calibri"/>
                <a:cs typeface="Calibri"/>
                <a:sym typeface="Calibri"/>
              </a:rPr>
              <a:t> que hoy </a:t>
            </a:r>
            <a:r>
              <a:rPr lang="en-US" b="1" dirty="0" err="1">
                <a:solidFill>
                  <a:schemeClr val="dk1"/>
                </a:solidFill>
                <a:latin typeface="Calibri"/>
                <a:ea typeface="Calibri"/>
                <a:cs typeface="Calibri"/>
                <a:sym typeface="Calibri"/>
              </a:rPr>
              <a:t>estarás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conmigo</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paraíso</a:t>
            </a:r>
            <a:r>
              <a:rPr lang="en-US" b="1"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surgir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estas</a:t>
            </a:r>
            <a:r>
              <a:rPr lang="en-US" dirty="0">
                <a:solidFill>
                  <a:schemeClr val="dk1"/>
                </a:solidFill>
                <a:latin typeface="Calibri"/>
                <a:ea typeface="Calibri"/>
                <a:cs typeface="Calibri"/>
                <a:sym typeface="Calibri"/>
              </a:rPr>
              <a:t> palabras de Jesús. </a:t>
            </a:r>
            <a:endParaRPr b="1" dirty="0">
              <a:solidFill>
                <a:schemeClr val="dk1"/>
              </a:solidFill>
              <a:latin typeface="Calibri"/>
              <a:ea typeface="Calibri"/>
              <a:cs typeface="Calibri"/>
              <a:sym typeface="Calibri"/>
            </a:endParaRPr>
          </a:p>
          <a:p>
            <a:pPr marL="1371600" lvl="2" indent="-184150" algn="l" rtl="0">
              <a:lnSpc>
                <a:spcPct val="107916"/>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algunos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Jesús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ladrón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creyente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paraíso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tarde</a:t>
            </a:r>
            <a:r>
              <a:rPr lang="en-US" dirty="0">
                <a:solidFill>
                  <a:schemeClr val="dk1"/>
                </a:solidFill>
                <a:latin typeface="Calibri"/>
                <a:ea typeface="Calibri"/>
                <a:cs typeface="Calibri"/>
                <a:sym typeface="Calibri"/>
              </a:rPr>
              <a:t> ese día,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cuerpo</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colocado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tumba</a:t>
            </a:r>
            <a:r>
              <a:rPr lang="en-US" dirty="0">
                <a:solidFill>
                  <a:schemeClr val="dk1"/>
                </a:solidFill>
                <a:latin typeface="Calibri"/>
                <a:ea typeface="Calibri"/>
                <a:cs typeface="Calibri"/>
                <a:sym typeface="Calibri"/>
              </a:rPr>
              <a:t>. Una </a:t>
            </a:r>
            <a:r>
              <a:rPr lang="en-US" dirty="0" err="1">
                <a:solidFill>
                  <a:schemeClr val="dk1"/>
                </a:solidFill>
                <a:latin typeface="Calibri"/>
                <a:ea typeface="Calibri"/>
                <a:cs typeface="Calibri"/>
                <a:sym typeface="Calibri"/>
              </a:rPr>
              <a:t>explicación</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radica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verdad</a:t>
            </a:r>
            <a:r>
              <a:rPr lang="en-US" dirty="0">
                <a:solidFill>
                  <a:schemeClr val="dk1"/>
                </a:solidFill>
                <a:latin typeface="Calibri"/>
                <a:ea typeface="Calibri"/>
                <a:cs typeface="Calibri"/>
                <a:sym typeface="Calibri"/>
              </a:rPr>
              <a:t> de que, al </a:t>
            </a:r>
            <a:r>
              <a:rPr lang="en-US" dirty="0" err="1">
                <a:solidFill>
                  <a:schemeClr val="dk1"/>
                </a:solidFill>
                <a:latin typeface="Calibri"/>
                <a:ea typeface="Calibri"/>
                <a:cs typeface="Calibri"/>
                <a:sym typeface="Calibri"/>
              </a:rPr>
              <a:t>morir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alma </a:t>
            </a:r>
            <a:r>
              <a:rPr lang="en-US" dirty="0" err="1">
                <a:solidFill>
                  <a:schemeClr val="dk1"/>
                </a:solidFill>
                <a:latin typeface="Calibri"/>
                <a:ea typeface="Calibri"/>
                <a:cs typeface="Calibri"/>
                <a:sym typeface="Calibri"/>
              </a:rPr>
              <a:t>creyente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regresa</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presencia</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Eclesiastés</a:t>
            </a:r>
            <a:r>
              <a:rPr lang="en-US" dirty="0">
                <a:solidFill>
                  <a:schemeClr val="dk1"/>
                </a:solidFill>
                <a:latin typeface="Calibri"/>
                <a:ea typeface="Calibri"/>
                <a:cs typeface="Calibri"/>
                <a:sym typeface="Calibri"/>
              </a:rPr>
              <a:t> 12:7, </a:t>
            </a:r>
            <a:r>
              <a:rPr lang="en-US" dirty="0" err="1">
                <a:solidFill>
                  <a:schemeClr val="dk1"/>
                </a:solidFill>
                <a:latin typeface="Calibri"/>
                <a:ea typeface="Calibri"/>
                <a:cs typeface="Calibri"/>
                <a:sym typeface="Calibri"/>
              </a:rPr>
              <a:t>Filipenses</a:t>
            </a:r>
            <a:r>
              <a:rPr lang="en-US" dirty="0">
                <a:solidFill>
                  <a:schemeClr val="dk1"/>
                </a:solidFill>
                <a:latin typeface="Calibri"/>
                <a:ea typeface="Calibri"/>
                <a:cs typeface="Calibri"/>
                <a:sym typeface="Calibri"/>
              </a:rPr>
              <a:t> 1:23-24). Jesús, </a:t>
            </a:r>
            <a:r>
              <a:rPr lang="en-US" dirty="0" err="1">
                <a:solidFill>
                  <a:schemeClr val="dk1"/>
                </a:solidFill>
                <a:latin typeface="Calibri"/>
                <a:ea typeface="Calibri"/>
                <a:cs typeface="Calibri"/>
                <a:sym typeface="Calibri"/>
              </a:rPr>
              <a:t>aunque</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plenamente</a:t>
            </a:r>
            <a:r>
              <a:rPr lang="en-US" dirty="0">
                <a:solidFill>
                  <a:schemeClr val="dk1"/>
                </a:solidFill>
                <a:latin typeface="Calibri"/>
                <a:ea typeface="Calibri"/>
                <a:cs typeface="Calibri"/>
                <a:sym typeface="Calibri"/>
              </a:rPr>
              <a:t> Dios, también se </a:t>
            </a:r>
            <a:r>
              <a:rPr lang="en-US" dirty="0" err="1">
                <a:solidFill>
                  <a:schemeClr val="dk1"/>
                </a:solidFill>
                <a:latin typeface="Calibri"/>
                <a:ea typeface="Calibri"/>
                <a:cs typeface="Calibri"/>
                <a:sym typeface="Calibri"/>
              </a:rPr>
              <a:t>hizo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plenamente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humano</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morir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alma </a:t>
            </a:r>
            <a:r>
              <a:rPr lang="en-US" dirty="0" err="1">
                <a:solidFill>
                  <a:schemeClr val="dk1"/>
                </a:solidFill>
                <a:latin typeface="Calibri"/>
                <a:ea typeface="Calibri"/>
                <a:cs typeface="Calibri"/>
                <a:sym typeface="Calibri"/>
              </a:rPr>
              <a:t>humana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alma del </a:t>
            </a:r>
            <a:r>
              <a:rPr lang="en-US" dirty="0" err="1">
                <a:solidFill>
                  <a:schemeClr val="dk1"/>
                </a:solidFill>
                <a:latin typeface="Calibri"/>
                <a:ea typeface="Calibri"/>
                <a:cs typeface="Calibri"/>
                <a:sym typeface="Calibri"/>
              </a:rPr>
              <a:t>ladrón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creyente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partieron</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estar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juntos</a:t>
            </a:r>
            <a:r>
              <a:rPr lang="en-US" dirty="0">
                <a:solidFill>
                  <a:schemeClr val="dk1"/>
                </a:solidFill>
                <a:latin typeface="Calibri"/>
                <a:ea typeface="Calibri"/>
                <a:cs typeface="Calibri"/>
                <a:sym typeface="Calibri"/>
              </a:rPr>
              <a:t> con Dios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paraíso</a:t>
            </a:r>
            <a:r>
              <a:rPr lang="en-US"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1371600" lvl="2" indent="-184150" algn="l" rtl="0">
              <a:lnSpc>
                <a:spcPct val="107916"/>
              </a:lnSpc>
              <a:spcBef>
                <a:spcPts val="1000"/>
              </a:spcBef>
              <a:spcAft>
                <a:spcPts val="0"/>
              </a:spcAft>
              <a:buClr>
                <a:schemeClr val="dk1"/>
              </a:buClr>
              <a:buSzPts val="1100"/>
              <a:buAutoNum type="romanLcPeriod"/>
            </a:pPr>
            <a:r>
              <a:rPr lang="en-US" dirty="0" err="1">
                <a:solidFill>
                  <a:schemeClr val="dk1"/>
                </a:solidFill>
                <a:latin typeface="Calibri"/>
                <a:ea typeface="Calibri"/>
                <a:cs typeface="Calibri"/>
                <a:sym typeface="Calibri"/>
              </a:rPr>
              <a:t>Algunas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iglesias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enseñan</a:t>
            </a:r>
            <a:r>
              <a:rPr lang="en-US" dirty="0">
                <a:solidFill>
                  <a:schemeClr val="dk1"/>
                </a:solidFill>
                <a:latin typeface="Calibri"/>
                <a:ea typeface="Calibri"/>
                <a:cs typeface="Calibri"/>
                <a:sym typeface="Calibri"/>
              </a:rPr>
              <a:t> que no hay </a:t>
            </a:r>
            <a:r>
              <a:rPr lang="en-US" dirty="0" err="1">
                <a:solidFill>
                  <a:schemeClr val="dk1"/>
                </a:solidFill>
                <a:latin typeface="Calibri"/>
                <a:ea typeface="Calibri"/>
                <a:cs typeface="Calibri"/>
                <a:sym typeface="Calibri"/>
              </a:rPr>
              <a:t>cielo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infierno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donde</a:t>
            </a:r>
            <a:r>
              <a:rPr lang="en-US" dirty="0">
                <a:solidFill>
                  <a:schemeClr val="dk1"/>
                </a:solidFill>
                <a:latin typeface="Calibri"/>
                <a:ea typeface="Calibri"/>
                <a:cs typeface="Calibri"/>
                <a:sym typeface="Calibri"/>
              </a:rPr>
              <a:t> las personas van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Enseñan</a:t>
            </a:r>
            <a:r>
              <a:rPr lang="en-US" dirty="0">
                <a:solidFill>
                  <a:schemeClr val="dk1"/>
                </a:solidFill>
                <a:latin typeface="Calibri"/>
                <a:ea typeface="Calibri"/>
                <a:cs typeface="Calibri"/>
                <a:sym typeface="Calibri"/>
              </a:rPr>
              <a:t> que no hay alma </a:t>
            </a:r>
            <a:r>
              <a:rPr lang="en-US" dirty="0" err="1">
                <a:solidFill>
                  <a:schemeClr val="dk1"/>
                </a:solidFill>
                <a:latin typeface="Calibri"/>
                <a:ea typeface="Calibri"/>
                <a:cs typeface="Calibri"/>
                <a:sym typeface="Calibri"/>
              </a:rPr>
              <a:t>inmortal</a:t>
            </a:r>
            <a:r>
              <a:rPr lang="en-US" dirty="0">
                <a:solidFill>
                  <a:schemeClr val="dk1"/>
                </a:solidFill>
                <a:latin typeface="Calibri"/>
                <a:ea typeface="Calibri"/>
                <a:cs typeface="Calibri"/>
                <a:sym typeface="Calibri"/>
              </a:rPr>
              <a:t> y que la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es un </a:t>
            </a:r>
            <a:r>
              <a:rPr lang="en-US" dirty="0" err="1">
                <a:solidFill>
                  <a:schemeClr val="dk1"/>
                </a:solidFill>
                <a:latin typeface="Calibri"/>
                <a:ea typeface="Calibri"/>
                <a:cs typeface="Calibri"/>
                <a:sym typeface="Calibri"/>
              </a:rPr>
              <a:t>estado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sueño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inconsciente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creyentes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resucitados</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eterna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incrédulos</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tormento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eterno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Quienes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afirman</a:t>
            </a:r>
            <a:r>
              <a:rPr lang="en-US" dirty="0">
                <a:solidFill>
                  <a:schemeClr val="dk1"/>
                </a:solidFill>
                <a:latin typeface="Calibri"/>
                <a:ea typeface="Calibri"/>
                <a:cs typeface="Calibri"/>
                <a:sym typeface="Calibri"/>
              </a:rPr>
              <a:t> que las </a:t>
            </a:r>
            <a:r>
              <a:rPr lang="en-US" dirty="0" err="1">
                <a:solidFill>
                  <a:schemeClr val="dk1"/>
                </a:solidFill>
                <a:latin typeface="Calibri"/>
                <a:ea typeface="Calibri"/>
                <a:cs typeface="Calibri"/>
                <a:sym typeface="Calibri"/>
              </a:rPr>
              <a:t>traducciones</a:t>
            </a:r>
            <a:r>
              <a:rPr lang="en-US" dirty="0">
                <a:solidFill>
                  <a:schemeClr val="dk1"/>
                </a:solidFill>
                <a:latin typeface="Calibri"/>
                <a:ea typeface="Calibri"/>
                <a:cs typeface="Calibri"/>
                <a:sym typeface="Calibri"/>
              </a:rPr>
              <a:t> de las palabras de Jesús </a:t>
            </a:r>
            <a:r>
              <a:rPr lang="en-US" dirty="0" err="1">
                <a:solidFill>
                  <a:schemeClr val="dk1"/>
                </a:solidFill>
                <a:latin typeface="Calibri"/>
                <a:ea typeface="Calibri"/>
                <a:cs typeface="Calibri"/>
                <a:sym typeface="Calibri"/>
              </a:rPr>
              <a:t>tienen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puntuación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orden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incorrectos</a:t>
            </a:r>
            <a:r>
              <a:rPr lang="en-US" dirty="0">
                <a:solidFill>
                  <a:schemeClr val="dk1"/>
                </a:solidFill>
                <a:latin typeface="Calibri"/>
                <a:ea typeface="Calibri"/>
                <a:cs typeface="Calibri"/>
                <a:sym typeface="Calibri"/>
              </a:rPr>
              <a:t>. En </a:t>
            </a:r>
            <a:r>
              <a:rPr lang="en-US" dirty="0" err="1">
                <a:solidFill>
                  <a:schemeClr val="dk1"/>
                </a:solidFill>
                <a:latin typeface="Calibri"/>
                <a:ea typeface="Calibri"/>
                <a:cs typeface="Calibri"/>
                <a:sym typeface="Calibri"/>
              </a:rPr>
              <a:t>lugar</a:t>
            </a:r>
            <a:r>
              <a:rPr lang="en-US" dirty="0">
                <a:solidFill>
                  <a:schemeClr val="dk1"/>
                </a:solidFill>
                <a:latin typeface="Calibri"/>
                <a:ea typeface="Calibri"/>
                <a:cs typeface="Calibri"/>
                <a:sym typeface="Calibri"/>
              </a:rPr>
              <a:t> de: "De </a:t>
            </a:r>
            <a:r>
              <a:rPr lang="en-US" dirty="0" err="1">
                <a:solidFill>
                  <a:schemeClr val="dk1"/>
                </a:solidFill>
                <a:latin typeface="Calibri"/>
                <a:ea typeface="Calibri"/>
                <a:cs typeface="Calibri"/>
                <a:sym typeface="Calibri"/>
              </a:rPr>
              <a:t>cierto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digo</a:t>
            </a:r>
            <a:r>
              <a:rPr lang="en-US" dirty="0">
                <a:solidFill>
                  <a:schemeClr val="dk1"/>
                </a:solidFill>
                <a:latin typeface="Calibri"/>
                <a:ea typeface="Calibri"/>
                <a:cs typeface="Calibri"/>
                <a:sym typeface="Calibri"/>
              </a:rPr>
              <a:t> que hoy </a:t>
            </a:r>
            <a:r>
              <a:rPr lang="en-US" dirty="0" err="1">
                <a:solidFill>
                  <a:schemeClr val="dk1"/>
                </a:solidFill>
                <a:latin typeface="Calibri"/>
                <a:ea typeface="Calibri"/>
                <a:cs typeface="Calibri"/>
                <a:sym typeface="Calibri"/>
              </a:rPr>
              <a:t>estarás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conmigo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paraíso</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realidad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cierto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digo</a:t>
            </a:r>
            <a:r>
              <a:rPr lang="en-US" dirty="0">
                <a:solidFill>
                  <a:schemeClr val="dk1"/>
                </a:solidFill>
                <a:latin typeface="Calibri"/>
                <a:ea typeface="Calibri"/>
                <a:cs typeface="Calibri"/>
                <a:sym typeface="Calibri"/>
              </a:rPr>
              <a:t> hoy, que </a:t>
            </a:r>
            <a:r>
              <a:rPr lang="en-US" dirty="0" err="1">
                <a:solidFill>
                  <a:schemeClr val="dk1"/>
                </a:solidFill>
                <a:latin typeface="Calibri"/>
                <a:ea typeface="Calibri"/>
                <a:cs typeface="Calibri"/>
                <a:sym typeface="Calibri"/>
              </a:rPr>
              <a:t>estarás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conmigo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paraíso</a:t>
            </a:r>
            <a:r>
              <a:rPr lang="en-US" dirty="0">
                <a:solidFill>
                  <a:schemeClr val="dk1"/>
                </a:solidFill>
                <a:latin typeface="Calibri"/>
                <a:ea typeface="Calibri"/>
                <a:cs typeface="Calibri"/>
                <a:sym typeface="Calibri"/>
              </a:rPr>
              <a:t>". Las palabras de Pablo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Filipenses</a:t>
            </a:r>
            <a:r>
              <a:rPr lang="en-US" dirty="0">
                <a:solidFill>
                  <a:schemeClr val="dk1"/>
                </a:solidFill>
                <a:latin typeface="Calibri"/>
                <a:ea typeface="Calibri"/>
                <a:cs typeface="Calibri"/>
                <a:sym typeface="Calibri"/>
              </a:rPr>
              <a:t> 1:23-24 o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hombre </a:t>
            </a:r>
            <a:r>
              <a:rPr lang="en-US" dirty="0" err="1">
                <a:solidFill>
                  <a:schemeClr val="dk1"/>
                </a:solidFill>
                <a:latin typeface="Calibri"/>
                <a:ea typeface="Calibri"/>
                <a:cs typeface="Calibri"/>
                <a:sym typeface="Calibri"/>
              </a:rPr>
              <a:t>rico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Lázaro</a:t>
            </a:r>
            <a:r>
              <a:rPr lang="en-US" dirty="0">
                <a:solidFill>
                  <a:schemeClr val="dk1"/>
                </a:solidFill>
                <a:latin typeface="Calibri"/>
                <a:ea typeface="Calibri"/>
                <a:cs typeface="Calibri"/>
                <a:sym typeface="Calibri"/>
              </a:rPr>
              <a:t> (Lucas 16:19-31) </a:t>
            </a:r>
            <a:r>
              <a:rPr lang="en-US" dirty="0" err="1">
                <a:solidFill>
                  <a:schemeClr val="dk1"/>
                </a:solidFill>
                <a:latin typeface="Calibri"/>
                <a:ea typeface="Calibri"/>
                <a:cs typeface="Calibri"/>
                <a:sym typeface="Calibri"/>
              </a:rPr>
              <a:t>pueden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usarse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refutar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esa</a:t>
            </a:r>
            <a:r>
              <a:rPr lang="en-US" dirty="0">
                <a:solidFill>
                  <a:schemeClr val="dk1"/>
                </a:solidFill>
                <a:latin typeface="Calibri"/>
                <a:ea typeface="Calibri"/>
                <a:cs typeface="Calibri"/>
                <a:sym typeface="Calibri"/>
              </a:rPr>
              <a:t> idea. </a:t>
            </a:r>
            <a:endParaRPr b="1" dirty="0">
              <a:solidFill>
                <a:schemeClr val="dk1"/>
              </a:solidFill>
              <a:latin typeface="Calibri"/>
              <a:ea typeface="Calibri"/>
              <a:cs typeface="Calibri"/>
              <a:sym typeface="Calibri"/>
            </a:endParaRPr>
          </a:p>
          <a:p>
            <a:pPr marL="0" lvl="0" indent="0" algn="l" rtl="0">
              <a:lnSpc>
                <a:spcPct val="107916"/>
              </a:lnSpc>
              <a:spcBef>
                <a:spcPts val="1000"/>
              </a:spcBef>
              <a:spcAft>
                <a:spcPts val="800"/>
              </a:spcAft>
              <a:buNone/>
            </a:pPr>
            <a:endParaRPr b="1" dirty="0">
              <a:solidFill>
                <a:schemeClr val="dk1"/>
              </a:solidFill>
              <a:latin typeface="Calibri"/>
              <a:ea typeface="Calibri"/>
              <a:cs typeface="Calibri"/>
              <a:sym typeface="Calibri"/>
            </a:endParaRPr>
          </a:p>
        </p:txBody>
      </p:sp>
      <p:sp>
        <p:nvSpPr>
          <p:cNvPr id="271" name="Google Shape;271;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Saluda </a:t>
            </a:r>
            <a:r>
              <a:rPr lang="en-US">
                <a:solidFill>
                  <a:schemeClr val="dk1"/>
                </a:solidFill>
                <a:latin typeface="Calibri"/>
                <a:ea typeface="Calibri"/>
                <a:cs typeface="Calibri"/>
                <a:sym typeface="Calibri"/>
              </a:rPr>
              <a:t>a los estudiantes mientras entran a la clase en vivo. Limita el tiempo para esto, haciendo énfasis en que el tiempo de calidad es limitado y debemos usarlo aprendiendo y enseñando (5 minutos).</a:t>
            </a:r>
            <a:endParaRPr b="1">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7916"/>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Para comenzar esta clase se puede usar </a:t>
            </a:r>
            <a:r>
              <a:rPr lang="en-US" b="1">
                <a:solidFill>
                  <a:schemeClr val="dk1"/>
                </a:solidFill>
                <a:latin typeface="Calibri"/>
                <a:ea typeface="Calibri"/>
                <a:cs typeface="Calibri"/>
                <a:sym typeface="Calibri"/>
              </a:rPr>
              <a:t>la invocación </a:t>
            </a:r>
            <a:r>
              <a:rPr lang="en-US">
                <a:solidFill>
                  <a:schemeClr val="dk1"/>
                </a:solidFill>
                <a:latin typeface="Calibri"/>
                <a:ea typeface="Calibri"/>
                <a:cs typeface="Calibri"/>
                <a:sym typeface="Calibri"/>
              </a:rPr>
              <a:t>del nombre del Dios trino, ya que nos recuerda a las tres personas de Dios que intervienen en nuestra salvación: el Padre la planeó y nos eligió desde la eternidad; el Hijo llevó a cabo nuestra salvación y es el objeto de nuestra fe, y el Espíritu Santo nos llama y nos ilumina con el Evangelio, llevándonos a la fe.</a:t>
            </a:r>
            <a:endParaRPr>
              <a:solidFill>
                <a:schemeClr val="dk1"/>
              </a:solidFill>
              <a:latin typeface="Calibri"/>
              <a:ea typeface="Calibri"/>
              <a:cs typeface="Calibri"/>
              <a:sym typeface="Calibri"/>
            </a:endParaRPr>
          </a:p>
          <a:p>
            <a:pPr marL="0" lvl="0" indent="0" algn="l" rtl="0">
              <a:lnSpc>
                <a:spcPct val="100000"/>
              </a:lnSpc>
              <a:spcBef>
                <a:spcPts val="1000"/>
              </a:spcBef>
              <a:spcAft>
                <a:spcPts val="6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marL="91440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Repasar la Lección #3, La fe, desde el punto de vista de un maestro.</a:t>
            </a:r>
            <a:endParaRPr b="1">
              <a:solidFill>
                <a:schemeClr val="dk1"/>
              </a:solidFill>
              <a:latin typeface="Calibri"/>
              <a:ea typeface="Calibri"/>
              <a:cs typeface="Calibri"/>
              <a:sym typeface="Calibri"/>
            </a:endParaRPr>
          </a:p>
          <a:p>
            <a:pPr marL="91440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Practicar cómo responder a comentarios o preguntas que se apartan del tema.</a:t>
            </a:r>
            <a:endParaRPr b="1">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24" name="Google Shape;124;g26612c5aba9_0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Repasar el video, la pregunta y presentar la lección. </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Repasa la primera pregunta que se envió en el grupo de WhatsApp: </a:t>
            </a:r>
            <a:r>
              <a:rPr lang="en-US" i="1">
                <a:solidFill>
                  <a:schemeClr val="dk1"/>
                </a:solidFill>
                <a:latin typeface="Calibri"/>
                <a:ea typeface="Calibri"/>
                <a:cs typeface="Calibri"/>
                <a:sym typeface="Calibri"/>
              </a:rPr>
              <a:t>¿Cuál es la diferencia entre quienes son salvos y quienes no lo son?</a:t>
            </a:r>
            <a:endParaRPr i="1">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Dedica un tiempo para escuchar varias respuestas de los alumnos. </a:t>
            </a:r>
            <a:endParaRPr>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Termina con la siguiente conclusión (si esta respuesta no ha surgido ya de los alumnos): </a:t>
            </a:r>
            <a:r>
              <a:rPr lang="en-US" i="1">
                <a:solidFill>
                  <a:schemeClr val="dk1"/>
                </a:solidFill>
                <a:latin typeface="Calibri"/>
                <a:ea typeface="Calibri"/>
                <a:cs typeface="Calibri"/>
                <a:sym typeface="Calibri"/>
              </a:rPr>
              <a:t>La diferencia es la fe. Rechacen enfáticamente a cualquiera que diga que es por las obras. Corrijan a quienes usen frases como "Soy salvo porque acepté a Jesús en mi vida". Señalen que, aunque la salvación es por medio de la fe, esta sigue siendo un regalo de la gracia de Dios (se puede usar 1 Corintios 12:3).</a:t>
            </a:r>
            <a:endParaRPr>
              <a:solidFill>
                <a:schemeClr val="dk1"/>
              </a:solidFill>
              <a:latin typeface="Calibri"/>
              <a:ea typeface="Calibri"/>
              <a:cs typeface="Calibri"/>
              <a:sym typeface="Calibri"/>
            </a:endParaRPr>
          </a:p>
          <a:p>
            <a:pPr marL="0" lvl="0" indent="0" algn="l" rtl="0">
              <a:lnSpc>
                <a:spcPct val="107916"/>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39" name="Google Shape;139;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8c664378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268c664378f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6826f97e8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1000"/>
              </a:spcAft>
              <a:buClr>
                <a:schemeClr val="dk1"/>
              </a:buClr>
              <a:buSzPts val="1100"/>
              <a:buFont typeface="Arial"/>
              <a:buNone/>
            </a:pPr>
            <a:r>
              <a:rPr lang="en-US" b="1">
                <a:solidFill>
                  <a:schemeClr val="dk1"/>
                </a:solidFill>
                <a:latin typeface="Calibri"/>
                <a:ea typeface="Calibri"/>
                <a:cs typeface="Calibri"/>
                <a:sym typeface="Calibri"/>
              </a:rPr>
              <a:t>¿Cómo van con el proyecto final?</a:t>
            </a:r>
            <a:r>
              <a:rPr lang="en-US">
                <a:solidFill>
                  <a:schemeClr val="dk1"/>
                </a:solidFill>
                <a:latin typeface="Calibri"/>
                <a:ea typeface="Calibri"/>
                <a:cs typeface="Calibri"/>
                <a:sym typeface="Calibri"/>
              </a:rPr>
              <a:t> Usa este tiempo para ayudar y animar a los estudiantes en empezar su proyecto final.</a:t>
            </a:r>
            <a:endParaRPr b="1">
              <a:solidFill>
                <a:schemeClr val="dk1"/>
              </a:solidFill>
              <a:latin typeface="Calibri"/>
              <a:ea typeface="Calibri"/>
              <a:cs typeface="Calibri"/>
              <a:sym typeface="Calibri"/>
            </a:endParaRPr>
          </a:p>
        </p:txBody>
      </p:sp>
      <p:sp>
        <p:nvSpPr>
          <p:cNvPr id="157" name="Google Shape;157;g26826f97e8f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g2682446946a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g2682446946a_0_17"/>
          <p:cNvSpPr txBox="1"/>
          <p:nvPr/>
        </p:nvSpPr>
        <p:spPr>
          <a:xfrm>
            <a:off x="3956050" y="2840400"/>
            <a:ext cx="7830300" cy="394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academiacristo.com</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Videos</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Hojas del estudiante</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Guía del maestro</a:t>
            </a: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p:txBody>
      </p:sp>
      <p:pic>
        <p:nvPicPr>
          <p:cNvPr id="169" name="Google Shape;169;g2682446946a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0" name="Google Shape;170;g2682446946a_0_17"/>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171" name="Google Shape;171;g2682446946a_0_17"/>
          <p:cNvSpPr txBox="1"/>
          <p:nvPr/>
        </p:nvSpPr>
        <p:spPr>
          <a:xfrm>
            <a:off x="3956051" y="1229650"/>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Recursos</a:t>
            </a:r>
            <a:endParaRPr sz="6000" b="0" i="0" u="none" strike="noStrike" cap="none">
              <a:solidFill>
                <a:srgbClr val="009444"/>
              </a:solidFill>
              <a:latin typeface="Lato"/>
              <a:ea typeface="Lato"/>
              <a:cs typeface="Lato"/>
              <a:sym typeface="Lato"/>
            </a:endParaRPr>
          </a:p>
        </p:txBody>
      </p:sp>
      <p:cxnSp>
        <p:nvCxnSpPr>
          <p:cNvPr id="172" name="Google Shape;172;g2682446946a_0_17"/>
          <p:cNvCxnSpPr/>
          <p:nvPr/>
        </p:nvCxnSpPr>
        <p:spPr>
          <a:xfrm>
            <a:off x="3965777" y="2373951"/>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2682446946a_0_24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8" name="Google Shape;178;g2682446946a_0_24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9" name="Google Shape;179;g2682446946a_0_249"/>
          <p:cNvSpPr txBox="1"/>
          <p:nvPr/>
        </p:nvSpPr>
        <p:spPr>
          <a:xfrm>
            <a:off x="3765926" y="2741613"/>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a:solidFill>
                  <a:srgbClr val="009444"/>
                </a:solidFill>
                <a:latin typeface="Lato"/>
                <a:ea typeface="Lato"/>
                <a:cs typeface="Lato"/>
                <a:sym typeface="Lato"/>
              </a:rPr>
              <a:t>Captar</a:t>
            </a:r>
            <a:endParaRPr sz="6000" b="1" i="0" u="none" strike="noStrike" cap="none">
              <a:solidFill>
                <a:srgbClr val="009444"/>
              </a:solidFill>
              <a:latin typeface="Lato"/>
              <a:ea typeface="Lato"/>
              <a:cs typeface="Lato"/>
              <a:sym typeface="Lato"/>
            </a:endParaRPr>
          </a:p>
        </p:txBody>
      </p:sp>
      <p:pic>
        <p:nvPicPr>
          <p:cNvPr id="180" name="Google Shape;180;g2682446946a_0_249"/>
          <p:cNvPicPr preferRelativeResize="0"/>
          <p:nvPr/>
        </p:nvPicPr>
        <p:blipFill rotWithShape="1">
          <a:blip r:embed="rId4">
            <a:alphaModFix/>
          </a:blip>
          <a:srcRect/>
          <a:stretch/>
        </p:blipFill>
        <p:spPr>
          <a:xfrm>
            <a:off x="97449" y="1210237"/>
            <a:ext cx="4055476" cy="40554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g2682446946a_0_2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2682446946a_0_25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87" name="Google Shape;187;g2682446946a_0_258"/>
          <p:cNvPicPr preferRelativeResize="0"/>
          <p:nvPr/>
        </p:nvPicPr>
        <p:blipFill rotWithShape="1">
          <a:blip r:embed="rId4">
            <a:alphaModFix/>
          </a:blip>
          <a:srcRect/>
          <a:stretch/>
        </p:blipFill>
        <p:spPr>
          <a:xfrm>
            <a:off x="66675" y="1144068"/>
            <a:ext cx="4187800" cy="4187800"/>
          </a:xfrm>
          <a:prstGeom prst="rect">
            <a:avLst/>
          </a:prstGeom>
          <a:noFill/>
          <a:ln>
            <a:noFill/>
          </a:ln>
        </p:spPr>
      </p:pic>
      <p:sp>
        <p:nvSpPr>
          <p:cNvPr id="188" name="Google Shape;188;g2682446946a_0_258"/>
          <p:cNvSpPr txBox="1"/>
          <p:nvPr/>
        </p:nvSpPr>
        <p:spPr>
          <a:xfrm>
            <a:off x="3765926" y="1695663"/>
            <a:ext cx="8133600" cy="308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a:solidFill>
                  <a:srgbClr val="009444"/>
                </a:solidFill>
                <a:latin typeface="Lato"/>
                <a:ea typeface="Lato"/>
                <a:cs typeface="Lato"/>
                <a:sym typeface="Lato"/>
              </a:rPr>
              <a:t>Contar</a:t>
            </a:r>
            <a:endParaRPr sz="4860" b="1">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a:solidFill>
                  <a:schemeClr val="dk1"/>
                </a:solidFill>
                <a:latin typeface="Lato"/>
                <a:ea typeface="Lato"/>
                <a:cs typeface="Lato"/>
                <a:sym typeface="Lato"/>
              </a:rPr>
              <a:t>¿Qué preguntas podrían tener sus estudiantes sobre esta historia?</a:t>
            </a:r>
            <a:endParaRPr sz="486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g2ae502832d3_0_13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95" name="Google Shape;195;g2ae502832d3_0_137"/>
          <p:cNvPicPr preferRelativeResize="0"/>
          <p:nvPr/>
        </p:nvPicPr>
        <p:blipFill>
          <a:blip r:embed="rId4">
            <a:alphaModFix/>
          </a:blip>
          <a:stretch>
            <a:fillRect/>
          </a:stretch>
        </p:blipFill>
        <p:spPr>
          <a:xfrm>
            <a:off x="-12" y="1201563"/>
            <a:ext cx="4038074" cy="4038074"/>
          </a:xfrm>
          <a:prstGeom prst="rect">
            <a:avLst/>
          </a:prstGeom>
          <a:noFill/>
          <a:ln>
            <a:noFill/>
          </a:ln>
        </p:spPr>
      </p:pic>
      <p:sp>
        <p:nvSpPr>
          <p:cNvPr id="196" name="Google Shape;196;g2ae502832d3_0_137"/>
          <p:cNvSpPr txBox="1"/>
          <p:nvPr/>
        </p:nvSpPr>
        <p:spPr>
          <a:xfrm>
            <a:off x="3765926" y="2052388"/>
            <a:ext cx="8133600" cy="233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a:solidFill>
                  <a:srgbClr val="009444"/>
                </a:solidFill>
                <a:latin typeface="Lato"/>
                <a:ea typeface="Lato"/>
                <a:cs typeface="Lato"/>
                <a:sym typeface="Lato"/>
              </a:rPr>
              <a:t>Tener en cuenta</a:t>
            </a:r>
            <a:endParaRPr sz="4860" b="1">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a:solidFill>
                  <a:schemeClr val="dk1"/>
                </a:solidFill>
                <a:latin typeface="Lato"/>
                <a:ea typeface="Lato"/>
                <a:cs typeface="Lato"/>
                <a:sym typeface="Lato"/>
              </a:rPr>
              <a:t>Mencionar continuamente </a:t>
            </a:r>
            <a:endParaRPr sz="486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b="1">
                <a:solidFill>
                  <a:schemeClr val="dk1"/>
                </a:solidFill>
                <a:latin typeface="Lato"/>
                <a:ea typeface="Lato"/>
                <a:cs typeface="Lato"/>
                <a:sym typeface="Lato"/>
              </a:rPr>
              <a:t>la fe</a:t>
            </a:r>
            <a:endParaRPr sz="4860" b="1">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682446946a_0_2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2682446946a_0_26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682446946a_0_266"/>
          <p:cNvSpPr txBox="1"/>
          <p:nvPr/>
        </p:nvSpPr>
        <p:spPr>
          <a:xfrm>
            <a:off x="3875725" y="700650"/>
            <a:ext cx="783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204" name="Google Shape;204;g2682446946a_0_2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05" name="Google Shape;205;g2682446946a_0_266"/>
          <p:cNvSpPr txBox="1"/>
          <p:nvPr/>
        </p:nvSpPr>
        <p:spPr>
          <a:xfrm>
            <a:off x="3724076" y="1714563"/>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a:solidFill>
                  <a:srgbClr val="009444"/>
                </a:solidFill>
                <a:latin typeface="Lato"/>
                <a:ea typeface="Lato"/>
                <a:cs typeface="Lato"/>
                <a:sym typeface="Lato"/>
              </a:rPr>
              <a:t>Consolidar</a:t>
            </a:r>
            <a:endParaRPr sz="6000" b="1" i="0" u="none" strike="noStrike" cap="none">
              <a:solidFill>
                <a:srgbClr val="009444"/>
              </a:solidFill>
              <a:latin typeface="Lato"/>
              <a:ea typeface="Lato"/>
              <a:cs typeface="Lato"/>
              <a:sym typeface="Lato"/>
            </a:endParaRPr>
          </a:p>
        </p:txBody>
      </p:sp>
      <p:sp>
        <p:nvSpPr>
          <p:cNvPr id="206" name="Google Shape;206;g2682446946a_0_266"/>
          <p:cNvSpPr txBox="1"/>
          <p:nvPr/>
        </p:nvSpPr>
        <p:spPr>
          <a:xfrm>
            <a:off x="3724075" y="2554875"/>
            <a:ext cx="78303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Esta historia sencilla enseña de manera hermosa el concepto de la fe. La forma como se enseña esta parte refleja esa sencillez.</a:t>
            </a:r>
            <a:endParaRPr sz="4000" i="0" u="none" strike="noStrike" cap="none">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682446946a_0_409"/>
          <p:cNvSpPr txBox="1"/>
          <p:nvPr/>
        </p:nvSpPr>
        <p:spPr>
          <a:xfrm>
            <a:off x="5838751" y="1268175"/>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La </a:t>
            </a:r>
            <a:r>
              <a:rPr lang="en-US" sz="4860">
                <a:solidFill>
                  <a:srgbClr val="009444"/>
                </a:solidFill>
                <a:latin typeface="Lato"/>
                <a:ea typeface="Lato"/>
                <a:cs typeface="Lato"/>
                <a:sym typeface="Lato"/>
              </a:rPr>
              <a:t>Fe</a:t>
            </a:r>
            <a:endParaRPr sz="6000" b="0" i="0" u="none" strike="noStrike" cap="none">
              <a:solidFill>
                <a:srgbClr val="009444"/>
              </a:solidFill>
              <a:latin typeface="Lato"/>
              <a:ea typeface="Lato"/>
              <a:cs typeface="Lato"/>
              <a:sym typeface="Lato"/>
            </a:endParaRPr>
          </a:p>
        </p:txBody>
      </p:sp>
      <p:cxnSp>
        <p:nvCxnSpPr>
          <p:cNvPr id="212" name="Google Shape;212;g2682446946a_0_409"/>
          <p:cNvCxnSpPr/>
          <p:nvPr/>
        </p:nvCxnSpPr>
        <p:spPr>
          <a:xfrm>
            <a:off x="4230827" y="23043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3" name="Google Shape;213;g2682446946a_0_409"/>
          <p:cNvSpPr txBox="1"/>
          <p:nvPr/>
        </p:nvSpPr>
        <p:spPr>
          <a:xfrm>
            <a:off x="5838750" y="2602100"/>
            <a:ext cx="6060900" cy="269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388" i="1">
                <a:solidFill>
                  <a:schemeClr val="dk1"/>
                </a:solidFill>
                <a:latin typeface="Lato"/>
                <a:ea typeface="Lato"/>
                <a:cs typeface="Lato"/>
                <a:sym typeface="Lato"/>
              </a:rPr>
              <a:t>Somos salvados por la gracia de Dios que se nos da por medio de la fe en Jesús. El resultado es que tenemos la esperanza segura de la vida eterna.  </a:t>
            </a:r>
            <a:endParaRPr sz="3388" b="0" i="1" u="none" strike="noStrike" cap="none">
              <a:solidFill>
                <a:schemeClr val="dk1"/>
              </a:solidFill>
              <a:latin typeface="Lato"/>
              <a:ea typeface="Lato"/>
              <a:cs typeface="Lato"/>
              <a:sym typeface="Lato"/>
            </a:endParaRPr>
          </a:p>
        </p:txBody>
      </p:sp>
      <p:sp>
        <p:nvSpPr>
          <p:cNvPr id="214" name="Google Shape;214;g2682446946a_0_40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5" name="Google Shape;215;g2682446946a_0_40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6" name="Google Shape;216;g2682446946a_0_409"/>
          <p:cNvPicPr preferRelativeResize="0"/>
          <p:nvPr/>
        </p:nvPicPr>
        <p:blipFill rotWithShape="1">
          <a:blip r:embed="rId4">
            <a:alphaModFix/>
          </a:blip>
          <a:srcRect t="31005" b="2346"/>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17" name="Google Shape;217;g2682446946a_0_40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g2682446946a_0_284"/>
          <p:cNvSpPr txBox="1"/>
          <p:nvPr/>
        </p:nvSpPr>
        <p:spPr>
          <a:xfrm>
            <a:off x="4078901" y="2284450"/>
            <a:ext cx="736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b="0" i="0" u="none" strike="noStrike" cap="none">
                <a:solidFill>
                  <a:srgbClr val="009444"/>
                </a:solidFill>
                <a:latin typeface="Lato"/>
                <a:ea typeface="Lato"/>
                <a:cs typeface="Lato"/>
                <a:sym typeface="Lato"/>
              </a:rPr>
              <a:t>Juego de roles:</a:t>
            </a:r>
            <a:endParaRPr sz="4860" b="0" i="0" u="none" strike="noStrike" cap="none">
              <a:solidFill>
                <a:srgbClr val="009444"/>
              </a:solidFill>
              <a:latin typeface="Lato"/>
              <a:ea typeface="Lato"/>
              <a:cs typeface="Lato"/>
              <a:sym typeface="Lato"/>
            </a:endParaRPr>
          </a:p>
        </p:txBody>
      </p:sp>
      <p:sp>
        <p:nvSpPr>
          <p:cNvPr id="223" name="Google Shape;223;g2682446946a_0_2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4" name="Google Shape;224;g2682446946a_0_28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25" name="Google Shape;225;g2682446946a_0_284"/>
          <p:cNvPicPr preferRelativeResize="0"/>
          <p:nvPr/>
        </p:nvPicPr>
        <p:blipFill rotWithShape="1">
          <a:blip r:embed="rId4">
            <a:alphaModFix/>
          </a:blip>
          <a:srcRect/>
          <a:stretch/>
        </p:blipFill>
        <p:spPr>
          <a:xfrm>
            <a:off x="-109350" y="1193687"/>
            <a:ext cx="4165800" cy="4165800"/>
          </a:xfrm>
          <a:prstGeom prst="rect">
            <a:avLst/>
          </a:prstGeom>
          <a:noFill/>
          <a:ln>
            <a:noFill/>
          </a:ln>
        </p:spPr>
      </p:pic>
      <p:sp>
        <p:nvSpPr>
          <p:cNvPr id="226" name="Google Shape;226;g2682446946a_0_284"/>
          <p:cNvSpPr txBox="1"/>
          <p:nvPr/>
        </p:nvSpPr>
        <p:spPr>
          <a:xfrm>
            <a:off x="4078900" y="3068250"/>
            <a:ext cx="73626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responder a comentarios o preguntas no relacionadas </a:t>
            </a:r>
            <a:endParaRPr sz="4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con el tema</a:t>
            </a:r>
            <a:endParaRPr sz="400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g2682446946a_0_371"/>
          <p:cNvSpPr txBox="1"/>
          <p:nvPr/>
        </p:nvSpPr>
        <p:spPr>
          <a:xfrm>
            <a:off x="3857250" y="2303850"/>
            <a:ext cx="8042400" cy="37866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“¿Podríamos analizarla en un futuro estudio?”</a:t>
            </a:r>
            <a:endParaRPr sz="400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“...vamos a aprender eso en nuestro próximo curso…”</a:t>
            </a:r>
            <a:endParaRPr sz="400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 ¿Podríamos discutirlo después de clase?"</a:t>
            </a:r>
            <a:endParaRPr sz="4000">
              <a:solidFill>
                <a:schemeClr val="dk1"/>
              </a:solidFill>
              <a:latin typeface="Lato"/>
              <a:ea typeface="Lato"/>
              <a:cs typeface="Lato"/>
              <a:sym typeface="Lato"/>
            </a:endParaRPr>
          </a:p>
        </p:txBody>
      </p:sp>
      <p:sp>
        <p:nvSpPr>
          <p:cNvPr id="232" name="Google Shape;232;g2682446946a_0_37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682446946a_0_37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4" name="Google Shape;234;g2682446946a_0_371"/>
          <p:cNvSpPr txBox="1"/>
          <p:nvPr/>
        </p:nvSpPr>
        <p:spPr>
          <a:xfrm>
            <a:off x="3857251" y="710400"/>
            <a:ext cx="81336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Responder a preguntas </a:t>
            </a:r>
            <a:endParaRPr sz="486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no relacionadas con el tema</a:t>
            </a:r>
            <a:endParaRPr sz="4860">
              <a:solidFill>
                <a:srgbClr val="009444"/>
              </a:solidFill>
              <a:latin typeface="Lato"/>
              <a:ea typeface="Lato"/>
              <a:cs typeface="Lato"/>
              <a:sym typeface="Lato"/>
            </a:endParaRPr>
          </a:p>
        </p:txBody>
      </p:sp>
      <p:pic>
        <p:nvPicPr>
          <p:cNvPr id="235" name="Google Shape;235;g2682446946a_0_371"/>
          <p:cNvPicPr preferRelativeResize="0"/>
          <p:nvPr/>
        </p:nvPicPr>
        <p:blipFill rotWithShape="1">
          <a:blip r:embed="rId4">
            <a:alphaModFix/>
          </a:blip>
          <a:srcRect/>
          <a:stretch/>
        </p:blipFill>
        <p:spPr>
          <a:xfrm>
            <a:off x="-119075" y="1091400"/>
            <a:ext cx="4351725" cy="4351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g2682446946a_0_389"/>
          <p:cNvSpPr txBox="1"/>
          <p:nvPr/>
        </p:nvSpPr>
        <p:spPr>
          <a:xfrm>
            <a:off x="2281975" y="2151450"/>
            <a:ext cx="83910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Lato"/>
                <a:ea typeface="Lato"/>
                <a:cs typeface="Lato"/>
                <a:sym typeface="Lato"/>
              </a:rPr>
              <a:t>El proyecto final, la importancia de ver el video especialmente para estas lecciones y el día y la hora de la siguiente clase.</a:t>
            </a:r>
            <a:endParaRPr sz="4000" b="1" i="0" u="none" strike="noStrike" cap="none">
              <a:solidFill>
                <a:schemeClr val="dk1"/>
              </a:solidFill>
              <a:latin typeface="Lato"/>
              <a:ea typeface="Lato"/>
              <a:cs typeface="Lato"/>
              <a:sym typeface="Lato"/>
            </a:endParaRPr>
          </a:p>
        </p:txBody>
      </p:sp>
      <p:sp>
        <p:nvSpPr>
          <p:cNvPr id="241" name="Google Shape;241;g2682446946a_0_3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2" name="Google Shape;242;g2682446946a_0_3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2b5a1eaf5a7_0_417"/>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48" name="Google Shape;248;g2b5a1eaf5a7_0_417"/>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9" name="Google Shape;249;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g2b5a1eaf5a7_0_41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51" name="Google Shape;251;g2b5a1eaf5a7_0_417"/>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52" name="Google Shape;252;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58" name="Google Shape;258;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60" name="Google Shape;260;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266" name="Google Shape;266;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7" name="Google Shape;267;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268" name="Google Shape;268;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76" name="Google Shape;276;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77" name="Google Shape;277;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78" name="Google Shape;278;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1</a:t>
            </a:r>
            <a:r>
              <a:rPr lang="en-US" sz="4860">
                <a:solidFill>
                  <a:srgbClr val="009444"/>
                </a:solidFill>
                <a:latin typeface="Lato"/>
                <a:ea typeface="Lato"/>
                <a:cs typeface="Lato"/>
                <a:sym typeface="Lato"/>
              </a:rPr>
              <a:t>1</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Los Cuatro Conceptos: </a:t>
            </a:r>
            <a:r>
              <a:rPr lang="en-US" sz="3888">
                <a:solidFill>
                  <a:schemeClr val="dk1"/>
                </a:solidFill>
                <a:latin typeface="Lato"/>
                <a:ea typeface="Lato"/>
                <a:cs typeface="Lato"/>
                <a:sym typeface="Lato"/>
              </a:rPr>
              <a:t>Fe</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Invoca</a:t>
            </a:r>
            <a:r>
              <a:rPr lang="en-US" sz="4860" b="0" i="0" u="none" strike="noStrike" cap="none">
                <a:solidFill>
                  <a:srgbClr val="009444"/>
                </a:solidFill>
                <a:latin typeface="Lato"/>
                <a:ea typeface="Lato"/>
                <a:cs typeface="Lato"/>
                <a:sym typeface="Lato"/>
              </a:rPr>
              <a:t>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28" name="Google Shape;128;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Repasar la Lección #3, La fe, desde el punto de vista de un maestro.</a:t>
            </a:r>
            <a:endParaRPr sz="2500" b="0" i="0" u="none" strike="noStrike" cap="none">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g26612c5aba9_0_152"/>
          <p:cNvSpPr/>
          <p:nvPr/>
        </p:nvSpPr>
        <p:spPr>
          <a:xfrm>
            <a:off x="1946745" y="3183075"/>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g26612c5aba9_0_152"/>
          <p:cNvSpPr txBox="1"/>
          <p:nvPr/>
        </p:nvSpPr>
        <p:spPr>
          <a:xfrm>
            <a:off x="1946745" y="3183075"/>
            <a:ext cx="9801600" cy="950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Practicar cómo responder a comentarios o preguntas que se apartan del tema.</a:t>
            </a:r>
            <a:endParaRPr sz="2500" b="0" i="0" u="none" strike="noStrike" cap="non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p2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3" name="Google Shape;143;p28"/>
          <p:cNvSpPr txBox="1"/>
          <p:nvPr/>
        </p:nvSpPr>
        <p:spPr>
          <a:xfrm>
            <a:off x="3602250" y="2499963"/>
            <a:ext cx="8297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 ¿Cuál es la diferencia entre quienes son salvos y quienes no lo son?</a:t>
            </a:r>
            <a:endParaRPr sz="4000" b="1">
              <a:solidFill>
                <a:schemeClr val="dk1"/>
              </a:solidFill>
              <a:latin typeface="Lato"/>
              <a:ea typeface="Lato"/>
              <a:cs typeface="Lato"/>
              <a:sym typeface="Lato"/>
            </a:endParaRPr>
          </a:p>
        </p:txBody>
      </p:sp>
      <p:pic>
        <p:nvPicPr>
          <p:cNvPr id="144" name="Google Shape;144;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68c664378f_0_4"/>
          <p:cNvSpPr txBox="1"/>
          <p:nvPr/>
        </p:nvSpPr>
        <p:spPr>
          <a:xfrm>
            <a:off x="4127382" y="10448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1 Corintios 12:3</a:t>
            </a:r>
            <a:endParaRPr sz="6000" b="0" i="0" u="none" strike="noStrike" cap="none">
              <a:solidFill>
                <a:srgbClr val="009444"/>
              </a:solidFill>
              <a:latin typeface="Lato"/>
              <a:ea typeface="Lato"/>
              <a:cs typeface="Lato"/>
              <a:sym typeface="Lato"/>
            </a:endParaRPr>
          </a:p>
        </p:txBody>
      </p:sp>
      <p:cxnSp>
        <p:nvCxnSpPr>
          <p:cNvPr id="150" name="Google Shape;150;g268c664378f_0_4"/>
          <p:cNvCxnSpPr/>
          <p:nvPr/>
        </p:nvCxnSpPr>
        <p:spPr>
          <a:xfrm>
            <a:off x="4230827" y="2289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1" name="Google Shape;151;g268c664378f_0_4"/>
          <p:cNvSpPr txBox="1"/>
          <p:nvPr/>
        </p:nvSpPr>
        <p:spPr>
          <a:xfrm>
            <a:off x="4127372" y="2587425"/>
            <a:ext cx="7435200" cy="308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Por tanto, os hago saber que nadie que hable por el Espíritu de Dios llama anatema a Jesús; y nadie puede llamar a Jesús Señor, sino por el Espíritu Santo.</a:t>
            </a:r>
            <a:endParaRPr sz="3888" b="0" i="0" u="none" strike="noStrike" cap="none">
              <a:solidFill>
                <a:schemeClr val="dk1"/>
              </a:solidFill>
              <a:latin typeface="Lato"/>
              <a:ea typeface="Lato"/>
              <a:cs typeface="Lato"/>
              <a:sym typeface="Lato"/>
            </a:endParaRPr>
          </a:p>
        </p:txBody>
      </p:sp>
      <p:sp>
        <p:nvSpPr>
          <p:cNvPr id="152" name="Google Shape;152;g268c664378f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g268c664378f_0_4"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54" name="Google Shape;154;g268c664378f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g26826f97e8f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g26826f97e8f_0_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61" name="Google Shape;161;g26826f97e8f_0_4"/>
          <p:cNvSpPr txBox="1"/>
          <p:nvPr/>
        </p:nvSpPr>
        <p:spPr>
          <a:xfrm>
            <a:off x="3602250" y="2807763"/>
            <a:ext cx="8297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¿Cómo van con el proyecto final?</a:t>
            </a:r>
            <a:endParaRPr sz="4000" b="1" i="0" u="none" strike="noStrike" cap="none">
              <a:solidFill>
                <a:schemeClr val="dk1"/>
              </a:solidFill>
              <a:latin typeface="Lato"/>
              <a:ea typeface="Lato"/>
              <a:cs typeface="Lato"/>
              <a:sym typeface="Lato"/>
            </a:endParaRPr>
          </a:p>
        </p:txBody>
      </p:sp>
      <p:pic>
        <p:nvPicPr>
          <p:cNvPr id="162" name="Google Shape;162;g26826f97e8f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2345</Words>
  <Application>Microsoft Office PowerPoint</Application>
  <PresentationFormat>Widescreen</PresentationFormat>
  <Paragraphs>94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Lato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Carola Del Pino</cp:lastModifiedBy>
  <cp:revision>1</cp:revision>
  <dcterms:created xsi:type="dcterms:W3CDTF">2023-11-29T19:33:05Z</dcterms:created>
  <dcterms:modified xsi:type="dcterms:W3CDTF">2025-02-02T01:25:19Z</dcterms:modified>
</cp:coreProperties>
</file>