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y="6858000" cx="12192000"/>
  <p:notesSz cx="6858000" cy="9144000"/>
  <p:embeddedFontLst>
    <p:embeddedFont>
      <p:font typeface="Lato"/>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1" roundtripDataSignature="AMtx7mgSmZAHi7gDhaHhSUHl9WhkGbKN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customschemas.google.com/relationships/presentationmetadata" Target="metadata"/><Relationship Id="rId70" Type="http://schemas.openxmlformats.org/officeDocument/2006/relationships/font" Target="fonts/Lato-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Lato-bold.fntdata"/><Relationship Id="rId23" Type="http://schemas.openxmlformats.org/officeDocument/2006/relationships/slide" Target="slides/slide19.xml"/><Relationship Id="rId67" Type="http://schemas.openxmlformats.org/officeDocument/2006/relationships/font" Target="fonts/Lato-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Lato-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xbXdWNIZRGQ"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e621378b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ae621378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1" lang="en-US" sz="1800">
                <a:latin typeface="Calibri"/>
                <a:ea typeface="Calibri"/>
                <a:cs typeface="Calibri"/>
                <a:sym typeface="Calibri"/>
              </a:rPr>
              <a:t>BIENVENIDA Y ORACIÓN </a:t>
            </a:r>
            <a:r>
              <a:rPr i="1" lang="en-US" sz="1800">
                <a:latin typeface="Calibri"/>
                <a:ea typeface="Calibri"/>
                <a:cs typeface="Calibri"/>
                <a:sym typeface="Calibri"/>
              </a:rPr>
              <a:t>(10 minutos)</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1. Bienvenida y saludos</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c0eec2cfd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Contar.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contar es el segundo paso de Las Cuatro C. Es el momento cuando la Palabra de Dios es compartido. Se puede simplemente leer la historia bíblica juntos o ser puede contar la historia con tus propias palabras. Explique a los estudiantes que ahora vas a demostrar como contar la historia biblia. Tienes algunas opciones: Leer la historia bíblica, pedir que un estudiante lee la historia bíblica, contar la historia bíblica con tus propias palabras o pedir que un estudiante cuenta la historia bíblica.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solidFill>
                  <a:srgbClr val="000000"/>
                </a:solidFill>
                <a:latin typeface="Calibri"/>
                <a:ea typeface="Calibri"/>
                <a:cs typeface="Calibri"/>
                <a:sym typeface="Calibri"/>
              </a:rPr>
              <a:t>Hoy contamos la historia de Hechos 16:11-40</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172" name="Google Shape;172;g26c0eec2cfd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11 </a:t>
            </a:r>
            <a:r>
              <a:rPr b="0" i="0" lang="en-US" u="none" strike="noStrike">
                <a:solidFill>
                  <a:srgbClr val="000000"/>
                </a:solidFill>
                <a:latin typeface="Arial"/>
                <a:ea typeface="Arial"/>
                <a:cs typeface="Arial"/>
                <a:sym typeface="Arial"/>
              </a:rPr>
              <a:t>Nos embarcamos en Troas, y fuimos directamente a Samotracia; al día siguiente proseguimos a Neápolis,</a:t>
            </a:r>
            <a:r>
              <a:rPr b="1" baseline="30000" i="0" lang="en-US" u="none" strike="noStrike">
                <a:solidFill>
                  <a:srgbClr val="000000"/>
                </a:solidFill>
                <a:latin typeface="Arial"/>
                <a:ea typeface="Arial"/>
                <a:cs typeface="Arial"/>
                <a:sym typeface="Arial"/>
              </a:rPr>
              <a:t>12 </a:t>
            </a:r>
            <a:r>
              <a:rPr b="0" i="0" lang="en-US" u="none" strike="noStrike">
                <a:solidFill>
                  <a:srgbClr val="000000"/>
                </a:solidFill>
                <a:latin typeface="Arial"/>
                <a:ea typeface="Arial"/>
                <a:cs typeface="Arial"/>
                <a:sym typeface="Arial"/>
              </a:rPr>
              <a:t>y de allí fuimos a Filipos, que es una colonia y la ciudad principal de la provincia de Macedonia; en esa ciudad estuvimos algunos días. </a:t>
            </a:r>
            <a:endParaRPr/>
          </a:p>
        </p:txBody>
      </p:sp>
      <p:sp>
        <p:nvSpPr>
          <p:cNvPr id="183" name="Google Shape;183;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Aquí está la ciudad moderna de Kavala, Grecia, que se conocía como Neapolis durante la época de Pablo. Esta es la ciudad portuaria donde desembarcó el equipo misionero para caminar hasta la ciudad de Filipos.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l">
              <a:lnSpc>
                <a:spcPct val="100000"/>
              </a:lnSpc>
              <a:spcBef>
                <a:spcPts val="0"/>
              </a:spcBef>
              <a:spcAft>
                <a:spcPts val="0"/>
              </a:spcAft>
              <a:buClr>
                <a:srgbClr val="000000"/>
              </a:buClr>
              <a:buSzPts val="1100"/>
              <a:buFont typeface="Arial"/>
              <a:buChar char="●"/>
            </a:pPr>
            <a:r>
              <a:rPr lang="en-US"/>
              <a:t>Todavía se pueden ver evidencias del imperio romano. Estros son los acueductos que trajeron agua a la ciudad. </a:t>
            </a:r>
            <a:endParaRPr/>
          </a:p>
        </p:txBody>
      </p:sp>
      <p:sp>
        <p:nvSpPr>
          <p:cNvPr id="190" name="Google Shape;190;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Aquí está el camino egnatia, el camino principal que el equipo misionero caminó para viajar a Filipos. Todavís se puede viajar esta ruta! </a:t>
            </a:r>
            <a:endParaRPr/>
          </a:p>
        </p:txBody>
      </p:sp>
      <p:sp>
        <p:nvSpPr>
          <p:cNvPr id="198" name="Google Shape;198;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Imagén de cómo se veía la ciudad de Filipos </a:t>
            </a:r>
            <a:endParaRPr/>
          </a:p>
        </p:txBody>
      </p:sp>
      <p:sp>
        <p:nvSpPr>
          <p:cNvPr id="204" name="Google Shape;204;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Filipos hoy en día</a:t>
            </a:r>
            <a:endParaRPr/>
          </a:p>
        </p:txBody>
      </p:sp>
      <p:sp>
        <p:nvSpPr>
          <p:cNvPr id="210" name="Google Shape;210;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16" name="Google Shape;216;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23" name="Google Shape;223;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30" name="Google Shape;230;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13 </a:t>
            </a:r>
            <a:r>
              <a:rPr b="0" i="0" lang="en-US" u="none" strike="noStrike">
                <a:solidFill>
                  <a:srgbClr val="000000"/>
                </a:solidFill>
                <a:latin typeface="Arial"/>
                <a:ea typeface="Arial"/>
                <a:cs typeface="Arial"/>
                <a:sym typeface="Arial"/>
              </a:rPr>
              <a:t>Un día de reposo salimos de la ciudad y llegamos al río, donde se hacía la oración; allí nos sentamos y trabamos conversación con las mujeres allí reunidas.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14 </a:t>
            </a:r>
            <a:r>
              <a:rPr b="0" i="0" lang="en-US" u="none" strike="noStrike">
                <a:solidFill>
                  <a:srgbClr val="000000"/>
                </a:solidFill>
                <a:latin typeface="Arial"/>
                <a:ea typeface="Arial"/>
                <a:cs typeface="Arial"/>
                <a:sym typeface="Arial"/>
              </a:rPr>
              <a:t>Entre las que nos oían estaba una mujer llamada Lidia, que vendía telas de púrpura en la ciudad de Tiatira. Lidia adoraba a Dios, y el Señor tocó su corazón para que diera cabida a lo que Pablo decía.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15 </a:t>
            </a:r>
            <a:r>
              <a:rPr b="0" i="0" lang="en-US" u="none" strike="noStrike">
                <a:solidFill>
                  <a:srgbClr val="000000"/>
                </a:solidFill>
                <a:latin typeface="Arial"/>
                <a:ea typeface="Arial"/>
                <a:cs typeface="Arial"/>
                <a:sym typeface="Arial"/>
              </a:rPr>
              <a:t>Cuando ella y su familia fueron bautizadas, suplicante nos dijo: «Si ustedes consideran que soy fiel al Señor, vengan a mi casa y hospédense allí.» Y nos sentimos obligados a quedarnos allí.</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36" name="Google Shape;236;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2. Introducción breve a Lección 7</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Hoy estudiaremos la historia de Hechos 16 donde veremos como Dios usó el equipo misionero para obrar la fe en los corazones de Lidia, un carcelero y sus familias, y como luego creció una iglesia de creyentes en su comunidad. A pesar de los rectos, el evangelio fuera predicado y más personas llegaron a la fe.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88" name="Google Shape;8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16 </a:t>
            </a:r>
            <a:r>
              <a:rPr b="0" i="0" lang="en-US" u="none" strike="noStrike">
                <a:solidFill>
                  <a:srgbClr val="000000"/>
                </a:solidFill>
                <a:latin typeface="Arial"/>
                <a:ea typeface="Arial"/>
                <a:cs typeface="Arial"/>
                <a:sym typeface="Arial"/>
              </a:rPr>
              <a:t>Pero sucedió que, mientras nos dirigíamos al lugar de oración, una joven adivina salió a nuestro encuentro; por su capacidad de adivinación, ella era para sus amos una fuente de muchas ganancias.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17 </a:t>
            </a:r>
            <a:r>
              <a:rPr b="0" i="0" lang="en-US" u="none" strike="noStrike">
                <a:solidFill>
                  <a:srgbClr val="000000"/>
                </a:solidFill>
                <a:latin typeface="Arial"/>
                <a:ea typeface="Arial"/>
                <a:cs typeface="Arial"/>
                <a:sym typeface="Arial"/>
              </a:rPr>
              <a:t>La joven venía tras nosotros, y a voz en cuello gritaba: «Estos hombres son siervos del Dios Altísimo, y les anuncian el camino de salvación.»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18 </a:t>
            </a:r>
            <a:r>
              <a:rPr b="0" i="0" lang="en-US" u="none" strike="noStrike">
                <a:solidFill>
                  <a:srgbClr val="000000"/>
                </a:solidFill>
                <a:latin typeface="Arial"/>
                <a:ea typeface="Arial"/>
                <a:cs typeface="Arial"/>
                <a:sym typeface="Arial"/>
              </a:rPr>
              <a:t>Esto lo repitió durante muchos días; pero Pablo se molestó mucho y, finalmente, se dio vuelta y le dijo a ese espíritu: «¡En el nombre de Jesucristo, te ordeno que salgas de ella!» Y al instante el espíritu la abandonó.</a:t>
            </a:r>
            <a:endParaRPr/>
          </a:p>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19 </a:t>
            </a:r>
            <a:r>
              <a:rPr b="0" i="0" lang="en-US" u="none" strike="noStrike">
                <a:solidFill>
                  <a:srgbClr val="000000"/>
                </a:solidFill>
                <a:latin typeface="Arial"/>
                <a:ea typeface="Arial"/>
                <a:cs typeface="Arial"/>
                <a:sym typeface="Arial"/>
              </a:rPr>
              <a:t>Pero al ver sus amos que iban a perder sus ganancias, aprehendieron a Pablo y a Silas, y los presentaron ante las autoridades, en la plaza pública.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20 </a:t>
            </a:r>
            <a:r>
              <a:rPr b="0" i="0" lang="en-US" u="none" strike="noStrike">
                <a:solidFill>
                  <a:srgbClr val="000000"/>
                </a:solidFill>
                <a:latin typeface="Arial"/>
                <a:ea typeface="Arial"/>
                <a:cs typeface="Arial"/>
                <a:sym typeface="Arial"/>
              </a:rPr>
              <a:t>Allí, ante los magistrados, dijeron: «Estos judíos andan alborotando a nuestra ciudad, </a:t>
            </a:r>
            <a:r>
              <a:rPr b="1" baseline="30000" i="0" lang="en-US" u="none" strike="noStrike">
                <a:solidFill>
                  <a:srgbClr val="000000"/>
                </a:solidFill>
                <a:latin typeface="Arial"/>
                <a:ea typeface="Arial"/>
                <a:cs typeface="Arial"/>
                <a:sym typeface="Arial"/>
              </a:rPr>
              <a:t>21 </a:t>
            </a:r>
            <a:r>
              <a:rPr b="0" i="0" lang="en-US" u="none" strike="noStrike">
                <a:solidFill>
                  <a:srgbClr val="000000"/>
                </a:solidFill>
                <a:latin typeface="Arial"/>
                <a:ea typeface="Arial"/>
                <a:cs typeface="Arial"/>
                <a:sym typeface="Arial"/>
              </a:rPr>
              <a:t>y enseñan costumbres que nosotros, como romanos, no podemos aceptar ni practicar.»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42" name="Google Shape;242;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La plaza pública</a:t>
            </a:r>
            <a:endParaRPr/>
          </a:p>
        </p:txBody>
      </p:sp>
      <p:sp>
        <p:nvSpPr>
          <p:cNvPr id="248" name="Google Shape;248;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22 </a:t>
            </a:r>
            <a:r>
              <a:rPr b="0" i="0" lang="en-US" u="none" strike="noStrike">
                <a:solidFill>
                  <a:srgbClr val="000000"/>
                </a:solidFill>
                <a:latin typeface="Arial"/>
                <a:ea typeface="Arial"/>
                <a:cs typeface="Arial"/>
                <a:sym typeface="Arial"/>
              </a:rPr>
              <a:t>La gente se agolpó contra ellos; los magistrados les rasgaron las ropas, y ordenaron que se les azotara con varas. </a:t>
            </a:r>
            <a:r>
              <a:rPr b="1" baseline="30000" i="0" lang="en-US" u="none" strike="noStrike">
                <a:solidFill>
                  <a:srgbClr val="000000"/>
                </a:solidFill>
                <a:latin typeface="Arial"/>
                <a:ea typeface="Arial"/>
                <a:cs typeface="Arial"/>
                <a:sym typeface="Arial"/>
              </a:rPr>
              <a:t>23 </a:t>
            </a:r>
            <a:r>
              <a:rPr b="0" i="0" lang="en-US" u="none" strike="noStrike">
                <a:solidFill>
                  <a:srgbClr val="000000"/>
                </a:solidFill>
                <a:latin typeface="Arial"/>
                <a:ea typeface="Arial"/>
                <a:cs typeface="Arial"/>
                <a:sym typeface="Arial"/>
              </a:rPr>
              <a:t>Después de darles muchos azotes, los arrojaron en la cárcel y le ordenaron al carcelero que los mantuviera constantemente vigilados. </a:t>
            </a:r>
            <a:r>
              <a:rPr b="1" baseline="30000" i="0" lang="en-US" u="none" strike="noStrike">
                <a:solidFill>
                  <a:srgbClr val="000000"/>
                </a:solidFill>
                <a:latin typeface="Arial"/>
                <a:ea typeface="Arial"/>
                <a:cs typeface="Arial"/>
                <a:sym typeface="Arial"/>
              </a:rPr>
              <a:t>24 </a:t>
            </a:r>
            <a:r>
              <a:rPr b="0" i="0" lang="en-US" u="none" strike="noStrike">
                <a:solidFill>
                  <a:srgbClr val="000000"/>
                </a:solidFill>
                <a:latin typeface="Arial"/>
                <a:ea typeface="Arial"/>
                <a:cs typeface="Arial"/>
                <a:sym typeface="Arial"/>
              </a:rPr>
              <a:t>Al recibir esta orden, el carcelero los metió hasta el último calabozo, y les sujetó los pies en el cepo.</a:t>
            </a:r>
            <a:endParaRPr/>
          </a:p>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25 </a:t>
            </a:r>
            <a:r>
              <a:rPr b="0" i="0" lang="en-US" u="none" strike="noStrike">
                <a:solidFill>
                  <a:srgbClr val="000000"/>
                </a:solidFill>
                <a:latin typeface="Arial"/>
                <a:ea typeface="Arial"/>
                <a:cs typeface="Arial"/>
                <a:sym typeface="Arial"/>
              </a:rPr>
              <a:t>A la medianoche, Pablo y Silas oraban y cantaban himnos a Dios, mientras los presos los escuchaban.</a:t>
            </a:r>
            <a:r>
              <a:rPr b="1" baseline="30000" i="0" lang="en-US" u="none" strike="noStrike">
                <a:solidFill>
                  <a:srgbClr val="000000"/>
                </a:solidFill>
                <a:latin typeface="Arial"/>
                <a:ea typeface="Arial"/>
                <a:cs typeface="Arial"/>
                <a:sym typeface="Arial"/>
              </a:rPr>
              <a:t>26 </a:t>
            </a:r>
            <a:r>
              <a:rPr b="0" i="0" lang="en-US" u="none" strike="noStrike">
                <a:solidFill>
                  <a:srgbClr val="000000"/>
                </a:solidFill>
                <a:latin typeface="Arial"/>
                <a:ea typeface="Arial"/>
                <a:cs typeface="Arial"/>
                <a:sym typeface="Arial"/>
              </a:rPr>
              <a:t>De pronto hubo un terremoto, tan violento que los cimientos de la cárcel se estremecieron. Al instante se abrieron todas las puertas, y las cadenas de todos se soltaron.</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54" name="Google Shape;254;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La cárcel de Pablo y Silas</a:t>
            </a:r>
            <a:endParaRPr/>
          </a:p>
        </p:txBody>
      </p:sp>
      <p:sp>
        <p:nvSpPr>
          <p:cNvPr id="260" name="Google Shape;260;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0" i="0" lang="en-US" u="none" strike="noStrike">
                <a:solidFill>
                  <a:srgbClr val="000000"/>
                </a:solidFill>
                <a:latin typeface="Arial"/>
                <a:ea typeface="Arial"/>
                <a:cs typeface="Arial"/>
                <a:sym typeface="Arial"/>
              </a:rPr>
              <a:t> </a:t>
            </a:r>
            <a:r>
              <a:rPr b="1" baseline="30000" i="0" lang="en-US" u="none" strike="noStrike">
                <a:solidFill>
                  <a:srgbClr val="000000"/>
                </a:solidFill>
                <a:latin typeface="Arial"/>
                <a:ea typeface="Arial"/>
                <a:cs typeface="Arial"/>
                <a:sym typeface="Arial"/>
              </a:rPr>
              <a:t>27 </a:t>
            </a:r>
            <a:r>
              <a:rPr b="0" i="0" lang="en-US" u="none" strike="noStrike">
                <a:solidFill>
                  <a:srgbClr val="000000"/>
                </a:solidFill>
                <a:latin typeface="Arial"/>
                <a:ea typeface="Arial"/>
                <a:cs typeface="Arial"/>
                <a:sym typeface="Arial"/>
              </a:rPr>
              <a:t>El carcelero despertó, y cuando vio abiertas las puertas de la cárcel, sacó su espada y quiso matarse, pues pensaba que los presos habían huido.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28 </a:t>
            </a:r>
            <a:r>
              <a:rPr b="0" i="0" lang="en-US" u="none" strike="noStrike">
                <a:solidFill>
                  <a:srgbClr val="000000"/>
                </a:solidFill>
                <a:latin typeface="Arial"/>
                <a:ea typeface="Arial"/>
                <a:cs typeface="Arial"/>
                <a:sym typeface="Arial"/>
              </a:rPr>
              <a:t>Pero con fuerte voz Pablo le dijo: «¡No te hagas ningún daño, que todos estamos aquí!» </a:t>
            </a:r>
            <a:r>
              <a:rPr b="1" baseline="30000" i="0" lang="en-US" u="none" strike="noStrike">
                <a:solidFill>
                  <a:srgbClr val="000000"/>
                </a:solidFill>
                <a:latin typeface="Arial"/>
                <a:ea typeface="Arial"/>
                <a:cs typeface="Arial"/>
                <a:sym typeface="Arial"/>
              </a:rPr>
              <a:t>29 </a:t>
            </a:r>
            <a:r>
              <a:rPr b="0" i="0" lang="en-US" u="none" strike="noStrike">
                <a:solidFill>
                  <a:srgbClr val="000000"/>
                </a:solidFill>
                <a:latin typeface="Arial"/>
                <a:ea typeface="Arial"/>
                <a:cs typeface="Arial"/>
                <a:sym typeface="Arial"/>
              </a:rPr>
              <a:t>Entonces el carcelero pidió una luz y, temblando de miedo, corrió hacia dentro y se echó a los pies de Pablo y de Silas; </a:t>
            </a:r>
            <a:r>
              <a:rPr b="1" baseline="30000" i="0" lang="en-US" u="none" strike="noStrike">
                <a:solidFill>
                  <a:srgbClr val="000000"/>
                </a:solidFill>
                <a:latin typeface="Arial"/>
                <a:ea typeface="Arial"/>
                <a:cs typeface="Arial"/>
                <a:sym typeface="Arial"/>
              </a:rPr>
              <a:t>30 </a:t>
            </a:r>
            <a:r>
              <a:rPr b="0" i="0" lang="en-US" u="none" strike="noStrike">
                <a:solidFill>
                  <a:srgbClr val="000000"/>
                </a:solidFill>
                <a:latin typeface="Arial"/>
                <a:ea typeface="Arial"/>
                <a:cs typeface="Arial"/>
                <a:sym typeface="Arial"/>
              </a:rPr>
              <a:t>luego los sacó y les preguntó: «Señores, ¿qué debo hacer para salvarme?»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31 </a:t>
            </a:r>
            <a:r>
              <a:rPr b="0" i="0" lang="en-US" u="none" strike="noStrike">
                <a:solidFill>
                  <a:srgbClr val="000000"/>
                </a:solidFill>
                <a:latin typeface="Arial"/>
                <a:ea typeface="Arial"/>
                <a:cs typeface="Arial"/>
                <a:sym typeface="Arial"/>
              </a:rPr>
              <a:t>Ellos le dijeron: «Cree en el Señor Jesucristo, y se salvarán tú y tu familia.» </a:t>
            </a:r>
            <a:r>
              <a:rPr b="1" baseline="30000" i="0" lang="en-US" u="none" strike="noStrike">
                <a:solidFill>
                  <a:srgbClr val="000000"/>
                </a:solidFill>
                <a:latin typeface="Arial"/>
                <a:ea typeface="Arial"/>
                <a:cs typeface="Arial"/>
                <a:sym typeface="Arial"/>
              </a:rPr>
              <a:t>32 </a:t>
            </a:r>
            <a:r>
              <a:rPr b="0" i="0" lang="en-US" u="none" strike="noStrike">
                <a:solidFill>
                  <a:srgbClr val="000000"/>
                </a:solidFill>
                <a:latin typeface="Arial"/>
                <a:ea typeface="Arial"/>
                <a:cs typeface="Arial"/>
                <a:sym typeface="Arial"/>
              </a:rPr>
              <a:t>Y les hablaron de la palabra del Señor a él y a toda su familia. </a:t>
            </a:r>
            <a:r>
              <a:rPr b="1" baseline="30000" i="0" lang="en-US" u="none" strike="noStrike">
                <a:solidFill>
                  <a:srgbClr val="000000"/>
                </a:solidFill>
                <a:latin typeface="Arial"/>
                <a:ea typeface="Arial"/>
                <a:cs typeface="Arial"/>
                <a:sym typeface="Arial"/>
              </a:rPr>
              <a:t>33 </a:t>
            </a:r>
            <a:r>
              <a:rPr b="0" i="0" lang="en-US" u="none" strike="noStrike">
                <a:solidFill>
                  <a:srgbClr val="000000"/>
                </a:solidFill>
                <a:latin typeface="Arial"/>
                <a:ea typeface="Arial"/>
                <a:cs typeface="Arial"/>
                <a:sym typeface="Arial"/>
              </a:rPr>
              <a:t>A esas horas de la noche el carcelero los tomó y les lavó las heridas, y luego él y toda su familia fueron bautizados; </a:t>
            </a:r>
            <a:r>
              <a:rPr b="1" baseline="30000" i="0" lang="en-US" u="none" strike="noStrike">
                <a:solidFill>
                  <a:srgbClr val="000000"/>
                </a:solidFill>
                <a:latin typeface="Arial"/>
                <a:ea typeface="Arial"/>
                <a:cs typeface="Arial"/>
                <a:sym typeface="Arial"/>
              </a:rPr>
              <a:t>34 </a:t>
            </a:r>
            <a:r>
              <a:rPr b="0" i="0" lang="en-US" u="none" strike="noStrike">
                <a:solidFill>
                  <a:srgbClr val="000000"/>
                </a:solidFill>
                <a:latin typeface="Arial"/>
                <a:ea typeface="Arial"/>
                <a:cs typeface="Arial"/>
                <a:sym typeface="Arial"/>
              </a:rPr>
              <a:t>después los llevó a su casa y les sirvió de comer, y él y toda su casa se alegraron mucho de haber creído en Dios.</a:t>
            </a:r>
            <a:endParaRPr/>
          </a:p>
          <a:p>
            <a:pPr indent="0" lvl="0" marL="158750" rtl="0" algn="l">
              <a:lnSpc>
                <a:spcPct val="100000"/>
              </a:lnSpc>
              <a:spcBef>
                <a:spcPts val="0"/>
              </a:spcBef>
              <a:spcAft>
                <a:spcPts val="0"/>
              </a:spcAft>
              <a:buSzPts val="1100"/>
              <a:buFont typeface="Arial"/>
              <a:buNone/>
            </a:pPr>
            <a:r>
              <a:t/>
            </a:r>
            <a:endParaRPr b="1" baseline="30000" i="0" u="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67" name="Google Shape;267;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baseline="30000" i="0" lang="en-US" u="none" strike="noStrike">
                <a:solidFill>
                  <a:srgbClr val="000000"/>
                </a:solidFill>
                <a:latin typeface="Arial"/>
                <a:ea typeface="Arial"/>
                <a:cs typeface="Arial"/>
                <a:sym typeface="Arial"/>
              </a:rPr>
              <a:t>35 </a:t>
            </a:r>
            <a:r>
              <a:rPr b="0" i="0" lang="en-US" u="none" strike="noStrike">
                <a:solidFill>
                  <a:srgbClr val="000000"/>
                </a:solidFill>
                <a:latin typeface="Arial"/>
                <a:ea typeface="Arial"/>
                <a:cs typeface="Arial"/>
                <a:sym typeface="Arial"/>
              </a:rPr>
              <a:t>Al día siguiente, los magistrados enviaron unos alguaciles a decirle: «Suelta a esos hombres.» </a:t>
            </a:r>
            <a:endParaRPr/>
          </a:p>
          <a:p>
            <a:pPr indent="0" lvl="0" marL="158750" marR="0" rtl="0" algn="l">
              <a:lnSpc>
                <a:spcPct val="100000"/>
              </a:lnSpc>
              <a:spcBef>
                <a:spcPts val="0"/>
              </a:spcBef>
              <a:spcAft>
                <a:spcPts val="0"/>
              </a:spcAft>
              <a:buClr>
                <a:srgbClr val="000000"/>
              </a:buClr>
              <a:buSzPts val="1100"/>
              <a:buFont typeface="Arial"/>
              <a:buNone/>
            </a:pPr>
            <a:r>
              <a:t/>
            </a:r>
            <a:endParaRPr b="0" baseline="30000" i="0" u="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baseline="30000" i="0" lang="en-US" u="none" strike="noStrike">
                <a:solidFill>
                  <a:srgbClr val="000000"/>
                </a:solidFill>
                <a:latin typeface="Arial"/>
                <a:ea typeface="Arial"/>
                <a:cs typeface="Arial"/>
                <a:sym typeface="Arial"/>
              </a:rPr>
              <a:t>36 </a:t>
            </a:r>
            <a:r>
              <a:rPr b="0" i="0" lang="en-US" u="none" strike="noStrike">
                <a:solidFill>
                  <a:srgbClr val="000000"/>
                </a:solidFill>
                <a:latin typeface="Arial"/>
                <a:ea typeface="Arial"/>
                <a:cs typeface="Arial"/>
                <a:sym typeface="Arial"/>
              </a:rPr>
              <a:t>El carcelero le dijo a Pablo: «Los magistrados mandan a decir que los deje libres; así que salgan y váyanse tranquilos.» </a:t>
            </a:r>
            <a:endParaRPr/>
          </a:p>
          <a:p>
            <a:pPr indent="0" lvl="0" marL="158750" marR="0" rtl="0" algn="l">
              <a:lnSpc>
                <a:spcPct val="100000"/>
              </a:lnSpc>
              <a:spcBef>
                <a:spcPts val="0"/>
              </a:spcBef>
              <a:spcAft>
                <a:spcPts val="0"/>
              </a:spcAft>
              <a:buClr>
                <a:srgbClr val="000000"/>
              </a:buClr>
              <a:buSzPts val="1100"/>
              <a:buFont typeface="Arial"/>
              <a:buNone/>
            </a:pPr>
            <a:r>
              <a:t/>
            </a:r>
            <a:endParaRPr b="0" baseline="30000" i="0" u="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baseline="30000" i="0" lang="en-US" u="none" strike="noStrike">
                <a:solidFill>
                  <a:srgbClr val="000000"/>
                </a:solidFill>
                <a:latin typeface="Arial"/>
                <a:ea typeface="Arial"/>
                <a:cs typeface="Arial"/>
                <a:sym typeface="Arial"/>
              </a:rPr>
              <a:t>37 </a:t>
            </a:r>
            <a:r>
              <a:rPr b="0" i="0" lang="en-US" u="none" strike="noStrike">
                <a:solidFill>
                  <a:srgbClr val="000000"/>
                </a:solidFill>
                <a:latin typeface="Arial"/>
                <a:ea typeface="Arial"/>
                <a:cs typeface="Arial"/>
                <a:sym typeface="Arial"/>
              </a:rPr>
              <a:t>Pero Pablo dijo: «Después de que nos azotaron públicamente, nos echaron en la cárcel sin una sentencia judicial, ¿ahora nos van a liberar en secreto? ¡De ninguna manera! Nosotros somos ciudadanos romanos. ¡Que vengan ellos mismos a sacarnos!» </a:t>
            </a:r>
            <a:endParaRPr/>
          </a:p>
          <a:p>
            <a:pPr indent="0" lvl="0" marL="158750" marR="0" rtl="0" algn="l">
              <a:lnSpc>
                <a:spcPct val="100000"/>
              </a:lnSpc>
              <a:spcBef>
                <a:spcPts val="0"/>
              </a:spcBef>
              <a:spcAft>
                <a:spcPts val="0"/>
              </a:spcAft>
              <a:buClr>
                <a:srgbClr val="000000"/>
              </a:buClr>
              <a:buSzPts val="1100"/>
              <a:buFont typeface="Arial"/>
              <a:buNone/>
            </a:pPr>
            <a:r>
              <a:t/>
            </a:r>
            <a:endParaRPr b="0" baseline="30000" i="0" u="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baseline="30000" i="0" lang="en-US" u="none" strike="noStrike">
                <a:solidFill>
                  <a:srgbClr val="000000"/>
                </a:solidFill>
                <a:latin typeface="Arial"/>
                <a:ea typeface="Arial"/>
                <a:cs typeface="Arial"/>
                <a:sym typeface="Arial"/>
              </a:rPr>
              <a:t>38 </a:t>
            </a:r>
            <a:r>
              <a:rPr b="0" i="0" lang="en-US" u="none" strike="noStrike">
                <a:solidFill>
                  <a:srgbClr val="000000"/>
                </a:solidFill>
                <a:latin typeface="Arial"/>
                <a:ea typeface="Arial"/>
                <a:cs typeface="Arial"/>
                <a:sym typeface="Arial"/>
              </a:rPr>
              <a:t>Los alguaciles fueron a decir a los magistrados lo que Pablo había dicho; y éstos se asustaron al enterarse de que eran ciudadanos romanos. </a:t>
            </a:r>
            <a:r>
              <a:rPr b="1" baseline="30000" i="0" lang="en-US" u="none" strike="noStrike">
                <a:solidFill>
                  <a:srgbClr val="000000"/>
                </a:solidFill>
                <a:latin typeface="Arial"/>
                <a:ea typeface="Arial"/>
                <a:cs typeface="Arial"/>
                <a:sym typeface="Arial"/>
              </a:rPr>
              <a:t>39 </a:t>
            </a:r>
            <a:r>
              <a:rPr b="0" i="0" lang="en-US" u="none" strike="noStrike">
                <a:solidFill>
                  <a:srgbClr val="000000"/>
                </a:solidFill>
                <a:latin typeface="Arial"/>
                <a:ea typeface="Arial"/>
                <a:cs typeface="Arial"/>
                <a:sym typeface="Arial"/>
              </a:rPr>
              <a:t>Entonces fueron a la cárcel, y con ruegos les pidieron que salieran y se fueran de la ciudad. </a:t>
            </a:r>
            <a:endParaRPr/>
          </a:p>
          <a:p>
            <a:pPr indent="0" lvl="0" marL="158750" marR="0" rtl="0" algn="l">
              <a:lnSpc>
                <a:spcPct val="100000"/>
              </a:lnSpc>
              <a:spcBef>
                <a:spcPts val="0"/>
              </a:spcBef>
              <a:spcAft>
                <a:spcPts val="0"/>
              </a:spcAft>
              <a:buClr>
                <a:srgbClr val="000000"/>
              </a:buClr>
              <a:buSzPts val="1100"/>
              <a:buFont typeface="Arial"/>
              <a:buNone/>
            </a:pPr>
            <a:r>
              <a:t/>
            </a:r>
            <a:endParaRPr b="0" baseline="30000" i="0" u="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rPr b="1" baseline="30000" i="0" lang="en-US" u="none" strike="noStrike">
                <a:solidFill>
                  <a:srgbClr val="000000"/>
                </a:solidFill>
                <a:latin typeface="Arial"/>
                <a:ea typeface="Arial"/>
                <a:cs typeface="Arial"/>
                <a:sym typeface="Arial"/>
              </a:rPr>
              <a:t>40 </a:t>
            </a:r>
            <a:r>
              <a:rPr b="0" i="0" lang="en-US" u="none" strike="noStrike">
                <a:solidFill>
                  <a:srgbClr val="000000"/>
                </a:solidFill>
                <a:latin typeface="Arial"/>
                <a:ea typeface="Arial"/>
                <a:cs typeface="Arial"/>
                <a:sym typeface="Arial"/>
              </a:rPr>
              <a:t>Al salir de la cárcel, se dirigieron a la casa de Lidia y, luego de ver a los hermanos, los consolaron y se fueron.</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73" name="Google Shape;273;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ba99a7413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Considerar.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considerar es el tercer paso de Las Cuatro C. En este paso, consideramos los detalles de la historia bíblica utilizando seis preguntas. Deseamos entender las palabras que Dios nos ha dado antes de aplicarlas a</a:t>
            </a:r>
            <a:r>
              <a:rPr lang="en-US" sz="1800">
                <a:solidFill>
                  <a:srgbClr val="00B050"/>
                </a:solidFill>
                <a:latin typeface="Calibri"/>
                <a:ea typeface="Calibri"/>
                <a:cs typeface="Calibri"/>
                <a:sym typeface="Calibri"/>
              </a:rPr>
              <a:t> la vida personal. Comparta las siguientes 6 preguntas e Invita respuestas de los estudiantes. </a:t>
            </a:r>
            <a:endParaRPr sz="1800">
              <a:latin typeface="Calibri"/>
              <a:ea typeface="Calibri"/>
              <a:cs typeface="Calibri"/>
              <a:sym typeface="Calibri"/>
            </a:endParaRPr>
          </a:p>
          <a:p>
            <a:pPr indent="0" lvl="0" marL="228600" marR="17145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278" name="Google Shape;278;g26ba99a7413_0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¿Quiénes son los personajes de esta historia?</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11 “Nos embarcamos” = el equipo misionero: Pablo, Silas son mencionados en el texto. (también Lucas y Timoteo estaban)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V.13 Las mujeres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V.14 Lidia, vendía telas de púrpura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V.14 El Señor, tocó el corazón de Lidia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16 Una joven adivina y sus amos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V.18 El espíritu en la joven</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20 Los magistrados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22 La gente de la ciudad</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23 El carcelero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V.25 Los presos</a:t>
            </a:r>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V.35 Los alguaciles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89" name="Google Shape;28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¿Cuáles son los objetos de esta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14 telas de púrpura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V.15 La casa de Lidia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22 Las ropas de los magistrados, les rasgaron las ropas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22 Las varas que usaron para azotar a Pablo y Silas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V.24 El cepo, los pies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V.26 Los cimientos de la cárcel, las puertas, las cadenas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V.27 La espada del carcelero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V.29 La luz del carcelero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V.34 La casa del carcelero y la comida</a:t>
            </a:r>
            <a:endParaRPr sz="1800">
              <a:latin typeface="Calibri"/>
              <a:ea typeface="Calibri"/>
              <a:cs typeface="Calibri"/>
              <a:sym typeface="Calibri"/>
            </a:endParaRPr>
          </a:p>
          <a:p>
            <a:pPr indent="-228600" lvl="0" marL="9144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01" name="Google Shape;30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¿Dónde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12 Filipos, una colonia y la ciudad principal de la provincia de Macedonia.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13 A lado de un río un poquito afuera de la ciudad.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V.19 La plaza pública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23 La cárcel</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34 La casa del carcelero</a:t>
            </a:r>
            <a:endParaRPr sz="1800">
              <a:latin typeface="Calibri"/>
              <a:ea typeface="Calibri"/>
              <a:cs typeface="Calibri"/>
              <a:sym typeface="Calibri"/>
            </a:endParaRPr>
          </a:p>
          <a:p>
            <a:pPr indent="-228600" lvl="0" marL="9144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13" name="Google Shape;31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3. Oración</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Comienza con la siguiente oración (o tu propia):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Amado Señor Jesús, te doy gracias porque por el poder de tu Palabra me hiciste creyente. Te pido que envíe predicadores por todo el mundo, para que muchas más personas puedan escuchar al poderoso mensaje de salvación; y te pido que me ayudes a orar pidiendo apoyo para las personas que predican y enseñan tu Palabra. Amén. </a:t>
            </a:r>
            <a:endParaRPr sz="1800">
              <a:latin typeface="Calibri"/>
              <a:ea typeface="Calibri"/>
              <a:cs typeface="Calibri"/>
              <a:sym typeface="Calibri"/>
            </a:endParaRPr>
          </a:p>
          <a:p>
            <a:pPr indent="0" lvl="0" marL="0" marR="171450" rtl="0" algn="l">
              <a:lnSpc>
                <a:spcPct val="100000"/>
              </a:lnSpc>
              <a:spcBef>
                <a:spcPts val="1000"/>
              </a:spcBef>
              <a:spcAft>
                <a:spcPts val="100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99" name="Google Shape;9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¿Cuándo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Durante el segundo viaje misionero de Pablo.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V.13 se encontraron con Lidia en un día de reposo.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25" name="Google Shape;32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5. ¿Cuál es el problema?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Filipos es una ciudad romana, no hay creyentes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Lidia y el carcelero no conocían bien el mensaje de Jesucristo.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Los amos de la joven se ponen conflictivo cuando notaron que perdieron su fuente de ganancias. Acusaron Pablo y Silas “Estos judíos andan alborotando a nuestra ciudad, y enseñan costumbres que nosotros, como romanos, no podemos aceptar ni practicar.” Pablo y Silas están azotados y metidos en la cárcel sin justicia.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carcelero se va a matar.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Pablo y Silas se tienen que salir de la ciudad – los nuevos cristianos no estaban todavía bien preparados.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37" name="Google Shape;33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6. ¿Se resuelve el problema? ¿Cómo?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Lidia, el carcelero y sus familias creyeron.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solidFill>
                  <a:srgbClr val="000000"/>
                </a:solidFill>
                <a:latin typeface="Calibri"/>
                <a:ea typeface="Calibri"/>
                <a:cs typeface="Calibri"/>
                <a:sym typeface="Calibri"/>
              </a:rPr>
              <a:t>Dios causa un terremoto, y eso les dio la oportunidad para salir y predicar las buenas nuevas al carcelero y a su familia.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solidFill>
                  <a:srgbClr val="000000"/>
                </a:solidFill>
                <a:latin typeface="Calibri"/>
                <a:ea typeface="Calibri"/>
                <a:cs typeface="Calibri"/>
                <a:sym typeface="Calibri"/>
              </a:rPr>
              <a:t>El equipo misionero compartió la Palabra en Filipos, y Dios permitió el crecimiento de una iglesia allí. Lucas y Timoteo podrían quedar en la ciudad un ratito. Cuando Pablo escribió la carta a ellos en Filipos (10 años después), dirigió la carta a los diáconos y ancianos de la iglesia.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49" name="Google Shape;34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ba99a7413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Consolidar</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Consolidar es el cuarto paso de Las Cuatro Cs. Este paso incluye cuatro preguntas para aplicar la Palabra de Dios a nuestros corazones y a nuestras vidas. Comparta las siguientes 4 preguntas e Invita respuestas de los estudiantes.</a:t>
            </a:r>
            <a:r>
              <a:rPr lang="en-US" sz="1800">
                <a:solidFill>
                  <a:srgbClr val="00B050"/>
                </a:solidFill>
                <a:latin typeface="Calibri"/>
                <a:ea typeface="Calibri"/>
                <a:cs typeface="Calibri"/>
                <a:sym typeface="Calibri"/>
              </a:rPr>
              <a:t> </a:t>
            </a:r>
            <a:endParaRPr sz="1800">
              <a:latin typeface="Calibri"/>
              <a:ea typeface="Calibri"/>
              <a:cs typeface="Calibri"/>
              <a:sym typeface="Calibri"/>
            </a:endParaRPr>
          </a:p>
          <a:p>
            <a:pPr indent="0" lvl="0" marL="228600" rtl="0" algn="l">
              <a:lnSpc>
                <a:spcPct val="100000"/>
              </a:lnSpc>
              <a:spcBef>
                <a:spcPts val="0"/>
              </a:spcBef>
              <a:spcAft>
                <a:spcPts val="600"/>
              </a:spcAft>
              <a:buClr>
                <a:schemeClr val="dk1"/>
              </a:buClr>
              <a:buSzPts val="1100"/>
              <a:buFont typeface="Arial"/>
              <a:buNone/>
            </a:pPr>
            <a:r>
              <a:t/>
            </a:r>
            <a:endParaRPr/>
          </a:p>
        </p:txBody>
      </p:sp>
      <p:sp>
        <p:nvSpPr>
          <p:cNvPr id="361" name="Google Shape;361;g26ba99a7413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¿Cuál es el punto principal de la historia? </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Dios usó Pablo y Silas para llevar a Lidia, el carcelero y sus familias a la fe en Jesucristo. </a:t>
            </a:r>
            <a:endParaRPr sz="1800">
              <a:latin typeface="Calibri"/>
              <a:ea typeface="Calibri"/>
              <a:cs typeface="Calibri"/>
              <a:sym typeface="Calibri"/>
            </a:endParaRPr>
          </a:p>
          <a:p>
            <a:pPr indent="0" lvl="0" marL="0" marR="17145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372" name="Google Shape;37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¿Qué pecado veo en esta historia y confieso en mi vida?</a:t>
            </a:r>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V.17 El espíritu en la joven, molestando y burlando del equipo misionero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V.19 El amor hacia el dinero de los amos. El amor al dinero en momentos de nuestras vidas.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V.22 La injusticia hacia Pablo y Silas. La injusticia de este mundo, a nosotros y de nosotros.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27 La desesperación del carcelero. La falta de fe porque nuestro enfoque está en nosotros y no en Cristo.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No siempre muestro el valor y la fe firme que mostraron Pablo y Silas cuando confrontaron a Satanás y a los hombres malvados, cuando oraron y cantaron himnos después de ser golpeados y arrojados a la prisión y cuando se quedaron en la cárcel después del terremoto, mostrando su confianza en Dios. </a:t>
            </a:r>
            <a:endParaRPr sz="1800">
              <a:latin typeface="Calibri"/>
              <a:ea typeface="Calibri"/>
              <a:cs typeface="Calibri"/>
              <a:sym typeface="Calibri"/>
            </a:endParaRPr>
          </a:p>
          <a:p>
            <a:pPr indent="0" lvl="0" marL="0" marR="17145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384" name="Google Shape;38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3. ¿En qué versos y palabras de esta historia veo el amor de Dios hacía mí? </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Dios milagrosamente llevó a Lidia y su familia (v. 14015), el carcelero y su casa (v. 30-34), y probablemente más a la fe en una ciudad romana dominada por la idolatría.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Dios milagrosamente preservó y bendijo a sus siervos aun en la tribulación.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Dios saca algo bueno de lo malo que nos pasa. Confiamos que, para los que creen en Dios, aun en lo malo Dios está obrando para nuestro bien.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La salvación es por la fe. No se trata de “hacer”. No es por obras.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V. 30,31 “… les preguntó: Señores, ¿qué debo hacer para salvarme?” Ellos dijeron: Cree en el Señor Jesucristo y serás salvo, tú y tu casa.”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Yo sé que estoy bien con Dios. Puedo estar seguro acerca de mi salvación porque depende enteramente de lo que Dios ha hecho por mí y no de lo que yo he hecho para Dios.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96" name="Google Shape;39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¿Qué pediré que Dios obre en mí para poner en práctica su Palabra?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Pedir en oración a Dios que nos dé la certeza de que la Palabra es poderosa, y por lo tanto puede llevar milagrosamente a las personas al arrepentimiento y la fe</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Orar que Dios nos haga valientes para proclamar su Palabra poderosa aun a aquellos que se oponen a ella.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Que compartamos el evangelio que estamos aprendiendo con nuestros familiares, así como lo hicieron Lidia y el carcelero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Que demos testimonio con nuestras vidas. Pablo y Silas están cantando himnos en la cárcel. </a:t>
            </a:r>
            <a:endParaRPr sz="1800">
              <a:latin typeface="Calibri"/>
              <a:ea typeface="Calibri"/>
              <a:cs typeface="Calibri"/>
              <a:sym typeface="Calibri"/>
            </a:endParaRPr>
          </a:p>
          <a:p>
            <a:pPr indent="-228600" lvl="0" marL="9144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408" name="Google Shape;4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1. Usar el método de las 4 “C” para leer y entender Hechos 16:11-40.</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100">
                <a:solidFill>
                  <a:srgbClr val="000000"/>
                </a:solidFill>
                <a:latin typeface="Calibri"/>
                <a:ea typeface="Calibri"/>
                <a:cs typeface="Calibri"/>
                <a:sym typeface="Calibri"/>
              </a:rPr>
              <a:t>2. Explicar cómo Pablo capacitaba a otras personas y la importancia de capacitar a otros en la obra del evangelio. </a:t>
            </a:r>
            <a:endParaRPr b="1" sz="11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a:p>
        </p:txBody>
      </p:sp>
      <p:sp>
        <p:nvSpPr>
          <p:cNvPr id="420" name="Google Shape;42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1. Explique cómo Pablo capacitaba a otras personas. </a:t>
            </a:r>
            <a:r>
              <a:rPr lang="en-US" sz="1800">
                <a:solidFill>
                  <a:srgbClr val="00B050"/>
                </a:solidFill>
                <a:latin typeface="Calibri"/>
                <a:ea typeface="Calibri"/>
                <a:cs typeface="Calibri"/>
                <a:sym typeface="Calibri"/>
              </a:rPr>
              <a:t>(Pregunta 7ª del Proyecto Final)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35" name="Google Shape;43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1" lang="en-US" sz="1800">
                <a:solidFill>
                  <a:srgbClr val="000000"/>
                </a:solidFill>
                <a:latin typeface="Calibri"/>
                <a:ea typeface="Calibri"/>
                <a:cs typeface="Calibri"/>
                <a:sym typeface="Calibri"/>
              </a:rPr>
              <a:t>OBJECTIVOS DE LA CLASE </a:t>
            </a:r>
            <a:r>
              <a:rPr lang="en-US" sz="1800">
                <a:solidFill>
                  <a:srgbClr val="000000"/>
                </a:solidFill>
                <a:latin typeface="Calibri"/>
                <a:ea typeface="Calibri"/>
                <a:cs typeface="Calibri"/>
                <a:sym typeface="Calibri"/>
              </a:rPr>
              <a:t>(1 minuto)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Presente los tres objetivos principales de la lección. Invite a los estudiantes a tomar notas y a tener sus Biblias listas.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1. Usar el método de las 4 “C” para leer y entender Hechos 16:11-40.</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2. Explicar cómo Pablo capacitaba a otras personas y la importancia de capacitar a otros en la obra del evangelio.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a:p>
        </p:txBody>
      </p:sp>
      <p:sp>
        <p:nvSpPr>
          <p:cNvPr id="107" name="Google Shape;1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6fa0108288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1. Explique cómo Pablo capacitaba a otras personas. </a:t>
            </a:r>
            <a:r>
              <a:rPr lang="en-US" sz="1100">
                <a:solidFill>
                  <a:srgbClr val="00B050"/>
                </a:solidFill>
                <a:latin typeface="Calibri"/>
                <a:ea typeface="Calibri"/>
                <a:cs typeface="Calibri"/>
                <a:sym typeface="Calibri"/>
              </a:rPr>
              <a:t>(Pregunta 7ª del Proyecto Final)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buscó edificar sobre el mensaje básico del evangelio</a:t>
            </a:r>
            <a:r>
              <a:rPr lang="en-US" sz="1100">
                <a:latin typeface="Calibri"/>
                <a:ea typeface="Calibri"/>
                <a:cs typeface="Calibri"/>
                <a:sym typeface="Calibri"/>
              </a:rPr>
              <a:t>: Cristo crucificado, Cristo resucitado y salvación por la fe. Aun cuando no pudo pasar tanto tiempo en un lugar, Pabló enseñó lo más posible.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En Filipos, enseño en el lugar de oración, en la cárcel, y en las casas de Lidia y del carcelero.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Confió en el poder del evangelio y, por lo tanto, tenía confianza en los creyentes para seguir reuniendo y compartiendo la Palabra.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41" name="Google Shape;441;g26fa0108288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estableció iglesias indígenas,</a:t>
            </a:r>
            <a:r>
              <a:rPr lang="en-US" sz="1100">
                <a:latin typeface="Calibri"/>
                <a:ea typeface="Calibri"/>
                <a:cs typeface="Calibri"/>
                <a:sym typeface="Calibri"/>
              </a:rPr>
              <a:t> iglesias capaces de sostenerse por su propio pie.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Una iglesia indígena se administra a sí misma, so sostiene a sí misma económicamente, se disciplina a sí misma, lleva a cabo su propia evangelización.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El propósito de Pablo no fue simplemente el de convertir a individuales, sino de encargarles con el ministerio del evangelio en sus comunidades y regiones. Su conversión es su llamamiento para compartir la Palabra.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48" name="Google Shape;44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nutrió a las congregaciones que él fundó a través de las cartas.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10 años después de su primera visita a Filipos, Pablo escribió la carta que conocemos como “Filipenses”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Sus cartas inspiradas por el Espíritu Santo fueron una bendición para las congregaciones y también para la iglesia hoy en día.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En éstas, Pablo nunca falló en enfatizar la doctrina de justificación por la gracia de Dios por medio de la fe por causa de la redención que vino por Jesucristo. </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55" name="Google Shape;45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volvió a visitar personalmente a las iglesias que él fundó</a:t>
            </a:r>
            <a:r>
              <a:rPr lang="en-US" sz="1100">
                <a:latin typeface="Calibri"/>
                <a:ea typeface="Calibri"/>
                <a:cs typeface="Calibri"/>
                <a:sym typeface="Calibri"/>
              </a:rPr>
              <a:t> de manera de fortalecer a los creyentes en su fe.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Pablo visitó Filipos de nuevo durante su tercer viaje misionero. (Y probablemente más) </a:t>
            </a:r>
            <a:endParaRPr sz="11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a:solidFill>
                <a:schemeClr val="dk1"/>
              </a:solidFill>
              <a:latin typeface="Calibri"/>
              <a:ea typeface="Calibri"/>
              <a:cs typeface="Calibri"/>
              <a:sym typeface="Calibri"/>
            </a:endParaRPr>
          </a:p>
        </p:txBody>
      </p:sp>
      <p:sp>
        <p:nvSpPr>
          <p:cNvPr id="462" name="Google Shape;46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casi siempre viajaba y trabajaba en equipo.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En Hechos 16, Pablo estaba viajando con Silas, Lucas y Timoteo. En otras historias de este curso hemos visto Pablo viajando con Bernabé.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Solo podemos imaginar cómo los miembros de los equipos misioneros se animaron unos a otros y enseñaron en palabra y por ejemplo personal. </a:t>
            </a:r>
            <a:endParaRPr sz="11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a:solidFill>
                <a:schemeClr val="dk1"/>
              </a:solidFill>
              <a:latin typeface="Calibri"/>
              <a:ea typeface="Calibri"/>
              <a:cs typeface="Calibri"/>
              <a:sym typeface="Calibri"/>
            </a:endParaRPr>
          </a:p>
        </p:txBody>
      </p:sp>
      <p:sp>
        <p:nvSpPr>
          <p:cNvPr id="469" name="Google Shape;46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Pablo envió personas para comenzar nuevas misiones y para capacitar a las que habían sido fundadas</a:t>
            </a:r>
            <a:r>
              <a:rPr lang="en-US" sz="1100">
                <a:latin typeface="Calibri"/>
                <a:ea typeface="Calibri"/>
                <a:cs typeface="Calibri"/>
                <a:sym typeface="Calibri"/>
              </a:rPr>
              <a:t>. A veces dejó líderes en ciudades para capacitar a otros. </a:t>
            </a:r>
            <a:r>
              <a:rPr lang="en-US" sz="800">
                <a:latin typeface="Calibri"/>
                <a:ea typeface="Calibri"/>
                <a:cs typeface="Calibri"/>
                <a:sym typeface="Calibri"/>
              </a:rPr>
              <a:t>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En Hechos 16, Pablo y Silas tuvieron que salir de la ciudad de Filipos, pero Lucas y Timoteo no. </a:t>
            </a:r>
            <a:endParaRPr sz="1100">
              <a:latin typeface="Calibri"/>
              <a:ea typeface="Calibri"/>
              <a:cs typeface="Calibri"/>
              <a:sym typeface="Calibri"/>
            </a:endParaRPr>
          </a:p>
        </p:txBody>
      </p:sp>
      <p:sp>
        <p:nvSpPr>
          <p:cNvPr id="476" name="Google Shape;476;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6f9efaf544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La historia de Timoteo</a:t>
            </a:r>
            <a:endParaRPr/>
          </a:p>
          <a:p>
            <a:pPr indent="-215900" lvl="1" marL="742950" marR="0" rtl="0" algn="l">
              <a:lnSpc>
                <a:spcPct val="100000"/>
              </a:lnSpc>
              <a:spcBef>
                <a:spcPts val="0"/>
              </a:spcBef>
              <a:spcAft>
                <a:spcPts val="0"/>
              </a:spcAft>
              <a:buSzPts val="1100"/>
              <a:buFont typeface="Courier New"/>
              <a:buNone/>
            </a:pPr>
            <a:r>
              <a:t/>
            </a:r>
            <a:endParaRPr sz="1100">
              <a:latin typeface="Calibri"/>
              <a:ea typeface="Calibri"/>
              <a:cs typeface="Calibri"/>
              <a:sym typeface="Calibri"/>
            </a:endParaRPr>
          </a:p>
          <a:p>
            <a:pPr indent="-228600" lvl="2" marL="11430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Tenía una mamá y abuela que eran creyentes sinceros y él había conocido las Escrituras desde su niñez. (2 Timothy 1:5-7) </a:t>
            </a:r>
            <a:endParaRPr sz="1100">
              <a:latin typeface="Calibri"/>
              <a:ea typeface="Calibri"/>
              <a:cs typeface="Calibri"/>
              <a:sym typeface="Calibri"/>
            </a:endParaRPr>
          </a:p>
          <a:p>
            <a:pPr indent="-228600" lvl="2" marL="11430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Los hermanos en Listra y en Iconio hablaban bien de él, así que Pablo decidió llevárselo en su viaje misionero. Imaginamos cómo Timoteo aprendió de Pablo. (Hechos 16:1-5) </a:t>
            </a:r>
            <a:endParaRPr sz="1100">
              <a:latin typeface="Calibri"/>
              <a:ea typeface="Calibri"/>
              <a:cs typeface="Calibri"/>
              <a:sym typeface="Calibri"/>
            </a:endParaRPr>
          </a:p>
          <a:p>
            <a:pPr indent="-228600" lvl="2" marL="11430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Pablo envió a Timoteo a lugares para confirmar y exhortar a los creyentes en su fe. (1 Tes 3:2,3; 1 Corintios 4:17 y 16:10; Hechos 19:22)</a:t>
            </a:r>
            <a:endParaRPr sz="1100">
              <a:latin typeface="Calibri"/>
              <a:ea typeface="Calibri"/>
              <a:cs typeface="Calibri"/>
              <a:sym typeface="Calibri"/>
            </a:endParaRPr>
          </a:p>
          <a:p>
            <a:pPr indent="-228600" lvl="2" marL="11430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Timoteo llegó a servir como líder en la iglesia cristiana y Pablo escribió dos cartas inspiradas a Timoteo (y a nosotros) para animarle en el ministerio.</a:t>
            </a:r>
            <a:endParaRPr sz="1100">
              <a:latin typeface="Calibri"/>
              <a:ea typeface="Calibri"/>
              <a:cs typeface="Calibri"/>
              <a:sym typeface="Calibri"/>
            </a:endParaRPr>
          </a:p>
          <a:p>
            <a:pPr indent="0" lvl="0" marL="457200" marR="17145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483" name="Google Shape;483;g26f9efaf544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2. ¿Por qué es tan importante capacitar a otros para participar en la obra del evangelio? </a:t>
            </a:r>
            <a:r>
              <a:rPr lang="en-US" sz="1800">
                <a:solidFill>
                  <a:srgbClr val="00B050"/>
                </a:solidFill>
                <a:latin typeface="Calibri"/>
                <a:ea typeface="Calibri"/>
                <a:cs typeface="Calibri"/>
                <a:sym typeface="Calibri"/>
              </a:rPr>
              <a:t>(Pregunta 7B del Proyecto Final)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492" name="Google Shape;492;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¿Por qué es tan importante capacitar a otros para participar en la obra del evangelio? </a:t>
            </a:r>
            <a:r>
              <a:rPr lang="en-US" sz="1800">
                <a:solidFill>
                  <a:srgbClr val="00B050"/>
                </a:solidFill>
                <a:latin typeface="Calibri"/>
                <a:ea typeface="Calibri"/>
                <a:cs typeface="Calibri"/>
                <a:sym typeface="Calibri"/>
              </a:rPr>
              <a:t>(Pregunta 7B del Proyecto Final)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b="1" lang="en-US" sz="1800">
                <a:latin typeface="Calibri"/>
                <a:ea typeface="Calibri"/>
                <a:cs typeface="Calibri"/>
                <a:sym typeface="Calibri"/>
              </a:rPr>
              <a:t>Es lo que Dios desea: nos encargó cada uno de nosotros con el ministerio del evangelio.</a:t>
            </a:r>
            <a:r>
              <a:rPr lang="en-US" sz="1800">
                <a:latin typeface="Calibri"/>
                <a:ea typeface="Calibri"/>
                <a:cs typeface="Calibri"/>
                <a:sym typeface="Calibri"/>
              </a:rPr>
              <a:t> Hemos sido enviados con la autoridad de Cristo.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p:txBody>
      </p:sp>
      <p:sp>
        <p:nvSpPr>
          <p:cNvPr id="498" name="Google Shape;498;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6fa0108288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Mateo 28:18-20 Se me ha dado toda autoridad en el cielo y en la tierra. Por tanto, vayan y hagan discípulos de todas las naciones, bautizándoles en el nombre del Padre y del Hijo y del Espíritu Santo, enseñándoles a obedecer todo lo que les he mandado a ustedes. Y les aseguro que estaré con ustedes siempre, hasta el fin del mundo. </a:t>
            </a:r>
            <a:endParaRPr sz="1100">
              <a:latin typeface="Calibri"/>
              <a:ea typeface="Calibri"/>
              <a:cs typeface="Calibri"/>
              <a:sym typeface="Calibri"/>
            </a:endParaRPr>
          </a:p>
          <a:p>
            <a:pPr indent="0" lvl="0" marL="0" rtl="0" algn="just">
              <a:lnSpc>
                <a:spcPct val="100000"/>
              </a:lnSpc>
              <a:spcBef>
                <a:spcPts val="1000"/>
              </a:spcBef>
              <a:spcAft>
                <a:spcPts val="1000"/>
              </a:spcAft>
              <a:buSzPts val="1100"/>
              <a:buNone/>
            </a:pPr>
            <a:r>
              <a:t/>
            </a:r>
            <a:endParaRPr>
              <a:solidFill>
                <a:schemeClr val="dk1"/>
              </a:solidFill>
              <a:latin typeface="Calibri"/>
              <a:ea typeface="Calibri"/>
              <a:cs typeface="Calibri"/>
              <a:sym typeface="Calibri"/>
            </a:endParaRPr>
          </a:p>
        </p:txBody>
      </p:sp>
      <p:sp>
        <p:nvSpPr>
          <p:cNvPr id="505" name="Google Shape;505;g26fa0108288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c0eec2cfd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1. Captar.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Captar es el primer paso de Las Cuatro “C”. Es el gancho para llamar la atención de otros. Es el puente para llevar la conversación a la Palabra de Dios.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Para nuestro Captar hoy es una actividad que vamos a hacer juntas: Un juego de memorización.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100"/>
              <a:buChar char="●"/>
            </a:pPr>
            <a:r>
              <a:rPr lang="en-US" sz="1800">
                <a:latin typeface="Calibri"/>
                <a:ea typeface="Calibri"/>
                <a:cs typeface="Calibri"/>
                <a:sym typeface="Calibri"/>
              </a:rPr>
              <a:t>Pablo tenía una confianza grande en el poder del evangelio. Memoricemos la famosa declaración del apóstol Pablo acerca de este poder: </a:t>
            </a:r>
            <a:r>
              <a:rPr b="1" lang="en-US" sz="1800">
                <a:latin typeface="Calibri"/>
                <a:ea typeface="Calibri"/>
                <a:cs typeface="Calibri"/>
                <a:sym typeface="Calibri"/>
              </a:rPr>
              <a:t>“No me avergüenzo del evangelio, pues es poder de Dios para la salvación de todos los que creen.” (Romanos 1:16) </a:t>
            </a:r>
            <a:endParaRPr/>
          </a:p>
          <a:p>
            <a:pPr indent="-215900" lvl="0" marL="285750" marR="0" rtl="0" algn="l">
              <a:lnSpc>
                <a:spcPct val="100000"/>
              </a:lnSpc>
              <a:spcBef>
                <a:spcPts val="0"/>
              </a:spcBef>
              <a:spcAft>
                <a:spcPts val="0"/>
              </a:spcAft>
              <a:buSzPts val="1100"/>
              <a:buNone/>
            </a:pPr>
            <a:r>
              <a:t/>
            </a:r>
            <a:endParaRPr sz="1800">
              <a:latin typeface="Calibri"/>
              <a:ea typeface="Calibri"/>
              <a:cs typeface="Calibri"/>
              <a:sym typeface="Calibri"/>
            </a:endParaRPr>
          </a:p>
          <a:p>
            <a:pPr indent="-285750" lvl="0" marL="285750" marR="0" rtl="0" algn="l">
              <a:lnSpc>
                <a:spcPct val="100000"/>
              </a:lnSpc>
              <a:spcBef>
                <a:spcPts val="0"/>
              </a:spcBef>
              <a:spcAft>
                <a:spcPts val="0"/>
              </a:spcAft>
              <a:buSzPts val="1100"/>
              <a:buChar char="●"/>
            </a:pPr>
            <a:r>
              <a:rPr i="1" lang="en-US" sz="1800">
                <a:solidFill>
                  <a:srgbClr val="00B050"/>
                </a:solidFill>
                <a:latin typeface="Calibri"/>
                <a:ea typeface="Calibri"/>
                <a:cs typeface="Calibri"/>
                <a:sym typeface="Calibri"/>
              </a:rPr>
              <a:t>Pide que los estudiantes miren bien la pantalla y las palabras del versículo. Avísales que vamos a repetir las palabras algunas veces, y poco a poco vas a sacar palabras de la pantalla hasta que puedan decir el versículo sin ayuda. </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b="1">
              <a:solidFill>
                <a:schemeClr val="dk1"/>
              </a:solidFill>
              <a:latin typeface="Calibri"/>
              <a:ea typeface="Calibri"/>
              <a:cs typeface="Calibri"/>
              <a:sym typeface="Calibri"/>
            </a:endParaRPr>
          </a:p>
        </p:txBody>
      </p:sp>
      <p:sp>
        <p:nvSpPr>
          <p:cNvPr id="122" name="Google Shape;122;g26c0eec2cfd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000"/>
              </a:spcBef>
              <a:spcAft>
                <a:spcPts val="1000"/>
              </a:spcAft>
              <a:buSzPts val="1100"/>
              <a:buNone/>
            </a:pPr>
            <a:r>
              <a:t/>
            </a:r>
            <a:endParaRPr>
              <a:solidFill>
                <a:schemeClr val="dk1"/>
              </a:solidFill>
              <a:latin typeface="Calibri"/>
              <a:ea typeface="Calibri"/>
              <a:cs typeface="Calibri"/>
              <a:sym typeface="Calibri"/>
            </a:endParaRPr>
          </a:p>
        </p:txBody>
      </p:sp>
      <p:sp>
        <p:nvSpPr>
          <p:cNvPr id="513" name="Google Shape;513;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000000"/>
              </a:buClr>
              <a:buSzPts val="1100"/>
              <a:buFont typeface="Noto Sans Symbols"/>
              <a:buChar char="∙"/>
            </a:pPr>
            <a:r>
              <a:rPr b="1" lang="en-US" sz="1800">
                <a:latin typeface="Calibri"/>
                <a:ea typeface="Calibri"/>
                <a:cs typeface="Calibri"/>
                <a:sym typeface="Calibri"/>
              </a:rPr>
              <a:t>Cada cristiano es un colaborador con Dios. Nuestra conversión es también nuestro llamado.</a:t>
            </a:r>
            <a:r>
              <a:rPr lang="en-US" sz="1800">
                <a:latin typeface="Calibri"/>
                <a:ea typeface="Calibri"/>
                <a:cs typeface="Calibri"/>
                <a:sym typeface="Calibri"/>
              </a:rPr>
              <a:t>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p:txBody>
      </p:sp>
      <p:sp>
        <p:nvSpPr>
          <p:cNvPr id="522" name="Google Shape;522;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Cada cristiano es un colaborador con Dios. Nuestra conversión es también nuestro llamado.</a:t>
            </a:r>
            <a:r>
              <a:rPr lang="en-US" sz="1100">
                <a:latin typeface="Calibri"/>
                <a:ea typeface="Calibri"/>
                <a:cs typeface="Calibri"/>
                <a:sym typeface="Calibri"/>
              </a:rPr>
              <a:t> </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La fe y la predicación del evangelio van de la mano. “Creemos, y por lo tanto también hablamos” (2 Corintios 4:13). </a:t>
            </a:r>
            <a:endParaRPr/>
          </a:p>
          <a:p>
            <a:pPr indent="-215900" lvl="1" marL="742950" marR="0" rtl="0" algn="l">
              <a:lnSpc>
                <a:spcPct val="100000"/>
              </a:lnSpc>
              <a:spcBef>
                <a:spcPts val="0"/>
              </a:spcBef>
              <a:spcAft>
                <a:spcPts val="0"/>
              </a:spcAft>
              <a:buSzPts val="1100"/>
              <a:buFont typeface="Courier New"/>
              <a:buNone/>
            </a:pPr>
            <a:r>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No es solo un mandato de Cristo para nosotros; es la respuesta natural de la nueva persona en cada cristiano. Por nuestra naturaleza en Cristo, proclamamos el evangelio. “El amor de Cristo nos lleva a actuar así, al pensar que si uno murió por todos, entonces todos murieron; y él murió por todos, para que los que viven ya no vivan para sí, sino para aquel que murió y resucitó por ellos” (2 Corintios 5:14-15). </a:t>
            </a:r>
            <a:endParaRPr sz="1100">
              <a:latin typeface="Calibri"/>
              <a:ea typeface="Calibri"/>
              <a:cs typeface="Calibri"/>
              <a:sym typeface="Calibri"/>
            </a:endParaRPr>
          </a:p>
          <a:p>
            <a:pPr indent="0" lvl="0" marL="0" rtl="0" algn="just">
              <a:lnSpc>
                <a:spcPct val="100000"/>
              </a:lnSpc>
              <a:spcBef>
                <a:spcPts val="1000"/>
              </a:spcBef>
              <a:spcAft>
                <a:spcPts val="1000"/>
              </a:spcAft>
              <a:buSzPts val="1100"/>
              <a:buNone/>
            </a:pPr>
            <a:r>
              <a:t/>
            </a:r>
            <a:endParaRPr>
              <a:solidFill>
                <a:schemeClr val="dk1"/>
              </a:solidFill>
              <a:latin typeface="Calibri"/>
              <a:ea typeface="Calibri"/>
              <a:cs typeface="Calibri"/>
              <a:sym typeface="Calibri"/>
            </a:endParaRPr>
          </a:p>
        </p:txBody>
      </p:sp>
      <p:sp>
        <p:nvSpPr>
          <p:cNvPr id="529" name="Google Shape;529;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1" marL="742950" marR="0" rtl="0" algn="l">
              <a:lnSpc>
                <a:spcPct val="100000"/>
              </a:lnSpc>
              <a:spcBef>
                <a:spcPts val="0"/>
              </a:spcBef>
              <a:spcAft>
                <a:spcPts val="0"/>
              </a:spcAft>
              <a:buSzPts val="1100"/>
              <a:buFont typeface="Courier New"/>
              <a:buChar char="o"/>
            </a:pPr>
            <a:r>
              <a:rPr lang="en-US" sz="1800">
                <a:latin typeface="Calibri"/>
                <a:ea typeface="Calibri"/>
                <a:cs typeface="Calibri"/>
                <a:sym typeface="Calibri"/>
              </a:rPr>
              <a:t>Cada cristiano forma parte de la iglesia, del cuerpo de Dios. Cada cristiano tiene dones para el bien de la iglesia (1 Corintios 12) </a:t>
            </a:r>
            <a:endParaRPr/>
          </a:p>
          <a:p>
            <a:pPr indent="-215900" lvl="1" marL="742950" marR="0" rtl="0" algn="l">
              <a:lnSpc>
                <a:spcPct val="100000"/>
              </a:lnSpc>
              <a:spcBef>
                <a:spcPts val="0"/>
              </a:spcBef>
              <a:spcAft>
                <a:spcPts val="0"/>
              </a:spcAft>
              <a:buSzPts val="1100"/>
              <a:buFont typeface="Courier New"/>
              <a:buNone/>
            </a:pPr>
            <a:r>
              <a:t/>
            </a:r>
            <a:endParaRPr sz="18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800">
                <a:latin typeface="Calibri"/>
                <a:ea typeface="Calibri"/>
                <a:cs typeface="Calibri"/>
                <a:sym typeface="Calibri"/>
              </a:rPr>
              <a:t>Todo cristiano y toda iglesia están llamados a salir por la puerta para llevar la Palabra a su parte del mundo. </a:t>
            </a:r>
            <a:endParaRPr sz="1800">
              <a:latin typeface="Calibri"/>
              <a:ea typeface="Calibri"/>
              <a:cs typeface="Calibri"/>
              <a:sym typeface="Calibri"/>
            </a:endParaRPr>
          </a:p>
          <a:p>
            <a:pPr indent="0" lvl="0" marL="0" rtl="0" algn="just">
              <a:lnSpc>
                <a:spcPct val="100000"/>
              </a:lnSpc>
              <a:spcBef>
                <a:spcPts val="1000"/>
              </a:spcBef>
              <a:spcAft>
                <a:spcPts val="1000"/>
              </a:spcAft>
              <a:buSzPts val="1100"/>
              <a:buNone/>
            </a:pPr>
            <a:r>
              <a:t/>
            </a:r>
            <a:endParaRPr>
              <a:solidFill>
                <a:schemeClr val="dk1"/>
              </a:solidFill>
              <a:latin typeface="Calibri"/>
              <a:ea typeface="Calibri"/>
              <a:cs typeface="Calibri"/>
              <a:sym typeface="Calibri"/>
            </a:endParaRPr>
          </a:p>
        </p:txBody>
      </p:sp>
      <p:sp>
        <p:nvSpPr>
          <p:cNvPr id="538" name="Google Shape;538;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b="1" lang="en-US" sz="1100">
                <a:latin typeface="Calibri"/>
                <a:ea typeface="Calibri"/>
                <a:cs typeface="Calibri"/>
                <a:sym typeface="Calibri"/>
              </a:rPr>
              <a:t>Los creyentes y la iglesia siempre están bajo los ataques del diablo</a:t>
            </a:r>
            <a:r>
              <a:rPr lang="en-US" sz="1100">
                <a:latin typeface="Calibri"/>
                <a:ea typeface="Calibri"/>
                <a:cs typeface="Calibri"/>
                <a:sym typeface="Calibri"/>
              </a:rPr>
              <a:t>. Por eso, es importante capacitar cristianos fieles a la sana doctrina para cuidar la iglesia del Señor. </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Hechos 20:28-32 Pablo a los ancianos de Éfeso “que velen por el rebaño sobre el cual el Espíritu Santo los ha puesto como obispos, para que cuiden de la iglesia de Señor, que el ganó por su propia sangre. Yo sé bien que después de mi partida vendrán lobos rapaces, que no perdonarán al rebaño. Aun entre ustedes mismos, algunos se levantarán y con sus mentiras arrastrarán tras de sí a los discípulos. Por lo tanto, manténganse atentos … Ahora los encomiendo a Dios y a su palabra de bondad, la cual puede edificarlos y darles la herencia prometida con todos los que han sido santificados.” </a:t>
            </a:r>
            <a:endParaRPr sz="11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p:txBody>
      </p:sp>
      <p:sp>
        <p:nvSpPr>
          <p:cNvPr id="546" name="Google Shape;546;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3. ¿Cómo intenta Academia Cristo a seguir el ejemplo de Pablo al entrenar a otros? </a:t>
            </a:r>
            <a:r>
              <a:rPr lang="en-US" sz="1100">
                <a:solidFill>
                  <a:srgbClr val="00B050"/>
                </a:solidFill>
                <a:latin typeface="Calibri"/>
                <a:ea typeface="Calibri"/>
                <a:cs typeface="Calibri"/>
                <a:sym typeface="Calibri"/>
              </a:rPr>
              <a:t>(Pregunta 7C del Proyecto Final) </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Compartimos el privilegio del evangelio junto con Pablo.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Cómo Pablo, el Espíritu santo nos convirtió, nos llamó, lo dirigió y nos animó.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Pablo consideró su más grande tesoro el evangelio y su mensaje de salvación por fe en Jesucristo y en su muerte y resurrección. Tenemos el mismo evangelio y título de “testigos de la gracia de Dios.”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Que nunca dejamos de maravillarnos del evangelio y de encontrar gozo y satisfacción en nuestro llamado como embajadores de Cristo. </a:t>
            </a:r>
            <a:endParaRPr sz="1100">
              <a:latin typeface="Calibri"/>
              <a:ea typeface="Calibri"/>
              <a:cs typeface="Calibri"/>
              <a:sym typeface="Calibri"/>
            </a:endParaRPr>
          </a:p>
          <a:p>
            <a:pPr indent="-228600" lvl="0" marL="457200" rtl="0" algn="l">
              <a:lnSpc>
                <a:spcPct val="100000"/>
              </a:lnSpc>
              <a:spcBef>
                <a:spcPts val="0"/>
              </a:spcBef>
              <a:spcAft>
                <a:spcPts val="0"/>
              </a:spcAft>
              <a:buSzPts val="1100"/>
              <a:buNone/>
            </a:pPr>
            <a:r>
              <a:t/>
            </a:r>
            <a:endParaRPr b="0" i="0" sz="1800" u="none" strike="noStrike">
              <a:solidFill>
                <a:srgbClr val="000000"/>
              </a:solidFill>
              <a:latin typeface="Arial"/>
              <a:ea typeface="Arial"/>
              <a:cs typeface="Arial"/>
              <a:sym typeface="Arial"/>
            </a:endParaRPr>
          </a:p>
        </p:txBody>
      </p:sp>
      <p:sp>
        <p:nvSpPr>
          <p:cNvPr id="559" name="Google Shape;559;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El propósito de Academia Cristo es: compartir y crecer en la Palabra y capacitación para cumplir la Gran Comisión y llevar la Palabra a otros. </a:t>
            </a:r>
            <a:r>
              <a:rPr lang="en-US" sz="800">
                <a:latin typeface="Calibri"/>
                <a:ea typeface="Calibri"/>
                <a:cs typeface="Calibri"/>
                <a:sym typeface="Calibri"/>
              </a:rPr>
              <a:t> </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Confiamos en el poder del evangelio.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Ustedes son nuestros colaboradores en la Palabra, en el ministerio que Dios nos ha encargado. Somos la iglesia y cada parte es importante.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Deseamos abrazarles con la Palabra y ayudarles a compartir la Palabra con otros. Por eso tenemos el Nivel Discipulado y el Nivel Sembrador de Academia Cristo. En el Nivel Discipulado, aprendemos y crecemos juntos en la Palabra y practicamos el método de la 4C. En Nivel Sembrador, caminamos contigo en tu ministerio y te visitamos para animarte y tu grupo. </a:t>
            </a:r>
            <a:endParaRPr sz="1100">
              <a:latin typeface="Calibri"/>
              <a:ea typeface="Calibri"/>
              <a:cs typeface="Calibri"/>
              <a:sym typeface="Calibri"/>
            </a:endParaRPr>
          </a:p>
        </p:txBody>
      </p:sp>
      <p:sp>
        <p:nvSpPr>
          <p:cNvPr id="566" name="Google Shape;566;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Clr>
                <a:srgbClr val="000000"/>
              </a:buClr>
              <a:buSzPts val="1100"/>
              <a:buFont typeface="Noto Sans Symbols"/>
              <a:buChar char="∙"/>
            </a:pPr>
            <a:r>
              <a:rPr lang="en-US" sz="1100">
                <a:latin typeface="Calibri"/>
                <a:ea typeface="Calibri"/>
                <a:cs typeface="Calibri"/>
                <a:sym typeface="Calibri"/>
              </a:rPr>
              <a:t>¡Les invitamos a compartir este curso con otros! Todos los materiales están en academiacristo.com. Además, pueden utilizar el método de las 4C con las historias del libro de Hechos.</a:t>
            </a:r>
            <a:endParaRPr sz="11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p:txBody>
      </p:sp>
      <p:sp>
        <p:nvSpPr>
          <p:cNvPr id="577" name="Google Shape;57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6ba99a7413_0_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Encargar la tarea para Lección 8: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Ver el video: </a:t>
            </a:r>
            <a:r>
              <a:rPr lang="en-US" sz="1800" u="sng">
                <a:solidFill>
                  <a:srgbClr val="0563C1"/>
                </a:solidFill>
                <a:latin typeface="Calibri"/>
                <a:ea typeface="Calibri"/>
                <a:cs typeface="Calibri"/>
                <a:sym typeface="Calibri"/>
                <a:hlinkClick r:id="rId2">
                  <a:extLst>
                    <a:ext uri="{A12FA001-AC4F-418D-AE19-62706E023703}">
                      <ahyp:hlinkClr val="tx"/>
                    </a:ext>
                  </a:extLst>
                </a:hlinkClick>
              </a:rPr>
              <a:t>https://youtu.be/xbXdWNIZRGQ</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Dar un vistazo a Hechos capítulos 23 a 28 en sus Biblias.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Leer Hechos 28:16-31 en tus Biblias. </a:t>
            </a:r>
            <a:endParaRPr sz="1800">
              <a:latin typeface="Calibri"/>
              <a:ea typeface="Calibri"/>
              <a:cs typeface="Calibri"/>
              <a:sym typeface="Calibri"/>
            </a:endParaRPr>
          </a:p>
          <a:p>
            <a:pPr indent="0" lvl="0" marL="0" marR="171450" rtl="0" algn="l">
              <a:lnSpc>
                <a:spcPct val="100000"/>
              </a:lnSpc>
              <a:spcBef>
                <a:spcPts val="60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584" name="Google Shape;584;g26ba99a7413_0_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fa0108288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Clr>
                <a:srgbClr val="000000"/>
              </a:buClr>
              <a:buSzPts val="1100"/>
              <a:buFont typeface="Arial"/>
              <a:buNone/>
            </a:pPr>
            <a:r>
              <a:rPr b="1" lang="en-US" sz="1100">
                <a:latin typeface="Calibri"/>
                <a:ea typeface="Calibri"/>
                <a:cs typeface="Calibri"/>
                <a:sym typeface="Calibri"/>
              </a:rPr>
              <a:t>“No me avergüenzo del evangelio,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pues es poder de Dios para la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salvación de todos los que creen.”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(Romanos 1:16) </a:t>
            </a:r>
            <a:endParaRPr/>
          </a:p>
          <a:p>
            <a:pPr indent="0" lvl="0" marL="0" marR="171450" rtl="0" algn="l">
              <a:lnSpc>
                <a:spcPct val="100000"/>
              </a:lnSpc>
              <a:spcBef>
                <a:spcPts val="1600"/>
              </a:spcBef>
              <a:spcAft>
                <a:spcPts val="600"/>
              </a:spcAft>
              <a:buSzPts val="1100"/>
              <a:buNone/>
            </a:pPr>
            <a:r>
              <a:t/>
            </a:r>
            <a:endParaRPr b="1">
              <a:solidFill>
                <a:schemeClr val="dk1"/>
              </a:solidFill>
              <a:latin typeface="Calibri"/>
              <a:ea typeface="Calibri"/>
              <a:cs typeface="Calibri"/>
              <a:sym typeface="Calibri"/>
            </a:endParaRPr>
          </a:p>
        </p:txBody>
      </p:sp>
      <p:sp>
        <p:nvSpPr>
          <p:cNvPr id="132" name="Google Shape;132;g26fa0108288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adf147660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914400" rtl="0" algn="l">
              <a:lnSpc>
                <a:spcPct val="100000"/>
              </a:lnSpc>
              <a:spcBef>
                <a:spcPts val="0"/>
              </a:spcBef>
              <a:spcAft>
                <a:spcPts val="1000"/>
              </a:spcAft>
              <a:buClr>
                <a:schemeClr val="dk1"/>
              </a:buClr>
              <a:buSzPts val="1100"/>
              <a:buFont typeface="Calibri"/>
              <a:buAutoNum type="arabicPeriod" startAt="2"/>
            </a:pPr>
            <a:r>
              <a:rPr lang="en-US">
                <a:solidFill>
                  <a:schemeClr val="dk1"/>
                </a:solidFill>
                <a:latin typeface="Calibri"/>
                <a:ea typeface="Calibri"/>
                <a:cs typeface="Calibri"/>
                <a:sym typeface="Calibri"/>
              </a:rPr>
              <a:t>Oración de clausura</a:t>
            </a:r>
            <a:endParaRPr/>
          </a:p>
        </p:txBody>
      </p:sp>
      <p:sp>
        <p:nvSpPr>
          <p:cNvPr id="594" name="Google Shape;594;g2adf147660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ac1ba269c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0"/>
              </a:spcBef>
              <a:spcAft>
                <a:spcPts val="0"/>
              </a:spcAft>
              <a:buClr>
                <a:schemeClr val="dk1"/>
              </a:buClr>
              <a:buSzPts val="1100"/>
              <a:buFont typeface="Arial"/>
              <a:buNone/>
            </a:pPr>
            <a:r>
              <a:t/>
            </a:r>
            <a:endParaRPr b="1" u="sng">
              <a:solidFill>
                <a:schemeClr val="dk1"/>
              </a:solidFill>
              <a:latin typeface="Calibri"/>
              <a:ea typeface="Calibri"/>
              <a:cs typeface="Calibri"/>
              <a:sym typeface="Calibri"/>
            </a:endParaRPr>
          </a:p>
        </p:txBody>
      </p:sp>
      <p:sp>
        <p:nvSpPr>
          <p:cNvPr id="612" name="Google Shape;612;g2ac1ba269cb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6fa010828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Clr>
                <a:srgbClr val="000000"/>
              </a:buClr>
              <a:buSzPts val="1100"/>
              <a:buFont typeface="Arial"/>
              <a:buNone/>
            </a:pPr>
            <a:r>
              <a:rPr b="1" lang="en-US" sz="1100">
                <a:latin typeface="Calibri"/>
                <a:ea typeface="Calibri"/>
                <a:cs typeface="Calibri"/>
                <a:sym typeface="Calibri"/>
              </a:rPr>
              <a:t>“No me avergüenzo del evangelio,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pues es poder de Dios para la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salvación de todos los que creen.”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(Romanos 1:16) </a:t>
            </a:r>
            <a:endParaRPr/>
          </a:p>
          <a:p>
            <a:pPr indent="0" lvl="0" marL="0" marR="171450" rtl="0" algn="l">
              <a:lnSpc>
                <a:spcPct val="100000"/>
              </a:lnSpc>
              <a:spcBef>
                <a:spcPts val="1600"/>
              </a:spcBef>
              <a:spcAft>
                <a:spcPts val="600"/>
              </a:spcAft>
              <a:buSzPts val="1100"/>
              <a:buNone/>
            </a:pPr>
            <a:r>
              <a:t/>
            </a:r>
            <a:endParaRPr b="1">
              <a:solidFill>
                <a:schemeClr val="dk1"/>
              </a:solidFill>
              <a:latin typeface="Calibri"/>
              <a:ea typeface="Calibri"/>
              <a:cs typeface="Calibri"/>
              <a:sym typeface="Calibri"/>
            </a:endParaRPr>
          </a:p>
        </p:txBody>
      </p:sp>
      <p:sp>
        <p:nvSpPr>
          <p:cNvPr id="142" name="Google Shape;142;g26fa0108288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fa0108288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Clr>
                <a:srgbClr val="000000"/>
              </a:buClr>
              <a:buSzPts val="1100"/>
              <a:buFont typeface="Arial"/>
              <a:buNone/>
            </a:pPr>
            <a:r>
              <a:rPr b="1" lang="en-US" sz="1100">
                <a:latin typeface="Calibri"/>
                <a:ea typeface="Calibri"/>
                <a:cs typeface="Calibri"/>
                <a:sym typeface="Calibri"/>
              </a:rPr>
              <a:t>“No me avergüenzo del evangelio,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pues es poder de Dios para la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salvación de todos los que creen.”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(Romanos 1:16) </a:t>
            </a:r>
            <a:endParaRPr/>
          </a:p>
          <a:p>
            <a:pPr indent="0" lvl="0" marL="0" marR="171450" rtl="0" algn="l">
              <a:lnSpc>
                <a:spcPct val="100000"/>
              </a:lnSpc>
              <a:spcBef>
                <a:spcPts val="1600"/>
              </a:spcBef>
              <a:spcAft>
                <a:spcPts val="600"/>
              </a:spcAft>
              <a:buSzPts val="1100"/>
              <a:buNone/>
            </a:pPr>
            <a:r>
              <a:t/>
            </a:r>
            <a:endParaRPr b="1">
              <a:solidFill>
                <a:schemeClr val="dk1"/>
              </a:solidFill>
              <a:latin typeface="Calibri"/>
              <a:ea typeface="Calibri"/>
              <a:cs typeface="Calibri"/>
              <a:sym typeface="Calibri"/>
            </a:endParaRPr>
          </a:p>
        </p:txBody>
      </p:sp>
      <p:sp>
        <p:nvSpPr>
          <p:cNvPr id="152" name="Google Shape;152;g26fa0108288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6fa0108288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1000"/>
              </a:spcBef>
              <a:spcAft>
                <a:spcPts val="0"/>
              </a:spcAft>
              <a:buClr>
                <a:srgbClr val="000000"/>
              </a:buClr>
              <a:buSzPts val="1100"/>
              <a:buFont typeface="Arial"/>
              <a:buNone/>
            </a:pPr>
            <a:r>
              <a:rPr b="1" lang="en-US" sz="1100">
                <a:latin typeface="Calibri"/>
                <a:ea typeface="Calibri"/>
                <a:cs typeface="Calibri"/>
                <a:sym typeface="Calibri"/>
              </a:rPr>
              <a:t>“No me avergüenzo del evangelio,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pues es poder de Dios para la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salvación de todos los que creen.” </a:t>
            </a:r>
            <a:endParaRPr/>
          </a:p>
          <a:p>
            <a:pPr indent="0" lvl="0" marL="0" marR="171450" rtl="0" algn="l">
              <a:lnSpc>
                <a:spcPct val="100000"/>
              </a:lnSpc>
              <a:spcBef>
                <a:spcPts val="1600"/>
              </a:spcBef>
              <a:spcAft>
                <a:spcPts val="0"/>
              </a:spcAft>
              <a:buClr>
                <a:srgbClr val="000000"/>
              </a:buClr>
              <a:buSzPts val="1100"/>
              <a:buFont typeface="Arial"/>
              <a:buNone/>
            </a:pPr>
            <a:r>
              <a:rPr b="1" lang="en-US" sz="1100">
                <a:latin typeface="Calibri"/>
                <a:ea typeface="Calibri"/>
                <a:cs typeface="Calibri"/>
                <a:sym typeface="Calibri"/>
              </a:rPr>
              <a:t>(Romanos 1:16) </a:t>
            </a:r>
            <a:endParaRPr/>
          </a:p>
          <a:p>
            <a:pPr indent="0" lvl="0" marL="0" marR="171450" rtl="0" algn="l">
              <a:lnSpc>
                <a:spcPct val="100000"/>
              </a:lnSpc>
              <a:spcBef>
                <a:spcPts val="1600"/>
              </a:spcBef>
              <a:spcAft>
                <a:spcPts val="600"/>
              </a:spcAft>
              <a:buSzPts val="1100"/>
              <a:buNone/>
            </a:pPr>
            <a:r>
              <a:t/>
            </a:r>
            <a:endParaRPr b="1">
              <a:solidFill>
                <a:schemeClr val="dk1"/>
              </a:solidFill>
              <a:latin typeface="Calibri"/>
              <a:ea typeface="Calibri"/>
              <a:cs typeface="Calibri"/>
              <a:sym typeface="Calibri"/>
            </a:endParaRPr>
          </a:p>
        </p:txBody>
      </p:sp>
      <p:sp>
        <p:nvSpPr>
          <p:cNvPr id="162" name="Google Shape;162;g26fa0108288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27.png"/><Relationship Id="rId5"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28.png"/><Relationship Id="rId5"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29.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26.png"/><Relationship Id="rId5"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30.png"/><Relationship Id="rId5"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image" Target="../media/image38.png"/><Relationship Id="rId5"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36.png"/><Relationship Id="rId5"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37.png"/><Relationship Id="rId5"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1.png"/><Relationship Id="rId4" Type="http://schemas.openxmlformats.org/officeDocument/2006/relationships/image" Target="../media/image39.png"/><Relationship Id="rId5"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40.png"/><Relationship Id="rId5"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9.jp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2ae621378b2_0_0"/>
          <p:cNvPicPr preferRelativeResize="0"/>
          <p:nvPr/>
        </p:nvPicPr>
        <p:blipFill rotWithShape="1">
          <a:blip r:embed="rId3">
            <a:alphaModFix/>
          </a:blip>
          <a:srcRect b="0" l="0" r="0" t="0"/>
          <a:stretch/>
        </p:blipFill>
        <p:spPr>
          <a:xfrm>
            <a:off x="0" y="0"/>
            <a:ext cx="12191990" cy="6858000"/>
          </a:xfrm>
          <a:prstGeom prst="rect">
            <a:avLst/>
          </a:prstGeom>
          <a:noFill/>
          <a:ln>
            <a:noFill/>
          </a:ln>
        </p:spPr>
      </p:pic>
      <p:pic>
        <p:nvPicPr>
          <p:cNvPr id="85" name="Google Shape;85;g2ae621378b2_0_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g26c0eec2cfd_0_235"/>
          <p:cNvSpPr txBox="1"/>
          <p:nvPr/>
        </p:nvSpPr>
        <p:spPr>
          <a:xfrm>
            <a:off x="4127382" y="23402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Contar</a:t>
            </a:r>
            <a:endParaRPr b="0" i="0" sz="6000" u="none" cap="none" strike="noStrike">
              <a:solidFill>
                <a:srgbClr val="009444"/>
              </a:solidFill>
              <a:latin typeface="Lato"/>
              <a:ea typeface="Lato"/>
              <a:cs typeface="Lato"/>
              <a:sym typeface="Lato"/>
            </a:endParaRPr>
          </a:p>
        </p:txBody>
      </p:sp>
      <p:cxnSp>
        <p:nvCxnSpPr>
          <p:cNvPr id="175" name="Google Shape;175;g26c0eec2cfd_0_235"/>
          <p:cNvCxnSpPr/>
          <p:nvPr/>
        </p:nvCxnSpPr>
        <p:spPr>
          <a:xfrm>
            <a:off x="4230827" y="35850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76" name="Google Shape;176;g26c0eec2cfd_0_23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7" name="Google Shape;177;g26c0eec2cfd_0_235"/>
          <p:cNvPicPr preferRelativeResize="0"/>
          <p:nvPr/>
        </p:nvPicPr>
        <p:blipFill rotWithShape="1">
          <a:blip r:embed="rId3">
            <a:alphaModFix/>
          </a:blip>
          <a:srcRect b="0" l="1436" r="1447" t="0"/>
          <a:stretch/>
        </p:blipFill>
        <p:spPr>
          <a:xfrm>
            <a:off x="95650" y="1323950"/>
            <a:ext cx="3982775" cy="4101062"/>
          </a:xfrm>
          <a:prstGeom prst="rect">
            <a:avLst/>
          </a:prstGeom>
          <a:noFill/>
          <a:ln>
            <a:noFill/>
          </a:ln>
          <a:effectLst>
            <a:outerShdw blurRad="50800" rotWithShape="0" algn="tl" dir="2700000" dist="38100">
              <a:srgbClr val="000000">
                <a:alpha val="40000"/>
              </a:srgbClr>
            </a:outerShdw>
          </a:effectLst>
        </p:spPr>
      </p:pic>
      <p:sp>
        <p:nvSpPr>
          <p:cNvPr id="178" name="Google Shape;178;g26c0eec2cfd_0_235"/>
          <p:cNvSpPr txBox="1"/>
          <p:nvPr/>
        </p:nvSpPr>
        <p:spPr>
          <a:xfrm>
            <a:off x="4127375" y="4010750"/>
            <a:ext cx="7772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cuenta la historia de Hechos 16:11-40</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179" name="Google Shape;179;g26c0eec2cfd_0_235"/>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Enseñanza: Segundo viaje misionero de Pablo: Dios promueve la  evangelización mundial" id="185" name="Google Shape;185;p7"/>
          <p:cNvPicPr preferRelativeResize="0"/>
          <p:nvPr/>
        </p:nvPicPr>
        <p:blipFill rotWithShape="1">
          <a:blip r:embed="rId3">
            <a:alphaModFix/>
          </a:blip>
          <a:srcRect b="0" l="0" r="0" t="0"/>
          <a:stretch/>
        </p:blipFill>
        <p:spPr>
          <a:xfrm>
            <a:off x="710643" y="110657"/>
            <a:ext cx="10329279" cy="6636686"/>
          </a:xfrm>
          <a:prstGeom prst="rect">
            <a:avLst/>
          </a:prstGeom>
          <a:noFill/>
          <a:ln>
            <a:noFill/>
          </a:ln>
        </p:spPr>
      </p:pic>
      <p:sp>
        <p:nvSpPr>
          <p:cNvPr id="186" name="Google Shape;186;p7"/>
          <p:cNvSpPr/>
          <p:nvPr/>
        </p:nvSpPr>
        <p:spPr>
          <a:xfrm>
            <a:off x="5517931" y="378373"/>
            <a:ext cx="2364828" cy="693682"/>
          </a:xfrm>
          <a:prstGeom prst="lef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group of people walking on a sidewalk&#10;&#10;Description automatically generated with low confidence" id="192" name="Google Shape;192;p8"/>
          <p:cNvPicPr preferRelativeResize="0"/>
          <p:nvPr/>
        </p:nvPicPr>
        <p:blipFill rotWithShape="1">
          <a:blip r:embed="rId3">
            <a:alphaModFix/>
          </a:blip>
          <a:srcRect b="688" l="24082" r="0" t="0"/>
          <a:stretch/>
        </p:blipFill>
        <p:spPr>
          <a:xfrm>
            <a:off x="4477407" y="23648"/>
            <a:ext cx="3909912" cy="6810704"/>
          </a:xfrm>
          <a:prstGeom prst="rect">
            <a:avLst/>
          </a:prstGeom>
          <a:noFill/>
          <a:ln>
            <a:noFill/>
          </a:ln>
        </p:spPr>
      </p:pic>
      <p:pic>
        <p:nvPicPr>
          <p:cNvPr descr="A picture containing outdoor, sky, land vehicle, vehicle&#10;&#10;Description automatically generated" id="193" name="Google Shape;193;p8"/>
          <p:cNvPicPr preferRelativeResize="0"/>
          <p:nvPr/>
        </p:nvPicPr>
        <p:blipFill rotWithShape="1">
          <a:blip r:embed="rId4">
            <a:alphaModFix/>
          </a:blip>
          <a:srcRect b="0" l="0" r="0" t="0"/>
          <a:stretch/>
        </p:blipFill>
        <p:spPr>
          <a:xfrm>
            <a:off x="8671098" y="23648"/>
            <a:ext cx="5150197" cy="6858000"/>
          </a:xfrm>
          <a:prstGeom prst="rect">
            <a:avLst/>
          </a:prstGeom>
          <a:noFill/>
          <a:ln>
            <a:noFill/>
          </a:ln>
        </p:spPr>
      </p:pic>
      <p:pic>
        <p:nvPicPr>
          <p:cNvPr descr="A body of water with land in the distance&#10;&#10;Description automatically generated with low confidence" id="194" name="Google Shape;194;p8"/>
          <p:cNvPicPr preferRelativeResize="0"/>
          <p:nvPr/>
        </p:nvPicPr>
        <p:blipFill rotWithShape="1">
          <a:blip r:embed="rId5">
            <a:alphaModFix/>
          </a:blip>
          <a:srcRect b="0" l="0" r="0" t="0"/>
          <a:stretch/>
        </p:blipFill>
        <p:spPr>
          <a:xfrm>
            <a:off x="0" y="23648"/>
            <a:ext cx="4246211"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A picture containing outdoor, sky, grass, landscape&#10;&#10;Description automatically generated" id="200" name="Google Shape;200;p9"/>
          <p:cNvPicPr preferRelativeResize="0"/>
          <p:nvPr/>
        </p:nvPicPr>
        <p:blipFill rotWithShape="1">
          <a:blip r:embed="rId3">
            <a:alphaModFix/>
          </a:blip>
          <a:srcRect b="0" l="0" r="4900" t="32182"/>
          <a:stretch/>
        </p:blipFill>
        <p:spPr>
          <a:xfrm>
            <a:off x="2454133" y="0"/>
            <a:ext cx="7283733" cy="6916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Philippi of Macedonia – Drive Thru History®" id="206" name="Google Shape;206;p10"/>
          <p:cNvPicPr preferRelativeResize="0"/>
          <p:nvPr/>
        </p:nvPicPr>
        <p:blipFill rotWithShape="1">
          <a:blip r:embed="rId3">
            <a:alphaModFix/>
          </a:blip>
          <a:srcRect b="0" l="0" r="0" t="0"/>
          <a:stretch/>
        </p:blipFill>
        <p:spPr>
          <a:xfrm>
            <a:off x="0" y="9525"/>
            <a:ext cx="12192000" cy="6838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Philippi - Wikipedia" id="212" name="Google Shape;212;p17"/>
          <p:cNvPicPr preferRelativeResize="0"/>
          <p:nvPr/>
        </p:nvPicPr>
        <p:blipFill rotWithShape="1">
          <a:blip r:embed="rId3">
            <a:alphaModFix/>
          </a:blip>
          <a:srcRect b="0" l="0" r="0" t="0"/>
          <a:stretch/>
        </p:blipFill>
        <p:spPr>
          <a:xfrm>
            <a:off x="1071563" y="0"/>
            <a:ext cx="1004728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outdoor, sky, ground, tree&#10;&#10;Description automatically generated" id="218" name="Google Shape;218;p22"/>
          <p:cNvPicPr preferRelativeResize="0"/>
          <p:nvPr/>
        </p:nvPicPr>
        <p:blipFill rotWithShape="1">
          <a:blip r:embed="rId3">
            <a:alphaModFix/>
          </a:blip>
          <a:srcRect b="0" l="0" r="0" t="0"/>
          <a:stretch/>
        </p:blipFill>
        <p:spPr>
          <a:xfrm>
            <a:off x="693554" y="0"/>
            <a:ext cx="5150197" cy="6858000"/>
          </a:xfrm>
          <a:prstGeom prst="rect">
            <a:avLst/>
          </a:prstGeom>
          <a:noFill/>
          <a:ln>
            <a:noFill/>
          </a:ln>
        </p:spPr>
      </p:pic>
      <p:pic>
        <p:nvPicPr>
          <p:cNvPr descr="A picture containing outdoor, sky, clothing, footwear&#10;&#10;Description automatically generated" id="219" name="Google Shape;219;p22"/>
          <p:cNvPicPr preferRelativeResize="0"/>
          <p:nvPr/>
        </p:nvPicPr>
        <p:blipFill rotWithShape="1">
          <a:blip r:embed="rId4">
            <a:alphaModFix/>
          </a:blip>
          <a:srcRect b="0" l="0" r="0" t="0"/>
          <a:stretch/>
        </p:blipFill>
        <p:spPr>
          <a:xfrm>
            <a:off x="6348249" y="0"/>
            <a:ext cx="5150197"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 picture containing outdoor, sky, rock, grass&#10;&#10;Description automatically generated" id="225" name="Google Shape;225;p23"/>
          <p:cNvPicPr preferRelativeResize="0"/>
          <p:nvPr/>
        </p:nvPicPr>
        <p:blipFill rotWithShape="1">
          <a:blip r:embed="rId3">
            <a:alphaModFix/>
          </a:blip>
          <a:srcRect b="0" l="0" r="0" t="0"/>
          <a:stretch/>
        </p:blipFill>
        <p:spPr>
          <a:xfrm>
            <a:off x="620045" y="0"/>
            <a:ext cx="5150197" cy="6858000"/>
          </a:xfrm>
          <a:prstGeom prst="rect">
            <a:avLst/>
          </a:prstGeom>
          <a:noFill/>
          <a:ln>
            <a:noFill/>
          </a:ln>
        </p:spPr>
      </p:pic>
      <p:pic>
        <p:nvPicPr>
          <p:cNvPr descr="A picture containing sky, outdoor, ruins, rock&#10;&#10;Description automatically generated" id="226" name="Google Shape;226;p23"/>
          <p:cNvPicPr preferRelativeResize="0"/>
          <p:nvPr/>
        </p:nvPicPr>
        <p:blipFill rotWithShape="1">
          <a:blip r:embed="rId4">
            <a:alphaModFix/>
          </a:blip>
          <a:srcRect b="0" l="0" r="0" t="0"/>
          <a:stretch/>
        </p:blipFill>
        <p:spPr>
          <a:xfrm>
            <a:off x="6421758" y="0"/>
            <a:ext cx="515019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Two women taking a selfie&#10;&#10;Description automatically generated" id="232" name="Google Shape;232;p24"/>
          <p:cNvPicPr preferRelativeResize="0"/>
          <p:nvPr/>
        </p:nvPicPr>
        <p:blipFill rotWithShape="1">
          <a:blip r:embed="rId3">
            <a:alphaModFix/>
          </a:blip>
          <a:srcRect b="0" l="0" r="0" t="0"/>
          <a:stretch/>
        </p:blipFill>
        <p:spPr>
          <a:xfrm rot="5400000">
            <a:off x="1020160" y="857250"/>
            <a:ext cx="6858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6 Powerful Women From the Bible" id="238" name="Google Shape;238;p25"/>
          <p:cNvPicPr preferRelativeResize="0"/>
          <p:nvPr/>
        </p:nvPicPr>
        <p:blipFill rotWithShape="1">
          <a:blip r:embed="rId3">
            <a:alphaModFix/>
          </a:blip>
          <a:srcRect b="0" l="0" r="0" t="0"/>
          <a:stretch/>
        </p:blipFill>
        <p:spPr>
          <a:xfrm>
            <a:off x="152400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2"/>
          <p:cNvSpPr txBox="1"/>
          <p:nvPr/>
        </p:nvSpPr>
        <p:spPr>
          <a:xfrm>
            <a:off x="4127382" y="1806843"/>
            <a:ext cx="50178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Lección 7</a:t>
            </a:r>
            <a:endParaRPr b="0" i="0" sz="6000" u="none" cap="none" strike="noStrike">
              <a:solidFill>
                <a:srgbClr val="009444"/>
              </a:solidFill>
              <a:latin typeface="Lato"/>
              <a:ea typeface="Lato"/>
              <a:cs typeface="Lato"/>
              <a:sym typeface="Lato"/>
            </a:endParaRPr>
          </a:p>
        </p:txBody>
      </p:sp>
      <p:cxnSp>
        <p:nvCxnSpPr>
          <p:cNvPr id="91" name="Google Shape;91;p2"/>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92" name="Google Shape;92;p2"/>
          <p:cNvSpPr txBox="1"/>
          <p:nvPr/>
        </p:nvSpPr>
        <p:spPr>
          <a:xfrm>
            <a:off x="4127371" y="3349425"/>
            <a:ext cx="77721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En Filipos</a:t>
            </a:r>
            <a:endParaRPr b="0" i="0" sz="3888" u="none" cap="none" strike="noStrike">
              <a:solidFill>
                <a:schemeClr val="dk1"/>
              </a:solidFill>
              <a:latin typeface="Lato"/>
              <a:ea typeface="Lato"/>
              <a:cs typeface="Lato"/>
              <a:sym typeface="Lato"/>
            </a:endParaRPr>
          </a:p>
        </p:txBody>
      </p:sp>
      <p:sp>
        <p:nvSpPr>
          <p:cNvPr id="93" name="Google Shape;93;p2"/>
          <p:cNvSpPr txBox="1"/>
          <p:nvPr/>
        </p:nvSpPr>
        <p:spPr>
          <a:xfrm>
            <a:off x="4127382" y="4045935"/>
            <a:ext cx="50178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94" name="Google Shape;94;p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circle with a white book and a magnifying glass&#10;&#10;Description automatically generated" id="95" name="Google Shape;95;p2"/>
          <p:cNvPicPr preferRelativeResize="0"/>
          <p:nvPr/>
        </p:nvPicPr>
        <p:blipFill rotWithShape="1">
          <a:blip r:embed="rId3">
            <a:alphaModFix/>
          </a:blip>
          <a:srcRect b="0" l="0" r="0" t="0"/>
          <a:stretch/>
        </p:blipFill>
        <p:spPr>
          <a:xfrm>
            <a:off x="476645" y="1552538"/>
            <a:ext cx="3125597" cy="3218437"/>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96" name="Google Shape;96;p2"/>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Called to Conflict - Part 1 of 3 (Acts 16:16-18) — Communion Chapel" id="244" name="Google Shape;244;p26"/>
          <p:cNvPicPr preferRelativeResize="0"/>
          <p:nvPr/>
        </p:nvPicPr>
        <p:blipFill rotWithShape="1">
          <a:blip r:embed="rId3">
            <a:alphaModFix/>
          </a:blip>
          <a:srcRect b="0" l="0" r="0" t="0"/>
          <a:stretch/>
        </p:blipFill>
        <p:spPr>
          <a:xfrm>
            <a:off x="3962400" y="0"/>
            <a:ext cx="426561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Beyond the Ruins at the Archeological Site of Philippi, Greece -  Quiltripping" id="250" name="Google Shape;250;p27"/>
          <p:cNvPicPr preferRelativeResize="0"/>
          <p:nvPr/>
        </p:nvPicPr>
        <p:blipFill rotWithShape="1">
          <a:blip r:embed="rId3">
            <a:alphaModFix/>
          </a:blip>
          <a:srcRect b="0" l="0" r="0" t="0"/>
          <a:stretch/>
        </p:blipFill>
        <p:spPr>
          <a:xfrm>
            <a:off x="954088" y="0"/>
            <a:ext cx="10282237"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Silas in the Bible Was a Bold Missionary for Christ" id="256" name="Google Shape;256;p28"/>
          <p:cNvPicPr preferRelativeResize="0"/>
          <p:nvPr/>
        </p:nvPicPr>
        <p:blipFill rotWithShape="1">
          <a:blip r:embed="rId3">
            <a:alphaModFix/>
          </a:blip>
          <a:srcRect b="0" l="0" r="0" t="0"/>
          <a:stretch/>
        </p:blipFill>
        <p:spPr>
          <a:xfrm>
            <a:off x="952500" y="0"/>
            <a:ext cx="10287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grass, cave, rock, outdoor&#10;&#10;Description automatically generated" id="262" name="Google Shape;262;p29"/>
          <p:cNvPicPr preferRelativeResize="0"/>
          <p:nvPr/>
        </p:nvPicPr>
        <p:blipFill rotWithShape="1">
          <a:blip r:embed="rId3">
            <a:alphaModFix/>
          </a:blip>
          <a:srcRect b="0" l="0" r="0" t="0"/>
          <a:stretch/>
        </p:blipFill>
        <p:spPr>
          <a:xfrm>
            <a:off x="6453287" y="-252249"/>
            <a:ext cx="5150197" cy="6858000"/>
          </a:xfrm>
          <a:prstGeom prst="rect">
            <a:avLst/>
          </a:prstGeom>
          <a:noFill/>
          <a:ln>
            <a:noFill/>
          </a:ln>
        </p:spPr>
      </p:pic>
      <p:pic>
        <p:nvPicPr>
          <p:cNvPr descr="A picture containing outdoor, rock, sky, ruins&#10;&#10;Description automatically generated" id="263" name="Google Shape;263;p29"/>
          <p:cNvPicPr preferRelativeResize="0"/>
          <p:nvPr/>
        </p:nvPicPr>
        <p:blipFill rotWithShape="1">
          <a:blip r:embed="rId4">
            <a:alphaModFix/>
          </a:blip>
          <a:srcRect b="0" l="0" r="0" t="0"/>
          <a:stretch/>
        </p:blipFill>
        <p:spPr>
          <a:xfrm>
            <a:off x="945802" y="0"/>
            <a:ext cx="515019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cts 16-17 Believe in the Lord Jesus, and you will be saved, you and your  household – The Scripture Says" id="269" name="Google Shape;269;p30"/>
          <p:cNvPicPr preferRelativeResize="0"/>
          <p:nvPr/>
        </p:nvPicPr>
        <p:blipFill rotWithShape="1">
          <a:blip r:embed="rId3">
            <a:alphaModFix/>
          </a:blip>
          <a:srcRect b="0" l="0" r="0" t="0"/>
          <a:stretch/>
        </p:blipFill>
        <p:spPr>
          <a:xfrm>
            <a:off x="1338317" y="-1"/>
            <a:ext cx="10044386" cy="69055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What does the Bible say about the ministry of Paul and Silas? - BibleAsk" id="275" name="Google Shape;275;p31"/>
          <p:cNvPicPr preferRelativeResize="0"/>
          <p:nvPr/>
        </p:nvPicPr>
        <p:blipFill rotWithShape="1">
          <a:blip r:embed="rId3">
            <a:alphaModFix/>
          </a:blip>
          <a:srcRect b="0" l="0" r="0" t="0"/>
          <a:stretch/>
        </p:blipFill>
        <p:spPr>
          <a:xfrm>
            <a:off x="2921000" y="292100"/>
            <a:ext cx="6350000" cy="6273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g26ba99a7413_0_427"/>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81" name="Google Shape;281;g26ba99a7413_0_427"/>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82" name="Google Shape;282;g26ba99a7413_0_427"/>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283" name="Google Shape;283;g26ba99a7413_0_427"/>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84" name="Google Shape;284;g26ba99a7413_0_427"/>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285" name="Google Shape;285;g26ba99a7413_0_427"/>
          <p:cNvPicPr preferRelativeResize="0"/>
          <p:nvPr/>
        </p:nvPicPr>
        <p:blipFill rotWithShape="1">
          <a:blip r:embed="rId4">
            <a:alphaModFix/>
          </a:blip>
          <a:srcRect b="0" l="16675" r="16675" t="0"/>
          <a:stretch/>
        </p:blipFill>
        <p:spPr>
          <a:xfrm>
            <a:off x="1034702"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286" name="Google Shape;286;g26ba99a7413_0_427"/>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p11"/>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92" name="Google Shape;292;p11"/>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93" name="Google Shape;293;p1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294" name="Google Shape;294;p1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5" name="Google Shape;295;p1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96" name="Google Shape;296;p11"/>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¿Quiénes son los personajes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97" name="Google Shape;297;p11"/>
          <p:cNvPicPr preferRelativeResize="0"/>
          <p:nvPr/>
        </p:nvPicPr>
        <p:blipFill rotWithShape="1">
          <a:blip r:embed="rId4">
            <a:alphaModFix/>
          </a:blip>
          <a:srcRect b="23588" l="7102" r="7639" t="10151"/>
          <a:stretch/>
        </p:blipFill>
        <p:spPr>
          <a:xfrm>
            <a:off x="8577182" y="1617635"/>
            <a:ext cx="1662993" cy="1292389"/>
          </a:xfrm>
          <a:prstGeom prst="rect">
            <a:avLst/>
          </a:prstGeom>
          <a:noFill/>
          <a:ln>
            <a:noFill/>
          </a:ln>
        </p:spPr>
      </p:pic>
      <p:pic>
        <p:nvPicPr>
          <p:cNvPr descr="A green bird with leaves&#10;&#10;Description automatically generated" id="298" name="Google Shape;298;p11"/>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12"/>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04" name="Google Shape;304;p12"/>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05" name="Google Shape;305;p1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306" name="Google Shape;306;p1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7" name="Google Shape;307;p1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08" name="Google Shape;308;p12"/>
          <p:cNvSpPr txBox="1"/>
          <p:nvPr/>
        </p:nvSpPr>
        <p:spPr>
          <a:xfrm>
            <a:off x="4127381" y="4163146"/>
            <a:ext cx="6728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¿Cuáles son los objetos (o animales)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09" name="Google Shape;309;p12"/>
          <p:cNvPicPr preferRelativeResize="0"/>
          <p:nvPr/>
        </p:nvPicPr>
        <p:blipFill rotWithShape="1">
          <a:blip r:embed="rId4">
            <a:alphaModFix/>
          </a:blip>
          <a:srcRect b="0" l="0" r="0" t="0"/>
          <a:stretch/>
        </p:blipFill>
        <p:spPr>
          <a:xfrm>
            <a:off x="8919859" y="1460358"/>
            <a:ext cx="1266321" cy="1389026"/>
          </a:xfrm>
          <a:prstGeom prst="rect">
            <a:avLst/>
          </a:prstGeom>
          <a:noFill/>
          <a:ln>
            <a:noFill/>
          </a:ln>
        </p:spPr>
      </p:pic>
      <p:pic>
        <p:nvPicPr>
          <p:cNvPr descr="A green bird with leaves&#10;&#10;Description automatically generated" id="310" name="Google Shape;310;p12"/>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p13"/>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16" name="Google Shape;316;p13"/>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17" name="Google Shape;317;p13"/>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318" name="Google Shape;318;p1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9" name="Google Shape;319;p1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20" name="Google Shape;320;p13"/>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¿Dónde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21" name="Google Shape;321;p13"/>
          <p:cNvPicPr preferRelativeResize="0"/>
          <p:nvPr/>
        </p:nvPicPr>
        <p:blipFill rotWithShape="1">
          <a:blip r:embed="rId4">
            <a:alphaModFix/>
          </a:blip>
          <a:srcRect b="0" l="0" r="0" t="0"/>
          <a:stretch/>
        </p:blipFill>
        <p:spPr>
          <a:xfrm>
            <a:off x="9076083" y="1470749"/>
            <a:ext cx="1127705" cy="1374726"/>
          </a:xfrm>
          <a:prstGeom prst="rect">
            <a:avLst/>
          </a:prstGeom>
          <a:noFill/>
          <a:ln>
            <a:noFill/>
          </a:ln>
        </p:spPr>
      </p:pic>
      <p:pic>
        <p:nvPicPr>
          <p:cNvPr descr="A green bird with leaves&#10;&#10;Description automatically generated" id="322" name="Google Shape;322;p13"/>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4"/>
          <p:cNvSpPr txBox="1"/>
          <p:nvPr/>
        </p:nvSpPr>
        <p:spPr>
          <a:xfrm>
            <a:off x="4135641" y="2724595"/>
            <a:ext cx="71523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102" name="Google Shape;102;p4"/>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 name="Google Shape;103;p4"/>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04" name="Google Shape;104;p4"/>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14"/>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28" name="Google Shape;328;p14"/>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29" name="Google Shape;329;p14"/>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330" name="Google Shape;330;p14"/>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1" name="Google Shape;331;p14"/>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32" name="Google Shape;332;p14"/>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¿Cuándo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33" name="Google Shape;333;p14"/>
          <p:cNvPicPr preferRelativeResize="0"/>
          <p:nvPr/>
        </p:nvPicPr>
        <p:blipFill rotWithShape="1">
          <a:blip r:embed="rId4">
            <a:alphaModFix/>
          </a:blip>
          <a:srcRect b="0" l="0" r="0" t="0"/>
          <a:stretch/>
        </p:blipFill>
        <p:spPr>
          <a:xfrm>
            <a:off x="9269912" y="1743573"/>
            <a:ext cx="824369" cy="950226"/>
          </a:xfrm>
          <a:prstGeom prst="rect">
            <a:avLst/>
          </a:prstGeom>
          <a:noFill/>
          <a:ln>
            <a:noFill/>
          </a:ln>
        </p:spPr>
      </p:pic>
      <p:pic>
        <p:nvPicPr>
          <p:cNvPr descr="A green bird with leaves&#10;&#10;Description automatically generated" id="334" name="Google Shape;334;p14"/>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15"/>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40" name="Google Shape;340;p15"/>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41" name="Google Shape;341;p15"/>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342" name="Google Shape;342;p1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3" name="Google Shape;343;p15"/>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44" name="Google Shape;344;p15"/>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problema?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45" name="Google Shape;345;p15"/>
          <p:cNvPicPr preferRelativeResize="0"/>
          <p:nvPr/>
        </p:nvPicPr>
        <p:blipFill rotWithShape="1">
          <a:blip r:embed="rId4">
            <a:alphaModFix/>
          </a:blip>
          <a:srcRect b="0" l="0" r="0" t="0"/>
          <a:stretch/>
        </p:blipFill>
        <p:spPr>
          <a:xfrm>
            <a:off x="8884044" y="1460358"/>
            <a:ext cx="1405304" cy="1389027"/>
          </a:xfrm>
          <a:prstGeom prst="rect">
            <a:avLst/>
          </a:prstGeom>
          <a:noFill/>
          <a:ln>
            <a:noFill/>
          </a:ln>
        </p:spPr>
      </p:pic>
      <p:pic>
        <p:nvPicPr>
          <p:cNvPr descr="A green bird with leaves&#10;&#10;Description automatically generated" id="346" name="Google Shape;346;p15"/>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16"/>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352" name="Google Shape;352;p16"/>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53" name="Google Shape;353;p16"/>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4800" u="none" cap="none" strike="noStrike">
              <a:solidFill>
                <a:schemeClr val="dk1"/>
              </a:solidFill>
              <a:latin typeface="Lato"/>
              <a:ea typeface="Lato"/>
              <a:cs typeface="Lato"/>
              <a:sym typeface="Lato"/>
            </a:endParaRPr>
          </a:p>
        </p:txBody>
      </p:sp>
      <p:sp>
        <p:nvSpPr>
          <p:cNvPr id="354" name="Google Shape;354;p1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5" name="Google Shape;355;p16"/>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56" name="Google Shape;356;p16"/>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resuelve el problema? ¿Cómo?</a:t>
            </a:r>
            <a:endParaRPr b="1" i="0" sz="3200" u="none" cap="none" strike="noStrike">
              <a:solidFill>
                <a:schemeClr val="dk1"/>
              </a:solidFill>
              <a:latin typeface="Lato"/>
              <a:ea typeface="Lato"/>
              <a:cs typeface="Lato"/>
              <a:sym typeface="Lato"/>
            </a:endParaRPr>
          </a:p>
        </p:txBody>
      </p:sp>
      <p:pic>
        <p:nvPicPr>
          <p:cNvPr id="357" name="Google Shape;357;p16"/>
          <p:cNvPicPr preferRelativeResize="0"/>
          <p:nvPr/>
        </p:nvPicPr>
        <p:blipFill rotWithShape="1">
          <a:blip r:embed="rId4">
            <a:alphaModFix/>
          </a:blip>
          <a:srcRect b="0" l="0" r="0" t="0"/>
          <a:stretch/>
        </p:blipFill>
        <p:spPr>
          <a:xfrm>
            <a:off x="9202567" y="1460358"/>
            <a:ext cx="1078769" cy="1379086"/>
          </a:xfrm>
          <a:prstGeom prst="rect">
            <a:avLst/>
          </a:prstGeom>
          <a:noFill/>
          <a:ln>
            <a:noFill/>
          </a:ln>
        </p:spPr>
      </p:pic>
      <p:pic>
        <p:nvPicPr>
          <p:cNvPr descr="A green bird with leaves&#10;&#10;Description automatically generated" id="358" name="Google Shape;358;p16"/>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g26ba99a7413_0_523"/>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64" name="Google Shape;364;g26ba99a7413_0_523"/>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65" name="Google Shape;365;g26ba99a7413_0_523"/>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3888" u="none" cap="none" strike="noStrike">
                <a:solidFill>
                  <a:schemeClr val="dk1"/>
                </a:solidFill>
                <a:latin typeface="Lato"/>
                <a:ea typeface="Lato"/>
                <a:cs typeface="Lato"/>
                <a:sym typeface="Lato"/>
              </a:rPr>
              <a:t>Hechos 16:11-40</a:t>
            </a:r>
            <a:endParaRPr b="0" i="0" sz="3888" u="none" cap="none" strike="noStrike">
              <a:solidFill>
                <a:schemeClr val="dk1"/>
              </a:solidFill>
              <a:latin typeface="Lato"/>
              <a:ea typeface="Lato"/>
              <a:cs typeface="Lato"/>
              <a:sym typeface="Lato"/>
            </a:endParaRPr>
          </a:p>
        </p:txBody>
      </p:sp>
      <p:sp>
        <p:nvSpPr>
          <p:cNvPr id="366" name="Google Shape;366;g26ba99a7413_0_523"/>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367" name="Google Shape;367;g26ba99a7413_0_52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68" name="Google Shape;368;g26ba99a7413_0_523"/>
          <p:cNvPicPr preferRelativeResize="0"/>
          <p:nvPr/>
        </p:nvPicPr>
        <p:blipFill rotWithShape="1">
          <a:blip r:embed="rId4">
            <a:alphaModFix/>
          </a:blip>
          <a:srcRect b="0" l="16675" r="16675" t="0"/>
          <a:stretch/>
        </p:blipFill>
        <p:spPr>
          <a:xfrm>
            <a:off x="1037477"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369" name="Google Shape;369;g26ba99a7413_0_523"/>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18"/>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75" name="Google Shape;375;p18"/>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76" name="Google Shape;376;p18"/>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16:11-40</a:t>
            </a:r>
            <a:endParaRPr b="0" i="0" sz="3888" u="none" cap="none" strike="noStrike">
              <a:solidFill>
                <a:schemeClr val="dk1"/>
              </a:solidFill>
              <a:latin typeface="Lato"/>
              <a:ea typeface="Lato"/>
              <a:cs typeface="Lato"/>
              <a:sym typeface="Lato"/>
            </a:endParaRPr>
          </a:p>
        </p:txBody>
      </p:sp>
      <p:sp>
        <p:nvSpPr>
          <p:cNvPr id="377" name="Google Shape;377;p18"/>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8" name="Google Shape;378;p18"/>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79" name="Google Shape;379;p18"/>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punto principal de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80" name="Google Shape;380;p18"/>
          <p:cNvPicPr preferRelativeResize="0"/>
          <p:nvPr/>
        </p:nvPicPr>
        <p:blipFill rotWithShape="1">
          <a:blip r:embed="rId4">
            <a:alphaModFix/>
          </a:blip>
          <a:srcRect b="0" l="0" r="0" t="0"/>
          <a:stretch/>
        </p:blipFill>
        <p:spPr>
          <a:xfrm>
            <a:off x="9253057" y="1681917"/>
            <a:ext cx="1247432" cy="1167469"/>
          </a:xfrm>
          <a:prstGeom prst="rect">
            <a:avLst/>
          </a:prstGeom>
          <a:noFill/>
          <a:ln>
            <a:noFill/>
          </a:ln>
        </p:spPr>
      </p:pic>
      <p:pic>
        <p:nvPicPr>
          <p:cNvPr descr="A green bird with leaves&#10;&#10;Description automatically generated" id="381" name="Google Shape;381;p18"/>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p19"/>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87" name="Google Shape;387;p19"/>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388" name="Google Shape;388;p19"/>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16:11-40</a:t>
            </a:r>
            <a:endParaRPr b="0" i="0" sz="3888" u="none" cap="none" strike="noStrike">
              <a:solidFill>
                <a:schemeClr val="dk1"/>
              </a:solidFill>
              <a:latin typeface="Lato"/>
              <a:ea typeface="Lato"/>
              <a:cs typeface="Lato"/>
              <a:sym typeface="Lato"/>
            </a:endParaRPr>
          </a:p>
        </p:txBody>
      </p:sp>
      <p:sp>
        <p:nvSpPr>
          <p:cNvPr id="389" name="Google Shape;389;p1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0" name="Google Shape;390;p19"/>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91" name="Google Shape;391;p19"/>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pecado veo en esta historia y confieso en mi vida?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92" name="Google Shape;392;p19"/>
          <p:cNvPicPr preferRelativeResize="0"/>
          <p:nvPr/>
        </p:nvPicPr>
        <p:blipFill rotWithShape="1">
          <a:blip r:embed="rId4">
            <a:alphaModFix/>
          </a:blip>
          <a:srcRect b="0" l="0" r="0" t="0"/>
          <a:stretch/>
        </p:blipFill>
        <p:spPr>
          <a:xfrm>
            <a:off x="9009776" y="1619490"/>
            <a:ext cx="1490713" cy="1262317"/>
          </a:xfrm>
          <a:prstGeom prst="rect">
            <a:avLst/>
          </a:prstGeom>
          <a:noFill/>
          <a:ln>
            <a:noFill/>
          </a:ln>
        </p:spPr>
      </p:pic>
      <p:pic>
        <p:nvPicPr>
          <p:cNvPr descr="A green bird with leaves&#10;&#10;Description automatically generated" id="393" name="Google Shape;393;p19"/>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20"/>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99" name="Google Shape;399;p20"/>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400" name="Google Shape;400;p20"/>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16:11-40</a:t>
            </a:r>
            <a:endParaRPr b="0" i="0" sz="3888" u="none" cap="none" strike="noStrike">
              <a:solidFill>
                <a:schemeClr val="dk1"/>
              </a:solidFill>
              <a:latin typeface="Lato"/>
              <a:ea typeface="Lato"/>
              <a:cs typeface="Lato"/>
              <a:sym typeface="Lato"/>
            </a:endParaRPr>
          </a:p>
        </p:txBody>
      </p:sp>
      <p:sp>
        <p:nvSpPr>
          <p:cNvPr id="401" name="Google Shape;401;p2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2" name="Google Shape;402;p20"/>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03" name="Google Shape;403;p20"/>
          <p:cNvSpPr txBox="1"/>
          <p:nvPr/>
        </p:nvSpPr>
        <p:spPr>
          <a:xfrm>
            <a:off x="4127375" y="4163150"/>
            <a:ext cx="7772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¿En qué versos y palabras de esta historia veo el amor de Dios hacia mí?</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404" name="Google Shape;404;p20"/>
          <p:cNvPicPr preferRelativeResize="0"/>
          <p:nvPr/>
        </p:nvPicPr>
        <p:blipFill rotWithShape="1">
          <a:blip r:embed="rId4">
            <a:alphaModFix/>
          </a:blip>
          <a:srcRect b="0" l="0" r="0" t="0"/>
          <a:stretch/>
        </p:blipFill>
        <p:spPr>
          <a:xfrm>
            <a:off x="9384328" y="1686187"/>
            <a:ext cx="751710" cy="1092264"/>
          </a:xfrm>
          <a:prstGeom prst="rect">
            <a:avLst/>
          </a:prstGeom>
          <a:noFill/>
          <a:ln>
            <a:noFill/>
          </a:ln>
        </p:spPr>
      </p:pic>
      <p:pic>
        <p:nvPicPr>
          <p:cNvPr descr="A green bird with leaves&#10;&#10;Description automatically generated" id="405" name="Google Shape;405;p20"/>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21"/>
          <p:cNvSpPr txBox="1"/>
          <p:nvPr/>
        </p:nvSpPr>
        <p:spPr>
          <a:xfrm>
            <a:off x="4127382" y="1806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411" name="Google Shape;411;p21"/>
          <p:cNvCxnSpPr/>
          <p:nvPr/>
        </p:nvCxnSpPr>
        <p:spPr>
          <a:xfrm>
            <a:off x="4230827" y="30516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412" name="Google Shape;412;p2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16:11-40</a:t>
            </a:r>
            <a:endParaRPr b="0" i="0" sz="3888" u="none" cap="none" strike="noStrike">
              <a:solidFill>
                <a:schemeClr val="dk1"/>
              </a:solidFill>
              <a:latin typeface="Lato"/>
              <a:ea typeface="Lato"/>
              <a:cs typeface="Lato"/>
              <a:sym typeface="Lato"/>
            </a:endParaRPr>
          </a:p>
        </p:txBody>
      </p:sp>
      <p:sp>
        <p:nvSpPr>
          <p:cNvPr id="413" name="Google Shape;413;p2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4" name="Google Shape;414;p2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15" name="Google Shape;415;p21"/>
          <p:cNvSpPr txBox="1"/>
          <p:nvPr/>
        </p:nvSpPr>
        <p:spPr>
          <a:xfrm>
            <a:off x="4127375" y="4163150"/>
            <a:ext cx="7121100" cy="1077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pediré que Dios obre en mí para poner en práctica su Palabra?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416" name="Google Shape;416;p21"/>
          <p:cNvPicPr preferRelativeResize="0"/>
          <p:nvPr/>
        </p:nvPicPr>
        <p:blipFill rotWithShape="1">
          <a:blip r:embed="rId4">
            <a:alphaModFix/>
          </a:blip>
          <a:srcRect b="0" l="0" r="0" t="0"/>
          <a:stretch/>
        </p:blipFill>
        <p:spPr>
          <a:xfrm>
            <a:off x="9227862" y="1722897"/>
            <a:ext cx="1016456" cy="1031081"/>
          </a:xfrm>
          <a:prstGeom prst="rect">
            <a:avLst/>
          </a:prstGeom>
          <a:noFill/>
          <a:ln>
            <a:noFill/>
          </a:ln>
        </p:spPr>
      </p:pic>
      <p:pic>
        <p:nvPicPr>
          <p:cNvPr descr="A green bird with leaves&#10;&#10;Description automatically generated" id="417" name="Google Shape;417;p21"/>
          <p:cNvPicPr preferRelativeResize="0"/>
          <p:nvPr/>
        </p:nvPicPr>
        <p:blipFill rotWithShape="1">
          <a:blip r:embed="rId5">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2"/>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423" name="Google Shape;423;p32"/>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424" name="Google Shape;424;p32"/>
          <p:cNvGrpSpPr/>
          <p:nvPr/>
        </p:nvGrpSpPr>
        <p:grpSpPr>
          <a:xfrm>
            <a:off x="745673" y="2011042"/>
            <a:ext cx="10450280" cy="2537987"/>
            <a:chOff x="0" y="0"/>
            <a:chExt cx="10450280" cy="2537987"/>
          </a:xfrm>
        </p:grpSpPr>
        <p:sp>
          <p:nvSpPr>
            <p:cNvPr id="425" name="Google Shape;425;p32"/>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26" name="Google Shape;426;p32"/>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27" name="Google Shape;427;p32"/>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28" name="Google Shape;428;p32"/>
            <p:cNvSpPr txBox="1"/>
            <p:nvPr/>
          </p:nvSpPr>
          <p:spPr>
            <a:xfrm>
              <a:off x="1302586" y="0"/>
              <a:ext cx="9147694" cy="1127780"/>
            </a:xfrm>
            <a:prstGeom prst="rect">
              <a:avLst/>
            </a:prstGeom>
            <a:noFill/>
            <a:ln>
              <a:noFill/>
            </a:ln>
          </p:spPr>
          <p:txBody>
            <a:bodyPr anchorCtr="0" anchor="ctr" bIns="119350" lIns="119350" spcFirstLastPara="1" rIns="119350" wrap="square" tIns="119350">
              <a:noAutofit/>
            </a:bodyPr>
            <a:lstStyle/>
            <a:p>
              <a:pPr indent="0" lvl="0" marL="0" marR="0" rtl="0" algn="just">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Usar el método de las Cuatro “C” para leer y entender Hechos 16:11-40.</a:t>
              </a:r>
              <a:endParaRPr b="0" i="0" sz="2800" u="none" cap="none" strike="noStrike">
                <a:solidFill>
                  <a:schemeClr val="lt1"/>
                </a:solidFill>
                <a:latin typeface="Lato"/>
                <a:ea typeface="Lato"/>
                <a:cs typeface="Lato"/>
                <a:sym typeface="Lato"/>
              </a:endParaRPr>
            </a:p>
          </p:txBody>
        </p:sp>
        <p:sp>
          <p:nvSpPr>
            <p:cNvPr id="429" name="Google Shape;429;p32"/>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30" name="Google Shape;430;p32"/>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31" name="Google Shape;431;p32"/>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32" name="Google Shape;432;p32"/>
            <p:cNvSpPr txBox="1"/>
            <p:nvPr/>
          </p:nvSpPr>
          <p:spPr>
            <a:xfrm>
              <a:off x="1302586" y="1410207"/>
              <a:ext cx="9147600" cy="112770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just">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Explicar cómo Pablo capacitaba a otras personas y la importancia de capacitar a otros en la obra del evangelio. </a:t>
              </a:r>
              <a:endParaRPr b="0" i="0" sz="2800" u="none" cap="none" strike="noStrike">
                <a:solidFill>
                  <a:schemeClr val="dk1"/>
                </a:solidFill>
                <a:latin typeface="Lato"/>
                <a:ea typeface="Lato"/>
                <a:cs typeface="Lato"/>
                <a:sym typeface="Lato"/>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3"/>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33"/>
          <p:cNvSpPr/>
          <p:nvPr/>
        </p:nvSpPr>
        <p:spPr>
          <a:xfrm>
            <a:off x="828675" y="628650"/>
            <a:ext cx="10687049" cy="5600699"/>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A. Explique cómo Pablo capacitaba </a:t>
            </a:r>
            <a:endParaRPr/>
          </a:p>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a otras personas. </a:t>
            </a:r>
            <a:endParaRPr/>
          </a:p>
          <a:p>
            <a:pPr indent="0" lvl="0" marL="0" marR="0" rtl="0" algn="ctr">
              <a:lnSpc>
                <a:spcPct val="100000"/>
              </a:lnSpc>
              <a:spcBef>
                <a:spcPts val="0"/>
              </a:spcBef>
              <a:spcAft>
                <a:spcPts val="0"/>
              </a:spcAft>
              <a:buNone/>
            </a:pPr>
            <a:r>
              <a:t/>
            </a:r>
            <a:endParaRPr b="0" i="1"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#7 del Proyecto Final</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110" name="Google Shape;110;p6"/>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111" name="Google Shape;111;p6"/>
          <p:cNvGrpSpPr/>
          <p:nvPr/>
        </p:nvGrpSpPr>
        <p:grpSpPr>
          <a:xfrm>
            <a:off x="745673" y="2011042"/>
            <a:ext cx="10450280" cy="2537987"/>
            <a:chOff x="0" y="0"/>
            <a:chExt cx="10450280" cy="2537987"/>
          </a:xfrm>
        </p:grpSpPr>
        <p:sp>
          <p:nvSpPr>
            <p:cNvPr id="112" name="Google Shape;112;p6"/>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3" name="Google Shape;113;p6"/>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4" name="Google Shape;114;p6"/>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5" name="Google Shape;115;p6"/>
            <p:cNvSpPr txBox="1"/>
            <p:nvPr/>
          </p:nvSpPr>
          <p:spPr>
            <a:xfrm>
              <a:off x="1302586" y="0"/>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just">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Usar el método de las Cuatro “C” para leer y entender Hechos 16:11-40.</a:t>
              </a:r>
              <a:endParaRPr b="0" i="0" sz="2800" u="none" cap="none" strike="noStrike">
                <a:solidFill>
                  <a:schemeClr val="dk1"/>
                </a:solidFill>
                <a:latin typeface="Lato"/>
                <a:ea typeface="Lato"/>
                <a:cs typeface="Lato"/>
                <a:sym typeface="Lato"/>
              </a:endParaRPr>
            </a:p>
          </p:txBody>
        </p:sp>
        <p:sp>
          <p:nvSpPr>
            <p:cNvPr id="116" name="Google Shape;116;p6"/>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7" name="Google Shape;117;p6"/>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8" name="Google Shape;118;p6"/>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9" name="Google Shape;119;p6"/>
            <p:cNvSpPr txBox="1"/>
            <p:nvPr/>
          </p:nvSpPr>
          <p:spPr>
            <a:xfrm>
              <a:off x="1302586" y="1410207"/>
              <a:ext cx="9147694" cy="1127780"/>
            </a:xfrm>
            <a:prstGeom prst="rect">
              <a:avLst/>
            </a:prstGeom>
            <a:noFill/>
            <a:ln>
              <a:noFill/>
            </a:ln>
          </p:spPr>
          <p:txBody>
            <a:bodyPr anchorCtr="0" anchor="ctr" bIns="119350" lIns="119350" spcFirstLastPara="1" rIns="119350" wrap="square" tIns="119350">
              <a:noAutofit/>
            </a:bodyPr>
            <a:lstStyle/>
            <a:p>
              <a:pPr indent="0" lvl="0" marL="0" marR="0" rtl="0" algn="just">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Explicar cómo Pablo capacitaba a otras personas y la importancia de capacitar a otros en la obra del evangelio.</a:t>
              </a:r>
              <a:endParaRPr b="0" i="0" sz="2800" u="none" cap="none" strike="noStrike">
                <a:solidFill>
                  <a:schemeClr val="lt1"/>
                </a:solidFill>
                <a:latin typeface="Lato"/>
                <a:ea typeface="Lato"/>
                <a:cs typeface="Lato"/>
                <a:sym typeface="Lat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g26fa0108288_0_156"/>
          <p:cNvSpPr txBox="1"/>
          <p:nvPr/>
        </p:nvSpPr>
        <p:spPr>
          <a:xfrm>
            <a:off x="2268200" y="2105601"/>
            <a:ext cx="9331200" cy="1323600"/>
          </a:xfrm>
          <a:prstGeom prst="rect">
            <a:avLst/>
          </a:prstGeom>
          <a:noFill/>
          <a:ln>
            <a:noFill/>
          </a:ln>
        </p:spPr>
        <p:txBody>
          <a:bodyPr anchorCtr="0" anchor="t" bIns="45700" lIns="91425" spcFirstLastPara="1" rIns="91425" wrap="square" tIns="45700">
            <a:spAutoFit/>
          </a:bodyPr>
          <a:lstStyle/>
          <a:p>
            <a:pPr indent="0" lvl="0" marL="25400" marR="0" rtl="0" algn="just">
              <a:lnSpc>
                <a:spcPct val="100000"/>
              </a:lnSpc>
              <a:spcBef>
                <a:spcPts val="0"/>
              </a:spcBef>
              <a:spcAft>
                <a:spcPts val="0"/>
              </a:spcAft>
              <a:buNone/>
            </a:pPr>
            <a:r>
              <a:rPr b="1" i="0" lang="en-US" sz="4000" u="none" cap="none" strike="noStrike">
                <a:solidFill>
                  <a:schemeClr val="dk1"/>
                </a:solidFill>
                <a:latin typeface="Lato"/>
                <a:ea typeface="Lato"/>
                <a:cs typeface="Lato"/>
                <a:sym typeface="Lato"/>
              </a:rPr>
              <a:t>1. Buscó edificar sobre el mensaje del evangelio.</a:t>
            </a:r>
            <a:endParaRPr b="1" i="0" sz="4000" u="none" cap="none" strike="noStrike">
              <a:solidFill>
                <a:schemeClr val="dk1"/>
              </a:solidFill>
              <a:latin typeface="Lato"/>
              <a:ea typeface="Lato"/>
              <a:cs typeface="Lato"/>
              <a:sym typeface="Lato"/>
            </a:endParaRPr>
          </a:p>
        </p:txBody>
      </p:sp>
      <p:sp>
        <p:nvSpPr>
          <p:cNvPr id="444" name="Google Shape;444;g26fa0108288_0_15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5" name="Google Shape;445;g26fa0108288_0_156"/>
          <p:cNvSpPr txBox="1"/>
          <p:nvPr/>
        </p:nvSpPr>
        <p:spPr>
          <a:xfrm>
            <a:off x="2268200" y="342075"/>
            <a:ext cx="92475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sp>
        <p:nvSpPr>
          <p:cNvPr id="450" name="Google Shape;450;p46"/>
          <p:cNvSpPr txBox="1"/>
          <p:nvPr/>
        </p:nvSpPr>
        <p:spPr>
          <a:xfrm>
            <a:off x="2268200" y="2105601"/>
            <a:ext cx="9331200" cy="2555100"/>
          </a:xfrm>
          <a:prstGeom prst="rect">
            <a:avLst/>
          </a:prstGeom>
          <a:noFill/>
          <a:ln>
            <a:noFill/>
          </a:ln>
        </p:spPr>
        <p:txBody>
          <a:bodyPr anchorCtr="0" anchor="t" bIns="45700" lIns="91425" spcFirstLastPara="1" rIns="91425" wrap="square" tIns="45700">
            <a:spAutoFit/>
          </a:bodyPr>
          <a:lstStyle/>
          <a:p>
            <a:pPr indent="-742950" lvl="0" marL="768350" marR="0" rtl="0" algn="l">
              <a:lnSpc>
                <a:spcPct val="100000"/>
              </a:lnSpc>
              <a:spcBef>
                <a:spcPts val="0"/>
              </a:spcBef>
              <a:spcAft>
                <a:spcPts val="0"/>
              </a:spcAft>
              <a:buClr>
                <a:schemeClr val="dk1"/>
              </a:buClr>
              <a:buSzPts val="3200"/>
              <a:buFont typeface="Arial"/>
              <a:buAutoNum type="arabicPeriod"/>
            </a:pPr>
            <a:r>
              <a:rPr b="0" i="0" lang="en-US" sz="4000" u="none" cap="none" strike="noStrike">
                <a:solidFill>
                  <a:schemeClr val="dk1"/>
                </a:solidFill>
                <a:latin typeface="Lato"/>
                <a:ea typeface="Lato"/>
                <a:cs typeface="Lato"/>
                <a:sym typeface="Lato"/>
              </a:rPr>
              <a:t>Buscó edificar sobre el mensaje del evangelio.</a:t>
            </a:r>
            <a:endParaRPr/>
          </a:p>
          <a:p>
            <a:pPr indent="-539750" lvl="0" marL="768350" marR="0" rtl="0" algn="l">
              <a:lnSpc>
                <a:spcPct val="100000"/>
              </a:lnSpc>
              <a:spcBef>
                <a:spcPts val="0"/>
              </a:spcBef>
              <a:spcAft>
                <a:spcPts val="0"/>
              </a:spcAft>
              <a:buClr>
                <a:schemeClr val="dk1"/>
              </a:buClr>
              <a:buSzPts val="3200"/>
              <a:buFont typeface="Arial"/>
              <a:buNone/>
            </a:pPr>
            <a:r>
              <a:t/>
            </a:r>
            <a:endParaRPr b="1" i="0" sz="4000" u="none" cap="none" strike="noStrike">
              <a:solidFill>
                <a:schemeClr val="dk1"/>
              </a:solidFill>
              <a:latin typeface="Lato"/>
              <a:ea typeface="Lato"/>
              <a:cs typeface="Lato"/>
              <a:sym typeface="Lato"/>
            </a:endParaRPr>
          </a:p>
          <a:p>
            <a:pPr indent="-742950" lvl="0" marL="768350" marR="0" rtl="0" algn="l">
              <a:lnSpc>
                <a:spcPct val="100000"/>
              </a:lnSpc>
              <a:spcBef>
                <a:spcPts val="0"/>
              </a:spcBef>
              <a:spcAft>
                <a:spcPts val="0"/>
              </a:spcAft>
              <a:buClr>
                <a:schemeClr val="dk1"/>
              </a:buClr>
              <a:buSzPts val="3200"/>
              <a:buFont typeface="Arial"/>
              <a:buAutoNum type="arabicPeriod"/>
            </a:pPr>
            <a:r>
              <a:rPr b="1" i="0" lang="en-US" sz="4000" u="none" cap="none" strike="noStrike">
                <a:solidFill>
                  <a:schemeClr val="dk1"/>
                </a:solidFill>
                <a:latin typeface="Lato"/>
                <a:ea typeface="Lato"/>
                <a:cs typeface="Lato"/>
                <a:sym typeface="Lato"/>
              </a:rPr>
              <a:t>Estableció iglesias indígenas. </a:t>
            </a:r>
            <a:endParaRPr b="1" i="0" sz="4000" u="none" cap="none" strike="noStrike">
              <a:solidFill>
                <a:schemeClr val="dk1"/>
              </a:solidFill>
              <a:latin typeface="Lato"/>
              <a:ea typeface="Lato"/>
              <a:cs typeface="Lato"/>
              <a:sym typeface="Lato"/>
            </a:endParaRPr>
          </a:p>
        </p:txBody>
      </p:sp>
      <p:sp>
        <p:nvSpPr>
          <p:cNvPr id="451" name="Google Shape;451;p4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2" name="Google Shape;452;p46"/>
          <p:cNvSpPr txBox="1"/>
          <p:nvPr/>
        </p:nvSpPr>
        <p:spPr>
          <a:xfrm>
            <a:off x="2268200" y="342075"/>
            <a:ext cx="85896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6" name="Shape 456"/>
        <p:cNvGrpSpPr/>
        <p:nvPr/>
      </p:nvGrpSpPr>
      <p:grpSpPr>
        <a:xfrm>
          <a:off x="0" y="0"/>
          <a:ext cx="0" cy="0"/>
          <a:chOff x="0" y="0"/>
          <a:chExt cx="0" cy="0"/>
        </a:xfrm>
      </p:grpSpPr>
      <p:sp>
        <p:nvSpPr>
          <p:cNvPr id="457" name="Google Shape;457;p47"/>
          <p:cNvSpPr txBox="1"/>
          <p:nvPr/>
        </p:nvSpPr>
        <p:spPr>
          <a:xfrm>
            <a:off x="2268200" y="2105601"/>
            <a:ext cx="9331200" cy="4402200"/>
          </a:xfrm>
          <a:prstGeom prst="rect">
            <a:avLst/>
          </a:prstGeom>
          <a:noFill/>
          <a:ln>
            <a:noFill/>
          </a:ln>
        </p:spPr>
        <p:txBody>
          <a:bodyPr anchorCtr="0" anchor="t" bIns="45700" lIns="91425" spcFirstLastPara="1" rIns="91425" wrap="square" tIns="45700">
            <a:spAutoFit/>
          </a:bodyPr>
          <a:lstStyle/>
          <a:p>
            <a:pPr indent="-742950" lvl="0" marL="768350" marR="0" rtl="0" algn="l">
              <a:lnSpc>
                <a:spcPct val="100000"/>
              </a:lnSpc>
              <a:spcBef>
                <a:spcPts val="0"/>
              </a:spcBef>
              <a:spcAft>
                <a:spcPts val="0"/>
              </a:spcAft>
              <a:buClr>
                <a:schemeClr val="dk1"/>
              </a:buClr>
              <a:buSzPts val="3200"/>
              <a:buFont typeface="Arial"/>
              <a:buAutoNum type="arabicPeriod"/>
            </a:pPr>
            <a:r>
              <a:rPr b="0" i="0" lang="en-US" sz="4000" u="none" cap="none" strike="noStrike">
                <a:solidFill>
                  <a:schemeClr val="dk1"/>
                </a:solidFill>
                <a:latin typeface="Lato"/>
                <a:ea typeface="Lato"/>
                <a:cs typeface="Lato"/>
                <a:sym typeface="Lato"/>
              </a:rPr>
              <a:t>Buscó edificar sobre el mensaje del evangelio.</a:t>
            </a:r>
            <a:endParaRPr/>
          </a:p>
          <a:p>
            <a:pPr indent="-539750" lvl="0" marL="768350" marR="0" rtl="0" algn="l">
              <a:lnSpc>
                <a:spcPct val="100000"/>
              </a:lnSpc>
              <a:spcBef>
                <a:spcPts val="0"/>
              </a:spcBef>
              <a:spcAft>
                <a:spcPts val="0"/>
              </a:spcAft>
              <a:buClr>
                <a:schemeClr val="dk1"/>
              </a:buClr>
              <a:buSzPts val="3200"/>
              <a:buFont typeface="Arial"/>
              <a:buNone/>
            </a:pPr>
            <a:r>
              <a:t/>
            </a:r>
            <a:endParaRPr b="0" i="0" sz="4000" u="none" cap="none" strike="noStrike">
              <a:solidFill>
                <a:schemeClr val="dk1"/>
              </a:solidFill>
              <a:latin typeface="Lato"/>
              <a:ea typeface="Lato"/>
              <a:cs typeface="Lato"/>
              <a:sym typeface="Lato"/>
            </a:endParaRPr>
          </a:p>
          <a:p>
            <a:pPr indent="-742950" lvl="0" marL="768350" marR="0" rtl="0" algn="l">
              <a:lnSpc>
                <a:spcPct val="100000"/>
              </a:lnSpc>
              <a:spcBef>
                <a:spcPts val="0"/>
              </a:spcBef>
              <a:spcAft>
                <a:spcPts val="0"/>
              </a:spcAft>
              <a:buClr>
                <a:schemeClr val="dk1"/>
              </a:buClr>
              <a:buSzPts val="3200"/>
              <a:buFont typeface="Arial"/>
              <a:buAutoNum type="arabicPeriod"/>
            </a:pPr>
            <a:r>
              <a:rPr b="0" i="0" lang="en-US" sz="4000" u="none" cap="none" strike="noStrike">
                <a:solidFill>
                  <a:schemeClr val="dk1"/>
                </a:solidFill>
                <a:latin typeface="Lato"/>
                <a:ea typeface="Lato"/>
                <a:cs typeface="Lato"/>
                <a:sym typeface="Lato"/>
              </a:rPr>
              <a:t>Estableció iglesias indígenas.</a:t>
            </a:r>
            <a:endParaRPr b="0" i="0" sz="4000" u="none" cap="none" strike="noStrike">
              <a:solidFill>
                <a:schemeClr val="dk1"/>
              </a:solidFill>
              <a:latin typeface="Lato"/>
              <a:ea typeface="Lato"/>
              <a:cs typeface="Lato"/>
              <a:sym typeface="Lato"/>
            </a:endParaRPr>
          </a:p>
          <a:p>
            <a:pPr indent="-539750" lvl="0" marL="768350" marR="0" rtl="0" algn="l">
              <a:lnSpc>
                <a:spcPct val="100000"/>
              </a:lnSpc>
              <a:spcBef>
                <a:spcPts val="0"/>
              </a:spcBef>
              <a:spcAft>
                <a:spcPts val="0"/>
              </a:spcAft>
              <a:buClr>
                <a:schemeClr val="dk1"/>
              </a:buClr>
              <a:buSzPts val="3200"/>
              <a:buFont typeface="Arial"/>
              <a:buNone/>
            </a:pPr>
            <a:r>
              <a:t/>
            </a:r>
            <a:endParaRPr b="0" i="0" sz="4000" u="none" cap="none" strike="noStrike">
              <a:solidFill>
                <a:schemeClr val="dk1"/>
              </a:solidFill>
              <a:latin typeface="Lato"/>
              <a:ea typeface="Lato"/>
              <a:cs typeface="Lato"/>
              <a:sym typeface="Lato"/>
            </a:endParaRPr>
          </a:p>
          <a:p>
            <a:pPr indent="-742950" lvl="0" marL="768350" marR="0" rtl="0" algn="l">
              <a:lnSpc>
                <a:spcPct val="100000"/>
              </a:lnSpc>
              <a:spcBef>
                <a:spcPts val="0"/>
              </a:spcBef>
              <a:spcAft>
                <a:spcPts val="0"/>
              </a:spcAft>
              <a:buClr>
                <a:schemeClr val="dk1"/>
              </a:buClr>
              <a:buSzPts val="3200"/>
              <a:buFont typeface="Arial"/>
              <a:buAutoNum type="arabicPeriod"/>
            </a:pPr>
            <a:r>
              <a:rPr b="1" i="0" lang="en-US" sz="4000" u="none" cap="none" strike="noStrike">
                <a:solidFill>
                  <a:schemeClr val="dk1"/>
                </a:solidFill>
                <a:latin typeface="Lato"/>
                <a:ea typeface="Lato"/>
                <a:cs typeface="Lato"/>
                <a:sym typeface="Lato"/>
              </a:rPr>
              <a:t>Nutrió a las congregaciones que él fundó a través de las cartas.  </a:t>
            </a:r>
            <a:endParaRPr b="1" i="0" sz="4000" u="none" cap="none" strike="noStrike">
              <a:solidFill>
                <a:schemeClr val="dk1"/>
              </a:solidFill>
              <a:latin typeface="Lato"/>
              <a:ea typeface="Lato"/>
              <a:cs typeface="Lato"/>
              <a:sym typeface="Lato"/>
            </a:endParaRPr>
          </a:p>
        </p:txBody>
      </p:sp>
      <p:sp>
        <p:nvSpPr>
          <p:cNvPr id="458" name="Google Shape;458;p4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47"/>
          <p:cNvSpPr txBox="1"/>
          <p:nvPr/>
        </p:nvSpPr>
        <p:spPr>
          <a:xfrm>
            <a:off x="2268200" y="342087"/>
            <a:ext cx="9607399"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48"/>
          <p:cNvSpPr txBox="1"/>
          <p:nvPr/>
        </p:nvSpPr>
        <p:spPr>
          <a:xfrm>
            <a:off x="2268200" y="2105600"/>
            <a:ext cx="8712900" cy="1323600"/>
          </a:xfrm>
          <a:prstGeom prst="rect">
            <a:avLst/>
          </a:prstGeom>
          <a:noFill/>
          <a:ln>
            <a:noFill/>
          </a:ln>
        </p:spPr>
        <p:txBody>
          <a:bodyPr anchorCtr="0" anchor="t" bIns="45700" lIns="91425" spcFirstLastPara="1" rIns="91425" wrap="square" tIns="45700">
            <a:spAutoFit/>
          </a:bodyPr>
          <a:lstStyle/>
          <a:p>
            <a:pPr indent="0" lvl="0" marL="25400" marR="0" rtl="0" algn="just">
              <a:lnSpc>
                <a:spcPct val="100000"/>
              </a:lnSpc>
              <a:spcBef>
                <a:spcPts val="0"/>
              </a:spcBef>
              <a:spcAft>
                <a:spcPts val="0"/>
              </a:spcAft>
              <a:buNone/>
            </a:pPr>
            <a:r>
              <a:rPr b="1" i="0" lang="en-US" sz="4000" u="none" cap="none" strike="noStrike">
                <a:solidFill>
                  <a:schemeClr val="dk1"/>
                </a:solidFill>
                <a:latin typeface="Lato"/>
                <a:ea typeface="Lato"/>
                <a:cs typeface="Lato"/>
                <a:sym typeface="Lato"/>
              </a:rPr>
              <a:t>4. Volvió a visitor personalmente a las iglesias que él fundó. </a:t>
            </a:r>
            <a:endParaRPr b="1" i="0" sz="4000" u="none" cap="none" strike="noStrike">
              <a:solidFill>
                <a:schemeClr val="dk1"/>
              </a:solidFill>
              <a:latin typeface="Lato"/>
              <a:ea typeface="Lato"/>
              <a:cs typeface="Lato"/>
              <a:sym typeface="Lato"/>
            </a:endParaRPr>
          </a:p>
        </p:txBody>
      </p:sp>
      <p:sp>
        <p:nvSpPr>
          <p:cNvPr id="465" name="Google Shape;465;p48"/>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p48"/>
          <p:cNvSpPr txBox="1"/>
          <p:nvPr/>
        </p:nvSpPr>
        <p:spPr>
          <a:xfrm>
            <a:off x="2268200" y="342075"/>
            <a:ext cx="87129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0" name="Shape 470"/>
        <p:cNvGrpSpPr/>
        <p:nvPr/>
      </p:nvGrpSpPr>
      <p:grpSpPr>
        <a:xfrm>
          <a:off x="0" y="0"/>
          <a:ext cx="0" cy="0"/>
          <a:chOff x="0" y="0"/>
          <a:chExt cx="0" cy="0"/>
        </a:xfrm>
      </p:grpSpPr>
      <p:sp>
        <p:nvSpPr>
          <p:cNvPr id="471" name="Google Shape;471;p49"/>
          <p:cNvSpPr txBox="1"/>
          <p:nvPr/>
        </p:nvSpPr>
        <p:spPr>
          <a:xfrm>
            <a:off x="2268200" y="2105600"/>
            <a:ext cx="8507100" cy="2555100"/>
          </a:xfrm>
          <a:prstGeom prst="rect">
            <a:avLst/>
          </a:prstGeom>
          <a:noFill/>
          <a:ln>
            <a:noFill/>
          </a:ln>
        </p:spPr>
        <p:txBody>
          <a:bodyPr anchorCtr="0" anchor="t" bIns="45700" lIns="91425" spcFirstLastPara="1" rIns="91425" wrap="square" tIns="45700">
            <a:spAutoFit/>
          </a:bodyPr>
          <a:lstStyle/>
          <a:p>
            <a:pPr indent="0" lvl="0" marL="25400" marR="0" rtl="0" algn="just">
              <a:lnSpc>
                <a:spcPct val="100000"/>
              </a:lnSpc>
              <a:spcBef>
                <a:spcPts val="0"/>
              </a:spcBef>
              <a:spcAft>
                <a:spcPts val="0"/>
              </a:spcAft>
              <a:buNone/>
            </a:pPr>
            <a:r>
              <a:rPr b="0" i="0" lang="en-US" sz="4000" u="none" cap="none" strike="noStrike">
                <a:solidFill>
                  <a:schemeClr val="dk1"/>
                </a:solidFill>
                <a:latin typeface="Lato"/>
                <a:ea typeface="Lato"/>
                <a:cs typeface="Lato"/>
                <a:sym typeface="Lato"/>
              </a:rPr>
              <a:t>4. Volvió a visitor personalmente a las iglesias que él fundó. </a:t>
            </a:r>
            <a:endParaRPr/>
          </a:p>
          <a:p>
            <a:pPr indent="0" lvl="0" marL="25400" marR="0" rtl="0" algn="l">
              <a:lnSpc>
                <a:spcPct val="100000"/>
              </a:lnSpc>
              <a:spcBef>
                <a:spcPts val="0"/>
              </a:spcBef>
              <a:spcAft>
                <a:spcPts val="0"/>
              </a:spcAft>
              <a:buNone/>
            </a:pPr>
            <a:r>
              <a:t/>
            </a:r>
            <a:endParaRPr b="0" i="0" sz="4000" u="none" cap="none" strike="noStrike">
              <a:solidFill>
                <a:schemeClr val="dk1"/>
              </a:solidFill>
              <a:latin typeface="Lato"/>
              <a:ea typeface="Lato"/>
              <a:cs typeface="Lato"/>
              <a:sym typeface="Lato"/>
            </a:endParaRPr>
          </a:p>
          <a:p>
            <a:pPr indent="0" lvl="0" marL="25400" marR="0" rtl="0" algn="l">
              <a:lnSpc>
                <a:spcPct val="100000"/>
              </a:lnSpc>
              <a:spcBef>
                <a:spcPts val="0"/>
              </a:spcBef>
              <a:spcAft>
                <a:spcPts val="0"/>
              </a:spcAft>
              <a:buNone/>
            </a:pPr>
            <a:r>
              <a:rPr b="1" i="0" lang="en-US" sz="4000" u="none" cap="none" strike="noStrike">
                <a:solidFill>
                  <a:schemeClr val="dk1"/>
                </a:solidFill>
                <a:latin typeface="Lato"/>
                <a:ea typeface="Lato"/>
                <a:cs typeface="Lato"/>
                <a:sym typeface="Lato"/>
              </a:rPr>
              <a:t>5. Viajaba y trabajaba en equipo. </a:t>
            </a:r>
            <a:endParaRPr b="1" i="0" sz="4000" u="none" cap="none" strike="noStrike">
              <a:solidFill>
                <a:schemeClr val="dk1"/>
              </a:solidFill>
              <a:latin typeface="Lato"/>
              <a:ea typeface="Lato"/>
              <a:cs typeface="Lato"/>
              <a:sym typeface="Lato"/>
            </a:endParaRPr>
          </a:p>
        </p:txBody>
      </p:sp>
      <p:sp>
        <p:nvSpPr>
          <p:cNvPr id="472" name="Google Shape;472;p4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p49"/>
          <p:cNvSpPr txBox="1"/>
          <p:nvPr/>
        </p:nvSpPr>
        <p:spPr>
          <a:xfrm>
            <a:off x="2268200" y="342075"/>
            <a:ext cx="85071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50"/>
          <p:cNvSpPr txBox="1"/>
          <p:nvPr/>
        </p:nvSpPr>
        <p:spPr>
          <a:xfrm>
            <a:off x="2268200" y="2105601"/>
            <a:ext cx="9331200" cy="4402200"/>
          </a:xfrm>
          <a:prstGeom prst="rect">
            <a:avLst/>
          </a:prstGeom>
          <a:noFill/>
          <a:ln>
            <a:noFill/>
          </a:ln>
        </p:spPr>
        <p:txBody>
          <a:bodyPr anchorCtr="0" anchor="t" bIns="45700" lIns="91425" spcFirstLastPara="1" rIns="91425" wrap="square" tIns="45700">
            <a:spAutoFit/>
          </a:bodyPr>
          <a:lstStyle/>
          <a:p>
            <a:pPr indent="0" lvl="0" marL="25400" marR="0" rtl="0" algn="l">
              <a:lnSpc>
                <a:spcPct val="100000"/>
              </a:lnSpc>
              <a:spcBef>
                <a:spcPts val="0"/>
              </a:spcBef>
              <a:spcAft>
                <a:spcPts val="0"/>
              </a:spcAft>
              <a:buNone/>
            </a:pPr>
            <a:r>
              <a:rPr b="0" i="0" lang="en-US" sz="4000" u="none" cap="none" strike="noStrike">
                <a:solidFill>
                  <a:schemeClr val="dk1"/>
                </a:solidFill>
                <a:latin typeface="Lato"/>
                <a:ea typeface="Lato"/>
                <a:cs typeface="Lato"/>
                <a:sym typeface="Lato"/>
              </a:rPr>
              <a:t>4. Volvió a visitor personalmente a las iglesias que él fundó. </a:t>
            </a:r>
            <a:endParaRPr/>
          </a:p>
          <a:p>
            <a:pPr indent="0" lvl="0" marL="25400" marR="0" rtl="0" algn="l">
              <a:lnSpc>
                <a:spcPct val="100000"/>
              </a:lnSpc>
              <a:spcBef>
                <a:spcPts val="0"/>
              </a:spcBef>
              <a:spcAft>
                <a:spcPts val="0"/>
              </a:spcAft>
              <a:buNone/>
            </a:pPr>
            <a:r>
              <a:t/>
            </a:r>
            <a:endParaRPr b="0" i="0" sz="4000" u="none" cap="none" strike="noStrike">
              <a:solidFill>
                <a:schemeClr val="dk1"/>
              </a:solidFill>
              <a:latin typeface="Lato"/>
              <a:ea typeface="Lato"/>
              <a:cs typeface="Lato"/>
              <a:sym typeface="Lato"/>
            </a:endParaRPr>
          </a:p>
          <a:p>
            <a:pPr indent="0" lvl="0" marL="25400" marR="0" rtl="0" algn="l">
              <a:lnSpc>
                <a:spcPct val="100000"/>
              </a:lnSpc>
              <a:spcBef>
                <a:spcPts val="0"/>
              </a:spcBef>
              <a:spcAft>
                <a:spcPts val="0"/>
              </a:spcAft>
              <a:buNone/>
            </a:pPr>
            <a:r>
              <a:rPr b="0" i="0" lang="en-US" sz="4000" u="none" cap="none" strike="noStrike">
                <a:solidFill>
                  <a:schemeClr val="dk1"/>
                </a:solidFill>
                <a:latin typeface="Lato"/>
                <a:ea typeface="Lato"/>
                <a:cs typeface="Lato"/>
                <a:sym typeface="Lato"/>
              </a:rPr>
              <a:t>5. Viajaba y trabajaba en equipo.</a:t>
            </a:r>
            <a:endParaRPr/>
          </a:p>
          <a:p>
            <a:pPr indent="0" lvl="0" marL="25400" marR="0" rtl="0" algn="l">
              <a:lnSpc>
                <a:spcPct val="100000"/>
              </a:lnSpc>
              <a:spcBef>
                <a:spcPts val="0"/>
              </a:spcBef>
              <a:spcAft>
                <a:spcPts val="0"/>
              </a:spcAft>
              <a:buNone/>
            </a:pPr>
            <a:r>
              <a:t/>
            </a:r>
            <a:endParaRPr b="1" i="0" sz="4000" u="none" cap="none" strike="noStrike">
              <a:solidFill>
                <a:schemeClr val="dk1"/>
              </a:solidFill>
              <a:latin typeface="Lato"/>
              <a:ea typeface="Lato"/>
              <a:cs typeface="Lato"/>
              <a:sym typeface="Lato"/>
            </a:endParaRPr>
          </a:p>
          <a:p>
            <a:pPr indent="0" lvl="0" marL="25400" marR="0" rtl="0" algn="just">
              <a:lnSpc>
                <a:spcPct val="100000"/>
              </a:lnSpc>
              <a:spcBef>
                <a:spcPts val="0"/>
              </a:spcBef>
              <a:spcAft>
                <a:spcPts val="0"/>
              </a:spcAft>
              <a:buNone/>
            </a:pPr>
            <a:r>
              <a:rPr b="1" i="0" lang="en-US" sz="4000" u="none" cap="none" strike="noStrike">
                <a:solidFill>
                  <a:schemeClr val="dk1"/>
                </a:solidFill>
                <a:latin typeface="Lato"/>
                <a:ea typeface="Lato"/>
                <a:cs typeface="Lato"/>
                <a:sym typeface="Lato"/>
              </a:rPr>
              <a:t>6.  Envió personas para comenzar nuevas misiones y para capacitar a otros</a:t>
            </a:r>
            <a:endParaRPr b="1" i="0" sz="4000" u="none" cap="none" strike="noStrike">
              <a:solidFill>
                <a:schemeClr val="dk1"/>
              </a:solidFill>
              <a:latin typeface="Lato"/>
              <a:ea typeface="Lato"/>
              <a:cs typeface="Lato"/>
              <a:sym typeface="Lato"/>
            </a:endParaRPr>
          </a:p>
        </p:txBody>
      </p:sp>
      <p:sp>
        <p:nvSpPr>
          <p:cNvPr id="479" name="Google Shape;479;p5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0" name="Google Shape;480;p50"/>
          <p:cNvSpPr txBox="1"/>
          <p:nvPr/>
        </p:nvSpPr>
        <p:spPr>
          <a:xfrm>
            <a:off x="2268200" y="342075"/>
            <a:ext cx="92373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Como Pablo capacitaba a otras personas</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4" name="Shape 484"/>
        <p:cNvGrpSpPr/>
        <p:nvPr/>
      </p:nvGrpSpPr>
      <p:grpSpPr>
        <a:xfrm>
          <a:off x="0" y="0"/>
          <a:ext cx="0" cy="0"/>
          <a:chOff x="0" y="0"/>
          <a:chExt cx="0" cy="0"/>
        </a:xfrm>
      </p:grpSpPr>
      <p:sp>
        <p:nvSpPr>
          <p:cNvPr id="485" name="Google Shape;485;g26f9efaf544_0_2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g26f9efaf544_0_29"/>
          <p:cNvSpPr txBox="1"/>
          <p:nvPr/>
        </p:nvSpPr>
        <p:spPr>
          <a:xfrm>
            <a:off x="7990377" y="4560500"/>
            <a:ext cx="5118300" cy="7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4050" u="none" cap="none" strike="noStrike">
                <a:solidFill>
                  <a:srgbClr val="009444"/>
                </a:solidFill>
                <a:latin typeface="Lato"/>
                <a:ea typeface="Lato"/>
                <a:cs typeface="Lato"/>
                <a:sym typeface="Lato"/>
              </a:rPr>
              <a:t>Timoteo</a:t>
            </a:r>
            <a:endParaRPr b="0" i="0" sz="4050" u="none" cap="none" strike="noStrike">
              <a:solidFill>
                <a:srgbClr val="009444"/>
              </a:solidFill>
              <a:latin typeface="Lato"/>
              <a:ea typeface="Lato"/>
              <a:cs typeface="Lato"/>
              <a:sym typeface="Lato"/>
            </a:endParaRPr>
          </a:p>
        </p:txBody>
      </p:sp>
      <p:pic>
        <p:nvPicPr>
          <p:cNvPr descr="A green bird with leaves&#10;&#10;Description automatically generated" id="487" name="Google Shape;487;g26f9efaf544_0_29"/>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
        <p:nvSpPr>
          <p:cNvPr id="488" name="Google Shape;488;g26f9efaf544_0_29"/>
          <p:cNvSpPr/>
          <p:nvPr/>
        </p:nvSpPr>
        <p:spPr>
          <a:xfrm>
            <a:off x="852400" y="1087549"/>
            <a:ext cx="204600" cy="46827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89" name="Google Shape;489;g26f9efaf544_0_29"/>
          <p:cNvPicPr preferRelativeResize="0"/>
          <p:nvPr/>
        </p:nvPicPr>
        <p:blipFill rotWithShape="1">
          <a:blip r:embed="rId4">
            <a:alphaModFix/>
          </a:blip>
          <a:srcRect b="0" l="20159" r="10707" t="0"/>
          <a:stretch/>
        </p:blipFill>
        <p:spPr>
          <a:xfrm>
            <a:off x="1057000" y="1087550"/>
            <a:ext cx="6474651" cy="4682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1"/>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5" name="Google Shape;495;p51"/>
          <p:cNvSpPr/>
          <p:nvPr/>
        </p:nvSpPr>
        <p:spPr>
          <a:xfrm>
            <a:off x="828675" y="628650"/>
            <a:ext cx="10687049" cy="5600699"/>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B. ¿Por qué es tan importante capacitar a otros para participar en la obra del evangelio? </a:t>
            </a:r>
            <a:endParaRPr/>
          </a:p>
          <a:p>
            <a:pPr indent="0" lvl="0" marL="0" marR="0" rtl="0" algn="ctr">
              <a:lnSpc>
                <a:spcPct val="100000"/>
              </a:lnSpc>
              <a:spcBef>
                <a:spcPts val="0"/>
              </a:spcBef>
              <a:spcAft>
                <a:spcPts val="0"/>
              </a:spcAft>
              <a:buNone/>
            </a:pPr>
            <a:r>
              <a:t/>
            </a:r>
            <a:endParaRPr b="0"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#7 del Proyecto Final</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2"/>
          <p:cNvSpPr txBox="1"/>
          <p:nvPr/>
        </p:nvSpPr>
        <p:spPr>
          <a:xfrm>
            <a:off x="2268200" y="1753909"/>
            <a:ext cx="9331200" cy="1323600"/>
          </a:xfrm>
          <a:prstGeom prst="rect">
            <a:avLst/>
          </a:prstGeom>
          <a:noFill/>
          <a:ln>
            <a:noFill/>
          </a:ln>
        </p:spPr>
        <p:txBody>
          <a:bodyPr anchorCtr="0" anchor="t" bIns="45700" lIns="91425" spcFirstLastPara="1" rIns="91425" wrap="square" tIns="45700">
            <a:spAutoFit/>
          </a:bodyPr>
          <a:lstStyle/>
          <a:p>
            <a:pPr indent="-571500" lvl="0" marL="596900" marR="0" rtl="0" algn="l">
              <a:lnSpc>
                <a:spcPct val="100000"/>
              </a:lnSpc>
              <a:spcBef>
                <a:spcPts val="0"/>
              </a:spcBef>
              <a:spcAft>
                <a:spcPts val="0"/>
              </a:spcAft>
              <a:buClr>
                <a:schemeClr val="dk1"/>
              </a:buClr>
              <a:buSzPts val="3200"/>
              <a:buFont typeface="Arial"/>
              <a:buChar char="•"/>
            </a:pPr>
            <a:r>
              <a:rPr b="1" i="0" lang="en-US" sz="4000" u="none" cap="none" strike="noStrike">
                <a:solidFill>
                  <a:schemeClr val="dk1"/>
                </a:solidFill>
                <a:latin typeface="Lato"/>
                <a:ea typeface="Lato"/>
                <a:cs typeface="Lato"/>
                <a:sym typeface="Lato"/>
              </a:rPr>
              <a:t>Dios nos encargó el ministerio del evangelio.</a:t>
            </a:r>
            <a:endParaRPr b="1" i="0" sz="4000" u="none" cap="none" strike="noStrike">
              <a:solidFill>
                <a:schemeClr val="dk1"/>
              </a:solidFill>
              <a:latin typeface="Lato"/>
              <a:ea typeface="Lato"/>
              <a:cs typeface="Lato"/>
              <a:sym typeface="Lato"/>
            </a:endParaRPr>
          </a:p>
        </p:txBody>
      </p:sp>
      <p:sp>
        <p:nvSpPr>
          <p:cNvPr id="501" name="Google Shape;501;p5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2" name="Google Shape;502;p52"/>
          <p:cNvSpPr txBox="1"/>
          <p:nvPr/>
        </p:nvSpPr>
        <p:spPr>
          <a:xfrm>
            <a:off x="2268200" y="342087"/>
            <a:ext cx="9607399"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¿Por qué capacitar a otros? </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6" name="Shape 506"/>
        <p:cNvGrpSpPr/>
        <p:nvPr/>
      </p:nvGrpSpPr>
      <p:grpSpPr>
        <a:xfrm>
          <a:off x="0" y="0"/>
          <a:ext cx="0" cy="0"/>
          <a:chOff x="0" y="0"/>
          <a:chExt cx="0" cy="0"/>
        </a:xfrm>
      </p:grpSpPr>
      <p:sp>
        <p:nvSpPr>
          <p:cNvPr id="507" name="Google Shape;507;g26fa0108288_0_25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08" name="Google Shape;508;g26fa0108288_0_257"/>
          <p:cNvPicPr preferRelativeResize="0"/>
          <p:nvPr/>
        </p:nvPicPr>
        <p:blipFill rotWithShape="1">
          <a:blip r:embed="rId3">
            <a:alphaModFix/>
          </a:blip>
          <a:srcRect b="0" l="0" r="0" t="0"/>
          <a:stretch/>
        </p:blipFill>
        <p:spPr>
          <a:xfrm>
            <a:off x="80901" y="1819782"/>
            <a:ext cx="3125596" cy="3218436"/>
          </a:xfrm>
          <a:prstGeom prst="rect">
            <a:avLst/>
          </a:prstGeom>
          <a:noFill/>
          <a:ln>
            <a:noFill/>
          </a:ln>
          <a:effectLst>
            <a:outerShdw blurRad="50800" rotWithShape="0" algn="tl" dir="2700000" dist="38100">
              <a:srgbClr val="000000">
                <a:alpha val="40000"/>
              </a:srgbClr>
            </a:outerShdw>
          </a:effectLst>
        </p:spPr>
      </p:pic>
      <p:sp>
        <p:nvSpPr>
          <p:cNvPr id="509" name="Google Shape;509;g26fa0108288_0_257"/>
          <p:cNvSpPr txBox="1"/>
          <p:nvPr/>
        </p:nvSpPr>
        <p:spPr>
          <a:xfrm>
            <a:off x="3284174" y="1080400"/>
            <a:ext cx="7808700" cy="49440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rgbClr val="000000"/>
              </a:buClr>
              <a:buSzPts val="3600"/>
              <a:buFont typeface="Arial"/>
              <a:buNone/>
            </a:pPr>
            <a:r>
              <a:rPr lang="en-US" sz="3600">
                <a:solidFill>
                  <a:schemeClr val="dk1"/>
                </a:solidFill>
                <a:latin typeface="Lato"/>
                <a:ea typeface="Lato"/>
                <a:cs typeface="Lato"/>
                <a:sym typeface="Lato"/>
              </a:rPr>
              <a:t>“</a:t>
            </a:r>
            <a:r>
              <a:rPr b="0" i="0" lang="en-US" sz="3600" u="none" cap="none" strike="noStrike">
                <a:solidFill>
                  <a:schemeClr val="dk1"/>
                </a:solidFill>
                <a:latin typeface="Lato"/>
                <a:ea typeface="Lato"/>
                <a:cs typeface="Lato"/>
                <a:sym typeface="Lato"/>
              </a:rPr>
              <a:t>Por tanto, vayan y hagan discípulos de todas las naciones, bautizándolos en el nombre del Padre y del Hijo y del Espíritu Santo, enseñándoles a obedecer todo lo que les he mandado a ustedes. Y les aseguro que estaré con ustedes siempre, hasta el fin del mundo</a:t>
            </a:r>
            <a:r>
              <a:rPr lang="en-US" sz="3600">
                <a:solidFill>
                  <a:schemeClr val="dk1"/>
                </a:solidFill>
                <a:latin typeface="Lato"/>
                <a:ea typeface="Lato"/>
                <a:cs typeface="Lato"/>
                <a:sym typeface="Lato"/>
              </a:rPr>
              <a:t>”</a:t>
            </a:r>
            <a:r>
              <a:rPr b="0" i="0" lang="en-US" sz="3600" u="none" cap="none" strike="noStrike">
                <a:solidFill>
                  <a:schemeClr val="dk1"/>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Lato"/>
                <a:ea typeface="Lato"/>
                <a:cs typeface="Lato"/>
                <a:sym typeface="Lato"/>
              </a:rPr>
              <a:t>Mateo 28:19-20</a:t>
            </a:r>
            <a:endParaRPr b="0" i="1" sz="2800" u="none" cap="none" strike="noStrike">
              <a:solidFill>
                <a:schemeClr val="dk1"/>
              </a:solidFill>
              <a:latin typeface="Lato"/>
              <a:ea typeface="Lato"/>
              <a:cs typeface="Lato"/>
              <a:sym typeface="Lato"/>
            </a:endParaRPr>
          </a:p>
        </p:txBody>
      </p:sp>
      <p:pic>
        <p:nvPicPr>
          <p:cNvPr descr="A green bird with leaves&#10;&#10;Description automatically generated" id="510" name="Google Shape;510;g26fa0108288_0_257"/>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g26c0eec2cfd_0_221"/>
          <p:cNvSpPr txBox="1"/>
          <p:nvPr/>
        </p:nvSpPr>
        <p:spPr>
          <a:xfrm>
            <a:off x="4127382" y="1349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25" name="Google Shape;125;g26c0eec2cfd_0_221"/>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26" name="Google Shape;126;g26c0eec2cfd_0_22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7" name="Google Shape;127;g26c0eec2cfd_0_221"/>
          <p:cNvPicPr preferRelativeResize="0"/>
          <p:nvPr/>
        </p:nvPicPr>
        <p:blipFill rotWithShape="1">
          <a:blip r:embed="rId3">
            <a:alphaModFix/>
          </a:blip>
          <a:srcRect b="0" l="1447" r="1435"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28" name="Google Shape;128;g26c0eec2cfd_0_221"/>
          <p:cNvSpPr txBox="1"/>
          <p:nvPr/>
        </p:nvSpPr>
        <p:spPr>
          <a:xfrm>
            <a:off x="4127375" y="2943950"/>
            <a:ext cx="69975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200" u="none" cap="none" strike="noStrike">
                <a:solidFill>
                  <a:schemeClr val="dk1"/>
                </a:solidFill>
                <a:latin typeface="Lato"/>
                <a:ea typeface="Lato"/>
                <a:cs typeface="Lato"/>
                <a:sym typeface="Lato"/>
              </a:rPr>
              <a:t>Juego de Memorización </a:t>
            </a:r>
            <a:endParaRPr b="1" i="0"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Lato"/>
                <a:ea typeface="Lato"/>
                <a:cs typeface="Lato"/>
                <a:sym typeface="Lato"/>
              </a:rPr>
              <a:t>“No me avergüenzo del evangelio, pues es poder de Dios para la salvación de todos los que creen.” (Romanos 1:16)</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29" name="Google Shape;129;g26c0eec2cfd_0_221"/>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5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6" name="Google Shape;516;p53"/>
          <p:cNvPicPr preferRelativeResize="0"/>
          <p:nvPr/>
        </p:nvPicPr>
        <p:blipFill rotWithShape="1">
          <a:blip r:embed="rId3">
            <a:alphaModFix/>
          </a:blip>
          <a:srcRect b="0" l="0" r="0" t="0"/>
          <a:stretch/>
        </p:blipFill>
        <p:spPr>
          <a:xfrm>
            <a:off x="80901" y="1819782"/>
            <a:ext cx="3125596" cy="3218436"/>
          </a:xfrm>
          <a:prstGeom prst="rect">
            <a:avLst/>
          </a:prstGeom>
          <a:noFill/>
          <a:ln>
            <a:noFill/>
          </a:ln>
          <a:effectLst>
            <a:outerShdw blurRad="50800" rotWithShape="0" algn="tl" dir="2700000" dist="38100">
              <a:srgbClr val="000000">
                <a:alpha val="40000"/>
              </a:srgbClr>
            </a:outerShdw>
          </a:effectLst>
        </p:spPr>
      </p:pic>
      <p:sp>
        <p:nvSpPr>
          <p:cNvPr id="517" name="Google Shape;517;p53"/>
          <p:cNvSpPr txBox="1"/>
          <p:nvPr/>
        </p:nvSpPr>
        <p:spPr>
          <a:xfrm>
            <a:off x="3093403" y="934013"/>
            <a:ext cx="7808700" cy="24750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rgbClr val="000000"/>
              </a:buClr>
              <a:buSzPts val="3600"/>
              <a:buFont typeface="Arial"/>
              <a:buNone/>
            </a:pP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Pero cuando venga sobre ustedes el Espíritu Santo recibirán poder, y serán mis testigos en Jerusalén, en Judea, en Samaria, y y hasta lo último de la tierra</a:t>
            </a: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a:t>
            </a:r>
            <a:endParaRPr b="0" i="1" sz="28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rgbClr val="000000"/>
              </a:buClr>
              <a:buSzPts val="2800"/>
              <a:buFont typeface="Arial"/>
              <a:buNone/>
            </a:pPr>
            <a:r>
              <a:rPr b="0" i="1" lang="en-US" sz="2800" u="none" cap="none" strike="noStrike">
                <a:solidFill>
                  <a:schemeClr val="dk1"/>
                </a:solidFill>
                <a:latin typeface="Lato"/>
                <a:ea typeface="Lato"/>
                <a:cs typeface="Lato"/>
                <a:sym typeface="Lato"/>
              </a:rPr>
              <a:t>Hechos 1:8</a:t>
            </a:r>
            <a:endParaRPr b="0" i="1" sz="2800" u="none" cap="none" strike="noStrike">
              <a:solidFill>
                <a:schemeClr val="dk1"/>
              </a:solidFill>
              <a:latin typeface="Lato"/>
              <a:ea typeface="Lato"/>
              <a:cs typeface="Lato"/>
              <a:sym typeface="Lato"/>
            </a:endParaRPr>
          </a:p>
        </p:txBody>
      </p:sp>
      <p:pic>
        <p:nvPicPr>
          <p:cNvPr descr="A green bird with leaves&#10;&#10;Description automatically generated" id="518" name="Google Shape;518;p5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
        <p:nvSpPr>
          <p:cNvPr id="519" name="Google Shape;519;p53"/>
          <p:cNvSpPr txBox="1"/>
          <p:nvPr/>
        </p:nvSpPr>
        <p:spPr>
          <a:xfrm>
            <a:off x="3093402" y="3672475"/>
            <a:ext cx="7808700" cy="30168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rgbClr val="000000"/>
              </a:buClr>
              <a:buSzPts val="3600"/>
              <a:buFont typeface="Arial"/>
              <a:buNone/>
            </a:pP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Pero ustedes son linaje escogido, real sacerdocio, nación santa, pueblo adquirido por Dios, para que anuncien los hechos maravillosos de aquel que los llamó de las tinieblas a su luz admirable</a:t>
            </a:r>
            <a:r>
              <a:rPr i="1" lang="en-US" sz="3600">
                <a:solidFill>
                  <a:schemeClr val="dk1"/>
                </a:solidFill>
                <a:latin typeface="Lato"/>
                <a:ea typeface="Lato"/>
                <a:cs typeface="Lato"/>
                <a:sym typeface="Lato"/>
              </a:rPr>
              <a:t>”.</a:t>
            </a:r>
            <a:endParaRPr b="0" i="1" sz="28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Lato"/>
                <a:ea typeface="Lato"/>
                <a:cs typeface="Lato"/>
                <a:sym typeface="Lato"/>
              </a:rPr>
              <a:t>1 Pedro 2:9 </a:t>
            </a:r>
            <a:endParaRPr b="0" i="1" sz="2800" u="none" cap="none" strike="noStrike">
              <a:solidFill>
                <a:schemeClr val="dk1"/>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4"/>
          <p:cNvSpPr txBox="1"/>
          <p:nvPr/>
        </p:nvSpPr>
        <p:spPr>
          <a:xfrm>
            <a:off x="2268200" y="1753900"/>
            <a:ext cx="9083100" cy="3786600"/>
          </a:xfrm>
          <a:prstGeom prst="rect">
            <a:avLst/>
          </a:prstGeom>
          <a:noFill/>
          <a:ln>
            <a:noFill/>
          </a:ln>
        </p:spPr>
        <p:txBody>
          <a:bodyPr anchorCtr="0" anchor="t" bIns="45700" lIns="91425" spcFirstLastPara="1" rIns="91425" wrap="square" tIns="45700">
            <a:spAutoFit/>
          </a:bodyPr>
          <a:lstStyle/>
          <a:p>
            <a:pPr indent="-571500" lvl="0" marL="596900" marR="0" rtl="0" algn="just">
              <a:lnSpc>
                <a:spcPct val="100000"/>
              </a:lnSpc>
              <a:spcBef>
                <a:spcPts val="0"/>
              </a:spcBef>
              <a:spcAft>
                <a:spcPts val="0"/>
              </a:spcAft>
              <a:buClr>
                <a:schemeClr val="dk1"/>
              </a:buClr>
              <a:buSzPts val="3200"/>
              <a:buFont typeface="Arial"/>
              <a:buChar char="•"/>
            </a:pPr>
            <a:r>
              <a:rPr b="0" i="0" lang="en-US" sz="4000" u="none" cap="none" strike="noStrike">
                <a:solidFill>
                  <a:schemeClr val="dk1"/>
                </a:solidFill>
                <a:latin typeface="Lato"/>
                <a:ea typeface="Lato"/>
                <a:cs typeface="Lato"/>
                <a:sym typeface="Lato"/>
              </a:rPr>
              <a:t>Dios nos encargó el ministerio del evangelio</a:t>
            </a:r>
            <a:endParaRPr b="0" i="0" sz="4000" u="none" cap="none" strike="noStrike">
              <a:solidFill>
                <a:schemeClr val="dk1"/>
              </a:solidFill>
              <a:latin typeface="Lato"/>
              <a:ea typeface="Lato"/>
              <a:cs typeface="Lato"/>
              <a:sym typeface="Lato"/>
            </a:endParaRPr>
          </a:p>
          <a:p>
            <a:pPr indent="-368300" lvl="0" marL="596900" marR="0" rtl="0" algn="l">
              <a:lnSpc>
                <a:spcPct val="100000"/>
              </a:lnSpc>
              <a:spcBef>
                <a:spcPts val="0"/>
              </a:spcBef>
              <a:spcAft>
                <a:spcPts val="0"/>
              </a:spcAft>
              <a:buClr>
                <a:schemeClr val="dk1"/>
              </a:buClr>
              <a:buSzPts val="3200"/>
              <a:buFont typeface="Arial"/>
              <a:buNone/>
            </a:pPr>
            <a:r>
              <a:t/>
            </a:r>
            <a:endParaRPr b="0" i="0" sz="4000" u="none" cap="none" strike="noStrike">
              <a:solidFill>
                <a:schemeClr val="dk1"/>
              </a:solidFill>
              <a:latin typeface="Lato"/>
              <a:ea typeface="Lato"/>
              <a:cs typeface="Lato"/>
              <a:sym typeface="Lato"/>
            </a:endParaRPr>
          </a:p>
          <a:p>
            <a:pPr indent="-571500" lvl="0" marL="596900" marR="0" rtl="0" algn="just">
              <a:lnSpc>
                <a:spcPct val="100000"/>
              </a:lnSpc>
              <a:spcBef>
                <a:spcPts val="0"/>
              </a:spcBef>
              <a:spcAft>
                <a:spcPts val="0"/>
              </a:spcAft>
              <a:buClr>
                <a:schemeClr val="dk1"/>
              </a:buClr>
              <a:buSzPts val="3200"/>
              <a:buFont typeface="Arial"/>
              <a:buChar char="•"/>
            </a:pPr>
            <a:r>
              <a:rPr b="1" i="0" lang="en-US" sz="4000" u="none" cap="none" strike="noStrike">
                <a:solidFill>
                  <a:schemeClr val="dk1"/>
                </a:solidFill>
                <a:latin typeface="Lato"/>
                <a:ea typeface="Lato"/>
                <a:cs typeface="Lato"/>
                <a:sym typeface="Lato"/>
              </a:rPr>
              <a:t>Cada cristiano es un colaborador de Dios. Nuestra conversión es también nuestro llamado. </a:t>
            </a:r>
            <a:endParaRPr b="1" i="0" sz="4000" u="none" cap="none" strike="noStrike">
              <a:solidFill>
                <a:schemeClr val="dk1"/>
              </a:solidFill>
              <a:latin typeface="Lato"/>
              <a:ea typeface="Lato"/>
              <a:cs typeface="Lato"/>
              <a:sym typeface="Lato"/>
            </a:endParaRPr>
          </a:p>
        </p:txBody>
      </p:sp>
      <p:sp>
        <p:nvSpPr>
          <p:cNvPr id="525" name="Google Shape;525;p54"/>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6" name="Google Shape;526;p54"/>
          <p:cNvSpPr txBox="1"/>
          <p:nvPr/>
        </p:nvSpPr>
        <p:spPr>
          <a:xfrm>
            <a:off x="2268200" y="342087"/>
            <a:ext cx="9607399"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¿Por qué capacitar a otros? </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sp>
        <p:nvSpPr>
          <p:cNvPr id="531" name="Google Shape;531;p5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32" name="Google Shape;532;p55"/>
          <p:cNvPicPr preferRelativeResize="0"/>
          <p:nvPr/>
        </p:nvPicPr>
        <p:blipFill rotWithShape="1">
          <a:blip r:embed="rId3">
            <a:alphaModFix/>
          </a:blip>
          <a:srcRect b="0" l="0" r="0" t="0"/>
          <a:stretch/>
        </p:blipFill>
        <p:spPr>
          <a:xfrm>
            <a:off x="80901" y="1819782"/>
            <a:ext cx="3125596" cy="3218436"/>
          </a:xfrm>
          <a:prstGeom prst="rect">
            <a:avLst/>
          </a:prstGeom>
          <a:noFill/>
          <a:ln>
            <a:noFill/>
          </a:ln>
          <a:effectLst>
            <a:outerShdw blurRad="50800" rotWithShape="0" algn="tl" dir="2700000" dist="38100">
              <a:srgbClr val="000000">
                <a:alpha val="40000"/>
              </a:srgbClr>
            </a:outerShdw>
          </a:effectLst>
        </p:spPr>
      </p:pic>
      <p:sp>
        <p:nvSpPr>
          <p:cNvPr id="533" name="Google Shape;533;p55"/>
          <p:cNvSpPr txBox="1"/>
          <p:nvPr/>
        </p:nvSpPr>
        <p:spPr>
          <a:xfrm>
            <a:off x="3256560" y="1596269"/>
            <a:ext cx="7808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Creemos, y por lo tanto también hablamos</a:t>
            </a: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 </a:t>
            </a:r>
            <a:r>
              <a:rPr b="0" i="1" lang="en-US" sz="2800" u="none" cap="none" strike="noStrike">
                <a:solidFill>
                  <a:schemeClr val="dk1"/>
                </a:solidFill>
                <a:latin typeface="Lato"/>
                <a:ea typeface="Lato"/>
                <a:cs typeface="Lato"/>
                <a:sym typeface="Lato"/>
              </a:rPr>
              <a:t>  2 Corintios 4:13</a:t>
            </a:r>
            <a:endParaRPr/>
          </a:p>
        </p:txBody>
      </p:sp>
      <p:pic>
        <p:nvPicPr>
          <p:cNvPr descr="A green bird with leaves&#10;&#10;Description automatically generated" id="534" name="Google Shape;534;p55"/>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
        <p:nvSpPr>
          <p:cNvPr id="535" name="Google Shape;535;p55"/>
          <p:cNvSpPr txBox="1"/>
          <p:nvPr/>
        </p:nvSpPr>
        <p:spPr>
          <a:xfrm>
            <a:off x="3256574" y="3456679"/>
            <a:ext cx="7808700" cy="29490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rgbClr val="000000"/>
              </a:buClr>
              <a:buSzPts val="3600"/>
              <a:buFont typeface="Arial"/>
              <a:buNone/>
            </a:pP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El amor de Cristo nos lleva a actuar así… él murió por todos, para que los que viven ya no vivan para sí, sino para aquel que murió y resucitó por ellos</a:t>
            </a: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 </a:t>
            </a:r>
            <a:endParaRPr/>
          </a:p>
          <a:p>
            <a:pPr indent="0" lvl="0" marL="0" marR="0" rtl="0" algn="l">
              <a:lnSpc>
                <a:spcPct val="100000"/>
              </a:lnSpc>
              <a:spcBef>
                <a:spcPts val="0"/>
              </a:spcBef>
              <a:spcAft>
                <a:spcPts val="0"/>
              </a:spcAft>
              <a:buClr>
                <a:srgbClr val="000000"/>
              </a:buClr>
              <a:buSzPts val="3600"/>
              <a:buFont typeface="Arial"/>
              <a:buNone/>
            </a:pPr>
            <a:r>
              <a:t/>
            </a:r>
            <a:endParaRPr b="0" i="1" sz="2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1" lang="en-US" sz="2800" u="none" cap="none" strike="noStrike">
                <a:solidFill>
                  <a:schemeClr val="dk1"/>
                </a:solidFill>
                <a:latin typeface="Lato"/>
                <a:ea typeface="Lato"/>
                <a:cs typeface="Lato"/>
                <a:sym typeface="Lato"/>
              </a:rPr>
              <a:t>2 Corintios 5:14-15</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9" name="Shape 539"/>
        <p:cNvGrpSpPr/>
        <p:nvPr/>
      </p:nvGrpSpPr>
      <p:grpSpPr>
        <a:xfrm>
          <a:off x="0" y="0"/>
          <a:ext cx="0" cy="0"/>
          <a:chOff x="0" y="0"/>
          <a:chExt cx="0" cy="0"/>
        </a:xfrm>
      </p:grpSpPr>
      <p:sp>
        <p:nvSpPr>
          <p:cNvPr id="540" name="Google Shape;540;p5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41" name="Google Shape;541;p56"/>
          <p:cNvPicPr preferRelativeResize="0"/>
          <p:nvPr/>
        </p:nvPicPr>
        <p:blipFill rotWithShape="1">
          <a:blip r:embed="rId3">
            <a:alphaModFix/>
          </a:blip>
          <a:srcRect b="0" l="0" r="0" t="0"/>
          <a:stretch/>
        </p:blipFill>
        <p:spPr>
          <a:xfrm>
            <a:off x="80901" y="1819782"/>
            <a:ext cx="3125596" cy="3218436"/>
          </a:xfrm>
          <a:prstGeom prst="rect">
            <a:avLst/>
          </a:prstGeom>
          <a:noFill/>
          <a:ln>
            <a:noFill/>
          </a:ln>
          <a:effectLst>
            <a:outerShdw blurRad="50800" rotWithShape="0" algn="tl" dir="2700000" dist="38100">
              <a:srgbClr val="000000">
                <a:alpha val="40000"/>
              </a:srgbClr>
            </a:outerShdw>
          </a:effectLst>
        </p:spPr>
      </p:pic>
      <p:sp>
        <p:nvSpPr>
          <p:cNvPr id="542" name="Google Shape;542;p56"/>
          <p:cNvSpPr txBox="1"/>
          <p:nvPr/>
        </p:nvSpPr>
        <p:spPr>
          <a:xfrm>
            <a:off x="3287400" y="2120975"/>
            <a:ext cx="7971300" cy="2616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600"/>
              <a:buFont typeface="Arial"/>
              <a:buNone/>
            </a:pP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Cada Cristiano forma parte de la Iglesia y tiene dones del Espíritu para el bien de la Iglesia</a:t>
            </a:r>
            <a:r>
              <a:rPr i="1" lang="en-US" sz="3600">
                <a:solidFill>
                  <a:schemeClr val="dk1"/>
                </a:solidFill>
                <a:latin typeface="Lato"/>
                <a:ea typeface="Lato"/>
                <a:cs typeface="Lato"/>
                <a:sym typeface="Lato"/>
              </a:rPr>
              <a:t>”</a:t>
            </a:r>
            <a:r>
              <a:rPr b="0" i="1" lang="en-US" sz="3600" u="none" cap="none" strike="noStrike">
                <a:solidFill>
                  <a:schemeClr val="dk1"/>
                </a:solidFill>
                <a:latin typeface="Lato"/>
                <a:ea typeface="Lato"/>
                <a:cs typeface="Lato"/>
                <a:sym typeface="Lato"/>
              </a:rPr>
              <a:t>. </a:t>
            </a:r>
            <a:r>
              <a:rPr b="0" i="1" lang="en-US" sz="2800" u="none" cap="none" strike="noStrike">
                <a:solidFill>
                  <a:schemeClr val="dk1"/>
                </a:solidFill>
                <a:latin typeface="Lato"/>
                <a:ea typeface="Lato"/>
                <a:cs typeface="Lato"/>
                <a:sym typeface="Lato"/>
              </a:rPr>
              <a:t>   </a:t>
            </a:r>
            <a:endParaRPr/>
          </a:p>
          <a:p>
            <a:pPr indent="0" lvl="0" marL="0" marR="0" rtl="0" algn="just">
              <a:lnSpc>
                <a:spcPct val="100000"/>
              </a:lnSpc>
              <a:spcBef>
                <a:spcPts val="0"/>
              </a:spcBef>
              <a:spcAft>
                <a:spcPts val="0"/>
              </a:spcAft>
              <a:buClr>
                <a:srgbClr val="000000"/>
              </a:buClr>
              <a:buSzPts val="3600"/>
              <a:buFont typeface="Arial"/>
              <a:buNone/>
            </a:pPr>
            <a:r>
              <a:t/>
            </a:r>
            <a:endParaRPr b="0" i="1" sz="28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3600"/>
              <a:buFont typeface="Arial"/>
              <a:buNone/>
            </a:pPr>
            <a:r>
              <a:rPr b="0" i="1" lang="en-US" sz="2800" u="none" cap="none" strike="noStrike">
                <a:solidFill>
                  <a:schemeClr val="dk1"/>
                </a:solidFill>
                <a:latin typeface="Lato"/>
                <a:ea typeface="Lato"/>
                <a:cs typeface="Lato"/>
                <a:sym typeface="Lato"/>
              </a:rPr>
              <a:t>1 Corintios 12</a:t>
            </a:r>
            <a:endParaRPr/>
          </a:p>
        </p:txBody>
      </p:sp>
      <p:pic>
        <p:nvPicPr>
          <p:cNvPr descr="A green bird with leaves&#10;&#10;Description automatically generated" id="543" name="Google Shape;543;p56"/>
          <p:cNvPicPr preferRelativeResize="0"/>
          <p:nvPr/>
        </p:nvPicPr>
        <p:blipFill rotWithShape="1">
          <a:blip r:embed="rId4">
            <a:alphaModFix/>
          </a:blip>
          <a:srcRect b="0" l="0" r="0" t="0"/>
          <a:stretch/>
        </p:blipFill>
        <p:spPr>
          <a:xfrm>
            <a:off x="10711503" y="289924"/>
            <a:ext cx="1399034" cy="117043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7"/>
          <p:cNvSpPr txBox="1"/>
          <p:nvPr/>
        </p:nvSpPr>
        <p:spPr>
          <a:xfrm>
            <a:off x="2268200" y="1360350"/>
            <a:ext cx="8959500" cy="5017800"/>
          </a:xfrm>
          <a:prstGeom prst="rect">
            <a:avLst/>
          </a:prstGeom>
          <a:noFill/>
          <a:ln>
            <a:noFill/>
          </a:ln>
        </p:spPr>
        <p:txBody>
          <a:bodyPr anchorCtr="0" anchor="t" bIns="45700" lIns="91425" spcFirstLastPara="1" rIns="91425" wrap="square" tIns="45700">
            <a:spAutoFit/>
          </a:bodyPr>
          <a:lstStyle/>
          <a:p>
            <a:pPr indent="-571500" lvl="0" marL="596900" marR="0" rtl="0" algn="just">
              <a:lnSpc>
                <a:spcPct val="100000"/>
              </a:lnSpc>
              <a:spcBef>
                <a:spcPts val="0"/>
              </a:spcBef>
              <a:spcAft>
                <a:spcPts val="0"/>
              </a:spcAft>
              <a:buClr>
                <a:schemeClr val="dk1"/>
              </a:buClr>
              <a:buSzPts val="3200"/>
              <a:buFont typeface="Arial"/>
              <a:buChar char="•"/>
            </a:pPr>
            <a:r>
              <a:rPr b="0" i="0" lang="en-US" sz="4000" u="none" cap="none" strike="noStrike">
                <a:solidFill>
                  <a:schemeClr val="dk1"/>
                </a:solidFill>
                <a:latin typeface="Lato"/>
                <a:ea typeface="Lato"/>
                <a:cs typeface="Lato"/>
                <a:sym typeface="Lato"/>
              </a:rPr>
              <a:t>Dios nos encargó el ministerio del evangelio</a:t>
            </a:r>
            <a:endParaRPr b="0" i="0" sz="4000" u="none" cap="none" strike="noStrike">
              <a:solidFill>
                <a:schemeClr val="dk1"/>
              </a:solidFill>
              <a:latin typeface="Lato"/>
              <a:ea typeface="Lato"/>
              <a:cs typeface="Lato"/>
              <a:sym typeface="Lato"/>
            </a:endParaRPr>
          </a:p>
          <a:p>
            <a:pPr indent="-368300" lvl="0" marL="596900" marR="0" rtl="0" algn="just">
              <a:lnSpc>
                <a:spcPct val="100000"/>
              </a:lnSpc>
              <a:spcBef>
                <a:spcPts val="0"/>
              </a:spcBef>
              <a:spcAft>
                <a:spcPts val="0"/>
              </a:spcAft>
              <a:buClr>
                <a:schemeClr val="dk1"/>
              </a:buClr>
              <a:buSzPts val="3200"/>
              <a:buFont typeface="Arial"/>
              <a:buNone/>
            </a:pPr>
            <a:r>
              <a:t/>
            </a:r>
            <a:endParaRPr b="0" i="0" sz="4000" u="none" cap="none" strike="noStrike">
              <a:solidFill>
                <a:schemeClr val="dk1"/>
              </a:solidFill>
              <a:latin typeface="Lato"/>
              <a:ea typeface="Lato"/>
              <a:cs typeface="Lato"/>
              <a:sym typeface="Lato"/>
            </a:endParaRPr>
          </a:p>
          <a:p>
            <a:pPr indent="-571500" lvl="0" marL="596900" marR="0" rtl="0" algn="just">
              <a:lnSpc>
                <a:spcPct val="100000"/>
              </a:lnSpc>
              <a:spcBef>
                <a:spcPts val="0"/>
              </a:spcBef>
              <a:spcAft>
                <a:spcPts val="0"/>
              </a:spcAft>
              <a:buClr>
                <a:schemeClr val="dk1"/>
              </a:buClr>
              <a:buSzPts val="3200"/>
              <a:buFont typeface="Arial"/>
              <a:buChar char="•"/>
            </a:pPr>
            <a:r>
              <a:rPr b="0" i="0" lang="en-US" sz="4000" u="none" cap="none" strike="noStrike">
                <a:solidFill>
                  <a:schemeClr val="dk1"/>
                </a:solidFill>
                <a:latin typeface="Lato"/>
                <a:ea typeface="Lato"/>
                <a:cs typeface="Lato"/>
                <a:sym typeface="Lato"/>
              </a:rPr>
              <a:t>Cada cristiano es un colaborador de Dios. Nuestra </a:t>
            </a:r>
            <a:r>
              <a:rPr lang="en-US" sz="4000">
                <a:solidFill>
                  <a:schemeClr val="dk1"/>
                </a:solidFill>
                <a:latin typeface="Lato"/>
                <a:ea typeface="Lato"/>
                <a:cs typeface="Lato"/>
                <a:sym typeface="Lato"/>
              </a:rPr>
              <a:t>conversión</a:t>
            </a:r>
            <a:r>
              <a:rPr b="0" i="0" lang="en-US" sz="4000" u="none" cap="none" strike="noStrike">
                <a:solidFill>
                  <a:schemeClr val="dk1"/>
                </a:solidFill>
                <a:latin typeface="Lato"/>
                <a:ea typeface="Lato"/>
                <a:cs typeface="Lato"/>
                <a:sym typeface="Lato"/>
              </a:rPr>
              <a:t> es también nuestro llamado. </a:t>
            </a:r>
            <a:endParaRPr/>
          </a:p>
          <a:p>
            <a:pPr indent="-368300" lvl="0" marL="596900" marR="0" rtl="0" algn="just">
              <a:lnSpc>
                <a:spcPct val="100000"/>
              </a:lnSpc>
              <a:spcBef>
                <a:spcPts val="0"/>
              </a:spcBef>
              <a:spcAft>
                <a:spcPts val="0"/>
              </a:spcAft>
              <a:buClr>
                <a:schemeClr val="dk1"/>
              </a:buClr>
              <a:buSzPts val="3200"/>
              <a:buFont typeface="Arial"/>
              <a:buNone/>
            </a:pPr>
            <a:r>
              <a:t/>
            </a:r>
            <a:endParaRPr b="0" i="0" sz="4000" u="none" cap="none" strike="noStrike">
              <a:solidFill>
                <a:schemeClr val="dk1"/>
              </a:solidFill>
              <a:latin typeface="Lato"/>
              <a:ea typeface="Lato"/>
              <a:cs typeface="Lato"/>
              <a:sym typeface="Lato"/>
            </a:endParaRPr>
          </a:p>
          <a:p>
            <a:pPr indent="-571500" lvl="0" marL="596900" marR="0" rtl="0" algn="just">
              <a:lnSpc>
                <a:spcPct val="100000"/>
              </a:lnSpc>
              <a:spcBef>
                <a:spcPts val="0"/>
              </a:spcBef>
              <a:spcAft>
                <a:spcPts val="0"/>
              </a:spcAft>
              <a:buClr>
                <a:schemeClr val="dk1"/>
              </a:buClr>
              <a:buSzPts val="3200"/>
              <a:buFont typeface="Arial"/>
              <a:buChar char="•"/>
            </a:pPr>
            <a:r>
              <a:rPr b="1" i="0" lang="en-US" sz="4000" u="none" cap="none" strike="noStrike">
                <a:solidFill>
                  <a:schemeClr val="dk1"/>
                </a:solidFill>
                <a:latin typeface="Lato"/>
                <a:ea typeface="Lato"/>
                <a:cs typeface="Lato"/>
                <a:sym typeface="Lato"/>
              </a:rPr>
              <a:t>Estamos bajo ataques del diablo</a:t>
            </a:r>
            <a:endParaRPr b="1" i="0" sz="4000" u="none" cap="none" strike="noStrike">
              <a:solidFill>
                <a:schemeClr val="dk1"/>
              </a:solidFill>
              <a:latin typeface="Lato"/>
              <a:ea typeface="Lato"/>
              <a:cs typeface="Lato"/>
              <a:sym typeface="Lato"/>
            </a:endParaRPr>
          </a:p>
        </p:txBody>
      </p:sp>
      <p:sp>
        <p:nvSpPr>
          <p:cNvPr id="549" name="Google Shape;549;p5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p57"/>
          <p:cNvSpPr txBox="1"/>
          <p:nvPr/>
        </p:nvSpPr>
        <p:spPr>
          <a:xfrm>
            <a:off x="2268200" y="342087"/>
            <a:ext cx="9607399"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400" u="none" cap="none" strike="noStrike">
                <a:solidFill>
                  <a:srgbClr val="009444"/>
                </a:solidFill>
                <a:latin typeface="Lato"/>
                <a:ea typeface="Lato"/>
                <a:cs typeface="Lato"/>
                <a:sym typeface="Lato"/>
              </a:rPr>
              <a:t>¿Por qué capacitar a otros? </a:t>
            </a:r>
            <a:endParaRPr b="0" i="0" sz="4400" u="none" cap="none" strike="noStrike">
              <a:solidFill>
                <a:srgbClr val="009444"/>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8"/>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58"/>
          <p:cNvSpPr/>
          <p:nvPr/>
        </p:nvSpPr>
        <p:spPr>
          <a:xfrm>
            <a:off x="828675" y="628650"/>
            <a:ext cx="10687049" cy="5600699"/>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C. ¿Cómo intenta Academia Cristo seguir el ejemplo de Pablo al entrenar a otros? </a:t>
            </a:r>
            <a:endParaRPr/>
          </a:p>
          <a:p>
            <a:pPr indent="0" lvl="0" marL="0" marR="0" rtl="0" algn="ctr">
              <a:lnSpc>
                <a:spcPct val="100000"/>
              </a:lnSpc>
              <a:spcBef>
                <a:spcPts val="0"/>
              </a:spcBef>
              <a:spcAft>
                <a:spcPts val="0"/>
              </a:spcAft>
              <a:buNone/>
            </a:pPr>
            <a:r>
              <a:t/>
            </a:r>
            <a:endParaRPr b="0"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#7 del Proyecto Final</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2" name="Google Shape;562;p59"/>
          <p:cNvSpPr/>
          <p:nvPr/>
        </p:nvSpPr>
        <p:spPr>
          <a:xfrm>
            <a:off x="1292219" y="4474319"/>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63" name="Google Shape;563;p59"/>
          <p:cNvPicPr preferRelativeResize="0"/>
          <p:nvPr/>
        </p:nvPicPr>
        <p:blipFill>
          <a:blip r:embed="rId3">
            <a:alphaModFix/>
          </a:blip>
          <a:stretch>
            <a:fillRect/>
          </a:stretch>
        </p:blipFill>
        <p:spPr>
          <a:xfrm>
            <a:off x="3284125" y="904800"/>
            <a:ext cx="7366801" cy="45588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9" name="Google Shape;569;p60"/>
          <p:cNvSpPr txBox="1"/>
          <p:nvPr/>
        </p:nvSpPr>
        <p:spPr>
          <a:xfrm>
            <a:off x="2074190" y="1444833"/>
            <a:ext cx="9838349"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000" u="none" cap="none" strike="noStrike">
                <a:solidFill>
                  <a:srgbClr val="00B050"/>
                </a:solidFill>
                <a:latin typeface="Lato"/>
                <a:ea typeface="Lato"/>
                <a:cs typeface="Lato"/>
                <a:sym typeface="Lato"/>
              </a:rPr>
              <a:t>ACADEMIA CRISTO</a:t>
            </a:r>
            <a:endParaRPr b="0" i="0" sz="6000" u="none" cap="none" strike="noStrike">
              <a:solidFill>
                <a:srgbClr val="00B050"/>
              </a:solidFill>
              <a:latin typeface="Lato"/>
              <a:ea typeface="Lato"/>
              <a:cs typeface="Lato"/>
              <a:sym typeface="Lato"/>
            </a:endParaRPr>
          </a:p>
        </p:txBody>
      </p:sp>
      <p:sp>
        <p:nvSpPr>
          <p:cNvPr id="570" name="Google Shape;570;p60"/>
          <p:cNvSpPr/>
          <p:nvPr/>
        </p:nvSpPr>
        <p:spPr>
          <a:xfrm>
            <a:off x="1292219" y="4474319"/>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60"/>
          <p:cNvSpPr txBox="1"/>
          <p:nvPr/>
        </p:nvSpPr>
        <p:spPr>
          <a:xfrm>
            <a:off x="1914363" y="613833"/>
            <a:ext cx="67419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9444"/>
                </a:solidFill>
                <a:latin typeface="Lato"/>
                <a:ea typeface="Lato"/>
                <a:cs typeface="Lato"/>
                <a:sym typeface="Lato"/>
              </a:rPr>
              <a:t> El Propósito de</a:t>
            </a:r>
            <a:endParaRPr b="0" i="0" sz="4800" u="none" cap="none" strike="noStrike">
              <a:solidFill>
                <a:srgbClr val="009444"/>
              </a:solidFill>
              <a:latin typeface="Lato"/>
              <a:ea typeface="Lato"/>
              <a:cs typeface="Lato"/>
              <a:sym typeface="Lato"/>
            </a:endParaRPr>
          </a:p>
        </p:txBody>
      </p:sp>
      <p:pic>
        <p:nvPicPr>
          <p:cNvPr descr="A logo with a cross and a bird&#10;&#10;Description automatically generated" id="572" name="Google Shape;572;p60"/>
          <p:cNvPicPr preferRelativeResize="0"/>
          <p:nvPr/>
        </p:nvPicPr>
        <p:blipFill rotWithShape="1">
          <a:blip r:embed="rId3">
            <a:alphaModFix/>
          </a:blip>
          <a:srcRect b="0" l="0" r="0" t="0"/>
          <a:stretch/>
        </p:blipFill>
        <p:spPr>
          <a:xfrm>
            <a:off x="10117810" y="298786"/>
            <a:ext cx="1794730" cy="1391469"/>
          </a:xfrm>
          <a:prstGeom prst="rect">
            <a:avLst/>
          </a:prstGeom>
          <a:noFill/>
          <a:ln>
            <a:noFill/>
          </a:ln>
        </p:spPr>
      </p:pic>
      <p:pic>
        <p:nvPicPr>
          <p:cNvPr descr="A black and white cross and open book&#10;&#10;Description automatically generated" id="573" name="Google Shape;573;p60"/>
          <p:cNvPicPr preferRelativeResize="0"/>
          <p:nvPr/>
        </p:nvPicPr>
        <p:blipFill rotWithShape="1">
          <a:blip r:embed="rId4">
            <a:alphaModFix/>
          </a:blip>
          <a:srcRect b="0" l="0" r="0" t="0"/>
          <a:stretch/>
        </p:blipFill>
        <p:spPr>
          <a:xfrm>
            <a:off x="3524414" y="3369647"/>
            <a:ext cx="2878295" cy="2176272"/>
          </a:xfrm>
          <a:prstGeom prst="rect">
            <a:avLst/>
          </a:prstGeom>
          <a:noFill/>
          <a:ln>
            <a:noFill/>
          </a:ln>
        </p:spPr>
      </p:pic>
      <p:pic>
        <p:nvPicPr>
          <p:cNvPr descr="A network of people connected to each other&#10;&#10;Description automatically generated" id="574" name="Google Shape;574;p60"/>
          <p:cNvPicPr preferRelativeResize="0"/>
          <p:nvPr/>
        </p:nvPicPr>
        <p:blipFill rotWithShape="1">
          <a:blip r:embed="rId5">
            <a:alphaModFix/>
          </a:blip>
          <a:srcRect b="0" l="0" r="0" t="0"/>
          <a:stretch/>
        </p:blipFill>
        <p:spPr>
          <a:xfrm>
            <a:off x="6639289" y="3018367"/>
            <a:ext cx="3060700" cy="3225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6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61"/>
          <p:cNvSpPr/>
          <p:nvPr/>
        </p:nvSpPr>
        <p:spPr>
          <a:xfrm>
            <a:off x="1292219" y="4474319"/>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screenshot of a video&#10;&#10;Description automatically generated" id="581" name="Google Shape;581;p61"/>
          <p:cNvPicPr preferRelativeResize="0"/>
          <p:nvPr/>
        </p:nvPicPr>
        <p:blipFill rotWithShape="1">
          <a:blip r:embed="rId3">
            <a:alphaModFix/>
          </a:blip>
          <a:srcRect b="0" l="0" r="0" t="0"/>
          <a:stretch/>
        </p:blipFill>
        <p:spPr>
          <a:xfrm>
            <a:off x="398584" y="513947"/>
            <a:ext cx="11394831" cy="597072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5" name="Shape 585"/>
        <p:cNvGrpSpPr/>
        <p:nvPr/>
      </p:nvGrpSpPr>
      <p:grpSpPr>
        <a:xfrm>
          <a:off x="0" y="0"/>
          <a:ext cx="0" cy="0"/>
          <a:chOff x="0" y="0"/>
          <a:chExt cx="0" cy="0"/>
        </a:xfrm>
      </p:grpSpPr>
      <p:sp>
        <p:nvSpPr>
          <p:cNvPr id="586" name="Google Shape;586;g26ba99a7413_0_633"/>
          <p:cNvSpPr txBox="1"/>
          <p:nvPr/>
        </p:nvSpPr>
        <p:spPr>
          <a:xfrm>
            <a:off x="3746382" y="18830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Tarea</a:t>
            </a:r>
            <a:endParaRPr b="0" i="0" sz="6000" u="none" cap="none" strike="noStrike">
              <a:solidFill>
                <a:srgbClr val="009444"/>
              </a:solidFill>
              <a:latin typeface="Lato"/>
              <a:ea typeface="Lato"/>
              <a:cs typeface="Lato"/>
              <a:sym typeface="Lato"/>
            </a:endParaRPr>
          </a:p>
        </p:txBody>
      </p:sp>
      <p:cxnSp>
        <p:nvCxnSpPr>
          <p:cNvPr id="587" name="Google Shape;587;g26ba99a7413_0_633"/>
          <p:cNvCxnSpPr/>
          <p:nvPr/>
        </p:nvCxnSpPr>
        <p:spPr>
          <a:xfrm>
            <a:off x="3849827" y="29754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588" name="Google Shape;588;g26ba99a7413_0_63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89" name="Google Shape;589;g26ba99a7413_0_633"/>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sp>
        <p:nvSpPr>
          <p:cNvPr id="590" name="Google Shape;590;g26ba99a7413_0_633"/>
          <p:cNvSpPr txBox="1"/>
          <p:nvPr/>
        </p:nvSpPr>
        <p:spPr>
          <a:xfrm>
            <a:off x="3746375" y="3252850"/>
            <a:ext cx="8291100" cy="1723800"/>
          </a:xfrm>
          <a:prstGeom prst="rect">
            <a:avLst/>
          </a:prstGeom>
          <a:noFill/>
          <a:ln>
            <a:noFill/>
          </a:ln>
        </p:spPr>
        <p:txBody>
          <a:bodyPr anchorCtr="0" anchor="t" bIns="45700" lIns="91425" spcFirstLastPara="1" rIns="91425" wrap="square" tIns="45700">
            <a:spAutoFit/>
          </a:bodyPr>
          <a:lstStyle/>
          <a:p>
            <a:pPr indent="-431800" lvl="0" marL="457200" marR="0" rtl="0" algn="l">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Ver el video de lección 8</a:t>
            </a:r>
            <a:endParaRPr b="1" i="0" sz="3200" u="none" cap="none" strike="noStrike">
              <a:solidFill>
                <a:schemeClr val="dk1"/>
              </a:solidFill>
              <a:latin typeface="Lato"/>
              <a:ea typeface="Lato"/>
              <a:cs typeface="Lato"/>
              <a:sym typeface="Lato"/>
            </a:endParaRPr>
          </a:p>
          <a:p>
            <a:pPr indent="-431800" lvl="0" marL="457200" marR="0" rtl="0" algn="l">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Dar un vistazo a Hechos 23-28</a:t>
            </a:r>
            <a:endParaRPr b="1" i="0" sz="3200" u="none" cap="none" strike="noStrike">
              <a:solidFill>
                <a:schemeClr val="dk1"/>
              </a:solidFill>
              <a:latin typeface="Lato"/>
              <a:ea typeface="Lato"/>
              <a:cs typeface="Lato"/>
              <a:sym typeface="Lato"/>
            </a:endParaRPr>
          </a:p>
          <a:p>
            <a:pPr indent="-431800" lvl="0" marL="457200" marR="0" rtl="0" algn="l">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Leer Hechos 28:16-31 en sus Biblias</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591" name="Google Shape;591;g26ba99a7413_0_63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g26fa0108288_0_22"/>
          <p:cNvSpPr txBox="1"/>
          <p:nvPr/>
        </p:nvSpPr>
        <p:spPr>
          <a:xfrm>
            <a:off x="4127382" y="1349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35" name="Google Shape;135;g26fa0108288_0_22"/>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36" name="Google Shape;136;g26fa0108288_0_2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7" name="Google Shape;137;g26fa0108288_0_22"/>
          <p:cNvPicPr preferRelativeResize="0"/>
          <p:nvPr/>
        </p:nvPicPr>
        <p:blipFill rotWithShape="1">
          <a:blip r:embed="rId3">
            <a:alphaModFix/>
          </a:blip>
          <a:srcRect b="0" l="1447" r="1436"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38" name="Google Shape;138;g26fa0108288_0_22"/>
          <p:cNvSpPr txBox="1"/>
          <p:nvPr/>
        </p:nvSpPr>
        <p:spPr>
          <a:xfrm>
            <a:off x="4127375" y="2943950"/>
            <a:ext cx="7080000" cy="3047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1" i="0" lang="en-US" sz="3200" u="none" cap="none" strike="noStrike">
                <a:solidFill>
                  <a:schemeClr val="dk1"/>
                </a:solidFill>
                <a:latin typeface="Lato"/>
                <a:ea typeface="Lato"/>
                <a:cs typeface="Lato"/>
                <a:sym typeface="Lato"/>
              </a:rPr>
              <a:t>Juego de Memorización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Lato"/>
                <a:ea typeface="Lato"/>
                <a:cs typeface="Lato"/>
                <a:sym typeface="Lato"/>
              </a:rPr>
              <a:t>“No me _____________ del evangelio, pues es _______ de Dios para la ____________ de todos los que creen.” (Romanos 1:16)</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39" name="Google Shape;139;g26fa0108288_0_22"/>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5" name="Shape 595"/>
        <p:cNvGrpSpPr/>
        <p:nvPr/>
      </p:nvGrpSpPr>
      <p:grpSpPr>
        <a:xfrm>
          <a:off x="0" y="0"/>
          <a:ext cx="0" cy="0"/>
          <a:chOff x="0" y="0"/>
          <a:chExt cx="0" cy="0"/>
        </a:xfrm>
      </p:grpSpPr>
      <p:sp>
        <p:nvSpPr>
          <p:cNvPr id="596" name="Google Shape;596;g2adf1476608_0_0"/>
          <p:cNvSpPr txBox="1"/>
          <p:nvPr/>
        </p:nvSpPr>
        <p:spPr>
          <a:xfrm>
            <a:off x="4127382" y="2873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597" name="Google Shape;597;g2adf1476608_0_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98" name="Google Shape;598;g2adf1476608_0_0"/>
          <p:cNvPicPr preferRelativeResize="0"/>
          <p:nvPr/>
        </p:nvPicPr>
        <p:blipFill rotWithShape="1">
          <a:blip r:embed="rId3">
            <a:alphaModFix/>
          </a:blip>
          <a:srcRect b="0" l="0" r="0" t="0"/>
          <a:stretch/>
        </p:blipFill>
        <p:spPr>
          <a:xfrm>
            <a:off x="476645" y="1552538"/>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599" name="Google Shape;599;g2adf1476608_0_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2"/>
          <p:cNvSpPr txBox="1"/>
          <p:nvPr/>
        </p:nvSpPr>
        <p:spPr>
          <a:xfrm>
            <a:off x="3851565" y="719479"/>
            <a:ext cx="7189367"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60" u="none" cap="none" strike="noStrike">
                <a:solidFill>
                  <a:srgbClr val="009444"/>
                </a:solidFill>
                <a:latin typeface="Lato"/>
                <a:ea typeface="Lato"/>
                <a:cs typeface="Lato"/>
                <a:sym typeface="Lato"/>
              </a:rPr>
              <a:t>Bendición</a:t>
            </a:r>
            <a:endParaRPr b="0" i="0" sz="6000" u="none" cap="none" strike="noStrike">
              <a:solidFill>
                <a:srgbClr val="009444"/>
              </a:solidFill>
              <a:latin typeface="Lato"/>
              <a:ea typeface="Lato"/>
              <a:cs typeface="Lato"/>
              <a:sym typeface="Lato"/>
            </a:endParaRPr>
          </a:p>
        </p:txBody>
      </p:sp>
      <p:cxnSp>
        <p:nvCxnSpPr>
          <p:cNvPr id="605" name="Google Shape;605;p62"/>
          <p:cNvCxnSpPr/>
          <p:nvPr/>
        </p:nvCxnSpPr>
        <p:spPr>
          <a:xfrm>
            <a:off x="3851564" y="1915622"/>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606" name="Google Shape;606;p62"/>
          <p:cNvSpPr/>
          <p:nvPr/>
        </p:nvSpPr>
        <p:spPr>
          <a:xfrm>
            <a:off x="0"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07" name="Google Shape;607;p62"/>
          <p:cNvPicPr preferRelativeResize="0"/>
          <p:nvPr/>
        </p:nvPicPr>
        <p:blipFill rotWithShape="1">
          <a:blip r:embed="rId3">
            <a:alphaModFix/>
          </a:blip>
          <a:srcRect b="0" l="0" r="0" t="0"/>
          <a:stretch/>
        </p:blipFill>
        <p:spPr>
          <a:xfrm>
            <a:off x="476645" y="1552539"/>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608" name="Google Shape;608;p62"/>
          <p:cNvPicPr preferRelativeResize="0"/>
          <p:nvPr/>
        </p:nvPicPr>
        <p:blipFill rotWithShape="1">
          <a:blip r:embed="rId4">
            <a:alphaModFix/>
          </a:blip>
          <a:srcRect b="0" l="0" r="0" t="0"/>
          <a:stretch/>
        </p:blipFill>
        <p:spPr>
          <a:xfrm>
            <a:off x="10500490" y="289924"/>
            <a:ext cx="1399035" cy="1170434"/>
          </a:xfrm>
          <a:prstGeom prst="rect">
            <a:avLst/>
          </a:prstGeom>
          <a:noFill/>
          <a:ln>
            <a:noFill/>
          </a:ln>
        </p:spPr>
      </p:pic>
      <p:sp>
        <p:nvSpPr>
          <p:cNvPr id="609" name="Google Shape;609;p62"/>
          <p:cNvSpPr txBox="1"/>
          <p:nvPr/>
        </p:nvSpPr>
        <p:spPr>
          <a:xfrm>
            <a:off x="3380510" y="2353193"/>
            <a:ext cx="7660500" cy="3417000"/>
          </a:xfrm>
          <a:prstGeom prst="rect">
            <a:avLst/>
          </a:prstGeom>
          <a:noFill/>
          <a:ln>
            <a:noFill/>
          </a:ln>
        </p:spPr>
        <p:txBody>
          <a:bodyPr anchorCtr="0" anchor="t" bIns="45700" lIns="91425" spcFirstLastPara="1" rIns="91425" wrap="square" tIns="45700">
            <a:spAutoFit/>
          </a:bodyPr>
          <a:lstStyle/>
          <a:p>
            <a:pPr indent="0" lvl="1" marL="457223" marR="0" rtl="0" algn="just">
              <a:lnSpc>
                <a:spcPct val="100000"/>
              </a:lnSpc>
              <a:spcBef>
                <a:spcPts val="0"/>
              </a:spcBef>
              <a:spcAft>
                <a:spcPts val="0"/>
              </a:spcAft>
              <a:buNone/>
            </a:pPr>
            <a:r>
              <a:rPr b="0" i="1" lang="en-US" sz="3600" u="none" cap="none" strike="noStrike">
                <a:solidFill>
                  <a:schemeClr val="dk1"/>
                </a:solidFill>
                <a:latin typeface="Arial"/>
                <a:ea typeface="Arial"/>
                <a:cs typeface="Arial"/>
                <a:sym typeface="Arial"/>
              </a:rPr>
              <a:t>El Señor te bendiga y te guarde. Haga el Señor resplandecer su rostro sobre ti y tenga de ti misericordia. Vuelve el Señor su rostro a ti, y te conceda la paz. Amén. (Números 6:24-26)</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2ac1ba269cb_0_46"/>
          <p:cNvSpPr/>
          <p:nvPr/>
        </p:nvSpPr>
        <p:spPr>
          <a:xfrm>
            <a:off x="9145768" y="-1"/>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5" name="Google Shape;615;g2ac1ba269cb_0_4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16" name="Google Shape;616;g2ac1ba269cb_0_46"/>
          <p:cNvPicPr preferRelativeResize="0"/>
          <p:nvPr/>
        </p:nvPicPr>
        <p:blipFill rotWithShape="1">
          <a:blip r:embed="rId3">
            <a:alphaModFix/>
          </a:blip>
          <a:srcRect b="8234" l="17158" r="29536" t="8251"/>
          <a:stretch/>
        </p:blipFill>
        <p:spPr>
          <a:xfrm>
            <a:off x="6580094" y="810985"/>
            <a:ext cx="5007425" cy="5236029"/>
          </a:xfrm>
          <a:prstGeom prst="rect">
            <a:avLst/>
          </a:prstGeom>
          <a:noFill/>
          <a:ln>
            <a:noFill/>
          </a:ln>
        </p:spPr>
      </p:pic>
      <p:pic>
        <p:nvPicPr>
          <p:cNvPr descr="A logo with a cross and a bird&#10;&#10;Description automatically generated" id="617" name="Google Shape;617;g2ac1ba269cb_0_46"/>
          <p:cNvPicPr preferRelativeResize="0"/>
          <p:nvPr/>
        </p:nvPicPr>
        <p:blipFill rotWithShape="1">
          <a:blip r:embed="rId4">
            <a:alphaModFix/>
          </a:blip>
          <a:srcRect b="0" l="0" r="0" t="0"/>
          <a:stretch/>
        </p:blipFill>
        <p:spPr>
          <a:xfrm>
            <a:off x="1803527" y="810985"/>
            <a:ext cx="2230986" cy="1555706"/>
          </a:xfrm>
          <a:prstGeom prst="rect">
            <a:avLst/>
          </a:prstGeom>
          <a:noFill/>
          <a:ln>
            <a:noFill/>
          </a:ln>
        </p:spPr>
      </p:pic>
      <p:sp>
        <p:nvSpPr>
          <p:cNvPr id="618" name="Google Shape;618;g2ac1ba269cb_0_46"/>
          <p:cNvSpPr txBox="1"/>
          <p:nvPr/>
        </p:nvSpPr>
        <p:spPr>
          <a:xfrm>
            <a:off x="1706430" y="2862567"/>
            <a:ext cx="52605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ACADEMIA</a:t>
            </a:r>
            <a:endParaRPr b="0" i="0" sz="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CRISTO</a:t>
            </a:r>
            <a:endParaRPr b="0" i="0" sz="900" u="none" cap="none" strike="noStrike">
              <a:solidFill>
                <a:srgbClr val="000000"/>
              </a:solidFill>
              <a:latin typeface="Lato"/>
              <a:ea typeface="Lato"/>
              <a:cs typeface="Lato"/>
              <a:sym typeface="Lato"/>
            </a:endParaRPr>
          </a:p>
        </p:txBody>
      </p:sp>
      <p:sp>
        <p:nvSpPr>
          <p:cNvPr id="619" name="Google Shape;619;g2ac1ba269cb_0_46"/>
          <p:cNvSpPr/>
          <p:nvPr/>
        </p:nvSpPr>
        <p:spPr>
          <a:xfrm>
            <a:off x="1264510" y="2818701"/>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g2ac1ba269cb_0_46"/>
          <p:cNvSpPr/>
          <p:nvPr/>
        </p:nvSpPr>
        <p:spPr>
          <a:xfrm>
            <a:off x="1379327" y="2818702"/>
            <a:ext cx="424200" cy="214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g26fa0108288_0_31"/>
          <p:cNvSpPr txBox="1"/>
          <p:nvPr/>
        </p:nvSpPr>
        <p:spPr>
          <a:xfrm>
            <a:off x="4127382" y="1349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45" name="Google Shape;145;g26fa0108288_0_31"/>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46" name="Google Shape;146;g26fa0108288_0_3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7" name="Google Shape;147;g26fa0108288_0_31"/>
          <p:cNvPicPr preferRelativeResize="0"/>
          <p:nvPr/>
        </p:nvPicPr>
        <p:blipFill rotWithShape="1">
          <a:blip r:embed="rId3">
            <a:alphaModFix/>
          </a:blip>
          <a:srcRect b="0" l="1447" r="1436"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48" name="Google Shape;148;g26fa0108288_0_31"/>
          <p:cNvSpPr txBox="1"/>
          <p:nvPr/>
        </p:nvSpPr>
        <p:spPr>
          <a:xfrm>
            <a:off x="4127375" y="2943950"/>
            <a:ext cx="7189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200" u="none" cap="none" strike="noStrike">
                <a:solidFill>
                  <a:schemeClr val="dk1"/>
                </a:solidFill>
                <a:latin typeface="Lato"/>
                <a:ea typeface="Lato"/>
                <a:cs typeface="Lato"/>
                <a:sym typeface="Lato"/>
              </a:rPr>
              <a:t>Juego de Memorización </a:t>
            </a:r>
            <a:endParaRPr b="1" i="0"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1" i="0"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Lato"/>
                <a:ea typeface="Lato"/>
                <a:cs typeface="Lato"/>
                <a:sym typeface="Lato"/>
              </a:rPr>
              <a:t>“No me _____________ del ___________, pues es _______ de ______ para la ____________de ______ los que _____.” (Romanos 1:16)</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49" name="Google Shape;149;g26fa0108288_0_31"/>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g26fa0108288_0_40"/>
          <p:cNvSpPr txBox="1"/>
          <p:nvPr/>
        </p:nvSpPr>
        <p:spPr>
          <a:xfrm>
            <a:off x="4127382" y="1349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55" name="Google Shape;155;g26fa0108288_0_40"/>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56" name="Google Shape;156;g26fa0108288_0_4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7" name="Google Shape;157;g26fa0108288_0_40"/>
          <p:cNvPicPr preferRelativeResize="0"/>
          <p:nvPr/>
        </p:nvPicPr>
        <p:blipFill rotWithShape="1">
          <a:blip r:embed="rId3">
            <a:alphaModFix/>
          </a:blip>
          <a:srcRect b="0" l="1447" r="1436"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58" name="Google Shape;158;g26fa0108288_0_40"/>
          <p:cNvSpPr txBox="1"/>
          <p:nvPr/>
        </p:nvSpPr>
        <p:spPr>
          <a:xfrm>
            <a:off x="4127375" y="2943950"/>
            <a:ext cx="7316400" cy="2555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1" i="0" lang="en-US" sz="3200" u="none" cap="none" strike="noStrike">
                <a:solidFill>
                  <a:schemeClr val="dk1"/>
                </a:solidFill>
                <a:latin typeface="Lato"/>
                <a:ea typeface="Lato"/>
                <a:cs typeface="Lato"/>
                <a:sym typeface="Lato"/>
              </a:rPr>
              <a:t>Juego de Memorización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Lato"/>
                <a:ea typeface="Lato"/>
                <a:cs typeface="Lato"/>
                <a:sym typeface="Lato"/>
              </a:rPr>
              <a:t>“___ me _____________ del ___________, ______ es _______ de ______  ______ la ___________de ______  _____ ____  _____.” (Romanos 1:16)</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59" name="Google Shape;159;g26fa0108288_0_4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g26fa0108288_0_49"/>
          <p:cNvSpPr txBox="1"/>
          <p:nvPr/>
        </p:nvSpPr>
        <p:spPr>
          <a:xfrm>
            <a:off x="4127382" y="1349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65" name="Google Shape;165;g26fa0108288_0_49"/>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66" name="Google Shape;166;g26fa0108288_0_4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7" name="Google Shape;167;g26fa0108288_0_49"/>
          <p:cNvPicPr preferRelativeResize="0"/>
          <p:nvPr/>
        </p:nvPicPr>
        <p:blipFill rotWithShape="1">
          <a:blip r:embed="rId3">
            <a:alphaModFix/>
          </a:blip>
          <a:srcRect b="0" l="1447" r="1436"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68" name="Google Shape;168;g26fa0108288_0_49"/>
          <p:cNvSpPr txBox="1"/>
          <p:nvPr/>
        </p:nvSpPr>
        <p:spPr>
          <a:xfrm>
            <a:off x="4127375" y="2943950"/>
            <a:ext cx="7189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200" u="none" cap="none" strike="noStrike">
                <a:solidFill>
                  <a:schemeClr val="dk1"/>
                </a:solidFill>
                <a:latin typeface="Lato"/>
                <a:ea typeface="Lato"/>
                <a:cs typeface="Lato"/>
                <a:sym typeface="Lato"/>
              </a:rPr>
              <a:t>Juego de Memorización </a:t>
            </a:r>
            <a:endParaRPr b="1" i="0"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1" i="0"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Lato"/>
                <a:ea typeface="Lato"/>
                <a:cs typeface="Lato"/>
                <a:sym typeface="Lato"/>
              </a:rPr>
              <a:t>“_____________________________________________________________________________________________________________.” (Romanos 1:16)</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69" name="Google Shape;169;g26fa0108288_0_49"/>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2023-11-29T19:33:05Z</dcterms:created>
  <dc:creator>Michele Pfeifer</dc:creator>
</cp:coreProperties>
</file>