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qcJfjDG/vrwkjJTSvRFl7zbyr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P2DGj-WBxts" TargetMode="External"/><Relationship Id="rId3" Type="http://schemas.openxmlformats.org/officeDocument/2006/relationships/hyperlink" Target="https://vimeo.com/academiacristo/review/480443975/b77ad5a7b5?sort=lastUserActionEventDate&amp;direction=des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fncwYtk_qA8"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Un-Retrato-de-Pedro"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b="1">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https://youtu.be/P2DGj-WBxts</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Hechos 2:22-47 en sus Biblias</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Llegar a la clase en vivo listos para platicarla el siguiente:</a:t>
            </a:r>
            <a:endParaRPr>
              <a:solidFill>
                <a:schemeClr val="dk1"/>
              </a:solidFill>
              <a:latin typeface="Calibri"/>
              <a:ea typeface="Calibri"/>
              <a:cs typeface="Calibri"/>
              <a:sym typeface="Calibri"/>
            </a:endParaRPr>
          </a:p>
          <a:p>
            <a:pPr indent="-298450" lvl="1" marL="914400" marR="17145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qué versículo(s) está Pedro predicando la ley? </a:t>
            </a:r>
            <a:endParaRPr>
              <a:solidFill>
                <a:schemeClr val="dk1"/>
              </a:solidFill>
              <a:latin typeface="Calibri"/>
              <a:ea typeface="Calibri"/>
              <a:cs typeface="Calibri"/>
              <a:sym typeface="Calibri"/>
            </a:endParaRPr>
          </a:p>
          <a:p>
            <a:pPr indent="-298450" lvl="1" marL="914400" marR="171450" rtl="0" algn="l">
              <a:lnSpc>
                <a:spcPct val="100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qué versículo(s) está Pedro predicando el evangelio? </a:t>
            </a:r>
            <a:endParaRPr>
              <a:solidFill>
                <a:schemeClr val="dk1"/>
              </a:solidFill>
              <a:latin typeface="Calibri"/>
              <a:ea typeface="Calibri"/>
              <a:cs typeface="Calibri"/>
              <a:sym typeface="Calibri"/>
            </a:endParaRPr>
          </a:p>
          <a:p>
            <a:pPr indent="-298450" lvl="0" marL="457200" marR="171450" rtl="0" algn="l">
              <a:lnSpc>
                <a:spcPct val="100000"/>
              </a:lnSpc>
              <a:spcBef>
                <a:spcPts val="0"/>
              </a:spcBef>
              <a:spcAft>
                <a:spcPts val="0"/>
              </a:spcAft>
              <a:buClr>
                <a:schemeClr val="dk1"/>
              </a:buClr>
              <a:buSzPts val="1100"/>
              <a:buFont typeface="Calibri"/>
              <a:buAutoNum type="arabicPeriod"/>
            </a:pPr>
            <a:r>
              <a:rPr i="1" lang="en-US">
                <a:solidFill>
                  <a:schemeClr val="dk1"/>
                </a:solidFill>
                <a:latin typeface="Calibri"/>
                <a:ea typeface="Calibri"/>
                <a:cs typeface="Calibri"/>
                <a:sym typeface="Calibri"/>
              </a:rPr>
              <a:t>También, como un extra opcional, el profesor puede compartir este video que explica la geografía de la vida de Pedro: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https://vimeo.com/academiacristo/review/480443975/b77ad5a7b5?sort=lastUserActionEventDate&amp;direction=desc</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74" name="Google Shape;174;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y los apóstoles</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israelitas presentes en el día de Pentecostés; un grupo internacional</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habla de Dios y Jesús, también de David</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Creyentes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propiedades y posesiones que vendieron los creyentes</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sepulcro de David</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Jerusalén</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43-47 Se juntaban en el templo y en casas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9" name="Google Shape;20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día de Pentecostés por la mañana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presente crucificó a Jesús, el Hijo de Dios</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Eran muy pocos creyentes al principio de aquel día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 de Dios obra en los corazones de las personas presentes. Se arrepienten, son bautizados</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medio del bueno testimonio de los creyentes, Dios hizo crecer su iglesia: 3,000 en el día de Pentecostés y cada día después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5" name="Google Shape;2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f6cf9f9e9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Grupos Pequeños </a:t>
            </a:r>
            <a:r>
              <a:rPr lang="en-US">
                <a:solidFill>
                  <a:schemeClr val="dk1"/>
                </a:solidFill>
                <a:latin typeface="Calibri"/>
                <a:ea typeface="Calibri"/>
                <a:cs typeface="Calibri"/>
                <a:sym typeface="Calibri"/>
              </a:rPr>
              <a:t>(Haga grupos de 3-4 estudiantes, dale 6 minutes para conversar y pida que busquen versículos específicos dónde Pedro está usando ley o evangelio)</a:t>
            </a:r>
            <a:endParaRPr>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Vamos a conversar de las siguientes preguntas en grupos pequeños:</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predicó Pedro la ley en Hechos 2?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predicó Pedro el evangelio en Hechos 2? </a:t>
            </a:r>
            <a:endParaRPr>
              <a:solidFill>
                <a:schemeClr val="dk1"/>
              </a:solidFill>
              <a:latin typeface="Calibri"/>
              <a:ea typeface="Calibri"/>
              <a:cs typeface="Calibri"/>
              <a:sym typeface="Calibri"/>
            </a:endParaRPr>
          </a:p>
          <a:p>
            <a:pPr indent="-184150" lvl="2" marL="137160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fue el efecto de sus palabras duras?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57" name="Google Shape;257;g26f6cf9f9e9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66" name="Google Shape;266;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Por medio de la prédica de Pablo, el Espíritu Santo llevó a miles a arrepentirse. Muchos fueron bautizados para el perdón de los pecados, y entonces se reunían seguido para adorar, orar, y convivir.</a:t>
            </a:r>
            <a:endParaRPr>
              <a:solidFill>
                <a:schemeClr val="dk1"/>
              </a:solidFill>
              <a:latin typeface="Calibri"/>
              <a:ea typeface="Calibri"/>
              <a:cs typeface="Calibri"/>
              <a:sym typeface="Calibri"/>
            </a:endParaRPr>
          </a:p>
        </p:txBody>
      </p:sp>
      <p:sp>
        <p:nvSpPr>
          <p:cNvPr id="277" name="Google Shape;27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V.23 Este fue entregado según el determinado propósito y el previo conocimiento de Dios; y por medio de gente malvada, ustedes lo mataron, clavándolo en la cruz. </a:t>
            </a:r>
            <a:endParaRPr b="1">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36 Por tanto, sépalo bien todo Israel que, a este Jesús, a quien ustedes crucificaron, Dios lo ha hecho Señor y Mesías. </a:t>
            </a:r>
            <a:endParaRPr b="1">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palabras de Pedro son bien duras. El pueblo de Dios había rechazado y dado muerte al Ungido de Dios. Obviamente los judíos no estaban en el camino correcto de Dios. Pedro estaba predicando la ley para convencerlos de su pecado. </a:t>
            </a:r>
            <a:endParaRPr>
              <a:solidFill>
                <a:schemeClr val="dk1"/>
              </a:solidFill>
              <a:latin typeface="Calibri"/>
              <a:ea typeface="Calibri"/>
              <a:cs typeface="Calibri"/>
              <a:sym typeface="Calibri"/>
            </a:endParaRPr>
          </a:p>
          <a:p>
            <a:pPr indent="-184150" lvl="1" marL="1371600" marR="171450" rtl="0" algn="l">
              <a:lnSpc>
                <a:spcPct val="100000"/>
              </a:lnSpc>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Yo también soy responsable de la crucifixión de Jesús porque él dio su vida como un sacrificio para los pecados del mundo, los míos incluidos</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89" name="Google Shape;28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 </a:t>
            </a:r>
            <a:endParaRPr>
              <a:solidFill>
                <a:schemeClr val="dk1"/>
              </a:solidFill>
              <a:latin typeface="Calibri"/>
              <a:ea typeface="Calibri"/>
              <a:cs typeface="Calibri"/>
              <a:sym typeface="Calibri"/>
            </a:endParaRPr>
          </a:p>
          <a:p>
            <a:pPr indent="-184150" lvl="1"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32-33 (la resurrección) A este Jesús, Dios los resucitó, y de ellos todos nosotros somos testigos. Exaltado por el poder de Dios, y habiendo recibido del Padre el Espíritu Santo prometido, ha derramado esto que ustedes ahora ven y oyen. </a:t>
            </a:r>
            <a:endParaRPr>
              <a:solidFill>
                <a:schemeClr val="dk1"/>
              </a:solidFill>
              <a:latin typeface="Calibri"/>
              <a:ea typeface="Calibri"/>
              <a:cs typeface="Calibri"/>
              <a:sym typeface="Calibri"/>
            </a:endParaRPr>
          </a:p>
          <a:p>
            <a:pPr indent="-184150" lvl="1"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38-39 (por fe en Cristo somos perdonados) Arrepiéntase y bautícese cada uno de ustedes en el nombre de Jesucristo para perdón de sus pecados,y recibirán el don del Espíritu Santo. En efecto, la promesa es para ustedes, para sus hijos y para todos los extranjeros, es decir, para todos aquellos a quienes el Señor nuestro Dios quiera llamar. </a:t>
            </a:r>
            <a:endParaRPr>
              <a:solidFill>
                <a:schemeClr val="dk1"/>
              </a:solidFill>
              <a:latin typeface="Calibri"/>
              <a:ea typeface="Calibri"/>
              <a:cs typeface="Calibri"/>
              <a:sym typeface="Calibri"/>
            </a:endParaRPr>
          </a:p>
          <a:p>
            <a:pPr indent="-184150" lvl="1"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se levantó de entre los muertos, probando que soy perdonando y mostrándome que al igual que él vive, a través de la fe en él yo también viviré.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1" name="Google Shape;30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esta palabra de Dios?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nos reunamos de manera continua con otros creyentes en Cristo Jesús para mantenernos fieles en la Palabra de Dios y para adoración y oración.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prediquemos fielmente la ley de Dios y en seguida el evangelio, las buenas nuevas, y que bauticemos a todos, dejando en claro que la promesa es para todos.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seamos generosos y bondadoso con todos, porque eso también da testimonio del amor de Cristo</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3" name="Google Shape;31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f58937330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Verdadero o Falso: La obra de la iglesia es afligir al cómodo y consolar al afligido con Cristo. </a:t>
            </a:r>
            <a:endParaRPr b="1">
              <a:solidFill>
                <a:schemeClr val="dk1"/>
              </a:solidFill>
              <a:latin typeface="Calibri"/>
              <a:ea typeface="Calibri"/>
              <a:cs typeface="Calibri"/>
              <a:sym typeface="Calibri"/>
            </a:endParaRPr>
          </a:p>
        </p:txBody>
      </p:sp>
      <p:sp>
        <p:nvSpPr>
          <p:cNvPr id="325" name="Google Shape;325;g26f58937330_1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f58937330_1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Ley: Lo que Dios quiere.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es santo, y pide que tú seas santo.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Tú has pecado.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ley sirve para que reconozcamos nuestro pecado delante de Dios.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Los efectos de la ley: terrores de conciencia, culpa, una conciencia golpeada. </a:t>
            </a:r>
            <a:endParaRPr>
              <a:solidFill>
                <a:schemeClr val="dk1"/>
              </a:solidFill>
              <a:latin typeface="Calibri"/>
              <a:ea typeface="Calibri"/>
              <a:cs typeface="Calibri"/>
              <a:sym typeface="Calibri"/>
            </a:endParaRPr>
          </a:p>
        </p:txBody>
      </p:sp>
      <p:sp>
        <p:nvSpPr>
          <p:cNvPr id="334" name="Google Shape;334;g26f58937330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f6cf9f9e9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Evangelio: Lo que Dios hizo en amor por el mundo.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Jesucristo es perfecto, y dio su vida perfecta en muerte para pagar el precio de tus pecados.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lo resucitó.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la fe en cristo, Dios te ha salvado y te ha justificado.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evangelio es darles a los pecadores el perdón y la vida que Cristo les aseguró.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efectos del evangelio: fe, paz, gozo, y esperanza.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42" name="Google Shape;342;g26f6cf9f9e9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f6cf9f9e9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7155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obra de la iglesia es afligir al cómodo y consolar al afligido.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Sea, cuando la gente no está consciente de su pecado, necesitan escuchar la ley, necesitan ver su pecado.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alguien siente la culpa de su pecado, ya le hace falta escuchar el evangelio, las buenas nuevas del perdón y la vida eterna en Cristo.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350" name="Google Shape;350;g26f6cf9f9e9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lección 4: </a:t>
            </a:r>
            <a:r>
              <a:rPr lang="en-US">
                <a:solidFill>
                  <a:schemeClr val="dk1"/>
                </a:solidFill>
                <a:latin typeface="Calibri"/>
                <a:ea typeface="Calibri"/>
                <a:cs typeface="Calibri"/>
                <a:sym typeface="Calibri"/>
              </a:rPr>
              <a:t>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https://youtu.be/fncwYtk_qA8</a:t>
            </a:r>
            <a:endParaRPr>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Darles un vistazo a los capítulos 3-8 de Hechos. Al comienzo de la siguiente clase vamos a ver qué tipo de actividades hacía la iglesia en Hechos. </a:t>
            </a:r>
            <a:endParaRPr>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Hechos 9:1-19 en sus Biblias</a:t>
            </a:r>
            <a:endParaRPr b="1">
              <a:solidFill>
                <a:schemeClr val="dk1"/>
              </a:solidFill>
              <a:latin typeface="Calibri"/>
              <a:ea typeface="Calibri"/>
              <a:cs typeface="Calibri"/>
              <a:sym typeface="Calibri"/>
            </a:endParaRPr>
          </a:p>
          <a:p>
            <a:pPr indent="-184150" lvl="0" marL="1143000" marR="171450" rtl="0" algn="l">
              <a:lnSpc>
                <a:spcPct val="100000"/>
              </a:lnSpc>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Proyecto Final: La Pregunta de Lección 3: Expliquen esta frase: La obra de la iglesia es afligir al cómodo y consolar al afligido con Cristo. </a:t>
            </a:r>
            <a:endParaRPr b="1">
              <a:solidFill>
                <a:schemeClr val="dk1"/>
              </a:solidFill>
              <a:latin typeface="Calibri"/>
              <a:ea typeface="Calibri"/>
              <a:cs typeface="Calibri"/>
              <a:sym typeface="Calibri"/>
            </a:endParaRPr>
          </a:p>
          <a:p>
            <a:pPr indent="0" lvl="0" marL="0" marR="171450" rtl="0" algn="l">
              <a:lnSpc>
                <a:spcPct val="100000"/>
              </a:lnSpc>
              <a:spcBef>
                <a:spcPts val="600"/>
              </a:spcBef>
              <a:spcAft>
                <a:spcPts val="600"/>
              </a:spcAft>
              <a:buSzPts val="1100"/>
              <a:buNone/>
            </a:pPr>
            <a:r>
              <a:t/>
            </a:r>
            <a:endParaRPr>
              <a:solidFill>
                <a:schemeClr val="dk1"/>
              </a:solidFill>
              <a:latin typeface="Calibri"/>
              <a:ea typeface="Calibri"/>
              <a:cs typeface="Calibri"/>
              <a:sym typeface="Calibri"/>
            </a:endParaRPr>
          </a:p>
        </p:txBody>
      </p:sp>
      <p:sp>
        <p:nvSpPr>
          <p:cNvPr id="358" name="Google Shape;358;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68" name="Google Shape;368;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76" name="Google Shape;376;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regalamos un libro gratuito que examina la vida de Pedro, su preparación, y su liderazgo en la iglesia primitiva: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https://www.academiacristo.com/Biblioteca-Teologica/Un-Retrato-de-Pedro</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00000"/>
              </a:lnSpc>
              <a:spcBef>
                <a:spcPts val="1000"/>
              </a:spcBef>
              <a:spcAft>
                <a:spcPts val="0"/>
              </a:spcAft>
              <a:buSzPts val="1100"/>
              <a:buNone/>
            </a:pPr>
            <a:r>
              <a:t/>
            </a:r>
            <a:endParaRPr b="1" u="sng">
              <a:solidFill>
                <a:schemeClr val="dk1"/>
              </a:solidFill>
              <a:latin typeface="Calibri"/>
              <a:ea typeface="Calibri"/>
              <a:cs typeface="Calibri"/>
              <a:sym typeface="Calibri"/>
            </a:endParaRPr>
          </a:p>
        </p:txBody>
      </p:sp>
      <p:sp>
        <p:nvSpPr>
          <p:cNvPr id="384" name="Google Shape;38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Espíritu Santo, te pido que me enseñes más cada día sobre el Salvador Jesús, que me ayudes a vivir una vida nueva, una vida de fe y de obediencia a Dios; que me perdones cuando no lo hago, y me hagas volver al camino recto.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Hechos 2:22-47.</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dónde Pedro predicó la ley y el evangelio en Hechos 2.</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Explicar la frase: La obra de la iglesia es afligir al cómodo y consolar al afligido con Cristo.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f6cf9f9e9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pregunta para hoy es: 3. Expliquen esta frase: La obra de la iglesia es afligir al cómodo y consolar al afligido con Cristo.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44" name="Google Shape;144;g26f6cf9f9e9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un detalle que recuerdas del Apóstol Pedro?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 nombre original era Simón (Simeón); Jesús le puso por nombre “hombre piedra” (en griego: Petros; en arameo: Cefas). </a:t>
            </a:r>
            <a:r>
              <a:rPr b="1" lang="en-US">
                <a:solidFill>
                  <a:schemeClr val="dk1"/>
                </a:solidFill>
                <a:latin typeface="Calibri"/>
                <a:ea typeface="Calibri"/>
                <a:cs typeface="Calibri"/>
                <a:sym typeface="Calibri"/>
              </a:rPr>
              <a:t>Pedro</a:t>
            </a:r>
            <a:endParaRPr b="1">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Pescador </a:t>
            </a:r>
            <a:r>
              <a:rPr lang="en-US">
                <a:solidFill>
                  <a:schemeClr val="dk1"/>
                </a:solidFill>
                <a:latin typeface="Calibri"/>
                <a:ea typeface="Calibri"/>
                <a:cs typeface="Calibri"/>
                <a:sym typeface="Calibri"/>
              </a:rPr>
              <a:t>de Betsaida. Lo consideraban “gente del pueblo y sin mucha preparación" (Hechos 4:13-15).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Hombre </a:t>
            </a:r>
            <a:r>
              <a:rPr b="1" lang="en-US">
                <a:solidFill>
                  <a:schemeClr val="dk1"/>
                </a:solidFill>
                <a:latin typeface="Calibri"/>
                <a:ea typeface="Calibri"/>
                <a:cs typeface="Calibri"/>
                <a:sym typeface="Calibri"/>
              </a:rPr>
              <a:t>casado</a:t>
            </a:r>
            <a:r>
              <a:rPr lang="en-US">
                <a:solidFill>
                  <a:schemeClr val="dk1"/>
                </a:solidFill>
                <a:latin typeface="Calibri"/>
                <a:ea typeface="Calibri"/>
                <a:cs typeface="Calibri"/>
                <a:sym typeface="Calibri"/>
              </a:rPr>
              <a:t> (Lucas 4:38-39).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el discípulo que se menciona con más frecuencia. Del </a:t>
            </a:r>
            <a:r>
              <a:rPr b="1" lang="en-US">
                <a:solidFill>
                  <a:schemeClr val="dk1"/>
                </a:solidFill>
                <a:latin typeface="Calibri"/>
                <a:ea typeface="Calibri"/>
                <a:cs typeface="Calibri"/>
                <a:sym typeface="Calibri"/>
              </a:rPr>
              <a:t>círculo interior</a:t>
            </a:r>
            <a:r>
              <a:rPr lang="en-US">
                <a:solidFill>
                  <a:schemeClr val="dk1"/>
                </a:solidFill>
                <a:latin typeface="Calibri"/>
                <a:ea typeface="Calibri"/>
                <a:cs typeface="Calibri"/>
                <a:sym typeface="Calibri"/>
              </a:rPr>
              <a:t> especial, junto con Santiago y Juan.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más rápido en hablar y tomar acción, para bien y para mal.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Semana Santa: </a:t>
            </a:r>
            <a:r>
              <a:rPr lang="en-US">
                <a:solidFill>
                  <a:schemeClr val="dk1"/>
                </a:solidFill>
                <a:latin typeface="Calibri"/>
                <a:ea typeface="Calibri"/>
                <a:cs typeface="Calibri"/>
                <a:sym typeface="Calibri"/>
              </a:rPr>
              <a:t>Se jactó en voz alta, se quedó dormido en Getsemaní, le cortó la oreja al siervo del sumo sacerdote (Malco), abandonó a Jesús, lo negó en público tres veces con juramentos y maldiciones…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Vio a Jesús resucitado </a:t>
            </a:r>
            <a:r>
              <a:rPr lang="en-US">
                <a:solidFill>
                  <a:schemeClr val="dk1"/>
                </a:solidFill>
                <a:latin typeface="Calibri"/>
                <a:ea typeface="Calibri"/>
                <a:cs typeface="Calibri"/>
                <a:sym typeface="Calibri"/>
              </a:rPr>
              <a:t>durante 40 días, y Jesús lo restauró: “Apacienta mis ovejas.” </a:t>
            </a:r>
            <a:endParaRPr>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De cobarde a adalid…</a:t>
            </a:r>
            <a:endParaRPr b="1">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Predica con poder en el día de Pentecostés</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Sana a un paralítico</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alegra cuando lo arrestaron</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Predicó la ley a Ananías y Safíra</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Difundió la palabra en Samaria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Resucitó a Tabita/Dorcas</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Tendió un puente hacia la comunidad gentil a través de Cornelio, un militar romano (Hechos 10)</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Otra vez sufrió prisión a manos de Herodes Agripa I.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Información extrabíblica</a:t>
            </a:r>
            <a:endParaRPr>
              <a:solidFill>
                <a:schemeClr val="dk1"/>
              </a:solidFill>
              <a:latin typeface="Calibri"/>
              <a:ea typeface="Calibri"/>
              <a:cs typeface="Calibri"/>
              <a:sym typeface="Calibri"/>
            </a:endParaRPr>
          </a:p>
          <a:p>
            <a:pPr indent="-298450" lvl="4" marL="22860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Muchos opinan que hizo un viaje misionero a Asia Menor (Turquía hoy en día), y por eso dirige sus dos cartas a las iglesias en aquella región. </a:t>
            </a:r>
            <a:endParaRPr>
              <a:solidFill>
                <a:schemeClr val="dk1"/>
              </a:solidFill>
              <a:latin typeface="Calibri"/>
              <a:ea typeface="Calibri"/>
              <a:cs typeface="Calibri"/>
              <a:sym typeface="Calibri"/>
            </a:endParaRPr>
          </a:p>
          <a:p>
            <a:pPr indent="-298450" lvl="4" marL="22860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Algunos escritores no bíblicos de los siglos I y II dicen que Pedro viajó a Roma. </a:t>
            </a:r>
            <a:endParaRPr>
              <a:solidFill>
                <a:schemeClr val="dk1"/>
              </a:solidFill>
              <a:latin typeface="Calibri"/>
              <a:ea typeface="Calibri"/>
              <a:cs typeface="Calibri"/>
              <a:sym typeface="Calibri"/>
            </a:endParaRPr>
          </a:p>
          <a:p>
            <a:pPr indent="-2984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 muerte (Juan 21:18-19)</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 cierto, de cierto te digo: Cuando eras más joven, te vestías e ibas adonde querías; pero cuando ya seas viejo, extenderás tus manos y te vestirá otros, y te llevará a donde no quieras. – Jesús dijo esto, para dar a entender con qué muerte glorificaría a Dios.” </a:t>
            </a:r>
            <a:endParaRPr>
              <a:solidFill>
                <a:schemeClr val="dk1"/>
              </a:solidFill>
              <a:latin typeface="Calibri"/>
              <a:ea typeface="Calibri"/>
              <a:cs typeface="Calibri"/>
              <a:sym typeface="Calibri"/>
            </a:endParaRPr>
          </a:p>
          <a:p>
            <a:pPr indent="-298450" lvl="3" marL="1828800" marR="171450" rtl="0" algn="l">
              <a:lnSpc>
                <a:spcPct val="100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Usando un lenguaje descriptivo, Jesús le dijo a Pedro que iba a llegar a una edad avanzada, pero que entonces será llevado por la fuerza, les extenderán los brazos y será llevado contra su voluntad. Le estaba diciendo a Pedro la manera en que iba a morir por su fe. Por lo común, se interpreta esta descripción como la predicción de que iba a morir como un mártir por crucifixión, precisamente como murió Jesús. Según la tradición, Pedro fue crucificado cabeza abajo, un acto final con el que le daría gloria a Dios. Algunos de los primeros escritores cristianos dicen que Pedro fue martirizado durante la persecución que ordenó el emperador romano Nerón en el año 64 d.C.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54" name="Google Shape;154;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2:22-47.&gt;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64" name="Google Shape;164;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24.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12.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15.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18.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17.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20.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21.pn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sp>
        <p:nvSpPr>
          <p:cNvPr id="87" name="Google Shape;87;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8" name="Google Shape;88;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a bird and a cross&#10;&#10;Description automatically generated" id="90" name="Google Shape;90;p1"/>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7" name="Google Shape;17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79" name="Google Shape;17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0" name="Google Shape;18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1" name="Google Shape;18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82" name="Google Shape;18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8" name="Google Shape;188;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9" name="Google Shape;189;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90" name="Google Shape;190;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2" name="Google Shape;192;p1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3" name="Google Shape;193;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94" name="Google Shape;194;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0" name="Google Shape;200;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1" name="Google Shape;201;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02" name="Google Shape;202;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4" name="Google Shape;204;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5" name="Google Shape;205;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6" name="Google Shape;206;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2" name="Google Shape;212;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3" name="Google Shape;213;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14" name="Google Shape;214;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6" name="Google Shape;216;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7" name="Google Shape;217;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8" name="Google Shape;218;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4" name="Google Shape;224;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5" name="Google Shape;225;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26" name="Google Shape;226;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8" name="Google Shape;228;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9" name="Google Shape;229;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30" name="Google Shape;230;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6" name="Google Shape;236;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38" name="Google Shape;238;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0" name="Google Shape;24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1" name="Google Shape;241;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2" name="Google Shape;242;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8" name="Google Shape;248;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250" name="Google Shape;250;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1" name="Google Shape;25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2" name="Google Shape;25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3" name="Google Shape;25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4" name="Google Shape;254;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26f6cf9f9e9_0_23"/>
          <p:cNvSpPr txBox="1"/>
          <p:nvPr/>
        </p:nvSpPr>
        <p:spPr>
          <a:xfrm>
            <a:off x="3452975" y="166740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Grupos Pequeños de Zoom</a:t>
            </a:r>
            <a:endParaRPr b="0" i="0" sz="4860" u="none" cap="none" strike="noStrike">
              <a:solidFill>
                <a:srgbClr val="009444"/>
              </a:solidFill>
              <a:latin typeface="Lato"/>
              <a:ea typeface="Lato"/>
              <a:cs typeface="Lato"/>
              <a:sym typeface="Lato"/>
            </a:endParaRPr>
          </a:p>
        </p:txBody>
      </p:sp>
      <p:sp>
        <p:nvSpPr>
          <p:cNvPr id="260" name="Google Shape;260;g26f6cf9f9e9_0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1" name="Google Shape;261;g26f6cf9f9e9_0_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2" name="Google Shape;262;g26f6cf9f9e9_0_23"/>
          <p:cNvPicPr preferRelativeResize="0"/>
          <p:nvPr/>
        </p:nvPicPr>
        <p:blipFill rotWithShape="1">
          <a:blip r:embed="rId4">
            <a:alphaModFix/>
          </a:blip>
          <a:srcRect b="0" l="0" r="0" t="0"/>
          <a:stretch/>
        </p:blipFill>
        <p:spPr>
          <a:xfrm>
            <a:off x="-337950" y="1193687"/>
            <a:ext cx="4165800" cy="4165800"/>
          </a:xfrm>
          <a:prstGeom prst="rect">
            <a:avLst/>
          </a:prstGeom>
          <a:noFill/>
          <a:ln>
            <a:noFill/>
          </a:ln>
        </p:spPr>
      </p:pic>
      <p:sp>
        <p:nvSpPr>
          <p:cNvPr id="263" name="Google Shape;263;g26f6cf9f9e9_0_23"/>
          <p:cNvSpPr txBox="1"/>
          <p:nvPr/>
        </p:nvSpPr>
        <p:spPr>
          <a:xfrm>
            <a:off x="3452975" y="2507700"/>
            <a:ext cx="8446500" cy="2380800"/>
          </a:xfrm>
          <a:prstGeom prst="rect">
            <a:avLst/>
          </a:prstGeom>
          <a:noFill/>
          <a:ln>
            <a:noFill/>
          </a:ln>
        </p:spPr>
        <p:txBody>
          <a:bodyPr anchorCtr="0" anchor="t" bIns="45700" lIns="91425" spcFirstLastPara="1" rIns="91425" wrap="square" tIns="45700">
            <a:spAutoFit/>
          </a:bodyPr>
          <a:lstStyle/>
          <a:p>
            <a:pPr indent="-438150" lvl="0" marL="457200" marR="0" rtl="0" algn="l">
              <a:lnSpc>
                <a:spcPct val="100000"/>
              </a:lnSpc>
              <a:spcBef>
                <a:spcPts val="0"/>
              </a:spcBef>
              <a:spcAft>
                <a:spcPts val="0"/>
              </a:spcAft>
              <a:buClr>
                <a:schemeClr val="dk1"/>
              </a:buClr>
              <a:buSzPts val="3300"/>
              <a:buFont typeface="Lato"/>
              <a:buChar char="●"/>
            </a:pPr>
            <a:r>
              <a:rPr b="0" i="0" lang="en-US" sz="3300" u="none" cap="none" strike="noStrike">
                <a:solidFill>
                  <a:schemeClr val="dk1"/>
                </a:solidFill>
                <a:latin typeface="Lato"/>
                <a:ea typeface="Lato"/>
                <a:cs typeface="Lato"/>
                <a:sym typeface="Lato"/>
              </a:rPr>
              <a:t>¿Dónde predicó Pedro la ley en Hechos 2? </a:t>
            </a:r>
            <a:endParaRPr b="0" i="0" sz="3300" u="none" cap="none" strike="noStrike">
              <a:solidFill>
                <a:schemeClr val="dk1"/>
              </a:solidFill>
              <a:latin typeface="Lato"/>
              <a:ea typeface="Lato"/>
              <a:cs typeface="Lato"/>
              <a:sym typeface="Lato"/>
            </a:endParaRPr>
          </a:p>
          <a:p>
            <a:pPr indent="-438150" lvl="0" marL="457200" marR="0" rtl="0" algn="l">
              <a:lnSpc>
                <a:spcPct val="100000"/>
              </a:lnSpc>
              <a:spcBef>
                <a:spcPts val="1000"/>
              </a:spcBef>
              <a:spcAft>
                <a:spcPts val="0"/>
              </a:spcAft>
              <a:buClr>
                <a:schemeClr val="dk1"/>
              </a:buClr>
              <a:buSzPts val="3300"/>
              <a:buFont typeface="Lato"/>
              <a:buChar char="●"/>
            </a:pPr>
            <a:r>
              <a:rPr b="0" i="0" lang="en-US" sz="3300" u="none" cap="none" strike="noStrike">
                <a:solidFill>
                  <a:schemeClr val="dk1"/>
                </a:solidFill>
                <a:latin typeface="Lato"/>
                <a:ea typeface="Lato"/>
                <a:cs typeface="Lato"/>
                <a:sym typeface="Lato"/>
              </a:rPr>
              <a:t>¿Dónde predicó Pedro el evangelio en Hechos 2? </a:t>
            </a:r>
            <a:endParaRPr b="0" i="0" sz="3300" u="none" cap="none" strike="noStrike">
              <a:solidFill>
                <a:schemeClr val="dk1"/>
              </a:solidFill>
              <a:latin typeface="Lato"/>
              <a:ea typeface="Lato"/>
              <a:cs typeface="Lato"/>
              <a:sym typeface="Lato"/>
            </a:endParaRPr>
          </a:p>
          <a:p>
            <a:pPr indent="-438150" lvl="0" marL="457200" marR="0" rtl="0" algn="l">
              <a:lnSpc>
                <a:spcPct val="100000"/>
              </a:lnSpc>
              <a:spcBef>
                <a:spcPts val="1000"/>
              </a:spcBef>
              <a:spcAft>
                <a:spcPts val="1000"/>
              </a:spcAft>
              <a:buClr>
                <a:schemeClr val="dk1"/>
              </a:buClr>
              <a:buSzPts val="3300"/>
              <a:buFont typeface="Lato"/>
              <a:buChar char="●"/>
            </a:pPr>
            <a:r>
              <a:rPr b="0" i="0" lang="en-US" sz="3300" u="none" cap="none" strike="noStrike">
                <a:solidFill>
                  <a:schemeClr val="dk1"/>
                </a:solidFill>
                <a:latin typeface="Lato"/>
                <a:ea typeface="Lato"/>
                <a:cs typeface="Lato"/>
                <a:sym typeface="Lato"/>
              </a:rPr>
              <a:t>¿Qué fue el efecto de sus palabras duras? </a:t>
            </a:r>
            <a:endParaRPr b="0" i="0" sz="33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9" name="Google Shape;269;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0" name="Google Shape;270;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71" name="Google Shape;271;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2" name="Google Shape;272;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73" name="Google Shape;273;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4" name="Google Shape;274;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0" name="Google Shape;280;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1" name="Google Shape;281;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82" name="Google Shape;282;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86" name="Google Shape;286;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rotWithShape="1">
          <a:blip r:embed="rId3">
            <a:alphaModFix/>
          </a:blip>
          <a:srcRect b="0" l="0" r="0" t="0"/>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2" name="Google Shape;292;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294" name="Google Shape;294;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5" name="Google Shape;295;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6" name="Google Shape;296;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7" name="Google Shape;297;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8" name="Google Shape;298;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4" name="Google Shape;304;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5" name="Google Shape;305;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306" name="Google Shape;306;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8" name="Google Shape;308;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9" name="Google Shape;309;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10" name="Google Shape;310;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6" name="Google Shape;316;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7" name="Google Shape;317;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Hechos 2:22-47</a:t>
            </a:r>
            <a:endParaRPr b="0" i="0" sz="3888" u="none" cap="none" strike="noStrike">
              <a:solidFill>
                <a:schemeClr val="dk1"/>
              </a:solidFill>
              <a:latin typeface="Lato"/>
              <a:ea typeface="Lato"/>
              <a:cs typeface="Lato"/>
              <a:sym typeface="Lato"/>
            </a:endParaRPr>
          </a:p>
        </p:txBody>
      </p:sp>
      <p:sp>
        <p:nvSpPr>
          <p:cNvPr id="318" name="Google Shape;318;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9" name="Google Shape;319;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0" name="Google Shape;320;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1" name="Google Shape;321;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2" name="Google Shape;322;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g26f58937330_1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26f58937330_1_23"/>
          <p:cNvSpPr txBox="1"/>
          <p:nvPr/>
        </p:nvSpPr>
        <p:spPr>
          <a:xfrm>
            <a:off x="6708227" y="2271200"/>
            <a:ext cx="5118300" cy="320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050" u="none" cap="none" strike="noStrike">
                <a:solidFill>
                  <a:srgbClr val="009444"/>
                </a:solidFill>
                <a:latin typeface="Lato"/>
                <a:ea typeface="Lato"/>
                <a:cs typeface="Lato"/>
                <a:sym typeface="Lato"/>
              </a:rPr>
              <a:t>Verdadero o Falso: </a:t>
            </a:r>
            <a:endParaRPr b="0" i="0" sz="405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50" u="none" cap="none" strike="noStrike">
                <a:solidFill>
                  <a:srgbClr val="009444"/>
                </a:solidFill>
                <a:latin typeface="Lato"/>
                <a:ea typeface="Lato"/>
                <a:cs typeface="Lato"/>
                <a:sym typeface="Lato"/>
              </a:rPr>
              <a:t>La obra de la iglesia</a:t>
            </a:r>
            <a:endParaRPr b="0" i="0" sz="405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50" u="none" cap="none" strike="noStrike">
                <a:solidFill>
                  <a:srgbClr val="009444"/>
                </a:solidFill>
                <a:latin typeface="Lato"/>
                <a:ea typeface="Lato"/>
                <a:cs typeface="Lato"/>
                <a:sym typeface="Lato"/>
              </a:rPr>
              <a:t>es afligir al cómodo </a:t>
            </a:r>
            <a:endParaRPr b="0" i="0" sz="405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50" u="none" cap="none" strike="noStrike">
                <a:solidFill>
                  <a:srgbClr val="009444"/>
                </a:solidFill>
                <a:latin typeface="Lato"/>
                <a:ea typeface="Lato"/>
                <a:cs typeface="Lato"/>
                <a:sym typeface="Lato"/>
              </a:rPr>
              <a:t>y consolar al afligido con Cristo. </a:t>
            </a:r>
            <a:endParaRPr b="0" i="0" sz="4050" u="none" cap="none" strike="noStrike">
              <a:solidFill>
                <a:srgbClr val="009444"/>
              </a:solidFill>
              <a:latin typeface="Lato"/>
              <a:ea typeface="Lato"/>
              <a:cs typeface="Lato"/>
              <a:sym typeface="Lato"/>
            </a:endParaRPr>
          </a:p>
        </p:txBody>
      </p:sp>
      <p:pic>
        <p:nvPicPr>
          <p:cNvPr descr="A green bird with leaves&#10;&#10;Description automatically generated" id="329" name="Google Shape;329;g26f58937330_1_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0" name="Google Shape;330;g26f58937330_1_23"/>
          <p:cNvSpPr/>
          <p:nvPr/>
        </p:nvSpPr>
        <p:spPr>
          <a:xfrm>
            <a:off x="852400" y="1087549"/>
            <a:ext cx="204600" cy="4682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1" name="Google Shape;331;g26f58937330_1_23"/>
          <p:cNvPicPr preferRelativeResize="0"/>
          <p:nvPr/>
        </p:nvPicPr>
        <p:blipFill rotWithShape="1">
          <a:blip r:embed="rId4">
            <a:alphaModFix/>
          </a:blip>
          <a:srcRect b="0" l="11829" r="20220" t="0"/>
          <a:stretch/>
        </p:blipFill>
        <p:spPr>
          <a:xfrm>
            <a:off x="1057000" y="1087550"/>
            <a:ext cx="5118300" cy="47078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g26f58937330_1_32"/>
          <p:cNvSpPr txBox="1"/>
          <p:nvPr/>
        </p:nvSpPr>
        <p:spPr>
          <a:xfrm>
            <a:off x="2374782" y="1502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Ley</a:t>
            </a:r>
            <a:r>
              <a:rPr b="0" i="0" lang="en-US" sz="4860" u="none" cap="none" strike="noStrike">
                <a:solidFill>
                  <a:srgbClr val="009444"/>
                </a:solidFill>
                <a:latin typeface="Lato"/>
                <a:ea typeface="Lato"/>
                <a:cs typeface="Lato"/>
                <a:sym typeface="Lato"/>
              </a:rPr>
              <a:t>: Lo que Dios quiere. </a:t>
            </a:r>
            <a:endParaRPr b="0" i="0" sz="6000" u="none" cap="none" strike="noStrike">
              <a:solidFill>
                <a:srgbClr val="009444"/>
              </a:solidFill>
              <a:latin typeface="Lato"/>
              <a:ea typeface="Lato"/>
              <a:cs typeface="Lato"/>
              <a:sym typeface="Lato"/>
            </a:endParaRPr>
          </a:p>
        </p:txBody>
      </p:sp>
      <p:sp>
        <p:nvSpPr>
          <p:cNvPr id="337" name="Google Shape;337;g26f58937330_1_32"/>
          <p:cNvSpPr txBox="1"/>
          <p:nvPr/>
        </p:nvSpPr>
        <p:spPr>
          <a:xfrm>
            <a:off x="2374775" y="2339250"/>
            <a:ext cx="9331200" cy="320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Dios es santo, y pide que tú seas santo.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Tú has pecado.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Sirve para que reconozcamos nuestro pecado delante de Dios.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Los efectos de la ley: terrores de conciencia, culpa, una conciencia golpeada. </a:t>
            </a:r>
            <a:endParaRPr b="0" i="0" sz="3200" u="none" cap="none" strike="noStrike">
              <a:solidFill>
                <a:schemeClr val="dk1"/>
              </a:solidFill>
              <a:latin typeface="Lato"/>
              <a:ea typeface="Lato"/>
              <a:cs typeface="Lato"/>
              <a:sym typeface="Lato"/>
            </a:endParaRPr>
          </a:p>
        </p:txBody>
      </p:sp>
      <p:sp>
        <p:nvSpPr>
          <p:cNvPr id="338" name="Google Shape;338;g26f58937330_1_3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9" name="Google Shape;339;g26f58937330_1_3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6f6cf9f9e9_0_111"/>
          <p:cNvSpPr txBox="1"/>
          <p:nvPr/>
        </p:nvSpPr>
        <p:spPr>
          <a:xfrm>
            <a:off x="2374775" y="1882050"/>
            <a:ext cx="93312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Jesucristo es perfecto, y dio su vida perfecta en muerte para pagar el precio de tus pecados.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Dios lo resucitó.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Por la fe en cristo, Dios te ha salvado y te ha justificado.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El evangelio es darles a los pecadores el perdón y la vida que Cristo les aseguró.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Los efectos del evangelio: fe, paz, gozo, y esperanza.</a:t>
            </a:r>
            <a:endParaRPr b="0" i="0" sz="3200" u="none" cap="none" strike="noStrike">
              <a:solidFill>
                <a:schemeClr val="dk1"/>
              </a:solidFill>
              <a:latin typeface="Lato"/>
              <a:ea typeface="Lato"/>
              <a:cs typeface="Lato"/>
              <a:sym typeface="Lato"/>
            </a:endParaRPr>
          </a:p>
        </p:txBody>
      </p:sp>
      <p:sp>
        <p:nvSpPr>
          <p:cNvPr id="345" name="Google Shape;345;g26f6cf9f9e9_0_111"/>
          <p:cNvSpPr txBox="1"/>
          <p:nvPr/>
        </p:nvSpPr>
        <p:spPr>
          <a:xfrm>
            <a:off x="2374773" y="359050"/>
            <a:ext cx="9099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Evangelio: </a:t>
            </a:r>
            <a:r>
              <a:rPr b="0" i="0" lang="en-US" sz="4860" u="none" cap="none" strike="noStrike">
                <a:solidFill>
                  <a:srgbClr val="009444"/>
                </a:solidFill>
                <a:latin typeface="Lato"/>
                <a:ea typeface="Lato"/>
                <a:cs typeface="Lato"/>
                <a:sym typeface="Lato"/>
              </a:rPr>
              <a:t>Lo que Dios hizo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en amor por el mundo. </a:t>
            </a:r>
            <a:endParaRPr b="0" i="0" sz="6000" u="none" cap="none" strike="noStrike">
              <a:solidFill>
                <a:srgbClr val="009444"/>
              </a:solidFill>
              <a:latin typeface="Lato"/>
              <a:ea typeface="Lato"/>
              <a:cs typeface="Lato"/>
              <a:sym typeface="Lato"/>
            </a:endParaRPr>
          </a:p>
        </p:txBody>
      </p:sp>
      <p:sp>
        <p:nvSpPr>
          <p:cNvPr id="346" name="Google Shape;346;g26f6cf9f9e9_0_1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7" name="Google Shape;347;g26f6cf9f9e9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g26f6cf9f9e9_0_123"/>
          <p:cNvSpPr txBox="1"/>
          <p:nvPr/>
        </p:nvSpPr>
        <p:spPr>
          <a:xfrm>
            <a:off x="2374775" y="2720250"/>
            <a:ext cx="9331200" cy="320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Sea, cuando la gente no está consciente de su pecado, necesitan escuchar la ley, necesitan ver su pecado. </a:t>
            </a:r>
            <a:endParaRPr b="0" i="0" sz="3200" u="none" cap="none" strike="noStrike">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b="0" i="0" lang="en-US" sz="3200" u="none" cap="none" strike="noStrike">
                <a:solidFill>
                  <a:schemeClr val="dk1"/>
                </a:solidFill>
                <a:latin typeface="Lato"/>
                <a:ea typeface="Lato"/>
                <a:cs typeface="Lato"/>
                <a:sym typeface="Lato"/>
              </a:rPr>
              <a:t>Cuando alguien siente la culpa de su pecado, ya le hace falta escuchar el evangelio, las buenas nuevas del perdón y la vida eterna en Cristo.</a:t>
            </a:r>
            <a:endParaRPr b="0" i="0" sz="3200" u="none" cap="none" strike="noStrike">
              <a:solidFill>
                <a:schemeClr val="dk1"/>
              </a:solidFill>
              <a:latin typeface="Lato"/>
              <a:ea typeface="Lato"/>
              <a:cs typeface="Lato"/>
              <a:sym typeface="Lato"/>
            </a:endParaRPr>
          </a:p>
        </p:txBody>
      </p:sp>
      <p:sp>
        <p:nvSpPr>
          <p:cNvPr id="353" name="Google Shape;353;g26f6cf9f9e9_0_123"/>
          <p:cNvSpPr txBox="1"/>
          <p:nvPr/>
        </p:nvSpPr>
        <p:spPr>
          <a:xfrm>
            <a:off x="2374773" y="1197250"/>
            <a:ext cx="90993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860" u="none" cap="none" strike="noStrike">
                <a:solidFill>
                  <a:srgbClr val="009444"/>
                </a:solidFill>
                <a:latin typeface="Lato"/>
                <a:ea typeface="Lato"/>
                <a:cs typeface="Lato"/>
                <a:sym typeface="Lato"/>
              </a:rPr>
              <a:t>La obra de la iglesia es afligir </a:t>
            </a:r>
            <a:endParaRPr b="1"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860" u="none" cap="none" strike="noStrike">
                <a:solidFill>
                  <a:srgbClr val="009444"/>
                </a:solidFill>
                <a:latin typeface="Lato"/>
                <a:ea typeface="Lato"/>
                <a:cs typeface="Lato"/>
                <a:sym typeface="Lato"/>
              </a:rPr>
              <a:t>al cómodo y consolar al afligido. </a:t>
            </a:r>
            <a:endParaRPr b="1" i="0" sz="4860" u="none" cap="none" strike="noStrike">
              <a:solidFill>
                <a:srgbClr val="009444"/>
              </a:solidFill>
              <a:latin typeface="Lato"/>
              <a:ea typeface="Lato"/>
              <a:cs typeface="Lato"/>
              <a:sym typeface="Lato"/>
            </a:endParaRPr>
          </a:p>
        </p:txBody>
      </p:sp>
      <p:sp>
        <p:nvSpPr>
          <p:cNvPr id="354" name="Google Shape;354;g26f6cf9f9e9_0_1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5" name="Google Shape;355;g26f6cf9f9e9_0_1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g26ba99a7413_0_633"/>
          <p:cNvSpPr txBox="1"/>
          <p:nvPr/>
        </p:nvSpPr>
        <p:spPr>
          <a:xfrm>
            <a:off x="3746382" y="1425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61" name="Google Shape;361;g26ba99a7413_0_633"/>
          <p:cNvCxnSpPr/>
          <p:nvPr/>
        </p:nvCxnSpPr>
        <p:spPr>
          <a:xfrm>
            <a:off x="3849827" y="2518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2" name="Google Shape;362;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3" name="Google Shape;363;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64" name="Google Shape;364;g26ba99a7413_0_633"/>
          <p:cNvSpPr txBox="1"/>
          <p:nvPr/>
        </p:nvSpPr>
        <p:spPr>
          <a:xfrm>
            <a:off x="3746375" y="2795650"/>
            <a:ext cx="8291100" cy="3278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4</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Darles un vistazo a Hechos 3-8</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Hechos 9:1-19 en sus Biblias</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Pregunta de Lección 3:  Expliquen esta frase: La obra de la iglesia es afligir al cómodo y consolar al afligido con Cristo.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65" name="Google Shape;365;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71" name="Google Shape;37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3" name="Google Shape;37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79" name="Google Shape;379;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0" name="Google Shape;380;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1" name="Google Shape;381;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Pedro Testifica de Jesús</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Hechos 2:22-47</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8" name="Google Shape;38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sp>
        <p:nvSpPr>
          <p:cNvPr id="389" name="Google Shape;389;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0" name="Google Shape;390;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a bird and a cross&#10;&#10;Description automatically generated" id="392" name="Google Shape;392;g2ac1ba269cb_0_46"/>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500" u="none" cap="none" strike="noStrike">
                <a:solidFill>
                  <a:schemeClr val="lt1"/>
                </a:solidFill>
                <a:latin typeface="Lato"/>
                <a:ea typeface="Lato"/>
                <a:cs typeface="Lato"/>
                <a:sym typeface="Lato"/>
              </a:rPr>
              <a:t>Usar el método de las Cuatro “C” para leer y entender Hechos 2:22-47.</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Identificar dónde Pedro predicó la ley y el evangelio en Hechos 2.</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lt1"/>
                </a:solidFill>
                <a:latin typeface="Lato"/>
                <a:ea typeface="Lato"/>
                <a:cs typeface="Lato"/>
                <a:sym typeface="Lato"/>
              </a:rPr>
              <a:t>Explicar la frase: La obra de la iglesia es afligir al cómodo y consolar al afligido con Cristo.</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f6cf9f9e9_0_13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47" name="Google Shape;147;g26f6cf9f9e9_0_1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8" name="Google Shape;148;g26f6cf9f9e9_0_1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9" name="Google Shape;149;g26f6cf9f9e9_0_13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50" name="Google Shape;150;g26f6cf9f9e9_0_136"/>
          <p:cNvCxnSpPr/>
          <p:nvPr/>
        </p:nvCxnSpPr>
        <p:spPr>
          <a:xfrm>
            <a:off x="42308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1" name="Google Shape;151;g26f6cf9f9e9_0_136"/>
          <p:cNvSpPr txBox="1"/>
          <p:nvPr/>
        </p:nvSpPr>
        <p:spPr>
          <a:xfrm>
            <a:off x="4127375" y="3172550"/>
            <a:ext cx="80646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Expliquen esta frase: La obra de la iglesia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es afligir al cómodo y consolar al afligido </a:t>
            </a:r>
            <a:endParaRPr b="0"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ato"/>
                <a:ea typeface="Lato"/>
                <a:cs typeface="Lato"/>
                <a:sym typeface="Lato"/>
              </a:rPr>
              <a:t>con Cristo.</a:t>
            </a:r>
            <a:endParaRPr b="0" i="0" sz="32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57" name="Google Shape;157;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60" name="Google Shape;160;g26c0eec2cfd_0_221"/>
          <p:cNvSpPr txBox="1"/>
          <p:nvPr/>
        </p:nvSpPr>
        <p:spPr>
          <a:xfrm>
            <a:off x="4127375" y="3629750"/>
            <a:ext cx="70182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200" u="none" cap="none" strike="noStrike">
                <a:solidFill>
                  <a:schemeClr val="dk1"/>
                </a:solidFill>
                <a:latin typeface="Lato"/>
                <a:ea typeface="Lato"/>
                <a:cs typeface="Lato"/>
                <a:sym typeface="Lato"/>
              </a:rPr>
              <a:t>¿Qué detalle recuerdas del Apóstol Pedro?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61" name="Google Shape;161;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7" name="Google Shape;167;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8" name="Google Shape;16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70" name="Google Shape;170;g26c0eec2cfd_0_235"/>
          <p:cNvSpPr txBox="1"/>
          <p:nvPr/>
        </p:nvSpPr>
        <p:spPr>
          <a:xfrm>
            <a:off x="4127381" y="40107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Hechos 2:22-47</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71" name="Google Shape;171;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