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ToRKTjVGOCDsge5EXqRKwXFwf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HelveticaNeue-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41413"/>
              </a:buClr>
              <a:buSzPts val="1200"/>
              <a:buFont typeface="Helvetica Neue"/>
              <a:buNone/>
            </a:pPr>
            <a:r>
              <a:rPr lang="en-US">
                <a:solidFill>
                  <a:srgbClr val="141413"/>
                </a:solidFill>
                <a:latin typeface="Helvetica Neue"/>
                <a:ea typeface="Helvetica Neue"/>
                <a:cs typeface="Helvetica Neue"/>
                <a:sym typeface="Helvetica Neue"/>
              </a:rPr>
              <a:t>Las palabras teología y teólogo no se encuentran en la Biblia.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rgbClr val="141413"/>
                </a:solidFill>
                <a:latin typeface="Helvetica Neue"/>
                <a:ea typeface="Helvetica Neue"/>
                <a:cs typeface="Helvetica Neue"/>
                <a:sym typeface="Helvetica Neue"/>
              </a:rPr>
              <a:t>Las divisiones académicas de la teología Dividimos el estudio de la doctrina cristiana en seis áreas mayores.</a:t>
            </a:r>
            <a:endParaRPr/>
          </a:p>
          <a:p>
            <a:pPr indent="0" lvl="0" marL="0" rtl="0" algn="l">
              <a:spcBef>
                <a:spcPts val="0"/>
              </a:spcBef>
              <a:spcAft>
                <a:spcPts val="0"/>
              </a:spcAft>
              <a:buNone/>
            </a:pPr>
            <a:r>
              <a:t/>
            </a:r>
            <a:endParaRPr>
              <a:solidFill>
                <a:srgbClr val="141413"/>
              </a:solidFill>
              <a:latin typeface="Helvetica Neue"/>
              <a:ea typeface="Helvetica Neue"/>
              <a:cs typeface="Helvetica Neue"/>
              <a:sym typeface="Helvetica Neue"/>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Introducción (Prolegómeno, del griego προλεγόμενα, que significa “lo que se escribe antes, preámbulos”). Trata del estudio de la Biblia, de la cual extraemos toda doctrina.</a:t>
            </a:r>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Teología, el estudio de Dios, quien es el autor de la salvación.</a:t>
            </a:r>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Antropología, el estudio del hombre, quien es el objeto de la salvación. </a:t>
            </a:r>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Cristología, el estudio de Jesucristo, quien es el mediador de la salvación.</a:t>
            </a:r>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Soteriología, el estudio de cómo adquirimos la salvación.</a:t>
            </a:r>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Escatología, el estudio de las últimas cosas: los últimos días del mundo, la muerte, la resurrección, la vida eterna, la condenación eterna.</a:t>
            </a:r>
            <a:endParaRPr/>
          </a:p>
          <a:p>
            <a:pPr indent="0" lvl="0" marL="0" rtl="0" algn="l">
              <a:spcBef>
                <a:spcPts val="0"/>
              </a:spcBef>
              <a:spcAft>
                <a:spcPts val="0"/>
              </a:spcAft>
              <a:buNone/>
            </a:pPr>
            <a:r>
              <a:t/>
            </a:r>
            <a:endParaRPr>
              <a:solidFill>
                <a:srgbClr val="141413"/>
              </a:solidFill>
              <a:latin typeface="Helvetica Neue"/>
              <a:ea typeface="Helvetica Neue"/>
              <a:cs typeface="Helvetica Neue"/>
              <a:sym typeface="Helvetica Neue"/>
            </a:endParaRPr>
          </a:p>
          <a:p>
            <a:pPr indent="0" lvl="0" marL="0" rtl="0" algn="l">
              <a:spcBef>
                <a:spcPts val="0"/>
              </a:spcBef>
              <a:spcAft>
                <a:spcPts val="0"/>
              </a:spcAft>
              <a:buNone/>
            </a:pPr>
            <a:r>
              <a:rPr lang="en-US">
                <a:solidFill>
                  <a:srgbClr val="141413"/>
                </a:solidFill>
                <a:latin typeface="Helvetica Neue"/>
                <a:ea typeface="Helvetica Neue"/>
                <a:cs typeface="Helvetica Neue"/>
                <a:sym typeface="Helvetica Neue"/>
              </a:rPr>
              <a:t>Utilizamos también cuatro disciplinas mayores en el estudio de la Palabra de Dios:</a:t>
            </a:r>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Teología exegética, el estudio de la Biblia con base en las lenguas originales. Se incluye en el programa de estudio de los pastores.</a:t>
            </a:r>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Teología sistemática, el estudio de la Biblia en el que se agrupan los pasajes relacionados con enseñanzas específicas, para hacer un estudio ordenado de todas las enseñanzas de la Biblia. </a:t>
            </a:r>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Teología histórica, el estudio del impacto de la Biblia sobre la iglesia a través de los tiempos. Incluye la historia de la Biblia, la historia de la iglesia, y especialmente el estudio de las confesiones luteranas.\</a:t>
            </a:r>
            <a:endParaRPr/>
          </a:p>
          <a:p>
            <a:pPr indent="-171450" lvl="0" marL="171450" rtl="0" algn="l">
              <a:spcBef>
                <a:spcPts val="0"/>
              </a:spcBef>
              <a:spcAft>
                <a:spcPts val="0"/>
              </a:spcAft>
              <a:buClr>
                <a:srgbClr val="141413"/>
              </a:buClr>
              <a:buSzPts val="1200"/>
              <a:buFont typeface="Arial"/>
              <a:buChar char="•"/>
            </a:pPr>
            <a:r>
              <a:rPr lang="en-US">
                <a:solidFill>
                  <a:srgbClr val="141413"/>
                </a:solidFill>
                <a:latin typeface="Helvetica Neue"/>
                <a:ea typeface="Helvetica Neue"/>
                <a:cs typeface="Helvetica Neue"/>
                <a:sym typeface="Helvetica Neue"/>
              </a:rPr>
              <a:t>Teología práctica, el estudio de cómo se aplican las enseñanzas de la Biblia a la vida de las personas, a quienes servimos en el</a:t>
            </a:r>
            <a:endParaRPr>
              <a:solidFill>
                <a:srgbClr val="141413"/>
              </a:solidFill>
              <a:latin typeface="Helvetica Neue"/>
              <a:ea typeface="Helvetica Neue"/>
              <a:cs typeface="Helvetica Neue"/>
              <a:sym typeface="Helvetica Neue"/>
            </a:endParaRPr>
          </a:p>
          <a:p>
            <a:pPr indent="0" lvl="0" marL="0" rtl="0" algn="l">
              <a:spcBef>
                <a:spcPts val="0"/>
              </a:spcBef>
              <a:spcAft>
                <a:spcPts val="0"/>
              </a:spcAft>
              <a:buNone/>
            </a:pPr>
            <a:r>
              <a:rPr lang="en-US">
                <a:solidFill>
                  <a:srgbClr val="141413"/>
                </a:solidFill>
                <a:latin typeface="Helvetica Neue"/>
                <a:ea typeface="Helvetica Neue"/>
                <a:cs typeface="Helvetica Neue"/>
                <a:sym typeface="Helvetica Neue"/>
              </a:rPr>
              <a:t>ministerio.</a:t>
            </a:r>
            <a:endParaRPr/>
          </a:p>
          <a:p>
            <a:pPr indent="-95250" lvl="0" marL="171450" rtl="0" algn="l">
              <a:spcBef>
                <a:spcPts val="0"/>
              </a:spcBef>
              <a:spcAft>
                <a:spcPts val="0"/>
              </a:spcAft>
              <a:buClr>
                <a:schemeClr val="dk1"/>
              </a:buClr>
              <a:buSzPts val="1200"/>
              <a:buFont typeface="Arial"/>
              <a:buNone/>
            </a:pPr>
            <a:r>
              <a:t/>
            </a:r>
            <a:endParaRPr>
              <a:solidFill>
                <a:srgbClr val="141413"/>
              </a:solidFill>
              <a:latin typeface="Helvetica Neue"/>
              <a:ea typeface="Helvetica Neue"/>
              <a:cs typeface="Helvetica Neue"/>
              <a:sym typeface="Helvetica Neue"/>
            </a:endParaRPr>
          </a:p>
          <a:p>
            <a:pPr indent="-95250" lvl="0" marL="171450" rtl="0" algn="l">
              <a:spcBef>
                <a:spcPts val="0"/>
              </a:spcBef>
              <a:spcAft>
                <a:spcPts val="0"/>
              </a:spcAft>
              <a:buClr>
                <a:schemeClr val="dk1"/>
              </a:buClr>
              <a:buSzPts val="1200"/>
              <a:buFont typeface="Arial"/>
              <a:buNone/>
            </a:pPr>
            <a:r>
              <a:t/>
            </a:r>
            <a:endParaRPr>
              <a:solidFill>
                <a:srgbClr val="141413"/>
              </a:solidFill>
              <a:latin typeface="Helvetica Neue"/>
              <a:ea typeface="Helvetica Neue"/>
              <a:cs typeface="Helvetica Neue"/>
              <a:sym typeface="Helvetica Neue"/>
            </a:endParaRPr>
          </a:p>
          <a:p>
            <a:pPr indent="-95250" lvl="0" marL="171450" rtl="0" algn="l">
              <a:spcBef>
                <a:spcPts val="0"/>
              </a:spcBef>
              <a:spcAft>
                <a:spcPts val="0"/>
              </a:spcAft>
              <a:buClr>
                <a:schemeClr val="dk1"/>
              </a:buClr>
              <a:buSzPts val="1200"/>
              <a:buFont typeface="Arial"/>
              <a:buNone/>
            </a:pPr>
            <a:r>
              <a:t/>
            </a:r>
            <a:endParaRPr>
              <a:solidFill>
                <a:srgbClr val="141413"/>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185" name="Google Shape;18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Consecuencias</a:t>
            </a:r>
            <a:endParaRPr/>
          </a:p>
          <a:p>
            <a:pPr indent="-76200" lvl="0" marL="0" rtl="0" algn="l">
              <a:spcBef>
                <a:spcPts val="0"/>
              </a:spcBef>
              <a:spcAft>
                <a:spcPts val="0"/>
              </a:spcAft>
              <a:buClr>
                <a:schemeClr val="dk1"/>
              </a:buClr>
              <a:buSzPts val="1200"/>
              <a:buFont typeface="Arial"/>
              <a:buChar char="•"/>
            </a:pPr>
            <a:r>
              <a:rPr lang="en-US"/>
              <a:t>Adán y Eva</a:t>
            </a:r>
            <a:endParaRPr/>
          </a:p>
          <a:p>
            <a:pPr indent="-76200" lvl="0" marL="0" rtl="0" algn="l">
              <a:spcBef>
                <a:spcPts val="0"/>
              </a:spcBef>
              <a:spcAft>
                <a:spcPts val="0"/>
              </a:spcAft>
              <a:buClr>
                <a:schemeClr val="dk1"/>
              </a:buClr>
              <a:buSzPts val="1200"/>
              <a:buFont typeface="Arial"/>
              <a:buChar char="•"/>
            </a:pPr>
            <a:r>
              <a:rPr lang="en-US"/>
              <a:t>Pecado original</a:t>
            </a:r>
            <a:endParaRPr/>
          </a:p>
          <a:p>
            <a:pPr indent="-76200" lvl="0" marL="0" rtl="0" algn="l">
              <a:spcBef>
                <a:spcPts val="0"/>
              </a:spcBef>
              <a:spcAft>
                <a:spcPts val="0"/>
              </a:spcAft>
              <a:buClr>
                <a:schemeClr val="dk1"/>
              </a:buClr>
              <a:buSzPts val="1200"/>
              <a:buFont typeface="Arial"/>
              <a:buChar char="•"/>
            </a:pPr>
            <a:r>
              <a:rPr lang="en-US"/>
              <a:t>Pecados que cometemos</a:t>
            </a:r>
            <a:endParaRPr/>
          </a:p>
          <a:p>
            <a:pPr indent="0" lvl="0" marL="0" rtl="0" algn="l">
              <a:spcBef>
                <a:spcPts val="0"/>
              </a:spcBef>
              <a:spcAft>
                <a:spcPts val="0"/>
              </a:spcAft>
              <a:buNone/>
            </a:pPr>
            <a:r>
              <a:rPr b="1" lang="en-US"/>
              <a:t>Implicaciones</a:t>
            </a:r>
            <a:endParaRPr/>
          </a:p>
          <a:p>
            <a:pPr indent="-76200" lvl="0" marL="0" rtl="0" algn="l">
              <a:spcBef>
                <a:spcPts val="0"/>
              </a:spcBef>
              <a:spcAft>
                <a:spcPts val="0"/>
              </a:spcAft>
              <a:buClr>
                <a:schemeClr val="dk1"/>
              </a:buClr>
              <a:buSzPts val="1200"/>
              <a:buFont typeface="Arial"/>
              <a:buChar char="•"/>
            </a:pPr>
            <a:r>
              <a:rPr lang="en-US"/>
              <a:t>No podemos esperar las respuestas espirituales adecuadas de una persona que no tiene el Espíritu Santo.</a:t>
            </a:r>
            <a:endParaRPr/>
          </a:p>
          <a:p>
            <a:pPr indent="-76200" lvl="0" marL="0" rtl="0" algn="l">
              <a:spcBef>
                <a:spcPts val="0"/>
              </a:spcBef>
              <a:spcAft>
                <a:spcPts val="0"/>
              </a:spcAft>
              <a:buClr>
                <a:schemeClr val="dk1"/>
              </a:buClr>
              <a:buSzPts val="1200"/>
              <a:buFont typeface="Arial"/>
              <a:buChar char="•"/>
            </a:pPr>
            <a:r>
              <a:rPr lang="en-US"/>
              <a:t>Es una batalla (ejemplo de Henry Herrera).</a:t>
            </a:r>
            <a:endParaRPr/>
          </a:p>
          <a:p>
            <a:pPr indent="0" lvl="0" marL="0" rtl="0" algn="l">
              <a:spcBef>
                <a:spcPts val="0"/>
              </a:spcBef>
              <a:spcAft>
                <a:spcPts val="0"/>
              </a:spcAft>
              <a:buNone/>
            </a:pPr>
            <a:r>
              <a:rPr lang="en-US"/>
              <a:t>Si subestimamos la magnitud de la batalla, no estaremos debidamente equipados para enfrentarla. Estamos entrando en la fortaleza del diablo. Por lo tanto, necesitamos estar armados con algo, o con Alguien, más fuerte que Satanás.</a:t>
            </a:r>
            <a:endParaRPr/>
          </a:p>
        </p:txBody>
      </p:sp>
      <p:sp>
        <p:nvSpPr>
          <p:cNvPr id="195" name="Google Shape;19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Es importante que el evangelista comprenda qué es la fe. Tal vez la definición más sencilla sea que la fe es la mano que recibe los beneficios de la obra terminada de Cristo. Es la mano en la que Dios deposita el perdón de los pecados y la justificación ganada por Cristo.</a:t>
            </a:r>
            <a:endParaRPr/>
          </a:p>
        </p:txBody>
      </p:sp>
      <p:sp>
        <p:nvSpPr>
          <p:cNvPr id="202" name="Google Shape;20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Estas son herramientas puestas en nuestras manos.</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a:solidFill>
                  <a:srgbClr val="000000"/>
                </a:solidFill>
                <a:latin typeface="Arial"/>
                <a:ea typeface="Arial"/>
                <a:cs typeface="Arial"/>
                <a:sym typeface="Arial"/>
              </a:rPr>
              <a:t>1 Corintios 2:1-5</a:t>
            </a:r>
            <a:endParaRPr/>
          </a:p>
          <a:p>
            <a:pPr indent="0" lvl="0" marL="0" rtl="0" algn="l">
              <a:spcBef>
                <a:spcPts val="0"/>
              </a:spcBef>
              <a:spcAft>
                <a:spcPts val="0"/>
              </a:spcAft>
              <a:buNone/>
            </a:pPr>
            <a:r>
              <a:rPr b="0" i="0" lang="en-US">
                <a:solidFill>
                  <a:srgbClr val="000000"/>
                </a:solidFill>
                <a:latin typeface="Arial"/>
                <a:ea typeface="Arial"/>
                <a:cs typeface="Arial"/>
                <a:sym typeface="Arial"/>
              </a:rPr>
              <a:t>Así que, hermanos, cuando fui a ustedes para anunciarles el testimonio de Dios, no lo hice con palabras elocuentes ni sabias. </a:t>
            </a:r>
            <a:r>
              <a:rPr b="1" baseline="30000" i="0" lang="en-US">
                <a:solidFill>
                  <a:srgbClr val="000000"/>
                </a:solidFill>
                <a:latin typeface="Arial"/>
                <a:ea typeface="Arial"/>
                <a:cs typeface="Arial"/>
                <a:sym typeface="Arial"/>
              </a:rPr>
              <a:t>2 </a:t>
            </a:r>
            <a:r>
              <a:rPr b="0" i="0" lang="en-US">
                <a:solidFill>
                  <a:srgbClr val="000000"/>
                </a:solidFill>
                <a:latin typeface="Arial"/>
                <a:ea typeface="Arial"/>
                <a:cs typeface="Arial"/>
                <a:sym typeface="Arial"/>
              </a:rPr>
              <a:t>Más bien, al estar entre ustedes me propuse no saber de ninguna otra cosa, sino de Jesucristo, y de éste crucificado. </a:t>
            </a:r>
            <a:r>
              <a:rPr b="1" baseline="30000" i="0" lang="en-US">
                <a:solidFill>
                  <a:srgbClr val="000000"/>
                </a:solidFill>
                <a:latin typeface="Arial"/>
                <a:ea typeface="Arial"/>
                <a:cs typeface="Arial"/>
                <a:sym typeface="Arial"/>
              </a:rPr>
              <a:t>3 </a:t>
            </a:r>
            <a:r>
              <a:rPr b="0" i="0" lang="en-US">
                <a:solidFill>
                  <a:srgbClr val="000000"/>
                </a:solidFill>
                <a:latin typeface="Arial"/>
                <a:ea typeface="Arial"/>
                <a:cs typeface="Arial"/>
                <a:sym typeface="Arial"/>
              </a:rPr>
              <a:t>Estuve entre ustedes con tanta debilidad, que temblaba yo de miedo. </a:t>
            </a:r>
            <a:r>
              <a:rPr b="1" baseline="30000" i="0" lang="en-US">
                <a:solidFill>
                  <a:srgbClr val="000000"/>
                </a:solidFill>
                <a:latin typeface="Arial"/>
                <a:ea typeface="Arial"/>
                <a:cs typeface="Arial"/>
                <a:sym typeface="Arial"/>
              </a:rPr>
              <a:t>4 </a:t>
            </a:r>
            <a:r>
              <a:rPr b="0" i="0" lang="en-US">
                <a:solidFill>
                  <a:srgbClr val="000000"/>
                </a:solidFill>
                <a:latin typeface="Arial"/>
                <a:ea typeface="Arial"/>
                <a:cs typeface="Arial"/>
                <a:sym typeface="Arial"/>
              </a:rPr>
              <a:t>Ni mi palabra ni mi predicación se basaron en palabras persuasivas de sabiduría humana, sino en la demostración del Espíritu y del poder, </a:t>
            </a:r>
            <a:r>
              <a:rPr b="1" baseline="30000" i="0" lang="en-US">
                <a:solidFill>
                  <a:srgbClr val="000000"/>
                </a:solidFill>
                <a:latin typeface="Arial"/>
                <a:ea typeface="Arial"/>
                <a:cs typeface="Arial"/>
                <a:sym typeface="Arial"/>
              </a:rPr>
              <a:t>5 </a:t>
            </a:r>
            <a:r>
              <a:rPr b="0" i="0" lang="en-US">
                <a:solidFill>
                  <a:srgbClr val="000000"/>
                </a:solidFill>
                <a:latin typeface="Arial"/>
                <a:ea typeface="Arial"/>
                <a:cs typeface="Arial"/>
                <a:sym typeface="Arial"/>
              </a:rPr>
              <a:t>para que la fe de ustedes no esté fundada en la sabiduría de los hombres, sino en el poder de Dios.</a:t>
            </a:r>
            <a:endParaRPr/>
          </a:p>
          <a:p>
            <a:pPr indent="0" lvl="0" marL="0" rtl="0" algn="l">
              <a:spcBef>
                <a:spcPts val="0"/>
              </a:spcBef>
              <a:spcAft>
                <a:spcPts val="0"/>
              </a:spcAft>
              <a:buNone/>
            </a:pPr>
            <a:r>
              <a:t/>
            </a:r>
            <a:endParaRPr b="0" i="0">
              <a:solidFill>
                <a:srgbClr val="000000"/>
              </a:solidFill>
              <a:latin typeface="Arial"/>
              <a:ea typeface="Arial"/>
              <a:cs typeface="Arial"/>
              <a:sym typeface="Arial"/>
            </a:endParaRPr>
          </a:p>
          <a:p>
            <a:pPr indent="0" lvl="0" marL="0" rtl="0" algn="l">
              <a:spcBef>
                <a:spcPts val="0"/>
              </a:spcBef>
              <a:spcAft>
                <a:spcPts val="0"/>
              </a:spcAft>
              <a:buNone/>
            </a:pPr>
            <a:r>
              <a:rPr lang="en-US"/>
              <a:t>Los </a:t>
            </a:r>
            <a:r>
              <a:rPr b="1" lang="en-US"/>
              <a:t>medios de gracia</a:t>
            </a:r>
            <a:r>
              <a:rPr lang="en-US"/>
              <a:t>—la Palabra de Dios y los Sacramentos—son las herramientas que Dios nos ha dado para llevar a las personas a la fe y mantenerlas en ella. La evangelización no depende de nuestra habilidad para persuadir ni de nuestro carisma personal, sino del </a:t>
            </a:r>
            <a:r>
              <a:rPr b="1" lang="en-US"/>
              <a:t>poder de la Palabra de Dios</a:t>
            </a:r>
            <a:r>
              <a:rPr lang="en-US"/>
              <a:t> para crear fe (Romanos 10:17) y de los </a:t>
            </a:r>
            <a:r>
              <a:rPr b="1" lang="en-US"/>
              <a:t>Sacramentos</a:t>
            </a:r>
            <a:r>
              <a:rPr lang="en-US"/>
              <a:t> para otorgar perdón y nueva vida (Tito 3:5, Mateo 26:28).</a:t>
            </a:r>
            <a:endParaRPr/>
          </a:p>
          <a:p>
            <a:pPr indent="0" lvl="0" marL="0" rtl="0" algn="l">
              <a:spcBef>
                <a:spcPts val="0"/>
              </a:spcBef>
              <a:spcAft>
                <a:spcPts val="0"/>
              </a:spcAft>
              <a:buNone/>
            </a:pPr>
            <a:r>
              <a:rPr lang="en-US"/>
              <a:t>Como estos medios son </a:t>
            </a:r>
            <a:r>
              <a:rPr b="1" lang="en-US"/>
              <a:t>obra de Dios</a:t>
            </a:r>
            <a:r>
              <a:rPr lang="en-US"/>
              <a:t> y no nuestra, no tenemos que depender de nuestra propia sabiduría, elocuencia o esfuerzo. En su lugar, proclamamos fielmente el evangelio, confiando en que Dios cumplirá su propósito a través de </a:t>
            </a:r>
            <a:r>
              <a:rPr b="1" lang="en-US"/>
              <a:t>las herramientas que Él mismo ha puesto en nuestras manos</a:t>
            </a:r>
            <a:r>
              <a:rPr lang="en-US"/>
              <a:t> (Isaías 55:10-11).</a:t>
            </a:r>
            <a:endParaRPr/>
          </a:p>
        </p:txBody>
      </p:sp>
      <p:sp>
        <p:nvSpPr>
          <p:cNvPr id="215" name="Google Shape;21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Page 134</a:t>
            </a:r>
            <a:endParaRPr/>
          </a:p>
        </p:txBody>
      </p:sp>
      <p:sp>
        <p:nvSpPr>
          <p:cNvPr id="222" name="Google Shape;22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Pages 145-150 </a:t>
            </a:r>
            <a:endParaRPr/>
          </a:p>
        </p:txBody>
      </p:sp>
      <p:sp>
        <p:nvSpPr>
          <p:cNvPr id="229" name="Google Shape;22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Prayer is not a means of grace. </a:t>
            </a:r>
            <a:endParaRPr/>
          </a:p>
          <a:p>
            <a:pPr indent="0" lvl="0" marL="0" rtl="0" algn="l">
              <a:spcBef>
                <a:spcPts val="0"/>
              </a:spcBef>
              <a:spcAft>
                <a:spcPts val="0"/>
              </a:spcAft>
              <a:buNone/>
            </a:pPr>
            <a:r>
              <a:rPr lang="en-US"/>
              <a:t>It’s a fruit of faith, not a means to attain faith. </a:t>
            </a:r>
            <a:endParaRPr/>
          </a:p>
          <a:p>
            <a:pPr indent="0" lvl="0" marL="0" rtl="0" algn="l">
              <a:spcBef>
                <a:spcPts val="0"/>
              </a:spcBef>
              <a:spcAft>
                <a:spcPts val="0"/>
              </a:spcAft>
              <a:buNone/>
            </a:pPr>
            <a:r>
              <a:rPr lang="en-US"/>
              <a:t>However, the evangelist doesn’t want to neglect the benefits that come from prayer. </a:t>
            </a:r>
            <a:endParaRPr/>
          </a:p>
          <a:p>
            <a:pPr indent="0" lvl="0" marL="0" rtl="0" algn="l">
              <a:spcBef>
                <a:spcPts val="0"/>
              </a:spcBef>
              <a:spcAft>
                <a:spcPts val="0"/>
              </a:spcAft>
              <a:buNone/>
            </a:pPr>
            <a:r>
              <a:t/>
            </a:r>
            <a:endParaRPr/>
          </a:p>
          <a:p>
            <a:pPr indent="-76200" lvl="0" marL="0" rtl="0" algn="l">
              <a:spcBef>
                <a:spcPts val="0"/>
              </a:spcBef>
              <a:spcAft>
                <a:spcPts val="0"/>
              </a:spcAft>
              <a:buClr>
                <a:schemeClr val="dk1"/>
              </a:buClr>
              <a:buSzPts val="1200"/>
              <a:buFont typeface="Arial"/>
              <a:buChar char="•"/>
            </a:pPr>
            <a:r>
              <a:rPr b="1" lang="en-US"/>
              <a:t>Buen gobierno</a:t>
            </a:r>
            <a:r>
              <a:rPr lang="en-US"/>
              <a:t> que permita la difusión del evangelio (cf. 1 Timoteo 2:1-4).</a:t>
            </a:r>
            <a:endParaRPr/>
          </a:p>
          <a:p>
            <a:pPr indent="-76200" lvl="0" marL="0" rtl="0" algn="l">
              <a:spcBef>
                <a:spcPts val="0"/>
              </a:spcBef>
              <a:spcAft>
                <a:spcPts val="0"/>
              </a:spcAft>
              <a:buClr>
                <a:schemeClr val="dk1"/>
              </a:buClr>
              <a:buSzPts val="1200"/>
              <a:buFont typeface="Arial"/>
              <a:buChar char="•"/>
            </a:pPr>
            <a:r>
              <a:rPr b="1" lang="en-US"/>
              <a:t>Puertas abiertas</a:t>
            </a:r>
            <a:r>
              <a:rPr lang="en-US"/>
              <a:t> para el evangelio (cf. Colosenses 4:2-3).</a:t>
            </a:r>
            <a:endParaRPr/>
          </a:p>
          <a:p>
            <a:pPr indent="-76200" lvl="0" marL="0" rtl="0" algn="l">
              <a:spcBef>
                <a:spcPts val="0"/>
              </a:spcBef>
              <a:spcAft>
                <a:spcPts val="0"/>
              </a:spcAft>
              <a:buClr>
                <a:schemeClr val="dk1"/>
              </a:buClr>
              <a:buSzPts val="1200"/>
              <a:buFont typeface="Arial"/>
              <a:buChar char="•"/>
            </a:pPr>
            <a:r>
              <a:rPr b="1" lang="en-US"/>
              <a:t>Capacidad de presentar claramente</a:t>
            </a:r>
            <a:r>
              <a:rPr lang="en-US"/>
              <a:t> el evangelio (cf. Colosenses 4:4).</a:t>
            </a:r>
            <a:endParaRPr/>
          </a:p>
          <a:p>
            <a:pPr indent="-76200" lvl="0" marL="0" rtl="0" algn="l">
              <a:spcBef>
                <a:spcPts val="0"/>
              </a:spcBef>
              <a:spcAft>
                <a:spcPts val="0"/>
              </a:spcAft>
              <a:buClr>
                <a:schemeClr val="dk1"/>
              </a:buClr>
              <a:buSzPts val="1200"/>
              <a:buFont typeface="Arial"/>
              <a:buChar char="•"/>
            </a:pPr>
            <a:r>
              <a:rPr b="1" lang="en-US"/>
              <a:t>Rápida expansión</a:t>
            </a:r>
            <a:r>
              <a:rPr lang="en-US"/>
              <a:t> del evangelio (cf. 2 Tesalonicenses 3:1).</a:t>
            </a:r>
            <a:endParaRPr/>
          </a:p>
          <a:p>
            <a:pPr indent="-76200" lvl="0" marL="0" rtl="0" algn="l">
              <a:spcBef>
                <a:spcPts val="0"/>
              </a:spcBef>
              <a:spcAft>
                <a:spcPts val="0"/>
              </a:spcAft>
              <a:buClr>
                <a:schemeClr val="dk1"/>
              </a:buClr>
              <a:buSzPts val="1200"/>
              <a:buFont typeface="Arial"/>
              <a:buChar char="•"/>
            </a:pPr>
            <a:r>
              <a:rPr b="1" lang="en-US"/>
              <a:t>Valentía</a:t>
            </a:r>
            <a:r>
              <a:rPr lang="en-US"/>
              <a:t> para proclamar el evangelio (cf. Hechos 4:29; Efesios 6:19).</a:t>
            </a:r>
            <a:endParaRPr/>
          </a:p>
          <a:p>
            <a:pPr indent="-76200" lvl="0" marL="0" rtl="0" algn="l">
              <a:spcBef>
                <a:spcPts val="0"/>
              </a:spcBef>
              <a:spcAft>
                <a:spcPts val="0"/>
              </a:spcAft>
              <a:buClr>
                <a:schemeClr val="dk1"/>
              </a:buClr>
              <a:buSzPts val="1200"/>
              <a:buFont typeface="Arial"/>
              <a:buChar char="•"/>
            </a:pPr>
            <a:r>
              <a:rPr b="1" lang="en-US"/>
              <a:t>Conversión</a:t>
            </a:r>
            <a:r>
              <a:rPr lang="en-US"/>
              <a:t> de las personas a quienes se les lleva el evangelio (cf. Romanos 10:1).</a:t>
            </a:r>
            <a:endParaRPr/>
          </a:p>
          <a:p>
            <a:pPr indent="-76200" lvl="0" marL="0" rtl="0" algn="l">
              <a:spcBef>
                <a:spcPts val="0"/>
              </a:spcBef>
              <a:spcAft>
                <a:spcPts val="0"/>
              </a:spcAft>
              <a:buClr>
                <a:schemeClr val="dk1"/>
              </a:buClr>
              <a:buSzPts val="1200"/>
              <a:buFont typeface="Arial"/>
              <a:buChar char="•"/>
            </a:pPr>
            <a:r>
              <a:rPr b="1" lang="en-US"/>
              <a:t>Bendición de Dios</a:t>
            </a:r>
            <a:r>
              <a:rPr lang="en-US"/>
              <a:t> sobre otros que están proclamando el evangelio (cf. muchos de los pasajes anteriores).</a:t>
            </a:r>
            <a:endParaRPr/>
          </a:p>
          <a:p>
            <a:pPr indent="-76200" lvl="0" marL="0" rtl="0" algn="l">
              <a:spcBef>
                <a:spcPts val="0"/>
              </a:spcBef>
              <a:spcAft>
                <a:spcPts val="0"/>
              </a:spcAft>
              <a:buClr>
                <a:schemeClr val="dk1"/>
              </a:buClr>
              <a:buSzPts val="1200"/>
              <a:buFont typeface="Arial"/>
              <a:buChar char="•"/>
            </a:pPr>
            <a:r>
              <a:rPr b="1" lang="en-US"/>
              <a:t>Más obreros</a:t>
            </a:r>
            <a:r>
              <a:rPr lang="en-US"/>
              <a:t> enviados al campo de cosecha del Señor (cf. Lucas 10:2).</a:t>
            </a:r>
            <a:endParaRPr>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6" name="Google Shape;23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74a34033c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374a34033c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6"/>
          <p:cNvSpPr txBox="1"/>
          <p:nvPr>
            <p:ph type="ctrTitle"/>
          </p:nvPr>
        </p:nvSpPr>
        <p:spPr>
          <a:xfrm>
            <a:off x="1600200" y="1261872"/>
            <a:ext cx="7638222" cy="2852928"/>
          </a:xfrm>
          <a:prstGeom prst="rect">
            <a:avLst/>
          </a:prstGeom>
          <a:noFill/>
          <a:ln>
            <a:noFill/>
          </a:ln>
        </p:spPr>
        <p:txBody>
          <a:bodyPr anchorCtr="0" anchor="b" bIns="45700" lIns="91425" spcFirstLastPara="1" rIns="91425" wrap="square" tIns="45700">
            <a:normAutofit/>
          </a:bodyPr>
          <a:lstStyle>
            <a:lvl1pPr lvl="0" algn="l">
              <a:lnSpc>
                <a:spcPct val="13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6"/>
          <p:cNvSpPr txBox="1"/>
          <p:nvPr>
            <p:ph idx="1" type="subTitle"/>
          </p:nvPr>
        </p:nvSpPr>
        <p:spPr>
          <a:xfrm>
            <a:off x="1600200" y="4681728"/>
            <a:ext cx="7638222" cy="929296"/>
          </a:xfrm>
          <a:prstGeom prst="rect">
            <a:avLst/>
          </a:prstGeom>
          <a:noFill/>
          <a:ln>
            <a:noFill/>
          </a:ln>
        </p:spPr>
        <p:txBody>
          <a:bodyPr anchorCtr="0" anchor="t" bIns="45700" lIns="91425" spcFirstLastPara="1" rIns="91425" wrap="square" tIns="45700">
            <a:normAutofit/>
          </a:bodyPr>
          <a:lstStyle>
            <a:lvl1pPr lvl="0" algn="l">
              <a:lnSpc>
                <a:spcPct val="130000"/>
              </a:lnSpc>
              <a:spcBef>
                <a:spcPts val="1000"/>
              </a:spcBef>
              <a:spcAft>
                <a:spcPts val="0"/>
              </a:spcAft>
              <a:buClr>
                <a:schemeClr val="dk1"/>
              </a:buClr>
              <a:buSzPts val="1360"/>
              <a:buNone/>
              <a:defRPr b="1" sz="1600" cap="none"/>
            </a:lvl1pPr>
            <a:lvl2pPr lvl="1" algn="ctr">
              <a:lnSpc>
                <a:spcPct val="130000"/>
              </a:lnSpc>
              <a:spcBef>
                <a:spcPts val="500"/>
              </a:spcBef>
              <a:spcAft>
                <a:spcPts val="0"/>
              </a:spcAft>
              <a:buClr>
                <a:schemeClr val="dk1"/>
              </a:buClr>
              <a:buSzPts val="2000"/>
              <a:buNone/>
              <a:defRPr sz="2000"/>
            </a:lvl2pPr>
            <a:lvl3pPr lvl="2" algn="ctr">
              <a:lnSpc>
                <a:spcPct val="130000"/>
              </a:lnSpc>
              <a:spcBef>
                <a:spcPts val="500"/>
              </a:spcBef>
              <a:spcAft>
                <a:spcPts val="0"/>
              </a:spcAft>
              <a:buClr>
                <a:schemeClr val="dk1"/>
              </a:buClr>
              <a:buSzPts val="1530"/>
              <a:buNone/>
              <a:defRPr sz="1800"/>
            </a:lvl3pPr>
            <a:lvl4pPr lvl="3" algn="ctr">
              <a:lnSpc>
                <a:spcPct val="130000"/>
              </a:lnSpc>
              <a:spcBef>
                <a:spcPts val="500"/>
              </a:spcBef>
              <a:spcAft>
                <a:spcPts val="0"/>
              </a:spcAft>
              <a:buClr>
                <a:schemeClr val="dk1"/>
              </a:buClr>
              <a:buSzPts val="1600"/>
              <a:buNone/>
              <a:defRPr sz="1600"/>
            </a:lvl4pPr>
            <a:lvl5pPr lvl="4" algn="ctr">
              <a:lnSpc>
                <a:spcPct val="130000"/>
              </a:lnSpc>
              <a:spcBef>
                <a:spcPts val="500"/>
              </a:spcBef>
              <a:spcAft>
                <a:spcPts val="0"/>
              </a:spcAft>
              <a:buClr>
                <a:schemeClr val="dk1"/>
              </a:buClr>
              <a:buSzPts val="13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 name="Google Shape;24;p26"/>
          <p:cNvGrpSpPr/>
          <p:nvPr/>
        </p:nvGrpSpPr>
        <p:grpSpPr>
          <a:xfrm flipH="1">
            <a:off x="0" y="0"/>
            <a:ext cx="567782" cy="3306479"/>
            <a:chOff x="11619770" y="-2005"/>
            <a:chExt cx="567782" cy="3306479"/>
          </a:xfrm>
        </p:grpSpPr>
        <p:sp>
          <p:nvSpPr>
            <p:cNvPr id="25" name="Google Shape;25;p26"/>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 name="Google Shape;26;p26"/>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9" name="Shape 79"/>
        <p:cNvGrpSpPr/>
        <p:nvPr/>
      </p:nvGrpSpPr>
      <p:grpSpPr>
        <a:xfrm>
          <a:off x="0" y="0"/>
          <a:ext cx="0" cy="0"/>
          <a:chOff x="0" y="0"/>
          <a:chExt cx="0" cy="0"/>
        </a:xfrm>
      </p:grpSpPr>
      <p:sp>
        <p:nvSpPr>
          <p:cNvPr id="80" name="Google Shape;80;p35"/>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5"/>
          <p:cNvSpPr txBox="1"/>
          <p:nvPr>
            <p:ph idx="1" type="body"/>
          </p:nvPr>
        </p:nvSpPr>
        <p:spPr>
          <a:xfrm rot="5400000">
            <a:off x="3930095" y="-1102133"/>
            <a:ext cx="4114801" cy="10357666"/>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5" name="Google Shape;85;p35"/>
          <p:cNvGrpSpPr/>
          <p:nvPr/>
        </p:nvGrpSpPr>
        <p:grpSpPr>
          <a:xfrm rot="10800000">
            <a:off x="0" y="3551521"/>
            <a:ext cx="567782" cy="3306479"/>
            <a:chOff x="11619770" y="-2005"/>
            <a:chExt cx="567782" cy="3306479"/>
          </a:xfrm>
        </p:grpSpPr>
        <p:sp>
          <p:nvSpPr>
            <p:cNvPr id="86" name="Google Shape;86;p35"/>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7" name="Google Shape;87;p35"/>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36"/>
          <p:cNvSpPr txBox="1"/>
          <p:nvPr>
            <p:ph type="title"/>
          </p:nvPr>
        </p:nvSpPr>
        <p:spPr>
          <a:xfrm rot="5400000">
            <a:off x="7368014" y="2110214"/>
            <a:ext cx="5509787" cy="253798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6"/>
          <p:cNvSpPr txBox="1"/>
          <p:nvPr>
            <p:ph idx="1" type="body"/>
          </p:nvPr>
        </p:nvSpPr>
        <p:spPr>
          <a:xfrm rot="5400000">
            <a:off x="1953477" y="-529064"/>
            <a:ext cx="5509787" cy="7816542"/>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4" name="Google Shape;94;p36"/>
          <p:cNvGrpSpPr/>
          <p:nvPr/>
        </p:nvGrpSpPr>
        <p:grpSpPr>
          <a:xfrm rot="10800000">
            <a:off x="0" y="3551521"/>
            <a:ext cx="567782" cy="3306479"/>
            <a:chOff x="11619770" y="-2005"/>
            <a:chExt cx="567782" cy="3306479"/>
          </a:xfrm>
        </p:grpSpPr>
        <p:sp>
          <p:nvSpPr>
            <p:cNvPr id="95" name="Google Shape;95;p36"/>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6" name="Google Shape;96;p36"/>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7"/>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7"/>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28"/>
          <p:cNvSpPr txBox="1"/>
          <p:nvPr>
            <p:ph type="title"/>
          </p:nvPr>
        </p:nvSpPr>
        <p:spPr>
          <a:xfrm>
            <a:off x="811460" y="369168"/>
            <a:ext cx="10458729" cy="143981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8"/>
          <p:cNvSpPr txBox="1"/>
          <p:nvPr>
            <p:ph idx="1" type="body"/>
          </p:nvPr>
        </p:nvSpPr>
        <p:spPr>
          <a:xfrm>
            <a:off x="800101" y="1843067"/>
            <a:ext cx="5007894"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28"/>
          <p:cNvSpPr txBox="1"/>
          <p:nvPr>
            <p:ph idx="2" type="body"/>
          </p:nvPr>
        </p:nvSpPr>
        <p:spPr>
          <a:xfrm>
            <a:off x="800101" y="2505075"/>
            <a:ext cx="5007894"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8"/>
          <p:cNvSpPr txBox="1"/>
          <p:nvPr>
            <p:ph idx="3" type="body"/>
          </p:nvPr>
        </p:nvSpPr>
        <p:spPr>
          <a:xfrm>
            <a:off x="6276061" y="1843067"/>
            <a:ext cx="4994128"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28"/>
          <p:cNvSpPr txBox="1"/>
          <p:nvPr>
            <p:ph idx="4" type="body"/>
          </p:nvPr>
        </p:nvSpPr>
        <p:spPr>
          <a:xfrm>
            <a:off x="6276061" y="2505075"/>
            <a:ext cx="4994128"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2" name="Shape 42"/>
        <p:cNvGrpSpPr/>
        <p:nvPr/>
      </p:nvGrpSpPr>
      <p:grpSpPr>
        <a:xfrm>
          <a:off x="0" y="0"/>
          <a:ext cx="0" cy="0"/>
          <a:chOff x="0" y="0"/>
          <a:chExt cx="0" cy="0"/>
        </a:xfrm>
      </p:grpSpPr>
      <p:sp>
        <p:nvSpPr>
          <p:cNvPr id="43" name="Google Shape;43;p29"/>
          <p:cNvSpPr/>
          <p:nvPr/>
        </p:nvSpPr>
        <p:spPr>
          <a:xfrm>
            <a:off x="3242985" y="511814"/>
            <a:ext cx="5706031" cy="5706031"/>
          </a:xfrm>
          <a:prstGeom prst="ellipse">
            <a:avLst/>
          </a:prstGeom>
          <a:solidFill>
            <a:srgbClr val="FEE5D8"/>
          </a:solidFill>
          <a:ln>
            <a:noFill/>
          </a:ln>
          <a:effectLst>
            <a:outerShdw rotWithShape="0" algn="tr" dir="222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4" name="Google Shape;44;p29"/>
          <p:cNvSpPr txBox="1"/>
          <p:nvPr>
            <p:ph type="title"/>
          </p:nvPr>
        </p:nvSpPr>
        <p:spPr>
          <a:xfrm>
            <a:off x="3649192" y="1709738"/>
            <a:ext cx="4893617" cy="2553893"/>
          </a:xfrm>
          <a:prstGeom prst="rect">
            <a:avLst/>
          </a:prstGeom>
          <a:noFill/>
          <a:ln>
            <a:noFill/>
          </a:ln>
        </p:spPr>
        <p:txBody>
          <a:bodyPr anchorCtr="0" anchor="b" bIns="45700" lIns="91425" spcFirstLastPara="1" rIns="91425" wrap="square" tIns="45700">
            <a:normAutofit/>
          </a:bodyPr>
          <a:lstStyle>
            <a:lvl1pPr lvl="0" algn="ctr">
              <a:lnSpc>
                <a:spcPct val="12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9"/>
          <p:cNvSpPr txBox="1"/>
          <p:nvPr>
            <p:ph idx="1" type="body"/>
          </p:nvPr>
        </p:nvSpPr>
        <p:spPr>
          <a:xfrm>
            <a:off x="4062249" y="4540468"/>
            <a:ext cx="4067503" cy="1154037"/>
          </a:xfrm>
          <a:prstGeom prst="rect">
            <a:avLst/>
          </a:prstGeom>
          <a:noFill/>
          <a:ln>
            <a:noFill/>
          </a:ln>
        </p:spPr>
        <p:txBody>
          <a:bodyPr anchorCtr="0" anchor="t" bIns="45700" lIns="91425" spcFirstLastPara="1" rIns="91425" wrap="square" tIns="45700">
            <a:normAutofit/>
          </a:bodyPr>
          <a:lstStyle>
            <a:lvl1pPr indent="-228600" lvl="0" marL="457200" algn="ctr">
              <a:lnSpc>
                <a:spcPct val="130000"/>
              </a:lnSpc>
              <a:spcBef>
                <a:spcPts val="1000"/>
              </a:spcBef>
              <a:spcAft>
                <a:spcPts val="0"/>
              </a:spcAft>
              <a:buClr>
                <a:schemeClr val="dk1"/>
              </a:buClr>
              <a:buSzPts val="1360"/>
              <a:buNone/>
              <a:defRPr b="1" sz="1600" cap="none">
                <a:solidFill>
                  <a:schemeClr val="dk1"/>
                </a:solidFill>
                <a:latin typeface="Avenir"/>
                <a:ea typeface="Avenir"/>
                <a:cs typeface="Avenir"/>
                <a:sym typeface="Avenir"/>
              </a:defRPr>
            </a:lvl1pPr>
            <a:lvl2pPr indent="-228600" lvl="1" marL="914400" algn="l">
              <a:lnSpc>
                <a:spcPct val="130000"/>
              </a:lnSpc>
              <a:spcBef>
                <a:spcPts val="500"/>
              </a:spcBef>
              <a:spcAft>
                <a:spcPts val="0"/>
              </a:spcAft>
              <a:buClr>
                <a:srgbClr val="888888"/>
              </a:buClr>
              <a:buSzPts val="2000"/>
              <a:buNone/>
              <a:defRPr sz="2000">
                <a:solidFill>
                  <a:srgbClr val="888888"/>
                </a:solidFill>
              </a:defRPr>
            </a:lvl2pPr>
            <a:lvl3pPr indent="-228600" lvl="2" marL="1371600" algn="l">
              <a:lnSpc>
                <a:spcPct val="130000"/>
              </a:lnSpc>
              <a:spcBef>
                <a:spcPts val="500"/>
              </a:spcBef>
              <a:spcAft>
                <a:spcPts val="0"/>
              </a:spcAft>
              <a:buClr>
                <a:srgbClr val="888888"/>
              </a:buClr>
              <a:buSzPts val="1530"/>
              <a:buNone/>
              <a:defRPr sz="1800">
                <a:solidFill>
                  <a:srgbClr val="888888"/>
                </a:solidFill>
              </a:defRPr>
            </a:lvl3pPr>
            <a:lvl4pPr indent="-228600" lvl="3" marL="1828800" algn="l">
              <a:lnSpc>
                <a:spcPct val="130000"/>
              </a:lnSpc>
              <a:spcBef>
                <a:spcPts val="500"/>
              </a:spcBef>
              <a:spcAft>
                <a:spcPts val="0"/>
              </a:spcAft>
              <a:buClr>
                <a:srgbClr val="888888"/>
              </a:buClr>
              <a:buSzPts val="1600"/>
              <a:buNone/>
              <a:defRPr sz="1600">
                <a:solidFill>
                  <a:srgbClr val="888888"/>
                </a:solidFill>
              </a:defRPr>
            </a:lvl4pPr>
            <a:lvl5pPr indent="-228600" lvl="4" marL="2286000" algn="l">
              <a:lnSpc>
                <a:spcPct val="130000"/>
              </a:lnSpc>
              <a:spcBef>
                <a:spcPts val="500"/>
              </a:spcBef>
              <a:spcAft>
                <a:spcPts val="0"/>
              </a:spcAft>
              <a:buClr>
                <a:srgbClr val="888888"/>
              </a:buClr>
              <a:buSzPts val="136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2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30"/>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0"/>
          <p:cNvSpPr txBox="1"/>
          <p:nvPr>
            <p:ph idx="1" type="body"/>
          </p:nvPr>
        </p:nvSpPr>
        <p:spPr>
          <a:xfrm>
            <a:off x="812976" y="2019299"/>
            <a:ext cx="4995019"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0"/>
          <p:cNvSpPr txBox="1"/>
          <p:nvPr>
            <p:ph idx="2" type="body"/>
          </p:nvPr>
        </p:nvSpPr>
        <p:spPr>
          <a:xfrm>
            <a:off x="6293718" y="2019299"/>
            <a:ext cx="5027954"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0"/>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0"/>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0"/>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6" name="Shape 56"/>
        <p:cNvGrpSpPr/>
        <p:nvPr/>
      </p:nvGrpSpPr>
      <p:grpSpPr>
        <a:xfrm>
          <a:off x="0" y="0"/>
          <a:ext cx="0" cy="0"/>
          <a:chOff x="0" y="0"/>
          <a:chExt cx="0" cy="0"/>
        </a:xfrm>
      </p:grpSpPr>
      <p:sp>
        <p:nvSpPr>
          <p:cNvPr id="57" name="Google Shape;57;p31"/>
          <p:cNvSpPr txBox="1"/>
          <p:nvPr>
            <p:ph type="title"/>
          </p:nvPr>
        </p:nvSpPr>
        <p:spPr>
          <a:xfrm>
            <a:off x="800100" y="983769"/>
            <a:ext cx="10094770" cy="1180574"/>
          </a:xfrm>
          <a:prstGeom prst="rect">
            <a:avLst/>
          </a:prstGeom>
          <a:solidFill>
            <a:srgbClr val="FEE5D8"/>
          </a:solidFill>
          <a:ln>
            <a:noFill/>
          </a:ln>
          <a:effectLst>
            <a:outerShdw rotWithShape="0" algn="bl" dir="18900000" dist="165100">
              <a:srgbClr val="000000"/>
            </a:outerShdw>
          </a:effectLst>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32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1"/>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3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txBox="1"/>
          <p:nvPr>
            <p:ph idx="1" type="body"/>
          </p:nvPr>
        </p:nvSpPr>
        <p:spPr>
          <a:xfrm>
            <a:off x="5309826" y="987425"/>
            <a:ext cx="6045562" cy="4873625"/>
          </a:xfrm>
          <a:prstGeom prst="rect">
            <a:avLst/>
          </a:prstGeom>
          <a:noFill/>
          <a:ln>
            <a:noFill/>
          </a:ln>
        </p:spPr>
        <p:txBody>
          <a:bodyPr anchorCtr="0" anchor="t" bIns="45700" lIns="91425" spcFirstLastPara="1" rIns="91425" wrap="square" tIns="45700">
            <a:normAutofit/>
          </a:bodyPr>
          <a:lstStyle>
            <a:lvl1pPr indent="-401320" lvl="0" marL="457200" algn="l">
              <a:lnSpc>
                <a:spcPct val="130000"/>
              </a:lnSpc>
              <a:spcBef>
                <a:spcPts val="1000"/>
              </a:spcBef>
              <a:spcAft>
                <a:spcPts val="0"/>
              </a:spcAft>
              <a:buClr>
                <a:schemeClr val="dk1"/>
              </a:buClr>
              <a:buSzPts val="2720"/>
              <a:buChar char="•"/>
              <a:defRPr sz="3200"/>
            </a:lvl1pPr>
            <a:lvl2pPr indent="-406400" lvl="1" marL="914400" algn="l">
              <a:lnSpc>
                <a:spcPct val="130000"/>
              </a:lnSpc>
              <a:spcBef>
                <a:spcPts val="500"/>
              </a:spcBef>
              <a:spcAft>
                <a:spcPts val="0"/>
              </a:spcAft>
              <a:buClr>
                <a:schemeClr val="dk1"/>
              </a:buClr>
              <a:buSzPts val="2800"/>
              <a:buChar char="–"/>
              <a:defRPr sz="2800"/>
            </a:lvl2pPr>
            <a:lvl3pPr indent="-358139" lvl="2" marL="1371600" algn="l">
              <a:lnSpc>
                <a:spcPct val="130000"/>
              </a:lnSpc>
              <a:spcBef>
                <a:spcPts val="500"/>
              </a:spcBef>
              <a:spcAft>
                <a:spcPts val="0"/>
              </a:spcAft>
              <a:buClr>
                <a:schemeClr val="dk1"/>
              </a:buClr>
              <a:buSzPts val="2040"/>
              <a:buChar char="•"/>
              <a:defRPr sz="2400"/>
            </a:lvl3pPr>
            <a:lvl4pPr indent="-355600" lvl="3" marL="1828800" algn="l">
              <a:lnSpc>
                <a:spcPct val="130000"/>
              </a:lnSpc>
              <a:spcBef>
                <a:spcPts val="500"/>
              </a:spcBef>
              <a:spcAft>
                <a:spcPts val="0"/>
              </a:spcAft>
              <a:buClr>
                <a:schemeClr val="dk1"/>
              </a:buClr>
              <a:buSzPts val="2000"/>
              <a:buChar char="–"/>
              <a:defRPr sz="2000"/>
            </a:lvl4pPr>
            <a:lvl5pPr indent="-336550" lvl="4" marL="2286000" algn="l">
              <a:lnSpc>
                <a:spcPct val="130000"/>
              </a:lnSpc>
              <a:spcBef>
                <a:spcPts val="500"/>
              </a:spcBef>
              <a:spcAft>
                <a:spcPts val="0"/>
              </a:spcAft>
              <a:buClr>
                <a:schemeClr val="dk1"/>
              </a:buClr>
              <a:buSzPts val="17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3"/>
          <p:cNvSpPr txBox="1"/>
          <p:nvPr>
            <p:ph idx="2"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4"/>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p:nvPr>
            <p:ph idx="2" type="pic"/>
          </p:nvPr>
        </p:nvSpPr>
        <p:spPr>
          <a:xfrm>
            <a:off x="5353969" y="987425"/>
            <a:ext cx="5694503" cy="4873625"/>
          </a:xfrm>
          <a:prstGeom prst="rect">
            <a:avLst/>
          </a:prstGeom>
          <a:noFill/>
          <a:ln>
            <a:noFill/>
          </a:ln>
        </p:spPr>
      </p:sp>
      <p:sp>
        <p:nvSpPr>
          <p:cNvPr id="75" name="Google Shape;75;p34"/>
          <p:cNvSpPr txBox="1"/>
          <p:nvPr>
            <p:ph idx="1"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4"/>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30000"/>
              </a:lnSpc>
              <a:spcBef>
                <a:spcPts val="1000"/>
              </a:spcBef>
              <a:spcAft>
                <a:spcPts val="0"/>
              </a:spcAft>
              <a:buClr>
                <a:schemeClr val="dk1"/>
              </a:buClr>
              <a:buSzPts val="1700"/>
              <a:buFont typeface="Arial"/>
              <a:buChar char="•"/>
              <a:defRPr b="0" i="0" sz="2000" u="none" cap="none" strike="noStrike">
                <a:solidFill>
                  <a:schemeClr val="dk1"/>
                </a:solidFill>
                <a:latin typeface="Avenir"/>
                <a:ea typeface="Avenir"/>
                <a:cs typeface="Avenir"/>
                <a:sym typeface="Avenir"/>
              </a:defRPr>
            </a:lvl1pPr>
            <a:lvl2pPr indent="-342900" lvl="1" marL="914400" marR="0" rtl="0" algn="l">
              <a:lnSpc>
                <a:spcPct val="130000"/>
              </a:lnSpc>
              <a:spcBef>
                <a:spcPts val="50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2pPr>
            <a:lvl3pPr indent="-314960" lvl="2" marL="1371600" marR="0" rtl="0" algn="l">
              <a:lnSpc>
                <a:spcPct val="130000"/>
              </a:lnSpc>
              <a:spcBef>
                <a:spcPts val="500"/>
              </a:spcBef>
              <a:spcAft>
                <a:spcPts val="0"/>
              </a:spcAft>
              <a:buClr>
                <a:schemeClr val="dk1"/>
              </a:buClr>
              <a:buSzPts val="1360"/>
              <a:buFont typeface="Arial"/>
              <a:buChar char="•"/>
              <a:defRPr b="0" i="0" sz="1600" u="none" cap="none" strike="noStrike">
                <a:solidFill>
                  <a:schemeClr val="dk1"/>
                </a:solidFill>
                <a:latin typeface="Avenir"/>
                <a:ea typeface="Avenir"/>
                <a:cs typeface="Avenir"/>
                <a:sym typeface="Avenir"/>
              </a:defRPr>
            </a:lvl3pPr>
            <a:lvl4pPr indent="-317500" lvl="3" marL="1828800" marR="0" rtl="0" algn="l">
              <a:lnSpc>
                <a:spcPct val="130000"/>
              </a:lnSpc>
              <a:spcBef>
                <a:spcPts val="500"/>
              </a:spcBef>
              <a:spcAft>
                <a:spcPts val="0"/>
              </a:spcAft>
              <a:buClr>
                <a:schemeClr val="dk1"/>
              </a:buClr>
              <a:buSzPts val="1400"/>
              <a:buFont typeface="Avenir"/>
              <a:buChar char="–"/>
              <a:defRPr b="0" i="0" sz="1400" u="none" cap="none" strike="noStrike">
                <a:solidFill>
                  <a:schemeClr val="dk1"/>
                </a:solidFill>
                <a:latin typeface="Avenir"/>
                <a:ea typeface="Avenir"/>
                <a:cs typeface="Avenir"/>
                <a:sym typeface="Avenir"/>
              </a:defRPr>
            </a:lvl4pPr>
            <a:lvl5pPr indent="-304164" lvl="4" marL="2286000" marR="0" rtl="0" algn="l">
              <a:lnSpc>
                <a:spcPct val="130000"/>
              </a:lnSpc>
              <a:spcBef>
                <a:spcPts val="500"/>
              </a:spcBef>
              <a:spcAft>
                <a:spcPts val="0"/>
              </a:spcAft>
              <a:buClr>
                <a:schemeClr val="dk1"/>
              </a:buClr>
              <a:buSzPts val="119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2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2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2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Avenir"/>
                <a:ea typeface="Avenir"/>
                <a:cs typeface="Avenir"/>
                <a:sym typeface="Avenir"/>
              </a:defRPr>
            </a:lvl1pPr>
            <a:lvl2pPr indent="0" lvl="1" marL="0" marR="0" rtl="0" algn="r">
              <a:spcBef>
                <a:spcPts val="0"/>
              </a:spcBef>
              <a:buNone/>
              <a:defRPr b="0" i="0" sz="1000" u="none" cap="none" strike="noStrike">
                <a:solidFill>
                  <a:schemeClr val="dk1"/>
                </a:solidFill>
                <a:latin typeface="Avenir"/>
                <a:ea typeface="Avenir"/>
                <a:cs typeface="Avenir"/>
                <a:sym typeface="Avenir"/>
              </a:defRPr>
            </a:lvl2pPr>
            <a:lvl3pPr indent="0" lvl="2" marL="0" marR="0" rtl="0" algn="r">
              <a:spcBef>
                <a:spcPts val="0"/>
              </a:spcBef>
              <a:buNone/>
              <a:defRPr b="0" i="0" sz="1000" u="none" cap="none" strike="noStrike">
                <a:solidFill>
                  <a:schemeClr val="dk1"/>
                </a:solidFill>
                <a:latin typeface="Avenir"/>
                <a:ea typeface="Avenir"/>
                <a:cs typeface="Avenir"/>
                <a:sym typeface="Avenir"/>
              </a:defRPr>
            </a:lvl3pPr>
            <a:lvl4pPr indent="0" lvl="3" marL="0" marR="0" rtl="0" algn="r">
              <a:spcBef>
                <a:spcPts val="0"/>
              </a:spcBef>
              <a:buNone/>
              <a:defRPr b="0" i="0" sz="1000" u="none" cap="none" strike="noStrike">
                <a:solidFill>
                  <a:schemeClr val="dk1"/>
                </a:solidFill>
                <a:latin typeface="Avenir"/>
                <a:ea typeface="Avenir"/>
                <a:cs typeface="Avenir"/>
                <a:sym typeface="Avenir"/>
              </a:defRPr>
            </a:lvl4pPr>
            <a:lvl5pPr indent="0" lvl="4" marL="0" marR="0" rtl="0" algn="r">
              <a:spcBef>
                <a:spcPts val="0"/>
              </a:spcBef>
              <a:buNone/>
              <a:defRPr b="0" i="0" sz="1000" u="none" cap="none" strike="noStrike">
                <a:solidFill>
                  <a:schemeClr val="dk1"/>
                </a:solidFill>
                <a:latin typeface="Avenir"/>
                <a:ea typeface="Avenir"/>
                <a:cs typeface="Avenir"/>
                <a:sym typeface="Avenir"/>
              </a:defRPr>
            </a:lvl5pPr>
            <a:lvl6pPr indent="0" lvl="5" marL="0" marR="0" rtl="0" algn="r">
              <a:spcBef>
                <a:spcPts val="0"/>
              </a:spcBef>
              <a:buNone/>
              <a:defRPr b="0" i="0" sz="1000" u="none" cap="none" strike="noStrike">
                <a:solidFill>
                  <a:schemeClr val="dk1"/>
                </a:solidFill>
                <a:latin typeface="Avenir"/>
                <a:ea typeface="Avenir"/>
                <a:cs typeface="Avenir"/>
                <a:sym typeface="Avenir"/>
              </a:defRPr>
            </a:lvl6pPr>
            <a:lvl7pPr indent="0" lvl="6" marL="0" marR="0" rtl="0" algn="r">
              <a:spcBef>
                <a:spcPts val="0"/>
              </a:spcBef>
              <a:buNone/>
              <a:defRPr b="0" i="0" sz="1000" u="none" cap="none" strike="noStrike">
                <a:solidFill>
                  <a:schemeClr val="dk1"/>
                </a:solidFill>
                <a:latin typeface="Avenir"/>
                <a:ea typeface="Avenir"/>
                <a:cs typeface="Avenir"/>
                <a:sym typeface="Avenir"/>
              </a:defRPr>
            </a:lvl7pPr>
            <a:lvl8pPr indent="0" lvl="7" marL="0" marR="0" rtl="0" algn="r">
              <a:spcBef>
                <a:spcPts val="0"/>
              </a:spcBef>
              <a:buNone/>
              <a:defRPr b="0" i="0" sz="1000" u="none" cap="none" strike="noStrike">
                <a:solidFill>
                  <a:schemeClr val="dk1"/>
                </a:solidFill>
                <a:latin typeface="Avenir"/>
                <a:ea typeface="Avenir"/>
                <a:cs typeface="Avenir"/>
                <a:sym typeface="Avenir"/>
              </a:defRPr>
            </a:lvl8pPr>
            <a:lvl9pPr indent="0" lvl="8" marL="0" marR="0" rtl="0" algn="r">
              <a:spcBef>
                <a:spcPts val="0"/>
              </a:spcBef>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25"/>
          <p:cNvGrpSpPr/>
          <p:nvPr/>
        </p:nvGrpSpPr>
        <p:grpSpPr>
          <a:xfrm flipH="1" rot="10800000">
            <a:off x="11626076" y="3551521"/>
            <a:ext cx="567782" cy="3306479"/>
            <a:chOff x="11619770" y="-2005"/>
            <a:chExt cx="567782" cy="3306479"/>
          </a:xfrm>
        </p:grpSpPr>
        <p:sp>
          <p:nvSpPr>
            <p:cNvPr id="16" name="Google Shape;16;p25"/>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1">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 name="Google Shape;17;p25"/>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102" name="Google Shape;102;p1"/>
          <p:cNvPicPr preferRelativeResize="0"/>
          <p:nvPr/>
        </p:nvPicPr>
        <p:blipFill rotWithShape="1">
          <a:blip r:embed="rId3">
            <a:alphaModFix/>
          </a:blip>
          <a:srcRect b="12300" l="0" r="0" t="3429"/>
          <a:stretch/>
        </p:blipFill>
        <p:spPr>
          <a:xfrm>
            <a:off x="20" y="10"/>
            <a:ext cx="12191980" cy="6857989"/>
          </a:xfrm>
          <a:prstGeom prst="rect">
            <a:avLst/>
          </a:prstGeom>
          <a:noFill/>
          <a:ln>
            <a:noFill/>
          </a:ln>
        </p:spPr>
      </p:pic>
      <p:sp>
        <p:nvSpPr>
          <p:cNvPr id="103" name="Google Shape;103;p1"/>
          <p:cNvSpPr/>
          <p:nvPr/>
        </p:nvSpPr>
        <p:spPr>
          <a:xfrm>
            <a:off x="0" y="0"/>
            <a:ext cx="6722853"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4" name="Google Shape;104;p1"/>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105" name="Google Shape;105;p1"/>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1</a:t>
            </a:r>
            <a:endParaRPr/>
          </a:p>
        </p:txBody>
      </p:sp>
      <p:sp>
        <p:nvSpPr>
          <p:cNvPr id="106" name="Google Shape;106;p1"/>
          <p:cNvSpPr/>
          <p:nvPr/>
        </p:nvSpPr>
        <p:spPr>
          <a:xfrm rot="10800000">
            <a:off x="9995139" y="0"/>
            <a:ext cx="2196859"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7" name="Google Shape;107;p1"/>
          <p:cNvSpPr/>
          <p:nvPr/>
        </p:nvSpPr>
        <p:spPr>
          <a:xfrm rot="10800000">
            <a:off x="11563125" y="3424422"/>
            <a:ext cx="642729" cy="2930667"/>
          </a:xfrm>
          <a:prstGeom prst="rect">
            <a:avLst/>
          </a:prstGeom>
          <a:blipFill rotWithShape="1">
            <a:blip r:embed="rId4">
              <a:alphaModFix amt="99000"/>
            </a:blip>
            <a:tile algn="ctr"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8" name="Google Shape;108;p1"/>
          <p:cNvSpPr/>
          <p:nvPr/>
        </p:nvSpPr>
        <p:spPr>
          <a:xfrm flipH="1">
            <a:off x="11985992" y="483669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2"/>
          <p:cNvSpPr txBox="1"/>
          <p:nvPr>
            <p:ph type="title"/>
          </p:nvPr>
        </p:nvSpPr>
        <p:spPr>
          <a:xfrm>
            <a:off x="808661" y="365125"/>
            <a:ext cx="10357666" cy="1337809"/>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600"/>
              <a:buFont typeface="Avenir"/>
              <a:buNone/>
            </a:pPr>
            <a:r>
              <a:rPr lang="en-US" sz="3600"/>
              <a:t>MATEO 9:35-38</a:t>
            </a:r>
            <a:endParaRPr/>
          </a:p>
        </p:txBody>
      </p:sp>
      <p:sp>
        <p:nvSpPr>
          <p:cNvPr id="181" name="Google Shape;181;p12"/>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Autofit/>
          </a:bodyPr>
          <a:lstStyle/>
          <a:p>
            <a:pPr indent="0" lvl="0" marL="0" rtl="0" algn="l">
              <a:lnSpc>
                <a:spcPct val="130000"/>
              </a:lnSpc>
              <a:spcBef>
                <a:spcPts val="0"/>
              </a:spcBef>
              <a:spcAft>
                <a:spcPts val="0"/>
              </a:spcAft>
              <a:buClr>
                <a:schemeClr val="dk1"/>
              </a:buClr>
              <a:buSzPts val="2380"/>
              <a:buNone/>
            </a:pPr>
            <a:r>
              <a:rPr lang="en-US" sz="2800"/>
              <a:t>Jesús recorría </a:t>
            </a:r>
            <a:r>
              <a:rPr lang="en-US" sz="2800">
                <a:solidFill>
                  <a:schemeClr val="accent2"/>
                </a:solidFill>
              </a:rPr>
              <a:t>todas las ciudades y las aldeas</a:t>
            </a:r>
            <a:r>
              <a:rPr lang="en-US" sz="2800"/>
              <a:t>, y enseñaba en las sinagogas de ellos, </a:t>
            </a:r>
            <a:r>
              <a:rPr lang="en-US" sz="2800">
                <a:solidFill>
                  <a:schemeClr val="accent2"/>
                </a:solidFill>
              </a:rPr>
              <a:t>predicaba el evangelio</a:t>
            </a:r>
            <a:r>
              <a:rPr lang="en-US" sz="2800"/>
              <a:t> del reino y sanaba toda enfermedad y toda dolencia del pueblo. Al ver las multitudes, Jesús tuvo </a:t>
            </a:r>
            <a:r>
              <a:rPr lang="en-US" sz="2800">
                <a:solidFill>
                  <a:schemeClr val="accent2"/>
                </a:solidFill>
              </a:rPr>
              <a:t>compasión</a:t>
            </a:r>
            <a:r>
              <a:rPr lang="en-US" sz="2800"/>
              <a:t> de ellas porque </a:t>
            </a:r>
            <a:r>
              <a:rPr lang="en-US" sz="2800">
                <a:solidFill>
                  <a:schemeClr val="accent2"/>
                </a:solidFill>
              </a:rPr>
              <a:t>estaban desamparadas y dispersas</a:t>
            </a:r>
            <a:r>
              <a:rPr lang="en-US" sz="2800"/>
              <a:t>, como ovejas que </a:t>
            </a:r>
            <a:r>
              <a:rPr lang="en-US" sz="2800">
                <a:solidFill>
                  <a:schemeClr val="accent2"/>
                </a:solidFill>
              </a:rPr>
              <a:t>no tienen pastor</a:t>
            </a:r>
            <a:r>
              <a:rPr lang="en-US" sz="2800"/>
              <a:t>. Entonces dijo a sus discípulos: «Ciertamente, es mucha la mies, pero son pocos los segadores. Por tanto, </a:t>
            </a:r>
            <a:r>
              <a:rPr lang="en-US" sz="2800">
                <a:solidFill>
                  <a:schemeClr val="accent2"/>
                </a:solidFill>
              </a:rPr>
              <a:t>pidan al Señor de la mies que envíe segadores</a:t>
            </a:r>
            <a:r>
              <a:rPr lang="en-US" sz="2800"/>
              <a:t> a cosechar la mies.»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txBox="1"/>
          <p:nvPr>
            <p:ph type="title"/>
          </p:nvPr>
        </p:nvSpPr>
        <p:spPr>
          <a:xfrm>
            <a:off x="797083" y="369168"/>
            <a:ext cx="10458729" cy="132480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600"/>
              <a:buFont typeface="Avenir"/>
              <a:buNone/>
            </a:pPr>
            <a:r>
              <a:rPr lang="en-US" sz="3600"/>
              <a:t>DEFINICIONES</a:t>
            </a:r>
            <a:endParaRPr/>
          </a:p>
        </p:txBody>
      </p:sp>
      <p:sp>
        <p:nvSpPr>
          <p:cNvPr id="188" name="Google Shape;188;p13"/>
          <p:cNvSpPr txBox="1"/>
          <p:nvPr>
            <p:ph idx="1" type="body"/>
          </p:nvPr>
        </p:nvSpPr>
        <p:spPr>
          <a:xfrm>
            <a:off x="800101" y="1843067"/>
            <a:ext cx="5007894" cy="662007"/>
          </a:xfrm>
          <a:prstGeom prst="rect">
            <a:avLst/>
          </a:prstGeom>
          <a:noFill/>
          <a:ln>
            <a:noFill/>
          </a:ln>
        </p:spPr>
        <p:txBody>
          <a:bodyPr anchorCtr="0" anchor="b" bIns="45700" lIns="91425" spcFirstLastPara="1" rIns="91425" wrap="square" tIns="45700">
            <a:normAutofit/>
          </a:bodyPr>
          <a:lstStyle/>
          <a:p>
            <a:pPr indent="0" lvl="0" marL="0" rtl="0" algn="l">
              <a:lnSpc>
                <a:spcPct val="130000"/>
              </a:lnSpc>
              <a:spcBef>
                <a:spcPts val="0"/>
              </a:spcBef>
              <a:spcAft>
                <a:spcPts val="0"/>
              </a:spcAft>
              <a:buClr>
                <a:schemeClr val="accent2"/>
              </a:buClr>
              <a:buSzPts val="2380"/>
              <a:buNone/>
            </a:pPr>
            <a:r>
              <a:rPr lang="en-US" sz="2800">
                <a:solidFill>
                  <a:schemeClr val="accent2"/>
                </a:solidFill>
              </a:rPr>
              <a:t>La Teología</a:t>
            </a:r>
            <a:endParaRPr/>
          </a:p>
        </p:txBody>
      </p:sp>
      <p:sp>
        <p:nvSpPr>
          <p:cNvPr id="189" name="Google Shape;189;p13"/>
          <p:cNvSpPr txBox="1"/>
          <p:nvPr>
            <p:ph idx="2" type="body"/>
          </p:nvPr>
        </p:nvSpPr>
        <p:spPr>
          <a:xfrm>
            <a:off x="800101" y="2505075"/>
            <a:ext cx="5007894"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2380"/>
              <a:buChar char="•"/>
            </a:pPr>
            <a:r>
              <a:rPr lang="en-US" sz="2800"/>
              <a:t>La palabra teología se usa en la iglesia para referirse a la doctrina que se enseña en la Biblia. </a:t>
            </a:r>
            <a:endParaRPr/>
          </a:p>
        </p:txBody>
      </p:sp>
      <p:sp>
        <p:nvSpPr>
          <p:cNvPr id="190" name="Google Shape;190;p13"/>
          <p:cNvSpPr txBox="1"/>
          <p:nvPr>
            <p:ph idx="3" type="body"/>
          </p:nvPr>
        </p:nvSpPr>
        <p:spPr>
          <a:xfrm>
            <a:off x="6276061" y="1843067"/>
            <a:ext cx="4994128" cy="662007"/>
          </a:xfrm>
          <a:prstGeom prst="rect">
            <a:avLst/>
          </a:prstGeom>
          <a:noFill/>
          <a:ln>
            <a:noFill/>
          </a:ln>
        </p:spPr>
        <p:txBody>
          <a:bodyPr anchorCtr="0" anchor="b" bIns="45700" lIns="91425" spcFirstLastPara="1" rIns="91425" wrap="square" tIns="45700">
            <a:normAutofit/>
          </a:bodyPr>
          <a:lstStyle/>
          <a:p>
            <a:pPr indent="0" lvl="0" marL="0" rtl="0" algn="l">
              <a:lnSpc>
                <a:spcPct val="130000"/>
              </a:lnSpc>
              <a:spcBef>
                <a:spcPts val="0"/>
              </a:spcBef>
              <a:spcAft>
                <a:spcPts val="0"/>
              </a:spcAft>
              <a:buClr>
                <a:schemeClr val="accent2"/>
              </a:buClr>
              <a:buSzPts val="2380"/>
              <a:buNone/>
            </a:pPr>
            <a:r>
              <a:rPr lang="en-US" sz="2800">
                <a:solidFill>
                  <a:schemeClr val="accent2"/>
                </a:solidFill>
              </a:rPr>
              <a:t>El Evangelismo</a:t>
            </a:r>
            <a:endParaRPr/>
          </a:p>
        </p:txBody>
      </p:sp>
      <p:sp>
        <p:nvSpPr>
          <p:cNvPr id="191" name="Google Shape;191;p13"/>
          <p:cNvSpPr txBox="1"/>
          <p:nvPr>
            <p:ph idx="4" type="body"/>
          </p:nvPr>
        </p:nvSpPr>
        <p:spPr>
          <a:xfrm>
            <a:off x="6276061" y="2505075"/>
            <a:ext cx="4994128" cy="3684588"/>
          </a:xfrm>
          <a:prstGeom prst="rect">
            <a:avLst/>
          </a:prstGeom>
          <a:noFill/>
          <a:ln>
            <a:noFill/>
          </a:ln>
        </p:spPr>
        <p:txBody>
          <a:bodyPr anchorCtr="0" anchor="t" bIns="45700" lIns="91425" spcFirstLastPara="1" rIns="91425" wrap="square" tIns="45700">
            <a:noAutofit/>
          </a:bodyPr>
          <a:lstStyle/>
          <a:p>
            <a:pPr indent="-228600" lvl="0" marL="228600" rtl="0" algn="l">
              <a:lnSpc>
                <a:spcPct val="130000"/>
              </a:lnSpc>
              <a:spcBef>
                <a:spcPts val="0"/>
              </a:spcBef>
              <a:spcAft>
                <a:spcPts val="0"/>
              </a:spcAft>
              <a:buClr>
                <a:schemeClr val="dk1"/>
              </a:buClr>
              <a:buSzPts val="2210"/>
              <a:buChar char="•"/>
            </a:pPr>
            <a:r>
              <a:rPr lang="en-US" sz="2600"/>
              <a:t>La palabra griega de la que proviene (euangelion) significa "buena noticia". El verbo "evangelizar" (euangelizomai) significa "anunciar, contar, ser mensajero de buenas nuevas".</a:t>
            </a:r>
            <a:endParaRPr sz="2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4"/>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600"/>
              <a:buFont typeface="Avenir"/>
              <a:buNone/>
            </a:pPr>
            <a:r>
              <a:rPr lang="en-US" sz="3600"/>
              <a:t>LA CAÍDA EN EL PECADO</a:t>
            </a:r>
            <a:endParaRPr/>
          </a:p>
        </p:txBody>
      </p:sp>
      <p:sp>
        <p:nvSpPr>
          <p:cNvPr id="198" name="Google Shape;198;p14"/>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228600" lvl="0" marL="228600" rtl="0" algn="l">
              <a:lnSpc>
                <a:spcPct val="130000"/>
              </a:lnSpc>
              <a:spcBef>
                <a:spcPts val="0"/>
              </a:spcBef>
              <a:spcAft>
                <a:spcPts val="0"/>
              </a:spcAft>
              <a:buClr>
                <a:schemeClr val="dk1"/>
              </a:buClr>
              <a:buSzPts val="2720"/>
              <a:buChar char="•"/>
            </a:pPr>
            <a:r>
              <a:rPr lang="en-US" sz="3200"/>
              <a:t>¿Cuáles son las  </a:t>
            </a:r>
            <a:r>
              <a:rPr b="1" lang="en-US" sz="3200">
                <a:solidFill>
                  <a:schemeClr val="accent2"/>
                </a:solidFill>
                <a:latin typeface="Avenir"/>
                <a:ea typeface="Avenir"/>
                <a:cs typeface="Avenir"/>
                <a:sym typeface="Avenir"/>
              </a:rPr>
              <a:t>consecuencias de la caída</a:t>
            </a:r>
            <a:r>
              <a:rPr lang="en-US" sz="3200"/>
              <a:t>?</a:t>
            </a:r>
            <a:endParaRPr/>
          </a:p>
          <a:p>
            <a:pPr indent="-228600" lvl="0" marL="228600" rtl="0" algn="l">
              <a:lnSpc>
                <a:spcPct val="130000"/>
              </a:lnSpc>
              <a:spcBef>
                <a:spcPts val="1000"/>
              </a:spcBef>
              <a:spcAft>
                <a:spcPts val="0"/>
              </a:spcAft>
              <a:buClr>
                <a:schemeClr val="dk1"/>
              </a:buClr>
              <a:buSzPts val="2720"/>
              <a:buChar char="•"/>
            </a:pPr>
            <a:r>
              <a:rPr lang="en-US" sz="3200"/>
              <a:t>¿Cuáles son algunas </a:t>
            </a:r>
            <a:r>
              <a:rPr b="1" lang="en-US" sz="3200">
                <a:solidFill>
                  <a:schemeClr val="accent2"/>
                </a:solidFill>
                <a:latin typeface="Avenir"/>
                <a:ea typeface="Avenir"/>
                <a:cs typeface="Avenir"/>
                <a:sym typeface="Avenir"/>
              </a:rPr>
              <a:t>implicaciones importantes</a:t>
            </a:r>
            <a:r>
              <a:rPr lang="en-US" sz="3200">
                <a:solidFill>
                  <a:schemeClr val="accent2"/>
                </a:solidFill>
                <a:latin typeface="Avenir"/>
                <a:ea typeface="Avenir"/>
                <a:cs typeface="Avenir"/>
                <a:sym typeface="Avenir"/>
              </a:rPr>
              <a:t> </a:t>
            </a:r>
            <a:r>
              <a:rPr lang="en-US" sz="3200"/>
              <a:t>de estas consecuencias para la evangelización?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600"/>
              <a:buFont typeface="Avenir"/>
              <a:buNone/>
            </a:pPr>
            <a:r>
              <a:rPr lang="en-US" sz="3600"/>
              <a:t>JUSTIFICACIÓN POR GRACIA,</a:t>
            </a:r>
            <a:br>
              <a:rPr lang="en-US" sz="3600"/>
            </a:br>
            <a:r>
              <a:rPr lang="en-US" sz="3600"/>
              <a:t>POR MEDIO DE LA FE</a:t>
            </a:r>
            <a:endParaRPr/>
          </a:p>
        </p:txBody>
      </p:sp>
      <p:sp>
        <p:nvSpPr>
          <p:cNvPr id="205" name="Google Shape;205;p15"/>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2720"/>
              <a:buNone/>
            </a:pPr>
            <a:r>
              <a:rPr lang="en-US" sz="3200"/>
              <a:t>Ciertamente la gracia de Dios los ha salvado por medio de la fe. Ésta no nació de ustedes, sino que es un don de Dios; ni es resultado de las obras, para que nadie se vanaglorie. </a:t>
            </a:r>
            <a:endParaRPr/>
          </a:p>
          <a:p>
            <a:pPr indent="0" lvl="0" marL="0" rtl="0" algn="l">
              <a:lnSpc>
                <a:spcPct val="130000"/>
              </a:lnSpc>
              <a:spcBef>
                <a:spcPts val="1000"/>
              </a:spcBef>
              <a:spcAft>
                <a:spcPts val="0"/>
              </a:spcAft>
              <a:buClr>
                <a:schemeClr val="dk1"/>
              </a:buClr>
              <a:buSzPts val="2720"/>
              <a:buNone/>
            </a:pPr>
            <a:r>
              <a:rPr lang="en-US" sz="3200"/>
              <a:t>Efesios 2:8-9</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6"/>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600"/>
              <a:buFont typeface="Avenir"/>
              <a:buNone/>
            </a:pPr>
            <a:r>
              <a:rPr lang="en-US" sz="3600"/>
              <a:t>LA LEY Y EL EVANGELIO</a:t>
            </a:r>
            <a:endParaRPr/>
          </a:p>
        </p:txBody>
      </p:sp>
      <p:sp>
        <p:nvSpPr>
          <p:cNvPr id="211" name="Google Shape;211;p16"/>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2380"/>
              <a:buNone/>
            </a:pPr>
            <a:r>
              <a:rPr lang="en-US" sz="2800"/>
              <a:t>La Ley muestra nuestro pecado y nuestra necesidad de un Salvador; el Evangelio anuncia el perdón en Cristo. </a:t>
            </a:r>
            <a:endParaRPr/>
          </a:p>
          <a:p>
            <a:pPr indent="-228600" lvl="0" marL="228600" rtl="0" algn="l">
              <a:lnSpc>
                <a:spcPct val="130000"/>
              </a:lnSpc>
              <a:spcBef>
                <a:spcPts val="1000"/>
              </a:spcBef>
              <a:spcAft>
                <a:spcPts val="0"/>
              </a:spcAft>
              <a:buClr>
                <a:schemeClr val="dk1"/>
              </a:buClr>
              <a:buSzPts val="2380"/>
              <a:buChar char="•"/>
            </a:pPr>
            <a:r>
              <a:rPr lang="en-US" sz="2800"/>
              <a:t>¿Por qué es importante en el evangelismo presentar tanto la Ley como el Evangelio?  Y ¿qué sucede si uno de los dos se enfatiza demasiado o se descuida?</a:t>
            </a:r>
            <a:endParaRPr sz="2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7"/>
          <p:cNvSpPr txBox="1"/>
          <p:nvPr>
            <p:ph type="title"/>
          </p:nvPr>
        </p:nvSpPr>
        <p:spPr>
          <a:xfrm>
            <a:off x="808661" y="365125"/>
            <a:ext cx="10357666" cy="143845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LOS MEDIOS DE GRACIA</a:t>
            </a:r>
            <a:endParaRPr/>
          </a:p>
        </p:txBody>
      </p:sp>
      <p:pic>
        <p:nvPicPr>
          <p:cNvPr descr="Beckett: The Means of Grace – The Lutheran Column" id="218" name="Google Shape;218;p17"/>
          <p:cNvPicPr preferRelativeResize="0"/>
          <p:nvPr/>
        </p:nvPicPr>
        <p:blipFill rotWithShape="1">
          <a:blip r:embed="rId3">
            <a:alphaModFix/>
          </a:blip>
          <a:srcRect b="0" l="0" r="0" t="0"/>
          <a:stretch/>
        </p:blipFill>
        <p:spPr>
          <a:xfrm>
            <a:off x="2286000" y="1451882"/>
            <a:ext cx="7620000" cy="4826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8"/>
          <p:cNvSpPr txBox="1"/>
          <p:nvPr>
            <p:ph type="title"/>
          </p:nvPr>
        </p:nvSpPr>
        <p:spPr>
          <a:xfrm>
            <a:off x="808661" y="365125"/>
            <a:ext cx="10357666" cy="1179658"/>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LA IGLESIA Y SU MISIÓN</a:t>
            </a:r>
            <a:endParaRPr/>
          </a:p>
        </p:txBody>
      </p:sp>
      <p:sp>
        <p:nvSpPr>
          <p:cNvPr id="225" name="Google Shape;225;p18"/>
          <p:cNvSpPr txBox="1"/>
          <p:nvPr>
            <p:ph idx="1" type="body"/>
          </p:nvPr>
        </p:nvSpPr>
        <p:spPr>
          <a:xfrm>
            <a:off x="808662" y="1846771"/>
            <a:ext cx="10357666" cy="451886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chemeClr val="dk1"/>
              </a:buClr>
              <a:buSzPts val="2040"/>
              <a:buNone/>
            </a:pPr>
            <a:r>
              <a:rPr lang="en-US" sz="2400"/>
              <a:t>La </a:t>
            </a:r>
            <a:r>
              <a:rPr b="1" lang="en-US" sz="2400"/>
              <a:t>misión</a:t>
            </a:r>
            <a:r>
              <a:rPr lang="en-US" sz="2400"/>
              <a:t> que Cristo nos encomendó al cierre de los cuatro evangelios:</a:t>
            </a:r>
            <a:endParaRPr/>
          </a:p>
          <a:p>
            <a:pPr indent="0" lvl="0" marL="0" rtl="0" algn="l">
              <a:lnSpc>
                <a:spcPct val="130000"/>
              </a:lnSpc>
              <a:spcBef>
                <a:spcPts val="1000"/>
              </a:spcBef>
              <a:spcAft>
                <a:spcPts val="0"/>
              </a:spcAft>
              <a:buClr>
                <a:schemeClr val="dk1"/>
              </a:buClr>
              <a:buSzPts val="2040"/>
              <a:buNone/>
            </a:pPr>
            <a:r>
              <a:rPr b="1" lang="en-US" sz="2400"/>
              <a:t>	</a:t>
            </a:r>
            <a:r>
              <a:rPr b="1" lang="en-US" sz="2400">
                <a:solidFill>
                  <a:schemeClr val="accent2"/>
                </a:solidFill>
              </a:rPr>
              <a:t>Mateo 28:18-20</a:t>
            </a:r>
            <a:r>
              <a:rPr lang="en-US" sz="2400">
                <a:solidFill>
                  <a:schemeClr val="accent2"/>
                </a:solidFill>
              </a:rPr>
              <a:t> </a:t>
            </a:r>
            <a:r>
              <a:rPr lang="en-US" sz="2400"/>
              <a:t>– Hacer discípulos</a:t>
            </a:r>
            <a:endParaRPr sz="2400"/>
          </a:p>
          <a:p>
            <a:pPr indent="0" lvl="0" marL="0" rtl="0" algn="l">
              <a:lnSpc>
                <a:spcPct val="130000"/>
              </a:lnSpc>
              <a:spcBef>
                <a:spcPts val="1000"/>
              </a:spcBef>
              <a:spcAft>
                <a:spcPts val="0"/>
              </a:spcAft>
              <a:buClr>
                <a:schemeClr val="dk1"/>
              </a:buClr>
              <a:buSzPts val="2040"/>
              <a:buNone/>
            </a:pPr>
            <a:r>
              <a:rPr b="1" lang="en-US" sz="2400"/>
              <a:t>	</a:t>
            </a:r>
            <a:r>
              <a:rPr b="1" lang="en-US" sz="2400">
                <a:solidFill>
                  <a:schemeClr val="accent2"/>
                </a:solidFill>
              </a:rPr>
              <a:t>Marcos 16:15-18</a:t>
            </a:r>
            <a:r>
              <a:rPr lang="en-US" sz="2400">
                <a:solidFill>
                  <a:schemeClr val="accent2"/>
                </a:solidFill>
              </a:rPr>
              <a:t> </a:t>
            </a:r>
            <a:r>
              <a:rPr lang="en-US" sz="2400"/>
              <a:t>– Predicar el Evangelio</a:t>
            </a:r>
            <a:endParaRPr/>
          </a:p>
          <a:p>
            <a:pPr indent="0" lvl="0" marL="0" rtl="0" algn="l">
              <a:lnSpc>
                <a:spcPct val="130000"/>
              </a:lnSpc>
              <a:spcBef>
                <a:spcPts val="1000"/>
              </a:spcBef>
              <a:spcAft>
                <a:spcPts val="0"/>
              </a:spcAft>
              <a:buClr>
                <a:schemeClr val="dk1"/>
              </a:buClr>
              <a:buSzPts val="2040"/>
              <a:buNone/>
            </a:pPr>
            <a:r>
              <a:rPr b="1" lang="en-US" sz="2400"/>
              <a:t>	</a:t>
            </a:r>
            <a:r>
              <a:rPr b="1" lang="en-US" sz="2400">
                <a:solidFill>
                  <a:schemeClr val="accent2"/>
                </a:solidFill>
              </a:rPr>
              <a:t>Lucas 24:46-49</a:t>
            </a:r>
            <a:r>
              <a:rPr lang="en-US" sz="2400">
                <a:solidFill>
                  <a:schemeClr val="accent2"/>
                </a:solidFill>
              </a:rPr>
              <a:t> </a:t>
            </a:r>
            <a:r>
              <a:rPr lang="en-US" sz="2400"/>
              <a:t>– Predicar el arrepentimiento y el perdón</a:t>
            </a:r>
            <a:endParaRPr sz="2400"/>
          </a:p>
          <a:p>
            <a:pPr indent="0" lvl="0" marL="0" rtl="0" algn="l">
              <a:lnSpc>
                <a:spcPct val="130000"/>
              </a:lnSpc>
              <a:spcBef>
                <a:spcPts val="1000"/>
              </a:spcBef>
              <a:spcAft>
                <a:spcPts val="0"/>
              </a:spcAft>
              <a:buClr>
                <a:schemeClr val="dk1"/>
              </a:buClr>
              <a:buSzPts val="2040"/>
              <a:buNone/>
            </a:pPr>
            <a:r>
              <a:rPr b="1" lang="en-US" sz="2400"/>
              <a:t>	</a:t>
            </a:r>
            <a:r>
              <a:rPr b="1" lang="en-US" sz="2400">
                <a:solidFill>
                  <a:schemeClr val="accent2"/>
                </a:solidFill>
              </a:rPr>
              <a:t>Juan 20:21-23</a:t>
            </a:r>
            <a:r>
              <a:rPr lang="en-US" sz="2400">
                <a:solidFill>
                  <a:schemeClr val="accent2"/>
                </a:solidFill>
              </a:rPr>
              <a:t> – </a:t>
            </a:r>
            <a:r>
              <a:rPr lang="en-US" sz="2400"/>
              <a:t>Enviar para perdonar y retener pecados</a:t>
            </a:r>
            <a:endParaRPr sz="2400"/>
          </a:p>
          <a:p>
            <a:pPr indent="-228600" lvl="0" marL="228600" rtl="0" algn="l">
              <a:lnSpc>
                <a:spcPct val="130000"/>
              </a:lnSpc>
              <a:spcBef>
                <a:spcPts val="1000"/>
              </a:spcBef>
              <a:spcAft>
                <a:spcPts val="0"/>
              </a:spcAft>
              <a:buClr>
                <a:schemeClr val="dk1"/>
              </a:buClr>
              <a:buSzPts val="2040"/>
              <a:buChar char="•"/>
            </a:pPr>
            <a:r>
              <a:rPr lang="en-US" sz="2400"/>
              <a:t>¿Es la misión de la iglesia </a:t>
            </a:r>
            <a:r>
              <a:rPr i="1" lang="en-US" sz="2400"/>
              <a:t>predicar </a:t>
            </a:r>
            <a:r>
              <a:rPr lang="en-US" sz="2400"/>
              <a:t>el evangelio o </a:t>
            </a:r>
            <a:r>
              <a:rPr i="1" lang="en-US" sz="2400"/>
              <a:t>hacer </a:t>
            </a:r>
            <a:r>
              <a:rPr lang="en-US" sz="2400"/>
              <a:t>discípulos?</a:t>
            </a:r>
            <a:endParaRPr/>
          </a:p>
          <a:p>
            <a:pPr indent="-228600" lvl="0" marL="228600" rtl="0" algn="l">
              <a:lnSpc>
                <a:spcPct val="130000"/>
              </a:lnSpc>
              <a:spcBef>
                <a:spcPts val="1000"/>
              </a:spcBef>
              <a:spcAft>
                <a:spcPts val="0"/>
              </a:spcAft>
              <a:buClr>
                <a:schemeClr val="dk1"/>
              </a:buClr>
              <a:buSzPts val="2040"/>
              <a:buChar char="•"/>
            </a:pPr>
            <a:r>
              <a:rPr lang="en-US" sz="2400"/>
              <a:t>¿Cuál es la relación entre el evangelismo y cuidando el rebaño?</a:t>
            </a:r>
            <a:endParaRPr/>
          </a:p>
          <a:p>
            <a:pPr indent="-228600" lvl="0" marL="228600" rtl="0" algn="l">
              <a:lnSpc>
                <a:spcPct val="130000"/>
              </a:lnSpc>
              <a:spcBef>
                <a:spcPts val="1000"/>
              </a:spcBef>
              <a:spcAft>
                <a:spcPts val="0"/>
              </a:spcAft>
              <a:buClr>
                <a:schemeClr val="dk1"/>
              </a:buClr>
              <a:buSzPts val="2040"/>
              <a:buChar char="•"/>
            </a:pPr>
            <a:r>
              <a:rPr lang="en-US" sz="2400"/>
              <a:t>¿Deberíamos evangelizer a los miembros de otras iglesias?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9"/>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EL MINISTERIO</a:t>
            </a:r>
            <a:endParaRPr/>
          </a:p>
        </p:txBody>
      </p:sp>
      <p:sp>
        <p:nvSpPr>
          <p:cNvPr id="232" name="Google Shape;232;p19"/>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rgbClr val="000000"/>
              </a:buClr>
              <a:buSzPts val="2210"/>
              <a:buNone/>
            </a:pPr>
            <a:r>
              <a:rPr lang="en-US" sz="2600">
                <a:solidFill>
                  <a:srgbClr val="000000"/>
                </a:solidFill>
                <a:latin typeface="Avenir"/>
                <a:ea typeface="Avenir"/>
                <a:cs typeface="Avenir"/>
                <a:sym typeface="Avenir"/>
              </a:rPr>
              <a:t>La </a:t>
            </a:r>
            <a:r>
              <a:rPr b="1" lang="en-US" sz="2600">
                <a:solidFill>
                  <a:schemeClr val="accent2"/>
                </a:solidFill>
                <a:latin typeface="Avenir"/>
                <a:ea typeface="Avenir"/>
                <a:cs typeface="Avenir"/>
                <a:sym typeface="Avenir"/>
              </a:rPr>
              <a:t>Confesión de Augsburgo</a:t>
            </a:r>
            <a:r>
              <a:rPr lang="en-US" sz="2600">
                <a:solidFill>
                  <a:schemeClr val="accent2"/>
                </a:solidFill>
                <a:latin typeface="Avenir"/>
                <a:ea typeface="Avenir"/>
                <a:cs typeface="Avenir"/>
                <a:sym typeface="Avenir"/>
              </a:rPr>
              <a:t> </a:t>
            </a:r>
            <a:r>
              <a:rPr lang="en-US" sz="2600"/>
              <a:t>define el ministerio de la iglesia de esta manera: </a:t>
            </a:r>
            <a:r>
              <a:rPr i="1" lang="en-US" sz="2600"/>
              <a:t>"Para que podamos obtener esta fe (la fe salvadora en Cristo), se instituyó el ministerio de enseñar el Evangelio y administrar los Sacramentos.”</a:t>
            </a:r>
            <a:endParaRPr i="1" sz="2600">
              <a:solidFill>
                <a:srgbClr val="000000"/>
              </a:solidFill>
            </a:endParaRPr>
          </a:p>
          <a:p>
            <a:pPr indent="-228600" lvl="0" marL="228600" rtl="0" algn="l">
              <a:lnSpc>
                <a:spcPct val="130000"/>
              </a:lnSpc>
              <a:spcBef>
                <a:spcPts val="1000"/>
              </a:spcBef>
              <a:spcAft>
                <a:spcPts val="0"/>
              </a:spcAft>
              <a:buClr>
                <a:schemeClr val="dk1"/>
              </a:buClr>
              <a:buSzPts val="2210"/>
              <a:buChar char="•"/>
            </a:pPr>
            <a:r>
              <a:rPr lang="en-US" sz="2600"/>
              <a:t>¿Cuál es la diferencia entre el </a:t>
            </a:r>
            <a:r>
              <a:rPr b="1" lang="en-US" sz="2600">
                <a:solidFill>
                  <a:schemeClr val="accent2"/>
                </a:solidFill>
                <a:latin typeface="Avenir"/>
                <a:ea typeface="Avenir"/>
                <a:cs typeface="Avenir"/>
                <a:sym typeface="Avenir"/>
              </a:rPr>
              <a:t>Sacerdocio de Todos los Creyentes</a:t>
            </a:r>
            <a:r>
              <a:rPr lang="en-US" sz="2600"/>
              <a:t> y el </a:t>
            </a:r>
            <a:r>
              <a:rPr b="1" lang="en-US" sz="2600">
                <a:solidFill>
                  <a:schemeClr val="accent2"/>
                </a:solidFill>
                <a:latin typeface="Avenir"/>
                <a:ea typeface="Avenir"/>
                <a:cs typeface="Avenir"/>
                <a:sym typeface="Avenir"/>
              </a:rPr>
              <a:t>Ministerio Público del Evangelio</a:t>
            </a:r>
            <a:r>
              <a:rPr lang="en-US" sz="2600"/>
              <a:t>?</a:t>
            </a:r>
            <a:endParaRPr/>
          </a:p>
          <a:p>
            <a:pPr indent="-228600" lvl="0" marL="228600" rtl="0" algn="l">
              <a:lnSpc>
                <a:spcPct val="130000"/>
              </a:lnSpc>
              <a:spcBef>
                <a:spcPts val="1000"/>
              </a:spcBef>
              <a:spcAft>
                <a:spcPts val="0"/>
              </a:spcAft>
              <a:buClr>
                <a:schemeClr val="dk1"/>
              </a:buClr>
              <a:buSzPts val="2210"/>
              <a:buChar char="•"/>
            </a:pPr>
            <a:r>
              <a:rPr lang="en-US" sz="2600"/>
              <a:t>¿Qué significa la doctrina del </a:t>
            </a:r>
            <a:r>
              <a:rPr b="1" lang="en-US" sz="2600">
                <a:solidFill>
                  <a:schemeClr val="accent2"/>
                </a:solidFill>
                <a:latin typeface="Avenir"/>
                <a:ea typeface="Avenir"/>
                <a:cs typeface="Avenir"/>
                <a:sym typeface="Avenir"/>
              </a:rPr>
              <a:t>Sacerdocio de Todos los Creyentes</a:t>
            </a:r>
            <a:r>
              <a:rPr lang="en-US" sz="2600"/>
              <a:t> para el evangelismo y tu </a:t>
            </a:r>
            <a:r>
              <a:rPr b="1" lang="en-US" sz="2600">
                <a:solidFill>
                  <a:schemeClr val="accent2"/>
                </a:solidFill>
                <a:latin typeface="Avenir"/>
                <a:ea typeface="Avenir"/>
                <a:cs typeface="Avenir"/>
                <a:sym typeface="Avenir"/>
              </a:rPr>
              <a:t>Grupo Sembrador</a:t>
            </a:r>
            <a:r>
              <a:rPr lang="en-US" sz="2600"/>
              <a: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0"/>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LA ORACIÓN</a:t>
            </a:r>
            <a:endParaRPr/>
          </a:p>
        </p:txBody>
      </p:sp>
      <p:sp>
        <p:nvSpPr>
          <p:cNvPr id="239" name="Google Shape;239;p20"/>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30000"/>
              </a:lnSpc>
              <a:spcBef>
                <a:spcPts val="0"/>
              </a:spcBef>
              <a:spcAft>
                <a:spcPts val="0"/>
              </a:spcAft>
              <a:buClr>
                <a:schemeClr val="dk1"/>
              </a:buClr>
              <a:buSzPts val="2040"/>
              <a:buNone/>
            </a:pPr>
            <a:r>
              <a:rPr lang="en-US" sz="2400"/>
              <a:t>Dedíquense a la oración, y sean constantes en sus acciones de gracias. Oren también por nosotros, para que el Señor nos abra las puertas y prediquemos la palabra, para que demos a conocer el misterio de Cristo, por el cual también estoy preso. Oren para que pueda proclamarlo como debo hacerlo. – Colosenses 4:2-4</a:t>
            </a:r>
            <a:endParaRPr/>
          </a:p>
          <a:p>
            <a:pPr indent="0" lvl="0" marL="0" rtl="0" algn="l">
              <a:lnSpc>
                <a:spcPct val="130000"/>
              </a:lnSpc>
              <a:spcBef>
                <a:spcPts val="1000"/>
              </a:spcBef>
              <a:spcAft>
                <a:spcPts val="0"/>
              </a:spcAft>
              <a:buClr>
                <a:schemeClr val="dk1"/>
              </a:buClr>
              <a:buSzPts val="2040"/>
              <a:buNone/>
            </a:pPr>
            <a:r>
              <a:t/>
            </a:r>
            <a:endParaRPr sz="2400"/>
          </a:p>
          <a:p>
            <a:pPr indent="-228600" lvl="0" marL="228600" rtl="0" algn="l">
              <a:lnSpc>
                <a:spcPct val="130000"/>
              </a:lnSpc>
              <a:spcBef>
                <a:spcPts val="1000"/>
              </a:spcBef>
              <a:spcAft>
                <a:spcPts val="0"/>
              </a:spcAft>
              <a:buClr>
                <a:schemeClr val="dk1"/>
              </a:buClr>
              <a:buSzPts val="2040"/>
              <a:buChar char="•"/>
            </a:pPr>
            <a:r>
              <a:rPr lang="en-US" sz="2400"/>
              <a:t>¿Por qué debería orar el evangelista?</a:t>
            </a:r>
            <a:endParaRPr/>
          </a:p>
          <a:p>
            <a:pPr indent="-228600" lvl="0" marL="228600" rtl="0" algn="l">
              <a:lnSpc>
                <a:spcPct val="130000"/>
              </a:lnSpc>
              <a:spcBef>
                <a:spcPts val="1000"/>
              </a:spcBef>
              <a:spcAft>
                <a:spcPts val="0"/>
              </a:spcAft>
              <a:buClr>
                <a:schemeClr val="dk1"/>
              </a:buClr>
              <a:buSzPts val="2040"/>
              <a:buChar char="•"/>
            </a:pPr>
            <a:r>
              <a:rPr lang="en-US" sz="2400"/>
              <a:t>¿Cuándo debería orar el evangelista?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1"/>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MATEO 9:35-38</a:t>
            </a:r>
            <a:endParaRPr/>
          </a:p>
        </p:txBody>
      </p:sp>
      <p:sp>
        <p:nvSpPr>
          <p:cNvPr id="245" name="Google Shape;245;p21"/>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2040"/>
              <a:buNone/>
            </a:pPr>
            <a:r>
              <a:rPr lang="en-US" sz="2400"/>
              <a:t>Jesús recorría todas las ciudades y las aldeas, y enseñaba en las sinagogas de ellos, predicaba el evangelio del reino y sanaba toda enfermedad y toda dolencia del pueblo. Al ver las multitudes, Jesús tuvo compasión de ellas porque estaban desamparadas y dispersas, como ovejas que no tienen pastor. Entonces dijo a sus discípulos: </a:t>
            </a:r>
            <a:r>
              <a:rPr b="1" lang="en-US" sz="2400">
                <a:solidFill>
                  <a:schemeClr val="accent2"/>
                </a:solidFill>
                <a:latin typeface="Avenir"/>
                <a:ea typeface="Avenir"/>
                <a:cs typeface="Avenir"/>
                <a:sym typeface="Avenir"/>
              </a:rPr>
              <a:t>«Ciertamente, es mucha la mies, pero son pocos los segadores. Por tanto, pidan al Señor de la mies que envíe segadores a cosechar la mies.»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2"/>
          <p:cNvSpPr/>
          <p:nvPr/>
        </p:nvSpPr>
        <p:spPr>
          <a:xfrm>
            <a:off x="-182200" y="-2602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4" name="Google Shape;114;p2"/>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5" name="Google Shape;115;p2"/>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silhouette of kneeling man" id="116" name="Google Shape;116;p2"/>
          <p:cNvPicPr preferRelativeResize="0"/>
          <p:nvPr>
            <p:ph idx="1" type="body"/>
          </p:nvPr>
        </p:nvPicPr>
        <p:blipFill rotWithShape="1">
          <a:blip r:embed="rId4">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117" name="Google Shape;117;p2"/>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APERTURA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grpSp>
        <p:nvGrpSpPr>
          <p:cNvPr id="250" name="Google Shape;250;p22"/>
          <p:cNvGrpSpPr/>
          <p:nvPr/>
        </p:nvGrpSpPr>
        <p:grpSpPr>
          <a:xfrm flipH="1">
            <a:off x="0" y="0"/>
            <a:ext cx="567782" cy="3306479"/>
            <a:chOff x="11619770" y="-2005"/>
            <a:chExt cx="567782" cy="3306479"/>
          </a:xfrm>
        </p:grpSpPr>
        <p:sp>
          <p:nvSpPr>
            <p:cNvPr id="251" name="Google Shape;251;p22"/>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2" name="Google Shape;252;p22"/>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
        <p:nvSpPr>
          <p:cNvPr id="253" name="Google Shape;253;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Free Grayscale close-up of a person holding an open Bible, conveying a sense of faith. Stock Photo" id="254" name="Google Shape;254;p22"/>
          <p:cNvPicPr preferRelativeResize="0"/>
          <p:nvPr/>
        </p:nvPicPr>
        <p:blipFill rotWithShape="1">
          <a:blip r:embed="rId4">
            <a:alphaModFix/>
          </a:blip>
          <a:srcRect b="15730" l="0" r="0" t="0"/>
          <a:stretch/>
        </p:blipFill>
        <p:spPr>
          <a:xfrm>
            <a:off x="20" y="-4573"/>
            <a:ext cx="12191980" cy="6857989"/>
          </a:xfrm>
          <a:prstGeom prst="rect">
            <a:avLst/>
          </a:prstGeom>
          <a:noFill/>
          <a:ln>
            <a:noFill/>
          </a:ln>
        </p:spPr>
      </p:pic>
      <p:sp>
        <p:nvSpPr>
          <p:cNvPr id="255" name="Google Shape;255;p22"/>
          <p:cNvSpPr/>
          <p:nvPr/>
        </p:nvSpPr>
        <p:spPr>
          <a:xfrm>
            <a:off x="0" y="0"/>
            <a:ext cx="6722853"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6" name="Google Shape;256;p22"/>
          <p:cNvSpPr txBox="1"/>
          <p:nvPr/>
        </p:nvSpPr>
        <p:spPr>
          <a:xfrm>
            <a:off x="609316" y="90286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rgbClr val="FFFFFF"/>
              </a:buClr>
              <a:buSzPts val="4800"/>
              <a:buFont typeface="Avenir"/>
              <a:buNone/>
            </a:pPr>
            <a:r>
              <a:rPr b="1" i="0" lang="en-US" sz="4800" u="none" cap="none" strike="noStrike">
                <a:solidFill>
                  <a:srgbClr val="FFFFFF"/>
                </a:solidFill>
                <a:latin typeface="Avenir"/>
                <a:ea typeface="Avenir"/>
                <a:cs typeface="Avenir"/>
                <a:sym typeface="Avenir"/>
              </a:rPr>
              <a:t>LA TAREA</a:t>
            </a:r>
            <a:endParaRPr b="1" i="0" sz="4800" u="none" cap="none" strike="noStrike">
              <a:solidFill>
                <a:srgbClr val="FFFFFF"/>
              </a:solidFill>
              <a:latin typeface="Avenir"/>
              <a:ea typeface="Avenir"/>
              <a:cs typeface="Avenir"/>
              <a:sym typeface="Avenir"/>
            </a:endParaRPr>
          </a:p>
        </p:txBody>
      </p:sp>
      <p:sp>
        <p:nvSpPr>
          <p:cNvPr id="257" name="Google Shape;257;p22"/>
          <p:cNvSpPr/>
          <p:nvPr/>
        </p:nvSpPr>
        <p:spPr>
          <a:xfrm rot="10800000">
            <a:off x="9995139" y="0"/>
            <a:ext cx="2196859"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8" name="Google Shape;258;p22"/>
          <p:cNvSpPr/>
          <p:nvPr/>
        </p:nvSpPr>
        <p:spPr>
          <a:xfrm rot="10800000">
            <a:off x="11563125" y="3424422"/>
            <a:ext cx="642729" cy="2930667"/>
          </a:xfrm>
          <a:prstGeom prst="rect">
            <a:avLst/>
          </a:prstGeom>
          <a:blipFill rotWithShape="1">
            <a:blip r:embed="rId5">
              <a:alphaModFix amt="99000"/>
            </a:blip>
            <a:tile algn="ctr"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9" name="Google Shape;259;p22"/>
          <p:cNvSpPr/>
          <p:nvPr/>
        </p:nvSpPr>
        <p:spPr>
          <a:xfrm flipH="1">
            <a:off x="11985992" y="483669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0" name="Google Shape;260;p22"/>
          <p:cNvSpPr txBox="1"/>
          <p:nvPr/>
        </p:nvSpPr>
        <p:spPr>
          <a:xfrm>
            <a:off x="3048000" y="3109463"/>
            <a:ext cx="6096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
        <p:nvSpPr>
          <p:cNvPr id="261" name="Google Shape;261;p22"/>
          <p:cNvSpPr txBox="1"/>
          <p:nvPr/>
        </p:nvSpPr>
        <p:spPr>
          <a:xfrm>
            <a:off x="3048000" y="3109463"/>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silhouette of kneeling man" id="266" name="Google Shape;266;p23"/>
          <p:cNvPicPr preferRelativeResize="0"/>
          <p:nvPr>
            <p:ph idx="1" type="body"/>
          </p:nvPr>
        </p:nvPicPr>
        <p:blipFill rotWithShape="1">
          <a:blip r:embed="rId3">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267" name="Google Shape;267;p23"/>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CLAUSURA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g374a34033c7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273" name="Google Shape;273;g374a34033c7_0_0"/>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274" name="Google Shape;274;g374a34033c7_0_0"/>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75" name="Google Shape;275;g374a34033c7_0_0"/>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276" name="Google Shape;276;g374a34033c7_0_0"/>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1</a:t>
            </a:r>
            <a:endParaRPr/>
          </a:p>
        </p:txBody>
      </p:sp>
      <p:sp>
        <p:nvSpPr>
          <p:cNvPr id="277" name="Google Shape;277;g374a34033c7_0_0"/>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78" name="Google Shape;278;g374a34033c7_0_0"/>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79" name="Google Shape;279;g374a34033c7_0_0"/>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Globe with pins" id="123" name="Google Shape;123;p3"/>
          <p:cNvPicPr preferRelativeResize="0"/>
          <p:nvPr/>
        </p:nvPicPr>
        <p:blipFill rotWithShape="1">
          <a:blip r:embed="rId3">
            <a:alphaModFix/>
          </a:blip>
          <a:srcRect b="12300" l="0" r="0" t="3429"/>
          <a:stretch/>
        </p:blipFill>
        <p:spPr>
          <a:xfrm>
            <a:off x="-2438380" y="0"/>
            <a:ext cx="14630380" cy="8229589"/>
          </a:xfrm>
          <a:prstGeom prst="rect">
            <a:avLst/>
          </a:prstGeom>
          <a:noFill/>
          <a:ln>
            <a:noFill/>
          </a:ln>
        </p:spPr>
      </p:pic>
      <p:sp>
        <p:nvSpPr>
          <p:cNvPr id="124" name="Google Shape;124;p3"/>
          <p:cNvSpPr txBox="1"/>
          <p:nvPr>
            <p:ph idx="1" type="subTitle"/>
          </p:nvPr>
        </p:nvSpPr>
        <p:spPr>
          <a:xfrm>
            <a:off x="5801200" y="1530075"/>
            <a:ext cx="59892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3400"/>
              <a:buNone/>
            </a:pPr>
            <a:r>
              <a:rPr lang="en-US" sz="4000">
                <a:solidFill>
                  <a:srgbClr val="FFFFFF"/>
                </a:solidFill>
              </a:rPr>
              <a:t>PRESENTACIONES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1" name="Google Shape;131;p6"/>
          <p:cNvSpPr txBox="1"/>
          <p:nvPr>
            <p:ph type="title"/>
          </p:nvPr>
        </p:nvSpPr>
        <p:spPr>
          <a:xfrm>
            <a:off x="1600200" y="699591"/>
            <a:ext cx="7638168" cy="147040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100000"/>
              <a:buFont typeface="Avenir"/>
              <a:buNone/>
            </a:pPr>
            <a:r>
              <a:rPr lang="en-US" sz="4400"/>
              <a:t>ESQUEMA DEL CURSO</a:t>
            </a:r>
            <a:endParaRPr/>
          </a:p>
        </p:txBody>
      </p:sp>
      <p:sp>
        <p:nvSpPr>
          <p:cNvPr id="132" name="Google Shape;132;p6"/>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3" name="Google Shape;133;p6"/>
          <p:cNvSpPr txBox="1"/>
          <p:nvPr>
            <p:ph idx="1" type="body"/>
          </p:nvPr>
        </p:nvSpPr>
        <p:spPr>
          <a:xfrm>
            <a:off x="1600200" y="2476499"/>
            <a:ext cx="7638168" cy="3614813"/>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chemeClr val="dk1"/>
              </a:buClr>
              <a:buSzPts val="2040"/>
              <a:buNone/>
            </a:pPr>
            <a:r>
              <a:rPr lang="en-US" sz="2400"/>
              <a:t>Lección 1 – El Señor de la Cosecha</a:t>
            </a:r>
            <a:br>
              <a:rPr lang="en-US" sz="2400"/>
            </a:br>
            <a:r>
              <a:rPr lang="en-US" sz="2400"/>
              <a:t>Lección 2 – Hasta los Confines de la Tierra</a:t>
            </a:r>
            <a:br>
              <a:rPr lang="en-US" sz="2400"/>
            </a:br>
            <a:r>
              <a:rPr lang="en-US" sz="2400"/>
              <a:t>Lección 3 – Cada Oportunidad</a:t>
            </a:r>
            <a:br>
              <a:rPr lang="en-US" sz="2400"/>
            </a:br>
            <a:r>
              <a:rPr lang="en-US" sz="2400"/>
              <a:t>Lección 4 – A Tiempo y Fuera de Tiempo</a:t>
            </a:r>
            <a:br>
              <a:rPr lang="en-US" sz="2400"/>
            </a:br>
            <a:r>
              <a:rPr lang="en-US" sz="2400"/>
              <a:t>Lección 5 – Conocidos por el Amor</a:t>
            </a:r>
            <a:br>
              <a:rPr lang="en-US" sz="2400"/>
            </a:br>
            <a:r>
              <a:rPr lang="en-US" sz="2400"/>
              <a:t>Lección 6 – Dejando a las Noventa y Nueve</a:t>
            </a:r>
            <a:br>
              <a:rPr lang="en-US" sz="2400"/>
            </a:br>
            <a:r>
              <a:rPr lang="en-US" sz="2400"/>
              <a:t>Lección 7 – Un Solo Cuerpo, Muchos Miembros</a:t>
            </a:r>
            <a:br>
              <a:rPr lang="en-US" sz="2400"/>
            </a:br>
            <a:r>
              <a:rPr lang="en-US" sz="2400"/>
              <a:t>Lección 8 – Luchando Juntos por el Evangelio</a:t>
            </a:r>
            <a:endParaRPr sz="2400"/>
          </a:p>
        </p:txBody>
      </p:sp>
      <p:sp>
        <p:nvSpPr>
          <p:cNvPr id="134" name="Google Shape;134;p6"/>
          <p:cNvSpPr/>
          <p:nvPr/>
        </p:nvSpPr>
        <p:spPr>
          <a:xfrm flipH="1" rot="10800000">
            <a:off x="11248316" y="2749419"/>
            <a:ext cx="949990" cy="4114798"/>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5" name="Google Shape;135;p6"/>
          <p:cNvSpPr/>
          <p:nvPr/>
        </p:nvSpPr>
        <p:spPr>
          <a:xfrm flipH="1" rot="-5400000">
            <a:off x="8740216" y="2930143"/>
            <a:ext cx="5214382" cy="1269732"/>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42" name="Google Shape;142;p7"/>
          <p:cNvSpPr/>
          <p:nvPr/>
        </p:nvSpPr>
        <p:spPr>
          <a:xfrm flipH="1" rot="-5400000">
            <a:off x="5404030" y="-5378272"/>
            <a:ext cx="1409700" cy="12192003"/>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43" name="Google Shape;143;p7"/>
          <p:cNvSpPr txBox="1"/>
          <p:nvPr>
            <p:ph type="title"/>
          </p:nvPr>
        </p:nvSpPr>
        <p:spPr>
          <a:xfrm>
            <a:off x="965750" y="517186"/>
            <a:ext cx="10282725" cy="1281181"/>
          </a:xfrm>
          <a:prstGeom prst="rect">
            <a:avLst/>
          </a:prstGeom>
          <a:solidFill>
            <a:srgbClr val="FEE5D8"/>
          </a:solidFill>
          <a:ln>
            <a:noFill/>
          </a:ln>
          <a:effectLst>
            <a:outerShdw rotWithShape="0" algn="tr" dir="2700000" dist="190500">
              <a:schemeClr val="dk1"/>
            </a:outerShdw>
          </a:effectLst>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600"/>
              <a:buFont typeface="Avenir"/>
              <a:buNone/>
            </a:pPr>
            <a:r>
              <a:rPr lang="en-US" sz="3600">
                <a:solidFill>
                  <a:srgbClr val="000000"/>
                </a:solidFill>
              </a:rPr>
              <a:t>PROGRESIÓN DEL CURSO</a:t>
            </a:r>
            <a:endParaRPr/>
          </a:p>
        </p:txBody>
      </p:sp>
      <p:grpSp>
        <p:nvGrpSpPr>
          <p:cNvPr id="144" name="Google Shape;144;p7"/>
          <p:cNvGrpSpPr/>
          <p:nvPr/>
        </p:nvGrpSpPr>
        <p:grpSpPr>
          <a:xfrm>
            <a:off x="808038" y="2556711"/>
            <a:ext cx="10598150" cy="3597104"/>
            <a:chOff x="0" y="186998"/>
            <a:chExt cx="10598150" cy="3597104"/>
          </a:xfrm>
        </p:grpSpPr>
        <p:sp>
          <p:nvSpPr>
            <p:cNvPr id="145" name="Google Shape;145;p7"/>
            <p:cNvSpPr/>
            <p:nvPr/>
          </p:nvSpPr>
          <p:spPr>
            <a:xfrm>
              <a:off x="0" y="186998"/>
              <a:ext cx="10598150" cy="1541359"/>
            </a:xfrm>
            <a:prstGeom prst="rightArrow">
              <a:avLst>
                <a:gd fmla="val 50000" name="adj1"/>
                <a:gd fmla="val 50000" name="adj2"/>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txBox="1"/>
            <p:nvPr/>
          </p:nvSpPr>
          <p:spPr>
            <a:xfrm>
              <a:off x="0" y="572338"/>
              <a:ext cx="10212810"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Base Bíblica</a:t>
              </a:r>
              <a:endParaRPr b="0" i="0" sz="1700" u="none" cap="none" strike="noStrike">
                <a:solidFill>
                  <a:schemeClr val="lt1"/>
                </a:solidFill>
                <a:latin typeface="Avenir"/>
                <a:ea typeface="Avenir"/>
                <a:cs typeface="Avenir"/>
                <a:sym typeface="Avenir"/>
              </a:endParaRPr>
            </a:p>
          </p:txBody>
        </p:sp>
        <p:sp>
          <p:nvSpPr>
            <p:cNvPr id="147" name="Google Shape;147;p7"/>
            <p:cNvSpPr/>
            <p:nvPr/>
          </p:nvSpPr>
          <p:spPr>
            <a:xfrm>
              <a:off x="1958538" y="701024"/>
              <a:ext cx="8639611" cy="1541359"/>
            </a:xfrm>
            <a:prstGeom prst="rightArrow">
              <a:avLst>
                <a:gd fmla="val 50000" name="adj1"/>
                <a:gd fmla="val 50000" name="adj2"/>
              </a:avLst>
            </a:prstGeom>
            <a:solidFill>
              <a:srgbClr val="E575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txBox="1"/>
            <p:nvPr/>
          </p:nvSpPr>
          <p:spPr>
            <a:xfrm>
              <a:off x="1958538" y="1086364"/>
              <a:ext cx="8254271"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Análisis histórico</a:t>
              </a:r>
              <a:endParaRPr b="0" i="0" sz="1700" u="none" cap="none" strike="noStrike">
                <a:solidFill>
                  <a:schemeClr val="lt1"/>
                </a:solidFill>
                <a:latin typeface="Avenir"/>
                <a:ea typeface="Avenir"/>
                <a:cs typeface="Avenir"/>
                <a:sym typeface="Avenir"/>
              </a:endParaRPr>
            </a:p>
          </p:txBody>
        </p:sp>
        <p:sp>
          <p:nvSpPr>
            <p:cNvPr id="149" name="Google Shape;149;p7"/>
            <p:cNvSpPr/>
            <p:nvPr/>
          </p:nvSpPr>
          <p:spPr>
            <a:xfrm>
              <a:off x="3917076" y="1215050"/>
              <a:ext cx="6681073" cy="1541359"/>
            </a:xfrm>
            <a:prstGeom prst="rightArrow">
              <a:avLst>
                <a:gd fmla="val 50000" name="adj1"/>
                <a:gd fmla="val 50000" name="adj2"/>
              </a:avLst>
            </a:prstGeom>
            <a:solidFill>
              <a:srgbClr val="DE824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txBox="1"/>
            <p:nvPr/>
          </p:nvSpPr>
          <p:spPr>
            <a:xfrm>
              <a:off x="3917076" y="1600390"/>
              <a:ext cx="6295733"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Lo práctico</a:t>
              </a:r>
              <a:endParaRPr b="0" i="0" sz="1700" u="none" cap="none" strike="noStrike">
                <a:solidFill>
                  <a:schemeClr val="lt1"/>
                </a:solidFill>
                <a:latin typeface="Avenir"/>
                <a:ea typeface="Avenir"/>
                <a:cs typeface="Avenir"/>
                <a:sym typeface="Avenir"/>
              </a:endParaRPr>
            </a:p>
          </p:txBody>
        </p:sp>
        <p:sp>
          <p:nvSpPr>
            <p:cNvPr id="151" name="Google Shape;151;p7"/>
            <p:cNvSpPr/>
            <p:nvPr/>
          </p:nvSpPr>
          <p:spPr>
            <a:xfrm>
              <a:off x="5876674" y="1728717"/>
              <a:ext cx="4721475" cy="1541359"/>
            </a:xfrm>
            <a:prstGeom prst="rightArrow">
              <a:avLst>
                <a:gd fmla="val 50000" name="adj1"/>
                <a:gd fmla="val 50000" name="adj2"/>
              </a:avLst>
            </a:prstGeom>
            <a:solidFill>
              <a:srgbClr val="D792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txBox="1"/>
            <p:nvPr/>
          </p:nvSpPr>
          <p:spPr>
            <a:xfrm>
              <a:off x="5876674" y="2114057"/>
              <a:ext cx="4336135"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Crear un plan</a:t>
              </a:r>
              <a:endParaRPr/>
            </a:p>
          </p:txBody>
        </p:sp>
        <p:sp>
          <p:nvSpPr>
            <p:cNvPr id="153" name="Google Shape;153;p7"/>
            <p:cNvSpPr/>
            <p:nvPr/>
          </p:nvSpPr>
          <p:spPr>
            <a:xfrm>
              <a:off x="7835212" y="2242743"/>
              <a:ext cx="2762937" cy="1541359"/>
            </a:xfrm>
            <a:prstGeom prst="rightArrow">
              <a:avLst>
                <a:gd fmla="val 50000" name="adj1"/>
                <a:gd fmla="val 50000" name="adj2"/>
              </a:avLst>
            </a:prstGeom>
            <a:solidFill>
              <a:srgbClr val="CAA1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
            <p:cNvSpPr txBox="1"/>
            <p:nvPr/>
          </p:nvSpPr>
          <p:spPr>
            <a:xfrm>
              <a:off x="7835212" y="2628083"/>
              <a:ext cx="2377597"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Implementar su plan</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type="title"/>
          </p:nvPr>
        </p:nvSpPr>
        <p:spPr>
          <a:xfrm>
            <a:off x="808661" y="365125"/>
            <a:ext cx="10357666" cy="1337809"/>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600"/>
              <a:buFont typeface="Avenir"/>
              <a:buNone/>
            </a:pPr>
            <a:r>
              <a:rPr lang="en-US" sz="3600"/>
              <a:t>MATEO 9:35-38</a:t>
            </a:r>
            <a:endParaRPr/>
          </a:p>
        </p:txBody>
      </p:sp>
      <p:sp>
        <p:nvSpPr>
          <p:cNvPr id="160" name="Google Shape;160;p8"/>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Autofit/>
          </a:bodyPr>
          <a:lstStyle/>
          <a:p>
            <a:pPr indent="0" lvl="0" marL="0" rtl="0" algn="l">
              <a:lnSpc>
                <a:spcPct val="130000"/>
              </a:lnSpc>
              <a:spcBef>
                <a:spcPts val="0"/>
              </a:spcBef>
              <a:spcAft>
                <a:spcPts val="0"/>
              </a:spcAft>
              <a:buClr>
                <a:schemeClr val="dk1"/>
              </a:buClr>
              <a:buSzPts val="2380"/>
              <a:buNone/>
            </a:pPr>
            <a:r>
              <a:rPr lang="en-US" sz="2800"/>
              <a:t>Jesús recorría todas las ciudades y las aldeas, y enseñaba en las sinagogas de ellos, predicaba el evangelio del reino y sanaba toda enfermedad y toda dolencia del pueblo. Al ver las multitudes, Jesús tuvo compasión de ellas porque estaban desamparadas y dispersas, como ovejas que no tienen pastor. Entonces dijo a sus discípulos: «Ciertamente, es mucha la mies, pero son pocos los segadores. Por tanto, pidan al Señor de la mies que envíe segadores a cosechar la mies.»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A person in a robe standing in front of a group of people&#10;&#10;Description automatically generated with medium confidence" id="165" name="Google Shape;165;p9"/>
          <p:cNvPicPr preferRelativeResize="0"/>
          <p:nvPr/>
        </p:nvPicPr>
        <p:blipFill rotWithShape="1">
          <a:blip r:embed="rId3">
            <a:alphaModFix/>
          </a:blip>
          <a:srcRect b="0" l="0" r="0" t="0"/>
          <a:stretch/>
        </p:blipFill>
        <p:spPr>
          <a:xfrm>
            <a:off x="813105" y="457371"/>
            <a:ext cx="10565790" cy="5943257"/>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A logo for a church&#10;&#10;AI-generated content may be incorrect." id="170" name="Google Shape;170;p10"/>
          <p:cNvPicPr preferRelativeResize="0"/>
          <p:nvPr/>
        </p:nvPicPr>
        <p:blipFill rotWithShape="1">
          <a:blip r:embed="rId3">
            <a:alphaModFix/>
          </a:blip>
          <a:srcRect b="0" l="0" r="0" t="0"/>
          <a:stretch/>
        </p:blipFill>
        <p:spPr>
          <a:xfrm>
            <a:off x="2209800" y="406400"/>
            <a:ext cx="7772400" cy="67036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1069918" y="2080602"/>
            <a:ext cx="9699681" cy="269679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100000"/>
              <a:buFont typeface="Avenir"/>
              <a:buNone/>
            </a:pPr>
            <a:r>
              <a:rPr lang="en-US"/>
              <a:t>¿QUÉ TIENE QUE VER MATEO 9:35-38 CON EL EVANGELISMO, SIENDO UN SEMBRADOR, Y LAS ACTIVIDADES DE UN GRUPO SEMBRADOR?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niceBeachVTI">
  <a:themeElements>
    <a:clrScheme name="Venice Beach">
      <a:dk1>
        <a:srgbClr val="000000"/>
      </a:dk1>
      <a:lt1>
        <a:srgbClr val="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2025-02-23T19:02:04Z</dcterms:created>
  <dc:creator>Matthew Behmer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