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6858000" cx="12192000"/>
  <p:notesSz cx="6858000" cy="9144000"/>
  <p:embeddedFontLst>
    <p:embeddedFont>
      <p:font typeface="La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gs3iGoy424PHyrDSX//fDs0CQb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Lato-bold.fntdata"/><Relationship Id="rId14" Type="http://schemas.openxmlformats.org/officeDocument/2006/relationships/slide" Target="slides/slide10.xml"/><Relationship Id="rId36" Type="http://schemas.openxmlformats.org/officeDocument/2006/relationships/font" Target="fonts/Lato-regular.fntdata"/><Relationship Id="rId17" Type="http://schemas.openxmlformats.org/officeDocument/2006/relationships/slide" Target="slides/slide13.xml"/><Relationship Id="rId39" Type="http://schemas.openxmlformats.org/officeDocument/2006/relationships/font" Target="fonts/Lato-boldItalic.fntdata"/><Relationship Id="rId16" Type="http://schemas.openxmlformats.org/officeDocument/2006/relationships/slide" Target="slides/slide12.xml"/><Relationship Id="rId38" Type="http://schemas.openxmlformats.org/officeDocument/2006/relationships/font" Target="fonts/Lato-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ZkgBK8vYFp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compartirá la siguiente tarea en el grupo de WhatsApp:</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https://www.youtube.com/watch?v=ZkgBK8vYFpk</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Nehemías 1:1-4:16 y 6:15-16. (Presenta atención especial a los siguientes partes: Nehemías 1:1-4 y 1:11; Nehemías 2; Nehemías 3:1-2; Nehemías 4:1-16; Nehemías 6:15-16)</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6ba99a7413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Platicar las seis preguntas para</a:t>
            </a:r>
            <a:r>
              <a:rPr lang="en-US">
                <a:solidFill>
                  <a:schemeClr val="dk1"/>
                </a:solidFill>
                <a:latin typeface="Calibri"/>
                <a:ea typeface="Calibri"/>
                <a:cs typeface="Calibri"/>
                <a:sym typeface="Calibri"/>
              </a:rPr>
              <a:t> “</a:t>
            </a:r>
            <a:r>
              <a:rPr b="1" lang="en-US">
                <a:solidFill>
                  <a:schemeClr val="dk1"/>
                </a:solidFill>
                <a:latin typeface="Calibri"/>
                <a:ea typeface="Calibri"/>
                <a:cs typeface="Calibri"/>
                <a:sym typeface="Calibri"/>
              </a:rPr>
              <a:t>Considerar</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0" lvl="0" marL="228600" marR="171450" rtl="0" algn="ctr">
              <a:lnSpc>
                <a:spcPct val="100000"/>
              </a:lnSpc>
              <a:spcBef>
                <a:spcPts val="1000"/>
              </a:spcBef>
              <a:spcAft>
                <a:spcPts val="0"/>
              </a:spcAft>
              <a:buClr>
                <a:schemeClr val="dk1"/>
              </a:buClr>
              <a:buSzPts val="1100"/>
              <a:buFont typeface="Arial"/>
              <a:buNone/>
            </a:pPr>
            <a:r>
              <a:rPr i="1" lang="en-US">
                <a:solidFill>
                  <a:schemeClr val="dk1"/>
                </a:solidFill>
                <a:latin typeface="Calibri"/>
                <a:ea typeface="Calibri"/>
                <a:cs typeface="Calibri"/>
                <a:sym typeface="Calibri"/>
              </a:rPr>
              <a:t>***CONSIDERAR es el enfoque del curso y el Proyecto Final.***</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68" name="Google Shape;168;g26ba99a7413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Nehemías (1:1) el copero del rey de Persia (1:11) y gobernador de Judá</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Jananí (hermano de Nehemías) y otros hombres de Judá (1:2)</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Artajeres, rey de Persia (2:1)</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gobernadores del oeste del río Éufrates y el guardabosques Asaf (2:7-8)</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caballería y capitanes del rey que acompañaron a Nehemías (2:9)</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Sambalat y Tobías que se disgustaron mucho con Nehemías (2:10) y Guesén (2:19). Burlaron mucho de los judíos.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Todos los que trabajaban en la reconstrucción (3:1-32)</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naciones vecinas (6:16)</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179" name="Google Shape;17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muralla de Jerusalén (1:3)</a:t>
            </a:r>
            <a:endParaRPr b="1">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vino (2:1)</a:t>
            </a:r>
            <a:endParaRPr b="1">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Jerusalén, dónde están los sepulcros de mis padres se halla en ruinas. (2:3)</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cartas del rey que les da permiso de viajar y reconstruir las murallas (2:7-8)</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madera para reparar las puertas (2:8)</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Puerta del Valle (2:13), fuente del Dragón (2:13), Puerta del Basurero  (2:13), Puerta de la Fuente (2:14), el estanque del rey (2:14), el arroyo (2:15)</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Piedras quemadas y escombros (4:2)</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Espadas, arcos y lanzas (4:13) escudos, corazas (4:16)</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91" name="Google Shape;19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la ciudadela de Susa (1:1)</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Jerusalén, Judá</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rPr lang="en-US">
                <a:solidFill>
                  <a:schemeClr val="dk1"/>
                </a:solidFill>
                <a:latin typeface="Calibri"/>
                <a:ea typeface="Calibri"/>
                <a:cs typeface="Calibri"/>
                <a:sym typeface="Calibri"/>
              </a:rPr>
              <a:t>(</a:t>
            </a:r>
            <a:r>
              <a:rPr i="1" lang="en-US">
                <a:solidFill>
                  <a:schemeClr val="dk1"/>
                </a:solidFill>
                <a:latin typeface="Calibri"/>
                <a:ea typeface="Calibri"/>
                <a:cs typeface="Calibri"/>
                <a:sym typeface="Calibri"/>
              </a:rPr>
              <a:t>mapa en la próxima diapositiva)</a:t>
            </a:r>
            <a:endParaRPr i="1">
              <a:solidFill>
                <a:schemeClr val="dk1"/>
              </a:solidFill>
              <a:latin typeface="Calibri"/>
              <a:ea typeface="Calibri"/>
              <a:cs typeface="Calibri"/>
              <a:sym typeface="Calibri"/>
            </a:endParaRPr>
          </a:p>
        </p:txBody>
      </p:sp>
      <p:sp>
        <p:nvSpPr>
          <p:cNvPr id="203" name="Google Shape;20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c79b378cdb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indent="-273050" lvl="2" marL="118745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Susa, la capital del reino Persa (4:16)</a:t>
            </a:r>
            <a:endParaRPr b="1">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mayoría de la acción toma lugar en el palacio del rey (patio, sala de rey, sala de banquete, jardín, la puerta del rey) </a:t>
            </a:r>
            <a:endParaRPr>
              <a:solidFill>
                <a:schemeClr val="dk1"/>
              </a:solidFill>
              <a:latin typeface="Calibri"/>
              <a:ea typeface="Calibri"/>
              <a:cs typeface="Calibri"/>
              <a:sym typeface="Calibri"/>
            </a:endParaRPr>
          </a:p>
          <a:p>
            <a:pPr indent="-273050" lvl="2" marL="118745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reino de Persia, desde la India hasta Etiopia/ Cus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15" name="Google Shape;215;g2c79b378cdb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Durante el reinado de Artajerjes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Estamos unos años después del regreso y la reforma de Esdras.  Esto se podría considerar “La Tercera Ola” de los que regresaron a Jerusalén.  </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Aproximadamente en el año 444 a.C. cuando Nehemías hizo su viaje </a:t>
            </a:r>
            <a:endParaRPr>
              <a:solidFill>
                <a:schemeClr val="dk1"/>
              </a:solidFill>
              <a:latin typeface="Calibri"/>
              <a:ea typeface="Calibri"/>
              <a:cs typeface="Calibri"/>
              <a:sym typeface="Calibri"/>
            </a:endParaRPr>
          </a:p>
          <a:p>
            <a:pPr indent="273050" lvl="2" marL="9144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Tardan cincuenta y dos días en reconstruir la muralla (6:16).</a:t>
            </a:r>
            <a:endParaRPr>
              <a:solidFill>
                <a:schemeClr val="dk1"/>
              </a:solidFill>
              <a:latin typeface="Calibri"/>
              <a:ea typeface="Calibri"/>
              <a:cs typeface="Calibri"/>
              <a:sym typeface="Calibri"/>
            </a:endParaRPr>
          </a:p>
        </p:txBody>
      </p:sp>
      <p:sp>
        <p:nvSpPr>
          <p:cNvPr id="223" name="Google Shape;22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Nehemías estaba preocupado por la oposición que sus compatriotas estaban recibiendo de parte de sus enemigos.  Los enemigos se burlan de la ciudad.</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2:17- Jerusalén está en ruinas.  Su muralla fue destruida.  </a:t>
            </a:r>
            <a:endParaRPr>
              <a:solidFill>
                <a:schemeClr val="dk1"/>
              </a:solidFill>
              <a:latin typeface="Calibri"/>
              <a:ea typeface="Calibri"/>
              <a:cs typeface="Calibri"/>
              <a:sym typeface="Calibri"/>
            </a:endParaRPr>
          </a:p>
        </p:txBody>
      </p:sp>
      <p:sp>
        <p:nvSpPr>
          <p:cNvPr id="235" name="Google Shape;23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rey le da permiso a Nehemías de volver a Jerusalén.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los protege de sus enemigos.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47" name="Google Shape;24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600"/>
              </a:spcAft>
              <a:buClr>
                <a:schemeClr val="dk1"/>
              </a:buClr>
              <a:buSzPts val="1100"/>
              <a:buFont typeface="Arial"/>
              <a:buNone/>
            </a:pPr>
            <a:r>
              <a:rPr b="1" lang="en-US">
                <a:solidFill>
                  <a:schemeClr val="dk1"/>
                </a:solidFill>
                <a:latin typeface="Calibri"/>
                <a:ea typeface="Calibri"/>
                <a:cs typeface="Calibri"/>
                <a:sym typeface="Calibri"/>
              </a:rPr>
              <a:t>Platicar las cuatro preguntas de “Consolidar.”</a:t>
            </a:r>
            <a:endParaRPr/>
          </a:p>
        </p:txBody>
      </p:sp>
      <p:sp>
        <p:nvSpPr>
          <p:cNvPr id="259" name="Google Shape;259;g26ba99a7413_0_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 </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Durante el regreso del exilio en Babilonia, Nehemías dirigió a los judíos a reconstruir las murallas de Jerusalén y acercarse a Dios en oración. </a:t>
            </a:r>
            <a:endParaRPr>
              <a:solidFill>
                <a:schemeClr val="dk1"/>
              </a:solidFill>
              <a:latin typeface="Calibri"/>
              <a:ea typeface="Calibri"/>
              <a:cs typeface="Calibri"/>
              <a:sym typeface="Calibri"/>
            </a:endParaRPr>
          </a:p>
          <a:p>
            <a:pPr indent="0" lvl="0" marL="0" marR="171450" rtl="0" algn="l">
              <a:lnSpc>
                <a:spcPct val="100000"/>
              </a:lnSpc>
              <a:spcBef>
                <a:spcPts val="600"/>
              </a:spcBef>
              <a:spcAft>
                <a:spcPts val="0"/>
              </a:spcAft>
              <a:buSzPts val="1100"/>
              <a:buNone/>
            </a:pPr>
            <a:r>
              <a:t/>
            </a:r>
            <a:endParaRPr>
              <a:solidFill>
                <a:schemeClr val="dk1"/>
              </a:solidFill>
              <a:latin typeface="Calibri"/>
              <a:ea typeface="Calibri"/>
              <a:cs typeface="Calibri"/>
              <a:sym typeface="Calibri"/>
            </a:endParaRPr>
          </a:p>
        </p:txBody>
      </p:sp>
      <p:sp>
        <p:nvSpPr>
          <p:cNvPr id="270" name="Google Shape;27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621378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Temer y ser cobarde delante de los enemigos de Dios.  </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Querer evitar la persecución.</a:t>
            </a:r>
            <a:endParaRPr>
              <a:solidFill>
                <a:schemeClr val="dk1"/>
              </a:solidFill>
              <a:latin typeface="Calibri"/>
              <a:ea typeface="Calibri"/>
              <a:cs typeface="Calibri"/>
              <a:sym typeface="Calibri"/>
            </a:endParaRPr>
          </a:p>
          <a:p>
            <a:pPr indent="0" lvl="0" marL="0" marR="171450" rtl="0" algn="l">
              <a:lnSpc>
                <a:spcPct val="100000"/>
              </a:lnSpc>
              <a:spcBef>
                <a:spcPts val="600"/>
              </a:spcBef>
              <a:spcAft>
                <a:spcPts val="0"/>
              </a:spcAft>
              <a:buSzPts val="1100"/>
              <a:buNone/>
            </a:pPr>
            <a:r>
              <a:t/>
            </a:r>
            <a:endParaRPr>
              <a:solidFill>
                <a:schemeClr val="dk1"/>
              </a:solidFill>
              <a:latin typeface="Calibri"/>
              <a:ea typeface="Calibri"/>
              <a:cs typeface="Calibri"/>
              <a:sym typeface="Calibri"/>
            </a:endParaRPr>
          </a:p>
        </p:txBody>
      </p:sp>
      <p:sp>
        <p:nvSpPr>
          <p:cNvPr id="282" name="Google Shape;28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levantó hombres para guiar, amonestar y animar a los judíos.  Hoy en día él levanta líderes espirituales para guiar, amonestar y animarme a mí.  Es puro amor y gracia que Dios los haya puesto en mi vida.  </a:t>
            </a:r>
            <a:endParaRPr>
              <a:solidFill>
                <a:schemeClr val="dk1"/>
              </a:solidFill>
              <a:latin typeface="Calibri"/>
              <a:ea typeface="Calibri"/>
              <a:cs typeface="Calibri"/>
              <a:sym typeface="Calibri"/>
            </a:endParaRPr>
          </a:p>
          <a:p>
            <a:pPr indent="-184150" lvl="1"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Jesucristo es el mejor líder, el que intercede por su pueblo y los defiende de todo mal y enemigo.    </a:t>
            </a:r>
            <a:endParaRPr>
              <a:solidFill>
                <a:schemeClr val="dk1"/>
              </a:solidFill>
              <a:latin typeface="Calibri"/>
              <a:ea typeface="Calibri"/>
              <a:cs typeface="Calibri"/>
              <a:sym typeface="Calibri"/>
            </a:endParaRPr>
          </a:p>
        </p:txBody>
      </p:sp>
      <p:sp>
        <p:nvSpPr>
          <p:cNvPr id="294" name="Google Shape;29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Orar fervientemente.  Por mi pueblo, contra los enemigos de Dios, por mí mismo. </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Estar listo para tomar acción.</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Confiar en la mano protectora de Dios.</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Compartir esta historia con creyentes bajo ataque.  En una capacitación para líderes cristianos.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306" name="Google Shape;30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6cec8686c0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Como pertenecemos al Pueblo de Dios y el afecto de esta realidad en nuestra vida diaria</a:t>
            </a:r>
            <a:endParaRPr>
              <a:solidFill>
                <a:schemeClr val="dk1"/>
              </a:solidFill>
              <a:latin typeface="Calibri"/>
              <a:ea typeface="Calibri"/>
              <a:cs typeface="Calibri"/>
              <a:sym typeface="Calibri"/>
            </a:endParaRPr>
          </a:p>
        </p:txBody>
      </p:sp>
      <p:sp>
        <p:nvSpPr>
          <p:cNvPr id="318" name="Google Shape;318;g26cec8686c0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c79b378cdb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 es Dios?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este curso, hemos seguido la caída de Israel, y el exilio de Judá. Pero en todo, lo más importante es ver cómo Dios protegió al pueblo y guardó sus promesas.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Proveyó para Elías y la viuda.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Demostró su gloria usando Elías en Monte Carmelo.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Salvó al Rey Ezequías y el pueblo en Jerusalén.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Envió profetas como Isaías y Jeremías</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Protegió el pueblo en cautiverio.</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Cerró la boca de los leones para Daniel.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Dio a Ester valentía.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Dio a Esdras la sabiduría de la Palabra.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Dio a Nehemías y otros la oportunidad de construir su templo y ciudad. </a:t>
            </a:r>
            <a:endParaRPr>
              <a:solidFill>
                <a:schemeClr val="dk1"/>
              </a:solidFill>
              <a:latin typeface="Calibri"/>
              <a:ea typeface="Calibri"/>
              <a:cs typeface="Calibri"/>
              <a:sym typeface="Calibri"/>
            </a:endParaRPr>
          </a:p>
          <a:p>
            <a:pPr indent="-298450" lvl="0" marL="4572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Todo para la gloria de su nombre y para nuestra salvación. Siempre estaba con su pueblo y mantuvo a un remanente. </a:t>
            </a:r>
            <a:endParaRPr>
              <a:solidFill>
                <a:schemeClr val="dk1"/>
              </a:solidFill>
              <a:latin typeface="Calibri"/>
              <a:ea typeface="Calibri"/>
              <a:cs typeface="Calibri"/>
              <a:sym typeface="Calibri"/>
            </a:endParaRPr>
          </a:p>
          <a:p>
            <a:pPr indent="-298450" lvl="0" marL="4572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este curso hemos visto promesas cumplidas. También, miramos adelante, 400 años después de Nehemías, a la llegada del Salvador al mundo. Otra promesa cumplida. Dios es perfecto. Dios es fiel. Dios salva. No hay lugar mejor que en su voluntad y en su tiempo perfecto. </a:t>
            </a:r>
            <a:endParaRPr>
              <a:solidFill>
                <a:schemeClr val="dk1"/>
              </a:solidFill>
              <a:latin typeface="Calibri"/>
              <a:ea typeface="Calibri"/>
              <a:cs typeface="Calibri"/>
              <a:sym typeface="Calibri"/>
            </a:endParaRPr>
          </a:p>
          <a:p>
            <a:pPr indent="0" lvl="0" marL="0" rtl="0" algn="l">
              <a:lnSpc>
                <a:spcPct val="106666"/>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328" name="Google Shape;328;g2c79b378cdb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6cec8686c0_0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pertenecemos al Pueblo de Dios?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Lección 1 de este curso, estudiamos en 1 Pedro 2:9-10 como pertenecemos nosotros también al pueblo de Dios por la fe en Jesucristo.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1 Pedro 2:9-10- </a:t>
            </a:r>
            <a:r>
              <a:rPr i="1" lang="en-US">
                <a:solidFill>
                  <a:schemeClr val="dk1"/>
                </a:solidFill>
                <a:latin typeface="Calibri"/>
                <a:ea typeface="Calibri"/>
                <a:cs typeface="Calibri"/>
                <a:sym typeface="Calibri"/>
              </a:rPr>
              <a:t>“Pero ustedes son descendencia escogida, sacerdocio regio, nación santa, pueblo que pertenece a Dios, para que proclamen las obras maravillosas de aquel que los llamó de las tinieblas a su luz admirable. Ustedes antes ni siquiera eran pueblo, pero ahora son pueblo de Dios; antes no habían recibido misericordia, pero ahora ya la han recibido.”</a:t>
            </a:r>
            <a:endParaRPr i="1">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nos llamó. Nos eligió ser sus hijos. Nos dio la fe y la vida por su misericordia. Nos salvó de las tinieblas. Pertenecemos a él. Tenemos propósito en él. </a:t>
            </a:r>
            <a:endParaRPr>
              <a:solidFill>
                <a:schemeClr val="dk1"/>
              </a:solidFill>
              <a:latin typeface="Calibri"/>
              <a:ea typeface="Calibri"/>
              <a:cs typeface="Calibri"/>
              <a:sym typeface="Calibri"/>
            </a:endParaRPr>
          </a:p>
          <a:p>
            <a:pPr indent="0" lvl="0" marL="0" rtl="0" algn="l">
              <a:lnSpc>
                <a:spcPct val="106666"/>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338" name="Google Shape;338;g26cec8686c0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6cec8686c0_0_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nos afecta esta realidad?</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Leemos más del contexto de 1 Pedro 2:4-12: “</a:t>
            </a:r>
            <a:r>
              <a:rPr i="1" lang="en-US">
                <a:solidFill>
                  <a:schemeClr val="dk1"/>
                </a:solidFill>
                <a:latin typeface="Calibri"/>
                <a:ea typeface="Calibri"/>
                <a:cs typeface="Calibri"/>
                <a:sym typeface="Calibri"/>
              </a:rPr>
              <a:t>Cristo es la piedra viva, desechada por los seres humanos, pero escogida y preciosa ante Dios. Al acercarse a él, también ustedes son como piedras vivas, con las cuales se está edificando una casa espiritual. De este modo llegan a ser un sacerdocio santo, para ofrecer sacrificios espirituales que Dios acepta por medio de Jesucristo.”</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Así dice la Escritura:</a:t>
            </a:r>
            <a:r>
              <a:rPr i="1" lang="en-US">
                <a:solidFill>
                  <a:schemeClr val="dk1"/>
                </a:solidFill>
                <a:latin typeface="Calibri"/>
                <a:ea typeface="Calibri"/>
                <a:cs typeface="Calibri"/>
                <a:sym typeface="Calibri"/>
              </a:rPr>
              <a:t> «Miren, yo pongo en Sión, una piedra angular escogida y preciosa,</a:t>
            </a:r>
            <a:br>
              <a:rPr i="1" lang="en-US">
                <a:solidFill>
                  <a:schemeClr val="dk1"/>
                </a:solidFill>
                <a:latin typeface="Calibri"/>
                <a:ea typeface="Calibri"/>
                <a:cs typeface="Calibri"/>
                <a:sym typeface="Calibri"/>
              </a:rPr>
            </a:br>
            <a:r>
              <a:rPr i="1" lang="en-US">
                <a:solidFill>
                  <a:schemeClr val="dk1"/>
                </a:solidFill>
                <a:latin typeface="Calibri"/>
                <a:ea typeface="Calibri"/>
                <a:cs typeface="Calibri"/>
                <a:sym typeface="Calibri"/>
              </a:rPr>
              <a:t>y el que confíe en ella no será jamás defraudado» Para ustedes los creyentes, esta piedra es preciosa; pero para los incrédulos, «la piedra que desecharon los constructores ha llegado a ser la piedra angular», y también: «una piedra de tropiezo y una roca que hace caer» Tropiezan al desobedecer la palabra, para lo cual estaban destinados. Pero ustedes son descendencia escogida, sacerdocio regio, nación santa, pueblo que pertenece a Dios, para que proclamen las obras maravillosas de aquel que los llamó de las tinieblas a su luz admirable. Ustedes antes ni siquiera eran pueblo, pero ahora son pueblo de Dios; antes no habían recibido misericordia, pero ahora ya la han recibido. Queridos hermanos, les ruego como a extranjeros y peregrinos en este mundo que se aparten de los deseos pecaminosos que combaten contra el alma. Mantengan entre los incrédulos una conducta tan ejemplar que, aunque los acusen de hacer el mal, ellos observen las buenas obras de ustedes y glorifiquen a Dios en el día de su visitación. </a:t>
            </a:r>
            <a:endParaRPr i="1">
              <a:solidFill>
                <a:schemeClr val="dk1"/>
              </a:solidFill>
              <a:latin typeface="Calibri"/>
              <a:ea typeface="Calibri"/>
              <a:cs typeface="Calibri"/>
              <a:sym typeface="Calibri"/>
            </a:endParaRPr>
          </a:p>
          <a:p>
            <a:pPr indent="0" lvl="0" marL="0" rtl="0" algn="l">
              <a:lnSpc>
                <a:spcPct val="106666"/>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348" name="Google Shape;348;g26cec8686c0_0_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6cec8686c0_0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3" marL="18288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Somos “piedras vivas”, parte del templo vivo de Dios.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Jesucristo es la piedra angular</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Otros van a negar a Cristo, pero para nosotros es precioso, Cristo es todo.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Formamos parte del sacerdocio santo, miembros del cuerpo de Cristo con un mensaje de gracia que deseamos compartir con otros.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Deseamos proclamar las obras maravillosas de Dios que nos salvó</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Vivimos en este mundo como extranjeros y peregrinos. Deseamos apartar de la maldad y vivir como ejemplos del amor de Dios. </a:t>
            </a:r>
            <a:endParaRPr>
              <a:solidFill>
                <a:schemeClr val="dk1"/>
              </a:solidFill>
              <a:latin typeface="Calibri"/>
              <a:ea typeface="Calibri"/>
              <a:cs typeface="Calibri"/>
              <a:sym typeface="Calibri"/>
            </a:endParaRPr>
          </a:p>
          <a:p>
            <a:pPr indent="0" lvl="0" marL="0" marR="171450" rtl="0" algn="l">
              <a:spcBef>
                <a:spcPts val="1000"/>
              </a:spcBef>
              <a:spcAft>
                <a:spcPts val="0"/>
              </a:spcAft>
              <a:buNone/>
            </a:pPr>
            <a:r>
              <a:rPr lang="en-US">
                <a:solidFill>
                  <a:schemeClr val="dk1"/>
                </a:solidFill>
                <a:latin typeface="Calibri"/>
                <a:ea typeface="Calibri"/>
                <a:cs typeface="Calibri"/>
                <a:sym typeface="Calibri"/>
              </a:rPr>
              <a:t>Describir como pertenecemos al Pueblo de Dios y el afecto de esta realidad en nuestra vida diaria. </a:t>
            </a:r>
            <a:endParaRPr>
              <a:solidFill>
                <a:schemeClr val="dk1"/>
              </a:solidFill>
              <a:latin typeface="Calibri"/>
              <a:ea typeface="Calibri"/>
              <a:cs typeface="Calibri"/>
              <a:sym typeface="Calibri"/>
            </a:endParaRPr>
          </a:p>
          <a:p>
            <a:pPr indent="0" lvl="0" marL="0" marR="171450" rtl="0" algn="l">
              <a:spcBef>
                <a:spcPts val="1000"/>
              </a:spcBef>
              <a:spcAft>
                <a:spcPts val="1000"/>
              </a:spcAft>
              <a:buNone/>
            </a:pPr>
            <a:r>
              <a:rPr lang="en-US">
                <a:solidFill>
                  <a:schemeClr val="dk1"/>
                </a:solidFill>
                <a:latin typeface="Calibri"/>
                <a:ea typeface="Calibri"/>
                <a:cs typeface="Calibri"/>
                <a:sym typeface="Calibri"/>
              </a:rPr>
              <a:t>Si queda tiempo, deja que los estudiantes compartan su respuesta personal a esta pregunta. También hay la opción de hacerlo en grupos pequeños. </a:t>
            </a:r>
            <a:endParaRPr b="1">
              <a:solidFill>
                <a:schemeClr val="dk1"/>
              </a:solidFill>
              <a:latin typeface="Calibri"/>
              <a:ea typeface="Calibri"/>
              <a:cs typeface="Calibri"/>
              <a:sym typeface="Calibri"/>
            </a:endParaRPr>
          </a:p>
        </p:txBody>
      </p:sp>
      <p:sp>
        <p:nvSpPr>
          <p:cNvPr id="358" name="Google Shape;358;g26cec8686c0_0_1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c79b378cdb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Proyecto Final</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Fecha límite</a:t>
            </a:r>
            <a:endParaRPr>
              <a:solidFill>
                <a:schemeClr val="dk1"/>
              </a:solidFill>
              <a:latin typeface="Calibri"/>
              <a:ea typeface="Calibri"/>
              <a:cs typeface="Calibri"/>
              <a:sym typeface="Calibri"/>
            </a:endParaRPr>
          </a:p>
          <a:p>
            <a:pPr indent="-298450" lvl="0" marL="914400" marR="171450" rtl="0" algn="l">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Ya se explicó mucho en Lección 7 qué es el proyecto final. </a:t>
            </a:r>
            <a:endParaRPr>
              <a:solidFill>
                <a:schemeClr val="dk1"/>
              </a:solidFill>
              <a:latin typeface="Calibri"/>
              <a:ea typeface="Calibri"/>
              <a:cs typeface="Calibri"/>
              <a:sym typeface="Calibri"/>
            </a:endParaRPr>
          </a:p>
        </p:txBody>
      </p:sp>
      <p:sp>
        <p:nvSpPr>
          <p:cNvPr id="368" name="Google Shape;368;g2c79b378cdb_0_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76" name="Google Shape;376;g2adf1476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adf147660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384" name="Google Shape;384;g2adf147660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Material extra</a:t>
            </a:r>
            <a:r>
              <a:rPr b="1" lang="en-US">
                <a:solidFill>
                  <a:schemeClr val="dk1"/>
                </a:solidFill>
                <a:latin typeface="Calibri"/>
                <a:ea typeface="Calibri"/>
                <a:cs typeface="Calibri"/>
                <a:sym typeface="Calibri"/>
              </a:rPr>
              <a:t>: </a:t>
            </a:r>
            <a:endParaRPr b="1" u="sng">
              <a:solidFill>
                <a:schemeClr val="dk1"/>
              </a:solidFill>
              <a:latin typeface="Calibri"/>
              <a:ea typeface="Calibri"/>
              <a:cs typeface="Calibri"/>
              <a:sym typeface="Calibri"/>
            </a:endParaRPr>
          </a:p>
          <a:p>
            <a:pPr indent="-298450" lvl="0" marL="4572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 El periodo Intertestamentario</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Al periodo entre el último profeta del Antiguo Testamento (Malaquías) y la llegada de Cristo se le llama, “El Periodo Intertestamentario.”  (400 a.C. - 1 a.C.)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este tiempo se escribieron los doce libros apócrifos. La palabra apócrifo significa "escondido" porque estaban "escondidos" entre los libros del Antiguo y Nuevo Testamento. Todas las iglesias reconocen a los apócrifos como literatura tradicional religiosa judía, pero no todas las iglesias reconocen que esos libros sean iguales a los 39 y 27 libros inspirados del Antiguo y Nuevo Testamento.  Son interesantes.  Se puede aprender algo de la historia entre el Antiguo y el Nuevo Testamento.  No obstante, es evidente que no son libros inspirados. NO SON PALABRA DE DIOS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griegos</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Durante este periodo Alejandro Magno y el imperio griego/macedonio derrotó al reino Persa y expandió su imperio.  Hasta Israel llegó a estar bajo su control.  Su reinado fue de 336 a 323 a.C.   </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cultura griega se difundió (helenismo) y el griego koiné (griego común) llegó a ser la lengua internacional.  Por consiguiente, el Nuevo Testamento sería escrito en griego.  </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En 167 a.C. un rey griego profanó el templo de Dios, sacrificando un cerdo allí en el altar a los dioses paganos.  Los judíos, bajo el liderazgo de la familia de los Macabeos, pelearon para liberar a Israel.  Lograron obtener control de la ciudad de Jerusalén, y purificaron el templo.  Desde entonces, los judíos celebran con la fiesta llamada “Janucá.”  </a:t>
            </a:r>
            <a:endParaRPr>
              <a:solidFill>
                <a:schemeClr val="dk1"/>
              </a:solidFill>
              <a:latin typeface="Calibri"/>
              <a:ea typeface="Calibri"/>
              <a:cs typeface="Calibri"/>
              <a:sym typeface="Calibri"/>
            </a:endParaRPr>
          </a:p>
          <a:p>
            <a:pPr indent="-298450" lvl="1" marL="9144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Los romanos empezaron a controlar Israel unos 60 años antes del nacimiento de Cristo.  (Este tema se tratará en otro curso).</a:t>
            </a:r>
            <a:endParaRPr b="1" u="sng">
              <a:solidFill>
                <a:schemeClr val="dk1"/>
              </a:solidFill>
              <a:latin typeface="Calibri"/>
              <a:ea typeface="Calibri"/>
              <a:cs typeface="Calibri"/>
              <a:sym typeface="Calibri"/>
            </a:endParaRPr>
          </a:p>
        </p:txBody>
      </p:sp>
      <p:sp>
        <p:nvSpPr>
          <p:cNvPr id="392" name="Google Shape;392;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Padre celestial, te doy gracias por permitirnos crecer por medio de este curso.  Que no solo seamos conocedores, sino también hacedores de tu palabra.  Te pedimos que bendigas a tu iglesia con líderes como Nehemías: valientes, sabios, decisivos y llenos de fe para orar sin cesar.  Te pedimos esto en el nombre de Jesucristo, nuestro gran sumo sacerdote, Amén. </a:t>
            </a:r>
            <a:endParaRPr b="1">
              <a:solidFill>
                <a:schemeClr val="dk1"/>
              </a:solidFill>
              <a:latin typeface="Calibri"/>
              <a:ea typeface="Calibri"/>
              <a:cs typeface="Calibri"/>
              <a:sym typeface="Calibri"/>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Usar el método de las 4 “C” para leer y entender Nehemías 1-4:16; 6:15-16</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Describir como pertenecemos al Pueblo de Dios y el afecto de esta realidad en nuestra vida             diaria</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6c0eec2cfd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Reforma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época de Esdras y Nehemías era una de reconstrucción física y reforma espiritual.  La gente no conocía la palabra de Dios- incluidos los líderes religiosos y políticos.  Bajo el liderazgo de Esdras y Nehemías, la gente escuchaba la palabra de Dios y empezó a seguirla.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500 años después, los fariseos enseñaban tradiciones humanas más que la palabra de Dios. Juan el Bautista, nuestro Señor Jesucristo y sus apóstoles también predicaron un mensaje de arrepentimiento, animando a la gente a volverse a Dios y a su palabra.  En cierto sentido fue una reforma espiritual.  </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También en el siglo 16, en la época de la Reforma Protestante, hubo necesidad de volver a las Escrituras.  La Iglesia Católica Romana vendía el perdón de los pecados.  La iglesia se había hecho un imperio político.  Martin Lutero y otros ayudaron a la gente a volver a las Escrituras y a la fe en Jesucristo.</a:t>
            </a:r>
            <a:endParaRPr b="1">
              <a:solidFill>
                <a:schemeClr val="dk1"/>
              </a:solidFill>
              <a:latin typeface="Calibri"/>
              <a:ea typeface="Calibri"/>
              <a:cs typeface="Calibri"/>
              <a:sym typeface="Calibri"/>
            </a:endParaRPr>
          </a:p>
        </p:txBody>
      </p:sp>
      <p:sp>
        <p:nvSpPr>
          <p:cNvPr id="140" name="Google Shape;140;g26c0eec2cfd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6cec8686c0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época de Esdras/Nehemías, la de Jesús (hace 2000+ años), la del siglo XVI- ¿en qué se parecen a nuestros tiempos?  ¿Dónde ven ustedes la necesidad de una Reforma hoy en día?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ignorancia de algunos líderes</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falta de conocimiento básico de la Biblia por el pueblo de Dios</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Iglesias que están muy metidas en la política</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Líderes e iglesias que predican tradiciones más que la palabra de Dios</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Hace falta un llamado al arrepentimiento.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150" name="Google Shape;150;g26cec8686c0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“Contar”</a:t>
            </a:r>
            <a:endParaRPr>
              <a:solidFill>
                <a:schemeClr val="dk1"/>
              </a:solidFill>
              <a:latin typeface="Calibri"/>
              <a:ea typeface="Calibri"/>
              <a:cs typeface="Calibri"/>
              <a:sym typeface="Calibri"/>
            </a:endParaRPr>
          </a:p>
          <a:p>
            <a:pPr indent="-298450" lvl="0" marL="914400" marR="171450" rtl="0" algn="l">
              <a:spcBef>
                <a:spcPts val="6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Nehemías 1-4:16 y 6:15-16.&gt;</a:t>
            </a:r>
            <a:endParaRPr b="1">
              <a:solidFill>
                <a:schemeClr val="dk1"/>
              </a:solidFill>
              <a:latin typeface="Calibri"/>
              <a:ea typeface="Calibri"/>
              <a:cs typeface="Calibri"/>
              <a:sym typeface="Calibri"/>
            </a:endParaRPr>
          </a:p>
        </p:txBody>
      </p:sp>
      <p:sp>
        <p:nvSpPr>
          <p:cNvPr id="158" name="Google Shape;158;g26c0eec2cfd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8.png"/><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22.png"/><Relationship Id="rId5"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9.png"/><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24.png"/><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21.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26.png"/><Relationship Id="rId5"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23.png"/><Relationship Id="rId5"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25.png"/><Relationship Id="rId5"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9.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g26ba99a7413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71" name="Google Shape;171;g26ba99a7413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72" name="Google Shape;172;g26ba99a7413_0_427"/>
          <p:cNvSpPr txBox="1"/>
          <p:nvPr/>
        </p:nvSpPr>
        <p:spPr>
          <a:xfrm>
            <a:off x="5838753" y="3592700"/>
            <a:ext cx="62697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Nehemías 1-4:16 y 6:15-16</a:t>
            </a:r>
            <a:endParaRPr b="0" i="0" sz="3888" u="none" cap="none" strike="noStrike">
              <a:solidFill>
                <a:schemeClr val="dk1"/>
              </a:solidFill>
              <a:latin typeface="Lato"/>
              <a:ea typeface="Lato"/>
              <a:cs typeface="Lato"/>
              <a:sym typeface="Lato"/>
            </a:endParaRPr>
          </a:p>
        </p:txBody>
      </p:sp>
      <p:sp>
        <p:nvSpPr>
          <p:cNvPr id="173" name="Google Shape;173;g26ba99a7413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74" name="Google Shape;174;g26ba99a7413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75" name="Google Shape;175;g26ba99a7413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176" name="Google Shape;176;g26ba99a7413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1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82" name="Google Shape;182;p1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83" name="Google Shape;183;p1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4" name="Google Shape;184;p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85" name="Google Shape;185;p11"/>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¿Quiénes son los personajes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186" name="Google Shape;186;p11"/>
          <p:cNvPicPr preferRelativeResize="0"/>
          <p:nvPr/>
        </p:nvPicPr>
        <p:blipFill rotWithShape="1">
          <a:blip r:embed="rId4">
            <a:alphaModFix/>
          </a:blip>
          <a:srcRect b="23587" l="7105" r="7634" t="10153"/>
          <a:stretch/>
        </p:blipFill>
        <p:spPr>
          <a:xfrm>
            <a:off x="8577182" y="1617635"/>
            <a:ext cx="1662993" cy="1292389"/>
          </a:xfrm>
          <a:prstGeom prst="rect">
            <a:avLst/>
          </a:prstGeom>
          <a:noFill/>
          <a:ln>
            <a:noFill/>
          </a:ln>
        </p:spPr>
      </p:pic>
      <p:pic>
        <p:nvPicPr>
          <p:cNvPr descr="A green bird with leaves&#10;&#10;Description automatically generated" id="187" name="Google Shape;187;p1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188" name="Google Shape;188;p11"/>
          <p:cNvSpPr txBox="1"/>
          <p:nvPr/>
        </p:nvSpPr>
        <p:spPr>
          <a:xfrm>
            <a:off x="4127375" y="3349425"/>
            <a:ext cx="8373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Nehemías 1-4:16 y 6:15-16</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12"/>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94" name="Google Shape;194;p1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95" name="Google Shape;195;p1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6" name="Google Shape;196;p1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97" name="Google Shape;197;p12"/>
          <p:cNvSpPr txBox="1"/>
          <p:nvPr/>
        </p:nvSpPr>
        <p:spPr>
          <a:xfrm>
            <a:off x="4127381" y="4163146"/>
            <a:ext cx="672797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¿Cuáles son los objetos (o animales)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198" name="Google Shape;198;p12"/>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199" name="Google Shape;199;p12"/>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200" name="Google Shape;200;p12"/>
          <p:cNvSpPr txBox="1"/>
          <p:nvPr/>
        </p:nvSpPr>
        <p:spPr>
          <a:xfrm>
            <a:off x="4127375" y="3349425"/>
            <a:ext cx="8373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Nehemías 1-4:16 y 6:15-16</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13"/>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06" name="Google Shape;206;p13"/>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07" name="Google Shape;207;p1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8" name="Google Shape;208;p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09" name="Google Shape;209;p1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¿Dónde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10" name="Google Shape;210;p13"/>
          <p:cNvPicPr preferRelativeResize="0"/>
          <p:nvPr/>
        </p:nvPicPr>
        <p:blipFill rotWithShape="1">
          <a:blip r:embed="rId4">
            <a:alphaModFix/>
          </a:blip>
          <a:srcRect b="0" l="0" r="0" t="0"/>
          <a:stretch/>
        </p:blipFill>
        <p:spPr>
          <a:xfrm>
            <a:off x="9076083" y="1470749"/>
            <a:ext cx="1127705" cy="1374727"/>
          </a:xfrm>
          <a:prstGeom prst="rect">
            <a:avLst/>
          </a:prstGeom>
          <a:noFill/>
          <a:ln>
            <a:noFill/>
          </a:ln>
        </p:spPr>
      </p:pic>
      <p:pic>
        <p:nvPicPr>
          <p:cNvPr descr="A green bird with leaves&#10;&#10;Description automatically generated" id="211" name="Google Shape;211;p13"/>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212" name="Google Shape;212;p13"/>
          <p:cNvSpPr txBox="1"/>
          <p:nvPr/>
        </p:nvSpPr>
        <p:spPr>
          <a:xfrm>
            <a:off x="4127375" y="3349425"/>
            <a:ext cx="8373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Nehemías 1-4:16 y 6:15-16</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g2c79b378cdb_0_2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18" name="Google Shape;218;g2c79b378cdb_0_2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19" name="Google Shape;219;g2c79b378cdb_0_24"/>
          <p:cNvPicPr preferRelativeResize="0"/>
          <p:nvPr/>
        </p:nvPicPr>
        <p:blipFill rotWithShape="1">
          <a:blip r:embed="rId4">
            <a:alphaModFix/>
          </a:blip>
          <a:srcRect b="0" l="0" r="0" t="0"/>
          <a:stretch/>
        </p:blipFill>
        <p:spPr>
          <a:xfrm>
            <a:off x="375475" y="823285"/>
            <a:ext cx="8269042" cy="5211425"/>
          </a:xfrm>
          <a:prstGeom prst="rect">
            <a:avLst/>
          </a:prstGeom>
          <a:noFill/>
          <a:ln>
            <a:noFill/>
          </a:ln>
        </p:spPr>
      </p:pic>
      <p:pic>
        <p:nvPicPr>
          <p:cNvPr id="220" name="Google Shape;220;g2c79b378cdb_0_24"/>
          <p:cNvPicPr preferRelativeResize="0"/>
          <p:nvPr/>
        </p:nvPicPr>
        <p:blipFill>
          <a:blip r:embed="rId5">
            <a:alphaModFix/>
          </a:blip>
          <a:stretch>
            <a:fillRect/>
          </a:stretch>
        </p:blipFill>
        <p:spPr>
          <a:xfrm rot="-5400000">
            <a:off x="8174018" y="2083258"/>
            <a:ext cx="4405950" cy="3160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14"/>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26" name="Google Shape;226;p14"/>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27" name="Google Shape;227;p1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8" name="Google Shape;228;p1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29" name="Google Shape;229;p14"/>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¿Cuándo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30" name="Google Shape;230;p14"/>
          <p:cNvPicPr preferRelativeResize="0"/>
          <p:nvPr/>
        </p:nvPicPr>
        <p:blipFill rotWithShape="1">
          <a:blip r:embed="rId4">
            <a:alphaModFix/>
          </a:blip>
          <a:srcRect b="0" l="0" r="0" t="0"/>
          <a:stretch/>
        </p:blipFill>
        <p:spPr>
          <a:xfrm>
            <a:off x="9269912" y="1743573"/>
            <a:ext cx="824369" cy="950227"/>
          </a:xfrm>
          <a:prstGeom prst="rect">
            <a:avLst/>
          </a:prstGeom>
          <a:noFill/>
          <a:ln>
            <a:noFill/>
          </a:ln>
        </p:spPr>
      </p:pic>
      <p:pic>
        <p:nvPicPr>
          <p:cNvPr descr="A green bird with leaves&#10;&#10;Description automatically generated" id="231" name="Google Shape;231;p14"/>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232" name="Google Shape;232;p14"/>
          <p:cNvSpPr txBox="1"/>
          <p:nvPr/>
        </p:nvSpPr>
        <p:spPr>
          <a:xfrm>
            <a:off x="4127375" y="3349425"/>
            <a:ext cx="8373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Nehemías 1-4:16 y 6:15-16</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p15"/>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38" name="Google Shape;238;p15"/>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39" name="Google Shape;239;p15"/>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0" name="Google Shape;240;p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41" name="Google Shape;241;p1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problema?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42" name="Google Shape;242;p15"/>
          <p:cNvPicPr preferRelativeResize="0"/>
          <p:nvPr/>
        </p:nvPicPr>
        <p:blipFill rotWithShape="1">
          <a:blip r:embed="rId4">
            <a:alphaModFix/>
          </a:blip>
          <a:srcRect b="0" l="0" r="0" t="0"/>
          <a:stretch/>
        </p:blipFill>
        <p:spPr>
          <a:xfrm>
            <a:off x="8884044" y="1460358"/>
            <a:ext cx="1405304" cy="1389026"/>
          </a:xfrm>
          <a:prstGeom prst="rect">
            <a:avLst/>
          </a:prstGeom>
          <a:noFill/>
          <a:ln>
            <a:noFill/>
          </a:ln>
        </p:spPr>
      </p:pic>
      <p:pic>
        <p:nvPicPr>
          <p:cNvPr descr="A green bird with leaves&#10;&#10;Description automatically generated" id="243" name="Google Shape;243;p15"/>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244" name="Google Shape;244;p15"/>
          <p:cNvSpPr txBox="1"/>
          <p:nvPr/>
        </p:nvSpPr>
        <p:spPr>
          <a:xfrm>
            <a:off x="4127375" y="3349425"/>
            <a:ext cx="8373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Nehemías 1-4:16 y 6:15-16</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8" name="Shape 248"/>
        <p:cNvGrpSpPr/>
        <p:nvPr/>
      </p:nvGrpSpPr>
      <p:grpSpPr>
        <a:xfrm>
          <a:off x="0" y="0"/>
          <a:ext cx="0" cy="0"/>
          <a:chOff x="0" y="0"/>
          <a:chExt cx="0" cy="0"/>
        </a:xfrm>
      </p:grpSpPr>
      <p:sp>
        <p:nvSpPr>
          <p:cNvPr id="249" name="Google Shape;249;p16"/>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50" name="Google Shape;250;p16"/>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51" name="Google Shape;251;p1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2" name="Google Shape;252;p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53" name="Google Shape;253;p16"/>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resuelve el problema? ¿Cómo?</a:t>
            </a:r>
            <a:endParaRPr b="1" i="0" sz="3200" u="none" cap="none" strike="noStrike">
              <a:solidFill>
                <a:schemeClr val="dk1"/>
              </a:solidFill>
              <a:latin typeface="Lato"/>
              <a:ea typeface="Lato"/>
              <a:cs typeface="Lato"/>
              <a:sym typeface="Lato"/>
            </a:endParaRPr>
          </a:p>
        </p:txBody>
      </p:sp>
      <p:pic>
        <p:nvPicPr>
          <p:cNvPr id="254" name="Google Shape;254;p16"/>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255" name="Google Shape;255;p16"/>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256" name="Google Shape;256;p16"/>
          <p:cNvSpPr txBox="1"/>
          <p:nvPr/>
        </p:nvSpPr>
        <p:spPr>
          <a:xfrm>
            <a:off x="4127375" y="3349425"/>
            <a:ext cx="8373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Nehemías 1-4:16 y 6:15-16</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62" name="Google Shape;262;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63" name="Google Shape;263;g26ba99a7413_0_523"/>
          <p:cNvSpPr txBox="1"/>
          <p:nvPr/>
        </p:nvSpPr>
        <p:spPr>
          <a:xfrm>
            <a:off x="5838753" y="3592700"/>
            <a:ext cx="60609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Nehemías 1-4:16 y 6:15-16</a:t>
            </a:r>
            <a:endParaRPr b="0" i="0" sz="3888" u="none" cap="none" strike="noStrike">
              <a:solidFill>
                <a:schemeClr val="dk1"/>
              </a:solidFill>
              <a:latin typeface="Lato"/>
              <a:ea typeface="Lato"/>
              <a:cs typeface="Lato"/>
              <a:sym typeface="Lato"/>
            </a:endParaRPr>
          </a:p>
        </p:txBody>
      </p:sp>
      <p:sp>
        <p:nvSpPr>
          <p:cNvPr id="264" name="Google Shape;264;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65" name="Google Shape;265;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66" name="Google Shape;266;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67" name="Google Shape;267;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1" name="Shape 271"/>
        <p:cNvGrpSpPr/>
        <p:nvPr/>
      </p:nvGrpSpPr>
      <p:grpSpPr>
        <a:xfrm>
          <a:off x="0" y="0"/>
          <a:ext cx="0" cy="0"/>
          <a:chOff x="0" y="0"/>
          <a:chExt cx="0" cy="0"/>
        </a:xfrm>
      </p:grpSpPr>
      <p:sp>
        <p:nvSpPr>
          <p:cNvPr id="272" name="Google Shape;272;p18"/>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73" name="Google Shape;273;p18"/>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74" name="Google Shape;274;p1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5" name="Google Shape;275;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76" name="Google Shape;276;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77" name="Google Shape;277;p18"/>
          <p:cNvPicPr preferRelativeResize="0"/>
          <p:nvPr/>
        </p:nvPicPr>
        <p:blipFill rotWithShape="1">
          <a:blip r:embed="rId4">
            <a:alphaModFix/>
          </a:blip>
          <a:srcRect b="0" l="0" r="0" t="0"/>
          <a:stretch/>
        </p:blipFill>
        <p:spPr>
          <a:xfrm>
            <a:off x="9253057" y="1681917"/>
            <a:ext cx="1247432" cy="1167468"/>
          </a:xfrm>
          <a:prstGeom prst="rect">
            <a:avLst/>
          </a:prstGeom>
          <a:noFill/>
          <a:ln>
            <a:noFill/>
          </a:ln>
        </p:spPr>
      </p:pic>
      <p:pic>
        <p:nvPicPr>
          <p:cNvPr descr="A green bird with leaves&#10;&#10;Description automatically generated" id="278" name="Google Shape;278;p18"/>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279" name="Google Shape;279;p18"/>
          <p:cNvSpPr txBox="1"/>
          <p:nvPr/>
        </p:nvSpPr>
        <p:spPr>
          <a:xfrm>
            <a:off x="4127375" y="3349425"/>
            <a:ext cx="8373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Nehemías 1-4:16 y 6:15-16</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3" name="Shape 283"/>
        <p:cNvGrpSpPr/>
        <p:nvPr/>
      </p:nvGrpSpPr>
      <p:grpSpPr>
        <a:xfrm>
          <a:off x="0" y="0"/>
          <a:ext cx="0" cy="0"/>
          <a:chOff x="0" y="0"/>
          <a:chExt cx="0" cy="0"/>
        </a:xfrm>
      </p:grpSpPr>
      <p:sp>
        <p:nvSpPr>
          <p:cNvPr id="284" name="Google Shape;284;p19"/>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85" name="Google Shape;285;p19"/>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86" name="Google Shape;286;p1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7" name="Google Shape;287;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8" name="Google Shape;288;p19"/>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89" name="Google Shape;289;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290" name="Google Shape;290;p19"/>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291" name="Google Shape;291;p19"/>
          <p:cNvSpPr txBox="1"/>
          <p:nvPr/>
        </p:nvSpPr>
        <p:spPr>
          <a:xfrm>
            <a:off x="4127375" y="3349425"/>
            <a:ext cx="8373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Nehemías 1-4:16 y 6:15-16</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sp>
        <p:nvSpPr>
          <p:cNvPr id="296" name="Google Shape;296;p2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97" name="Google Shape;297;p2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98" name="Google Shape;298;p2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9" name="Google Shape;299;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00" name="Google Shape;300;p20"/>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01" name="Google Shape;301;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302" name="Google Shape;302;p20"/>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303" name="Google Shape;303;p20"/>
          <p:cNvSpPr txBox="1"/>
          <p:nvPr/>
        </p:nvSpPr>
        <p:spPr>
          <a:xfrm>
            <a:off x="4127375" y="3349425"/>
            <a:ext cx="8373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Nehemías 1-4:16 y 6:15-16</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7" name="Shape 307"/>
        <p:cNvGrpSpPr/>
        <p:nvPr/>
      </p:nvGrpSpPr>
      <p:grpSpPr>
        <a:xfrm>
          <a:off x="0" y="0"/>
          <a:ext cx="0" cy="0"/>
          <a:chOff x="0" y="0"/>
          <a:chExt cx="0" cy="0"/>
        </a:xfrm>
      </p:grpSpPr>
      <p:sp>
        <p:nvSpPr>
          <p:cNvPr id="308" name="Google Shape;308;p2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09" name="Google Shape;309;p2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10" name="Google Shape;310;p2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1" name="Google Shape;311;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12" name="Google Shape;312;p2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13" name="Google Shape;313;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314" name="Google Shape;314;p2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315" name="Google Shape;315;p21"/>
          <p:cNvSpPr txBox="1"/>
          <p:nvPr/>
        </p:nvSpPr>
        <p:spPr>
          <a:xfrm>
            <a:off x="4127375" y="3349425"/>
            <a:ext cx="8373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Nehemías 1-4:16 y 6:15-16</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26cec8686c0_0_34"/>
          <p:cNvSpPr/>
          <p:nvPr/>
        </p:nvSpPr>
        <p:spPr>
          <a:xfrm>
            <a:off x="9255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1" name="Google Shape;321;g26cec8686c0_0_34"/>
          <p:cNvSpPr txBox="1"/>
          <p:nvPr/>
        </p:nvSpPr>
        <p:spPr>
          <a:xfrm>
            <a:off x="8811229" y="1803633"/>
            <a:ext cx="2512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green bird with leaves&#10;&#10;Description automatically generated" id="322" name="Google Shape;322;g26cec8686c0_0_3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23" name="Google Shape;323;g26cec8686c0_0_34"/>
          <p:cNvSpPr/>
          <p:nvPr/>
        </p:nvSpPr>
        <p:spPr>
          <a:xfrm>
            <a:off x="717625" y="405554"/>
            <a:ext cx="110700" cy="46125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4" name="Google Shape;324;g26cec8686c0_0_34"/>
          <p:cNvPicPr preferRelativeResize="0"/>
          <p:nvPr/>
        </p:nvPicPr>
        <p:blipFill rotWithShape="1">
          <a:blip r:embed="rId4">
            <a:alphaModFix/>
          </a:blip>
          <a:srcRect b="16743" l="0" r="0" t="37684"/>
          <a:stretch/>
        </p:blipFill>
        <p:spPr>
          <a:xfrm>
            <a:off x="828265" y="405549"/>
            <a:ext cx="6745936" cy="4612618"/>
          </a:xfrm>
          <a:prstGeom prst="rect">
            <a:avLst/>
          </a:prstGeom>
          <a:noFill/>
          <a:ln>
            <a:noFill/>
          </a:ln>
        </p:spPr>
      </p:pic>
      <p:sp>
        <p:nvSpPr>
          <p:cNvPr id="325" name="Google Shape;325;g26cec8686c0_0_34"/>
          <p:cNvSpPr txBox="1"/>
          <p:nvPr/>
        </p:nvSpPr>
        <p:spPr>
          <a:xfrm>
            <a:off x="2930374" y="5539950"/>
            <a:ext cx="105567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Pertenecemos al Pueblo de Dios</a:t>
            </a:r>
            <a:endParaRPr b="0" i="0" sz="6000" u="none" cap="none" strike="noStrike">
              <a:solidFill>
                <a:srgbClr val="009444"/>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
        <p:nvSpPr>
          <p:cNvPr id="330" name="Google Shape;330;g2c79b378cdb_0_54"/>
          <p:cNvSpPr txBox="1"/>
          <p:nvPr/>
        </p:nvSpPr>
        <p:spPr>
          <a:xfrm>
            <a:off x="4127382" y="11972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¿Quién es Dios? </a:t>
            </a:r>
            <a:endParaRPr b="0" i="0" sz="6000" u="none" cap="none" strike="noStrike">
              <a:solidFill>
                <a:srgbClr val="009444"/>
              </a:solidFill>
              <a:latin typeface="Lato"/>
              <a:ea typeface="Lato"/>
              <a:cs typeface="Lato"/>
              <a:sym typeface="Lato"/>
            </a:endParaRPr>
          </a:p>
        </p:txBody>
      </p:sp>
      <p:sp>
        <p:nvSpPr>
          <p:cNvPr id="331" name="Google Shape;331;g2c79b378cdb_0_5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32" name="Google Shape;332;g2c79b378cdb_0_5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33" name="Google Shape;333;g2c79b378cdb_0_54"/>
          <p:cNvSpPr txBox="1"/>
          <p:nvPr/>
        </p:nvSpPr>
        <p:spPr>
          <a:xfrm>
            <a:off x="4127375" y="2562950"/>
            <a:ext cx="7772100" cy="30477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Proveyó </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Demostró su gloria</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Salvó </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Envió profetas</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Protegió </a:t>
            </a:r>
            <a:endParaRPr sz="3200">
              <a:solidFill>
                <a:schemeClr val="dk1"/>
              </a:solidFill>
              <a:latin typeface="Lato"/>
              <a:ea typeface="Lato"/>
              <a:cs typeface="Lato"/>
              <a:sym typeface="Lato"/>
            </a:endParaRPr>
          </a:p>
          <a:p>
            <a:pPr indent="-431800" lvl="0" marL="457200" marR="0" rtl="0" algn="l">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Dio valentía y sabiduría </a:t>
            </a:r>
            <a:endParaRPr sz="3200">
              <a:solidFill>
                <a:schemeClr val="dk1"/>
              </a:solidFill>
              <a:latin typeface="Lato"/>
              <a:ea typeface="Lato"/>
              <a:cs typeface="Lato"/>
              <a:sym typeface="Lato"/>
            </a:endParaRPr>
          </a:p>
        </p:txBody>
      </p:sp>
      <p:cxnSp>
        <p:nvCxnSpPr>
          <p:cNvPr id="334" name="Google Shape;334;g2c79b378cdb_0_54"/>
          <p:cNvCxnSpPr/>
          <p:nvPr/>
        </p:nvCxnSpPr>
        <p:spPr>
          <a:xfrm>
            <a:off x="4230827" y="2213495"/>
            <a:ext cx="6269700" cy="0"/>
          </a:xfrm>
          <a:prstGeom prst="straightConnector1">
            <a:avLst/>
          </a:prstGeom>
          <a:noFill/>
          <a:ln cap="flat" cmpd="sng" w="38100">
            <a:solidFill>
              <a:srgbClr val="7F7F7F"/>
            </a:solidFill>
            <a:prstDash val="solid"/>
            <a:miter lim="800000"/>
            <a:headEnd len="sm" w="sm" type="none"/>
            <a:tailEnd len="sm" w="sm" type="none"/>
          </a:ln>
        </p:spPr>
      </p:cxnSp>
      <p:pic>
        <p:nvPicPr>
          <p:cNvPr id="335" name="Google Shape;335;g2c79b378cdb_0_54"/>
          <p:cNvPicPr preferRelativeResize="0"/>
          <p:nvPr/>
        </p:nvPicPr>
        <p:blipFill rotWithShape="1">
          <a:blip r:embed="rId4">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9" name="Shape 339"/>
        <p:cNvGrpSpPr/>
        <p:nvPr/>
      </p:nvGrpSpPr>
      <p:grpSpPr>
        <a:xfrm>
          <a:off x="0" y="0"/>
          <a:ext cx="0" cy="0"/>
          <a:chOff x="0" y="0"/>
          <a:chExt cx="0" cy="0"/>
        </a:xfrm>
      </p:grpSpPr>
      <p:sp>
        <p:nvSpPr>
          <p:cNvPr id="340" name="Google Shape;340;g26cec8686c0_0_137"/>
          <p:cNvSpPr txBox="1"/>
          <p:nvPr/>
        </p:nvSpPr>
        <p:spPr>
          <a:xfrm>
            <a:off x="4127382" y="435243"/>
            <a:ext cx="71895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¿Cómo pertenecemos </a:t>
            </a:r>
            <a:endParaRPr sz="4860">
              <a:solidFill>
                <a:srgbClr val="009444"/>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al Pueblo de Dios?</a:t>
            </a:r>
            <a:endParaRPr b="0" i="0" sz="6000" u="none" cap="none" strike="noStrike">
              <a:solidFill>
                <a:srgbClr val="009444"/>
              </a:solidFill>
              <a:latin typeface="Lato"/>
              <a:ea typeface="Lato"/>
              <a:cs typeface="Lato"/>
              <a:sym typeface="Lato"/>
            </a:endParaRPr>
          </a:p>
        </p:txBody>
      </p:sp>
      <p:sp>
        <p:nvSpPr>
          <p:cNvPr id="341" name="Google Shape;341;g26cec8686c0_0_13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42" name="Google Shape;342;g26cec8686c0_0_13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43" name="Google Shape;343;g26cec8686c0_0_137"/>
          <p:cNvSpPr txBox="1"/>
          <p:nvPr/>
        </p:nvSpPr>
        <p:spPr>
          <a:xfrm>
            <a:off x="4127375" y="2258150"/>
            <a:ext cx="7910100" cy="438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3100">
                <a:solidFill>
                  <a:schemeClr val="dk1"/>
                </a:solidFill>
                <a:latin typeface="Lato"/>
                <a:ea typeface="Lato"/>
                <a:cs typeface="Lato"/>
                <a:sym typeface="Lato"/>
              </a:rPr>
              <a:t>“Pero ustedes son descendencia escogida, sacerdocio regio, nación santa, pueblo que pertenece a Dios, para que proclamen las obras maravillosas de aquel que los llamó de las tinieblas a su luz admirable. Ustedes antes ni siquiera eran pueblo, pero ahora son pueblo de Dios; antes no habían recibido misericordia, pero ahora ya la han recibido.” (1 Pedro 2:9-10)</a:t>
            </a:r>
            <a:endParaRPr sz="3100">
              <a:solidFill>
                <a:schemeClr val="dk1"/>
              </a:solidFill>
              <a:latin typeface="Lato"/>
              <a:ea typeface="Lato"/>
              <a:cs typeface="Lato"/>
              <a:sym typeface="Lato"/>
            </a:endParaRPr>
          </a:p>
        </p:txBody>
      </p:sp>
      <p:cxnSp>
        <p:nvCxnSpPr>
          <p:cNvPr id="344" name="Google Shape;344;g26cec8686c0_0_137"/>
          <p:cNvCxnSpPr/>
          <p:nvPr/>
        </p:nvCxnSpPr>
        <p:spPr>
          <a:xfrm>
            <a:off x="4230827" y="2137295"/>
            <a:ext cx="6269700" cy="0"/>
          </a:xfrm>
          <a:prstGeom prst="straightConnector1">
            <a:avLst/>
          </a:prstGeom>
          <a:noFill/>
          <a:ln cap="flat" cmpd="sng" w="38100">
            <a:solidFill>
              <a:srgbClr val="7F7F7F"/>
            </a:solidFill>
            <a:prstDash val="solid"/>
            <a:miter lim="800000"/>
            <a:headEnd len="sm" w="sm" type="none"/>
            <a:tailEnd len="sm" w="sm" type="none"/>
          </a:ln>
        </p:spPr>
      </p:cxnSp>
      <p:pic>
        <p:nvPicPr>
          <p:cNvPr id="345" name="Google Shape;345;g26cec8686c0_0_137"/>
          <p:cNvPicPr preferRelativeResize="0"/>
          <p:nvPr/>
        </p:nvPicPr>
        <p:blipFill rotWithShape="1">
          <a:blip r:embed="rId4">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9" name="Shape 349"/>
        <p:cNvGrpSpPr/>
        <p:nvPr/>
      </p:nvGrpSpPr>
      <p:grpSpPr>
        <a:xfrm>
          <a:off x="0" y="0"/>
          <a:ext cx="0" cy="0"/>
          <a:chOff x="0" y="0"/>
          <a:chExt cx="0" cy="0"/>
        </a:xfrm>
      </p:grpSpPr>
      <p:sp>
        <p:nvSpPr>
          <p:cNvPr id="350" name="Google Shape;350;g26cec8686c0_0_148"/>
          <p:cNvSpPr txBox="1"/>
          <p:nvPr/>
        </p:nvSpPr>
        <p:spPr>
          <a:xfrm>
            <a:off x="4127382" y="435243"/>
            <a:ext cx="71895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¿Cómo nos afecta </a:t>
            </a:r>
            <a:endParaRPr sz="4860">
              <a:solidFill>
                <a:srgbClr val="009444"/>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esta realidad?</a:t>
            </a:r>
            <a:endParaRPr b="0" i="0" sz="6000" u="none" cap="none" strike="noStrike">
              <a:solidFill>
                <a:srgbClr val="009444"/>
              </a:solidFill>
              <a:latin typeface="Lato"/>
              <a:ea typeface="Lato"/>
              <a:cs typeface="Lato"/>
              <a:sym typeface="Lato"/>
            </a:endParaRPr>
          </a:p>
        </p:txBody>
      </p:sp>
      <p:sp>
        <p:nvSpPr>
          <p:cNvPr id="351" name="Google Shape;351;g26cec8686c0_0_14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52" name="Google Shape;352;g26cec8686c0_0_14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cxnSp>
        <p:nvCxnSpPr>
          <p:cNvPr id="353" name="Google Shape;353;g26cec8686c0_0_148"/>
          <p:cNvCxnSpPr/>
          <p:nvPr/>
        </p:nvCxnSpPr>
        <p:spPr>
          <a:xfrm>
            <a:off x="4230827" y="21372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54" name="Google Shape;354;g26cec8686c0_0_148"/>
          <p:cNvSpPr txBox="1"/>
          <p:nvPr/>
        </p:nvSpPr>
        <p:spPr>
          <a:xfrm>
            <a:off x="4127375" y="2258150"/>
            <a:ext cx="7910100" cy="3909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3100">
                <a:solidFill>
                  <a:schemeClr val="dk1"/>
                </a:solidFill>
                <a:latin typeface="Lato"/>
                <a:ea typeface="Lato"/>
                <a:cs typeface="Lato"/>
                <a:sym typeface="Lato"/>
              </a:rPr>
              <a:t>“Cristo es la piedra viva, desechada por los seres humanos, pero escogida y preciosa ante Dios. Al acercarse a él, también ustedes son como piedras vivas, con las cuales se está edificando una casa espiritual. De este modo llegan a ser un sacerdocio santo, para ofrecer sacrificios espirituales que Dios acepta por medio de Jesucristo…” (1 Pedro 2:4-5) </a:t>
            </a:r>
            <a:r>
              <a:rPr lang="en-US" sz="3100">
                <a:solidFill>
                  <a:schemeClr val="dk1"/>
                </a:solidFill>
                <a:latin typeface="Lato"/>
                <a:ea typeface="Lato"/>
                <a:cs typeface="Lato"/>
                <a:sym typeface="Lato"/>
              </a:rPr>
              <a:t> </a:t>
            </a:r>
            <a:endParaRPr sz="3100">
              <a:solidFill>
                <a:schemeClr val="dk1"/>
              </a:solidFill>
              <a:latin typeface="Lato"/>
              <a:ea typeface="Lato"/>
              <a:cs typeface="Lato"/>
              <a:sym typeface="Lato"/>
            </a:endParaRPr>
          </a:p>
        </p:txBody>
      </p:sp>
      <p:pic>
        <p:nvPicPr>
          <p:cNvPr id="355" name="Google Shape;355;g26cec8686c0_0_148"/>
          <p:cNvPicPr preferRelativeResize="0"/>
          <p:nvPr/>
        </p:nvPicPr>
        <p:blipFill rotWithShape="1">
          <a:blip r:embed="rId4">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9" name="Shape 359"/>
        <p:cNvGrpSpPr/>
        <p:nvPr/>
      </p:nvGrpSpPr>
      <p:grpSpPr>
        <a:xfrm>
          <a:off x="0" y="0"/>
          <a:ext cx="0" cy="0"/>
          <a:chOff x="0" y="0"/>
          <a:chExt cx="0" cy="0"/>
        </a:xfrm>
      </p:grpSpPr>
      <p:sp>
        <p:nvSpPr>
          <p:cNvPr id="360" name="Google Shape;360;g26cec8686c0_0_169"/>
          <p:cNvSpPr txBox="1"/>
          <p:nvPr/>
        </p:nvSpPr>
        <p:spPr>
          <a:xfrm>
            <a:off x="4127382" y="435243"/>
            <a:ext cx="71895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¿Cómo nos afecta </a:t>
            </a:r>
            <a:endParaRPr sz="4860">
              <a:solidFill>
                <a:srgbClr val="009444"/>
              </a:solidFill>
              <a:latin typeface="Lato"/>
              <a:ea typeface="Lato"/>
              <a:cs typeface="Lato"/>
              <a:sym typeface="Lato"/>
            </a:endParaRPr>
          </a:p>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esta realidad?</a:t>
            </a:r>
            <a:endParaRPr b="0" i="0" sz="6000" u="none" cap="none" strike="noStrike">
              <a:solidFill>
                <a:srgbClr val="009444"/>
              </a:solidFill>
              <a:latin typeface="Lato"/>
              <a:ea typeface="Lato"/>
              <a:cs typeface="Lato"/>
              <a:sym typeface="Lato"/>
            </a:endParaRPr>
          </a:p>
        </p:txBody>
      </p:sp>
      <p:sp>
        <p:nvSpPr>
          <p:cNvPr id="361" name="Google Shape;361;g26cec8686c0_0_16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62" name="Google Shape;362;g26cec8686c0_0_16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cxnSp>
        <p:nvCxnSpPr>
          <p:cNvPr id="363" name="Google Shape;363;g26cec8686c0_0_169"/>
          <p:cNvCxnSpPr/>
          <p:nvPr/>
        </p:nvCxnSpPr>
        <p:spPr>
          <a:xfrm>
            <a:off x="4230827" y="21372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64" name="Google Shape;364;g26cec8686c0_0_169"/>
          <p:cNvSpPr txBox="1"/>
          <p:nvPr/>
        </p:nvSpPr>
        <p:spPr>
          <a:xfrm>
            <a:off x="4127375" y="2258150"/>
            <a:ext cx="7910100" cy="4032900"/>
          </a:xfrm>
          <a:prstGeom prst="rect">
            <a:avLst/>
          </a:prstGeom>
          <a:noFill/>
          <a:ln>
            <a:noFill/>
          </a:ln>
        </p:spPr>
        <p:txBody>
          <a:bodyPr anchorCtr="0" anchor="t" bIns="45700" lIns="91425" spcFirstLastPara="1" rIns="91425" wrap="square" tIns="45700">
            <a:spAutoFit/>
          </a:bodyPr>
          <a:lstStyle/>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Somos “piedras vivas”</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Jesucristo es la piedra angular</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Para nosotros es precioso, Cristo es todo. </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Formamos parte del sacerdocio santo</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Deseamos proclamar las obras maravillosas de Dios que nos salvó</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Deseamos apartar de la maldad y vivir como ejemplos del amor de Dios. </a:t>
            </a:r>
            <a:endParaRPr sz="3200">
              <a:solidFill>
                <a:schemeClr val="dk1"/>
              </a:solidFill>
              <a:latin typeface="Lato"/>
              <a:ea typeface="Lato"/>
              <a:cs typeface="Lato"/>
              <a:sym typeface="Lato"/>
            </a:endParaRPr>
          </a:p>
        </p:txBody>
      </p:sp>
      <p:pic>
        <p:nvPicPr>
          <p:cNvPr id="365" name="Google Shape;365;g26cec8686c0_0_169"/>
          <p:cNvPicPr preferRelativeResize="0"/>
          <p:nvPr/>
        </p:nvPicPr>
        <p:blipFill rotWithShape="1">
          <a:blip r:embed="rId4">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9" name="Shape 369"/>
        <p:cNvGrpSpPr/>
        <p:nvPr/>
      </p:nvGrpSpPr>
      <p:grpSpPr>
        <a:xfrm>
          <a:off x="0" y="0"/>
          <a:ext cx="0" cy="0"/>
          <a:chOff x="0" y="0"/>
          <a:chExt cx="0" cy="0"/>
        </a:xfrm>
      </p:grpSpPr>
      <p:sp>
        <p:nvSpPr>
          <p:cNvPr id="370" name="Google Shape;370;g2c79b378cdb_0_141"/>
          <p:cNvSpPr txBox="1"/>
          <p:nvPr/>
        </p:nvSpPr>
        <p:spPr>
          <a:xfrm>
            <a:off x="4127382" y="27212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Proyecto Final</a:t>
            </a:r>
            <a:endParaRPr b="0" i="0" sz="6000" u="none" cap="none" strike="noStrike">
              <a:solidFill>
                <a:srgbClr val="009444"/>
              </a:solidFill>
              <a:latin typeface="Lato"/>
              <a:ea typeface="Lato"/>
              <a:cs typeface="Lato"/>
              <a:sym typeface="Lato"/>
            </a:endParaRPr>
          </a:p>
        </p:txBody>
      </p:sp>
      <p:sp>
        <p:nvSpPr>
          <p:cNvPr id="371" name="Google Shape;371;g2c79b378cdb_0_14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72" name="Google Shape;372;g2c79b378cdb_0_14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73" name="Google Shape;373;g2c79b378cdb_0_141"/>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7" name="Shape 377"/>
        <p:cNvGrpSpPr/>
        <p:nvPr/>
      </p:nvGrpSpPr>
      <p:grpSpPr>
        <a:xfrm>
          <a:off x="0" y="0"/>
          <a:ext cx="0" cy="0"/>
          <a:chOff x="0" y="0"/>
          <a:chExt cx="0" cy="0"/>
        </a:xfrm>
      </p:grpSpPr>
      <p:sp>
        <p:nvSpPr>
          <p:cNvPr id="378" name="Google Shape;378;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379" name="Google Shape;379;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0" name="Google Shape;380;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81" name="Google Shape;381;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8</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5" y="3349425"/>
            <a:ext cx="8064600" cy="690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Nehemías Reconstruye las Murallas</a:t>
            </a:r>
            <a:endParaRPr sz="3888">
              <a:solidFill>
                <a:schemeClr val="dk1"/>
              </a:solidFill>
              <a:latin typeface="Lato"/>
              <a:ea typeface="Lato"/>
              <a:cs typeface="Lato"/>
              <a:sym typeface="Lato"/>
            </a:endParaRPr>
          </a:p>
        </p:txBody>
      </p:sp>
      <p:sp>
        <p:nvSpPr>
          <p:cNvPr id="103" name="Google Shape;103;p2"/>
          <p:cNvSpPr txBox="1"/>
          <p:nvPr/>
        </p:nvSpPr>
        <p:spPr>
          <a:xfrm>
            <a:off x="4127375" y="4198325"/>
            <a:ext cx="6982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Nehemías 1-4:16 y 6:15-16</a:t>
            </a:r>
            <a:endParaRPr b="0" i="0" sz="3888" u="none" cap="none" strike="noStrik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5" name="Google Shape;10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6" name="Google Shape;106;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5" name="Shape 385"/>
        <p:cNvGrpSpPr/>
        <p:nvPr/>
      </p:nvGrpSpPr>
      <p:grpSpPr>
        <a:xfrm>
          <a:off x="0" y="0"/>
          <a:ext cx="0" cy="0"/>
          <a:chOff x="0" y="0"/>
          <a:chExt cx="0" cy="0"/>
        </a:xfrm>
      </p:grpSpPr>
      <p:sp>
        <p:nvSpPr>
          <p:cNvPr id="386" name="Google Shape;386;g2adf1476608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87" name="Google Shape;387;g2adf1476608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8" name="Google Shape;388;g2adf1476608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89" name="Google Shape;389;g2adf1476608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5" name="Google Shape;395;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6" name="Google Shape;396;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397" name="Google Shape;397;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398" name="Google Shape;398;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99" name="Google Shape;399;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0" name="Google Shape;400;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4" name="Google Shape;114;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2" name="Google Shape;122;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pic>
        <p:nvPicPr>
          <p:cNvPr descr="A green bird with leaves&#10;&#10;Description automatically generated" id="129" name="Google Shape;129;p5"/>
          <p:cNvPicPr preferRelativeResize="0"/>
          <p:nvPr/>
        </p:nvPicPr>
        <p:blipFill rotWithShape="1">
          <a:blip r:embed="rId3">
            <a:alphaModFix/>
          </a:blip>
          <a:srcRect b="0" l="0" r="0" t="0"/>
          <a:stretch/>
        </p:blipFill>
        <p:spPr>
          <a:xfrm>
            <a:off x="10500489" y="289924"/>
            <a:ext cx="1399035" cy="1170434"/>
          </a:xfrm>
          <a:prstGeom prst="rect">
            <a:avLst/>
          </a:prstGeom>
          <a:noFill/>
          <a:ln>
            <a:noFill/>
          </a:ln>
        </p:spPr>
      </p:pic>
      <p:sp>
        <p:nvSpPr>
          <p:cNvPr id="130" name="Google Shape;130;p5"/>
          <p:cNvSpPr/>
          <p:nvPr/>
        </p:nvSpPr>
        <p:spPr>
          <a:xfrm>
            <a:off x="745673" y="2011522"/>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1086826" y="2265273"/>
            <a:ext cx="620400" cy="6204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p:nvPr/>
        </p:nvSpPr>
        <p:spPr>
          <a:xfrm>
            <a:off x="2048259" y="2011041"/>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3" name="Google Shape;133;p5"/>
          <p:cNvSpPr txBox="1"/>
          <p:nvPr/>
        </p:nvSpPr>
        <p:spPr>
          <a:xfrm>
            <a:off x="2048259" y="2011041"/>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el método de las 4 “C” para leer y entender Nehemías 1-4:16; 6:15-16</a:t>
            </a:r>
            <a:endParaRPr b="0" i="0" sz="2500" u="none" cap="none" strike="noStrike">
              <a:solidFill>
                <a:schemeClr val="lt1"/>
              </a:solidFill>
              <a:latin typeface="Lato"/>
              <a:ea typeface="Lato"/>
              <a:cs typeface="Lato"/>
              <a:sym typeface="Lato"/>
            </a:endParaRPr>
          </a:p>
        </p:txBody>
      </p:sp>
      <p:sp>
        <p:nvSpPr>
          <p:cNvPr id="134" name="Google Shape;134;p5"/>
          <p:cNvSpPr/>
          <p:nvPr/>
        </p:nvSpPr>
        <p:spPr>
          <a:xfrm>
            <a:off x="745673" y="3421248"/>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1086826" y="3674999"/>
            <a:ext cx="620400" cy="6204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p:nvPr/>
        </p:nvSpPr>
        <p:spPr>
          <a:xfrm>
            <a:off x="2048259" y="3421248"/>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7" name="Google Shape;137;p5"/>
          <p:cNvSpPr txBox="1"/>
          <p:nvPr/>
        </p:nvSpPr>
        <p:spPr>
          <a:xfrm>
            <a:off x="2048259" y="3421248"/>
            <a:ext cx="9147600" cy="1127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Describir como pertenecemos al Pueblo de Dios y el afecto de esta realidad en nuestra  vida diaria</a:t>
            </a:r>
            <a:endParaRPr sz="2500">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g26c0eec2cfd_0_221"/>
          <p:cNvSpPr txBox="1"/>
          <p:nvPr/>
        </p:nvSpPr>
        <p:spPr>
          <a:xfrm>
            <a:off x="4127382" y="2187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cxnSp>
        <p:nvCxnSpPr>
          <p:cNvPr id="143" name="Google Shape;143;g26c0eec2cfd_0_221"/>
          <p:cNvCxnSpPr/>
          <p:nvPr/>
        </p:nvCxnSpPr>
        <p:spPr>
          <a:xfrm>
            <a:off x="4230827" y="3356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44" name="Google Shape;144;g26c0eec2cfd_0_2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5" name="Google Shape;145;g26c0eec2cfd_0_221"/>
          <p:cNvPicPr preferRelativeResize="0"/>
          <p:nvPr/>
        </p:nvPicPr>
        <p:blipFill rotWithShape="1">
          <a:blip r:embed="rId3">
            <a:alphaModFix/>
          </a:blip>
          <a:srcRect b="0" l="1446" r="1434"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46" name="Google Shape;146;g26c0eec2cfd_0_2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147" name="Google Shape;147;g26c0eec2cfd_0_221"/>
          <p:cNvSpPr txBox="1"/>
          <p:nvPr/>
        </p:nvSpPr>
        <p:spPr>
          <a:xfrm>
            <a:off x="4127375" y="3782150"/>
            <a:ext cx="8064600" cy="206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3200">
                <a:solidFill>
                  <a:schemeClr val="dk1"/>
                </a:solidFill>
                <a:latin typeface="Lato"/>
                <a:ea typeface="Lato"/>
                <a:cs typeface="Lato"/>
                <a:sym typeface="Lato"/>
              </a:rPr>
              <a:t>La Reforma</a:t>
            </a:r>
            <a:endParaRPr b="1" sz="32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200">
                <a:solidFill>
                  <a:schemeClr val="dk1"/>
                </a:solidFill>
                <a:latin typeface="Lato"/>
                <a:ea typeface="Lato"/>
                <a:cs typeface="Lato"/>
                <a:sym typeface="Lato"/>
              </a:rPr>
              <a:t>Esdras y Nehemías</a:t>
            </a:r>
            <a:endParaRPr sz="32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200">
                <a:solidFill>
                  <a:schemeClr val="dk1"/>
                </a:solidFill>
                <a:latin typeface="Lato"/>
                <a:ea typeface="Lato"/>
                <a:cs typeface="Lato"/>
                <a:sym typeface="Lato"/>
              </a:rPr>
              <a:t>Juan el Bautista, Jesucristo, y los apóstoles </a:t>
            </a:r>
            <a:endParaRPr sz="32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200">
                <a:solidFill>
                  <a:schemeClr val="dk1"/>
                </a:solidFill>
                <a:latin typeface="Lato"/>
                <a:ea typeface="Lato"/>
                <a:cs typeface="Lato"/>
                <a:sym typeface="Lato"/>
              </a:rPr>
              <a:t>Martin Lutero </a:t>
            </a:r>
            <a:endParaRPr sz="320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g26cec8686c0_0_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3" name="Google Shape;153;g26cec8686c0_0_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54" name="Google Shape;154;g26cec8686c0_0_7"/>
          <p:cNvSpPr txBox="1"/>
          <p:nvPr/>
        </p:nvSpPr>
        <p:spPr>
          <a:xfrm>
            <a:off x="4061106" y="2242109"/>
            <a:ext cx="7432500" cy="206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chemeClr val="dk1"/>
                </a:solidFill>
                <a:latin typeface="Lato"/>
                <a:ea typeface="Lato"/>
                <a:cs typeface="Lato"/>
                <a:sym typeface="Lato"/>
              </a:rPr>
              <a:t>¿En qué se parecen a nuestros tiempos?  </a:t>
            </a:r>
            <a:endParaRPr b="1" sz="32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t/>
            </a:r>
            <a:endParaRPr b="1" sz="32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rPr b="1" lang="en-US" sz="3200">
                <a:solidFill>
                  <a:schemeClr val="dk1"/>
                </a:solidFill>
                <a:latin typeface="Lato"/>
                <a:ea typeface="Lato"/>
                <a:cs typeface="Lato"/>
                <a:sym typeface="Lato"/>
              </a:rPr>
              <a:t>¿Dónde ven ustedes la necesidad de una Reforma hoy en día?</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155" name="Google Shape;155;g26cec8686c0_0_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g26c0eec2cfd_0_235"/>
          <p:cNvSpPr txBox="1"/>
          <p:nvPr/>
        </p:nvSpPr>
        <p:spPr>
          <a:xfrm>
            <a:off x="4127382" y="2111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161" name="Google Shape;161;g26c0eec2cfd_0_235"/>
          <p:cNvCxnSpPr/>
          <p:nvPr/>
        </p:nvCxnSpPr>
        <p:spPr>
          <a:xfrm>
            <a:off x="4230827" y="32802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62" name="Google Shape;162;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3" name="Google Shape;163;g26c0eec2cfd_0_235"/>
          <p:cNvPicPr preferRelativeResize="0"/>
          <p:nvPr/>
        </p:nvPicPr>
        <p:blipFill rotWithShape="1">
          <a:blip r:embed="rId3">
            <a:alphaModFix/>
          </a:blip>
          <a:srcRect b="0" l="1436"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sp>
        <p:nvSpPr>
          <p:cNvPr id="164" name="Google Shape;164;g26c0eec2cfd_0_235"/>
          <p:cNvSpPr txBox="1"/>
          <p:nvPr/>
        </p:nvSpPr>
        <p:spPr>
          <a:xfrm>
            <a:off x="4127381" y="37059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cuenta la historia de</a:t>
            </a:r>
            <a:r>
              <a:rPr b="1" lang="en-US" sz="3200">
                <a:solidFill>
                  <a:schemeClr val="dk1"/>
                </a:solidFill>
                <a:latin typeface="Lato"/>
                <a:ea typeface="Lato"/>
                <a:cs typeface="Lato"/>
                <a:sym typeface="Lato"/>
              </a:rPr>
              <a:t> Nehemías 1-4:16 y 6:15-16</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165" name="Google Shape;165;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