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90" r:id="rId2"/>
    <p:sldId id="257" r:id="rId3"/>
    <p:sldId id="259" r:id="rId4"/>
    <p:sldId id="260" r:id="rId5"/>
    <p:sldId id="263" r:id="rId6"/>
    <p:sldId id="342" r:id="rId7"/>
    <p:sldId id="374" r:id="rId8"/>
    <p:sldId id="375" r:id="rId9"/>
    <p:sldId id="296" r:id="rId10"/>
    <p:sldId id="297" r:id="rId11"/>
    <p:sldId id="310" r:id="rId12"/>
    <p:sldId id="298" r:id="rId13"/>
    <p:sldId id="299" r:id="rId14"/>
    <p:sldId id="300" r:id="rId15"/>
    <p:sldId id="275" r:id="rId16"/>
    <p:sldId id="311" r:id="rId17"/>
    <p:sldId id="301" r:id="rId18"/>
    <p:sldId id="302" r:id="rId19"/>
    <p:sldId id="303" r:id="rId20"/>
    <p:sldId id="291" r:id="rId21"/>
    <p:sldId id="376" r:id="rId22"/>
    <p:sldId id="377" r:id="rId23"/>
    <p:sldId id="292" r:id="rId24"/>
    <p:sldId id="371" r:id="rId25"/>
    <p:sldId id="281" r:id="rId26"/>
    <p:sldId id="279" r:id="rId27"/>
    <p:sldId id="355" r:id="rId28"/>
    <p:sldId id="289" r:id="rId29"/>
  </p:sldIdLst>
  <p:sldSz cx="12192000" cy="6858000"/>
  <p:notesSz cx="6858000" cy="9144000"/>
  <p:embeddedFontLst>
    <p:embeddedFont>
      <p:font typeface="Lato" panose="020F050202020403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UnneEO/LAV5SPzMt1eWCnuH72/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Jense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4"/>
    <p:restoredTop sz="45110"/>
  </p:normalViewPr>
  <p:slideViewPr>
    <p:cSldViewPr snapToGrid="0">
      <p:cViewPr varScale="1">
        <p:scale>
          <a:sx n="31" d="100"/>
          <a:sy n="31" d="100"/>
        </p:scale>
        <p:origin x="205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59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8dRXMMVH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TAREA PARA LECCIÓN 8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Antes de la clase en vivo, el docente compartirá lo siguiente en el grupo de WhatsApp:</a:t>
            </a:r>
          </a:p>
          <a:p>
            <a:pPr marL="0" marR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Ver el siguiente breve video de instrucción: 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Arial Unicode MS" panose="020B0604020202020204" pitchFamily="34" charset="-128"/>
                <a:hlinkClick r:id="rId3"/>
              </a:rPr>
              <a:t>https://www.youtube.com/watch?v=Cf8dRXMMVHo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Leer Génesis 27:1-29 en sus Biblias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Reflexionar: ¿Qué patrón vemos en los personajes principales de Génesis?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0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¿Cuáles son los objetos de esta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Armas, aljaba y arco de Esaú (v.3)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Guisado (v.4)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Dos buenos cabritos (v.9)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Guiso y pan de Rebeca (v.9 y 17)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Ropa de Esaú (v.15)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Piel de los cabritos (v.16)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Vino (v.25)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55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¿Dónde ocurrió la historia?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Entre las tiendas de Isaac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8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¿Cuándo ocurrió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Isaac es anciano y casi ciego (v.1)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Esaú y Jacob son grandes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Contexto anterior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ya había dicho a Rebeca: “En tu seno hay dos naciones. Dos pueblos serán divididos desde tus entrañas; un pueblo será más fuerte que el otro, y el mayor servirá al menor.” (Génesis 25:23)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Esaú le había vendido a Jacob su primogenitura por un guiso de lentejas (Génesis 25:32-34)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Esaú ya se había casado con dos mujeres hititas. Eso no les agradó a sus padres (Génesis 26:34)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7279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55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5. ¿Cuál es el problema?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favoritismo dentro de la familia (Isaac prefiere a Esaú, Rebeca a Jacob).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Engaño y manipulación entre los miembros de la familia.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Duda de las promesas de Dios y deseo de controlarlo todo.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6. ¿Se soluciona el problema?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pecado del favoritismo no se soluciona, pero Dios sigue obrando su plan.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Aunque los humanos fallan, Dios mantiene su promesa de salvación.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3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ac1ba269c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73" name="Google Shape;373;g2ac1ba269c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¿Cuál es el punto principal de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Jacob y Rebeca engañan a Isaac y a Esaú, pero Dios sigue cumpliendo su promesa de bendición y salvación.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¿Qué pecado veo en esta historia y confieso en mi vida?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Querer manipular o controlar las situaciones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Engañar para conseguir lo que quiero.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No confiar en el tiempo o los medios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78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¿En qué versos y palabras de esta historia veo el amor de Dios para conmigo?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da sus promesas divinas a personas pecadoras y defectuosas.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Romanos 8:28 – En todo, Dios está obrando para el bien de los que lo aman y han sido llamados.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 de una familia con engaños y conflictos, Dios hizo venir a Cristo, el Salvador perfecto.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8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¿Qué pediré que Dios obre en mi para poner en práctica esta palabra de Dios?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Confiar en los tiempos y caminos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Ser honesto y sinceros con los demás.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Estar contentos con lo que Dios nos da.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Recordar que Dios cumple sus promesas incluso cuando nosotros fallamos.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1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Bienvenida y saludos.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Introducción a la Lección 8: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la lección de hoy, aprenderemos cómo Dios continúa cumpliendo su promesa a través de la familia de Isaac. Él les dio dos hijos muy distintos, Esaú y Jacob, de los cuales nacerían dos naciones, y de una de ellas vendría el Salvador del mundo. Aunque vemos actitudes y acciones pecaminosas en esta historia, Dios sigue obrando su plan perfecto. Su gracia es más grande que nuestros errores.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OBJETIVO 2: Analizar el punto principal de las historias de Genesis.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133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buFontTx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es fiel a su plan de salvación. </a:t>
            </a:r>
          </a:p>
          <a:p>
            <a:pPr marL="342900" marR="0" indent="-342900">
              <a:buFontTx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Desde el principio, su deseo fue vivir en perfecta comunión con nosotros.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Pero cuando el ser humano pecó, la maldad entró en el mundo y causó una separación entre nosotros y el Dios santo.</a:t>
            </a:r>
          </a:p>
          <a:p>
            <a:pPr marL="742950" marR="0" lvl="1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Humanidad – Romanos 3:23 Por cuanto todos pecaron, y están destituidos de la gloria de Dios. </a:t>
            </a:r>
          </a:p>
          <a:p>
            <a:pPr marL="742950" marR="0" lvl="1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– 1 Pedro 1:16 Sed santos, porque yo soy santo.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 así, en su gracia —su amor inmerecido— Dios prometió enviar un Salvador. Él intervino e implementó su plan de rescate.</a:t>
            </a:r>
          </a:p>
          <a:p>
            <a:pPr marL="742950" marR="0" lvl="1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cruz - Juan 3:16 Porque de tal manera amó Dios al mundo, que ha dado a su Hijo unigénito, para que todo aquel que en él cree, no se pierda, mas tenga vida eterna.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5875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36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D547-87EC-223E-11EA-351447406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2C809B-C1C0-17A0-0AA9-6014A7440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5BB0A-D78E-BB46-093E-3BCCA86CA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El mensaje de Génesis se centra en la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gracia perfecta de Dios.</a:t>
            </a:r>
            <a:endParaRPr lang="en-US" sz="1800" b="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un mundo lleno de pecado y a través de personas imperfectas —Adán, Eva, Noé, Abraham, Sara, Isaac, Jacob y Rebeca— Dios siguió cumpliendo su propósito.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Repitió su promesa una y otra vez, mostrando que su fidelidad no depende de nuestra obediencia, sino de su misericordia.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las vidas de estos hombres y mujeres vemos la gracia de Dios en acción. El Señor no los escogió porque fueran perfectos, sino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por puro amor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Génesis es el primer capítulo del gran plan de rescate de Dios, un plan que culmina en Cristo.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interviene en la historia, guía los eventos y revela su amor redentor a través de las generaciones.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Dios de Abraham, de Isaac y de Jacob es también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nuestro Dios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Su plan de salvación nos incluye a nosotros. Su gracia sigue obrando hoy.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91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OBJECTIVO #3: Identificar los dos propósitos de Academia Cristo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7045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61923d55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Academia Cristo 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existe para ayudar a cumplir la Gran Comisión de Jesús: </a:t>
            </a:r>
            <a:r>
              <a:rPr lang="es-ES" sz="1800" i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“Vayan y hagan discípulos de todas las naciones.”</a:t>
            </a:r>
            <a:r>
              <a:rPr lang="es-ES" sz="1800" i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Tenemos dos propósitos principales.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Conocer la Palabra: 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Ayudamos a las personas a crecer en el conocimiento de las Escrituras, donde el Espíritu Santo nos muestra nuestro pecado y nos enseña la gracia de Cristo.</a:t>
            </a:r>
          </a:p>
          <a:p>
            <a:pPr marL="285750" marR="0" lvl="0" indent="-285750"/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Compartir la Palabra: 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Al conocer el amor de Cristo, deseaos compartirlo con otros. El Evangelio es el poder de Dios para salvación, y no puede quedarse solo con nosotros.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661923d55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61923d55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1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Niveles de aprendizaje:</a:t>
            </a:r>
          </a:p>
          <a:p>
            <a:pPr marL="0" marR="0">
              <a:buNone/>
            </a:pPr>
            <a:endParaRPr lang="en-US" sz="1200" b="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Nivel Discipulado</a:t>
            </a: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: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aprender, crecer y formar unidad en la fe.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Este nivel incluye 13 cursos enfocados en las enseñanzas y historias bíblicas, siempre resaltando la Ley (nos muestra nuestro pecado) y el Evangelio (nos muestra nuestro Salvador).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Jesús oró la noche antes de su muerte para que sus creyentes fueran uno. Por eso, buscamos una unidad de fe basada firmemente en las Escrituras.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257300" lvl="1" indent="-184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661923d55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661923d55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Nivel Sembrador: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compartir la Palabra con otros en el hogar y en la comunidad.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Este nivel incluye 10 cursos diseñados para profundizar en la Palabra de Dios y prender los cinco hábitos de una comunidad de fe.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Cada estudiante está tomando pasos concretos para plantar un Grupo Sembrador. </a:t>
            </a:r>
          </a:p>
          <a:p>
            <a:pPr marL="171450" marR="0" lvl="0" indent="-171450"/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Cada estudiante recibe el acompañamiento de un consejero que lo visita en persona dos veces al año, ofreciendo guía y apoyo espiritual. </a:t>
            </a: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 tienes interés en congregarte en un grupo de Academia Cristo o participar en el programa del Nivel Sembrador, avísanos. Estaremos felices de orientarte. </a:t>
            </a: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Todos nuestros cursos están en línea (</a:t>
            </a:r>
            <a:r>
              <a:rPr lang="es-ES" sz="11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academiacristo.com</a:t>
            </a: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). Se puedan descargarlos y utilizarlos ya para compartir la Palabra. </a:t>
            </a: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Nota para el profesor: Aprovecha las conversaciones con los estudiantes durante el proceso del proyecto final para observar si muestran interés en congregarse con nosotros, si ya tienen un grupo donde comparten la Palabra, o si desean formar un 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Grupo Sembrador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 Incluye esta información importante en tu 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informe del curso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, en la sección de comentarios correspondiente a cada estudiante. Los consejeros de </a:t>
            </a:r>
            <a:r>
              <a:rPr lang="es-ES" sz="1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Academia Cristo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utilizan estos informes para dar seguimiento y acompañamiento personal a los estudiantes.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2661923d55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BB6C614F-9CD9-6852-0B19-FF63C884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339BE69D-7F8D-2039-1E85-71FFAD930D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Proyecto Final</a:t>
            </a:r>
          </a:p>
          <a:p>
            <a:pPr marL="0" marR="0"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proyecto final consiste en preparar una historia bíblica basada en Génesis 37 utilizando el método de las Cuatro “C”, siguiendo la guía provista.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propósito del proyecto final es que el estudiante muestre una reflexión genuina y aplicación personal de lo aprendido en el curso.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Por esta razón, pedimos que no utilice otras fuentes fuera de su Biblia y sus notas de clase.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Aunque herramientas como Google o la inteligencia artificial pueden ser útiles en otros contextos, no reflejan el corazón del proyecto final de Academia Cristo.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 un proyecto parece haber sido copiado, el estudiante será invitado a repetirlo con su propio trabajo y reflexión personal.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Opciones para realizar el proyecto: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Formato digital: Descargar el documento en Word, responder en computadora o celular y enviarlo al profesor.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Formato impreso: Imprimir el documento en PDF, responder a mano, tomar fotos y enviarlas al profesor. Asegúrese de que las fotos que tome sean claras y legibles.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Cuaderno: Copiar las preguntas en un cuaderno, responder a mano, tomar fotos y enviarlas al profesor.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Entrevista oral: Coordinar con el profesor para responder en forma oral por entrevista en vivo o por audios de WhatsApp.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Entrega del proyecto: Puede enviarse por WhatsApp o correo electrónico directamente al profesor. Fecha límite: 14 día después de la última clase.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A7396F71-C088-5E69-DB3C-C0FE58AA9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843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Oración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Amado Padre celestial, te damos gracias por guiarnos a lo largo de este curso y por la oportunidad de crecer en tu Palabra. Tú nos has enseñado, corregido y fortalecido en la fe. Gracias por mostrarnos tu plan de salvación desde el principio y por recordarnos que tus promesas nunca fallan. Señor, bendice el trabajo de cada estudiante en su proyecto final. Que todo lo que hagan sea para tu gloria y edificación de otros. Dales sabiduría para compartir tu Palabra con amor, claridad y fidelidad. Sigue obrando en nosotros por medio de tu Espíritu Santo, para que permanezcamos firmes en la fe y alegres en el servicio a Cristo. Cuando avancemos a nuevos estudios o ministerios, guíanos con tu Palabra, sostennos con tu gracia y haz que seamos luz en nuestras familias y comunidades. Todo esto lo pedimos en el nombre de nuestro Salvador, Jesucristo, 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Amén.</a:t>
            </a:r>
            <a:endParaRPr lang="en-US" sz="1800" b="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5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Oración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Comienza con la siguiente oración (o tu propia):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de amor, al leer las historias de los patriarcas, vemos sus pecados y debilidades, y recordamos también los nuestros. Gracias porque en tu gracia no los rechazaste, y tampoco nos rechazas a nosotros. Enséñanos hoy por medio de tu Palabra a confiar más en ti y a reflejar tu amor en nuestras vidas. En el nombre de Jesús, Amén.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OBJETIVO 1: Utilizar el método de las Cuatro “C” para leer y entender Génesis 27:1-29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indent="-228600">
              <a:buFontTx/>
              <a:buAutoNum type="arabicPeriod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CAPTAR</a:t>
            </a:r>
          </a:p>
          <a:p>
            <a:pPr marL="228600" marR="0" indent="-228600">
              <a:buFontTx/>
              <a:buAutoNum type="arabicPeriod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Nuestro Captar de hoy día es la pregunta de nuestra tarea: ¿Qué patrón vemos en los personajes principales de Génesis? </a:t>
            </a:r>
          </a:p>
          <a:p>
            <a:pPr marL="0" marR="0" lvl="0" indent="0">
              <a:buFontTx/>
              <a:buNone/>
            </a:pPr>
            <a:endParaRPr lang="es-E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Pide que los estudiantes comparten sus respuestas en voz alto o por chat.</a:t>
            </a:r>
            <a:r>
              <a:rPr lang="es-ES" sz="1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endParaRPr lang="en-US" sz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Todos son imperfectos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Adán y Eva, Noé, Abraham y Sara, Isaac y Jacob fallaron muchas veces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Son “héroes de la fe”, pero también humanos pecadores necesitados de la gracias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23A8F974-19FF-7BC0-3ECE-0AFFC1FA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7304C331-6B63-0123-72DB-93DFBE7F3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Génesis 27:1-29 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Hoy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contarles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historia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cómo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Jacob.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era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muy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anciano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casi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no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podía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ver. 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Un día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llamó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mayor, Esaú, y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viejo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no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cuánto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tiempo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más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viviré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Toma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armas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arco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flechas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al campo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cazar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algo para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Prepárame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un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buen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guisado,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gusta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tráemelo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comer;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después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daré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mi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bendición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antes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morir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Rebeca,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esposa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Isaac,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escuchó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lo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él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había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dicho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5CFAC7D2-AC98-2CF7-4C48-A40B2219B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43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0C031868-A5E3-33B3-63E1-27D26B16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A3E2A291-F2A4-4A22-AE11-CF6C4BCF0C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Rebeca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Jacob lo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escuchó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Y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Ahora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escucha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bien lo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decir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Ve al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rebaño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tráeme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dos buenos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cabritos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prepararé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gusta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padre,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tú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se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llevarás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bendiga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antes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morir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Pero 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“Pero mi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hermano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Esaú es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muy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velludo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no. Si mi padre me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toca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pensará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me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burlando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él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traeré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sobre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una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maldición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vez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una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bendición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Su madre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que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maldición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caiga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sobre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Solo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haz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lo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digo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fue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trajo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cabritos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Rebeca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preparó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gustaba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Isaac. 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Luego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mejores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ropas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Esaú y se las puso a Jacob. También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cubrió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sus manos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cuello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con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piel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cabritos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para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pareciera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velludo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hermano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6047D0DC-7A6A-FF15-42AD-535BCF3D4B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30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A240762E-1DDB-A165-6615-2B08EEBF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7ECBCC05-36FB-E9AD-D5C5-B5666407BF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fue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padre y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“Padre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 </a:t>
            </a: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“¿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Quién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eres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?”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contestó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“Soy Esaú,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primogénito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He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hecho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lo que me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pediste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Levántate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come de mi caza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bendíceme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dudó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“¿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Cómo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encontraste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 caza tan pronto,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?”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“El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Señor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Dios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hizo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encontrara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pronto.”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Acércate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para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tocarte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saber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realmente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eres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Esaú.” Jacob 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acercó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e Isaac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tocó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Dijo: “La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voz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es la de Jacob,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pero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las manos son las de Esaú.”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no lo reconoció, pues tenía las manos velludas como las de Esaú, así que</a:t>
            </a:r>
          </a:p>
          <a:p>
            <a:pPr algn="l">
              <a:buNone/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bendijo, 24 aunque le preguntó: </a:t>
            </a:r>
            <a:r>
              <a:rPr lang="es-ES" sz="3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«¿Eres tú mi hijo Esaú?»</a:t>
            </a:r>
            <a:endParaRPr lang="en-US" sz="3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Jacob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soy.”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Isaac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tráeme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lo que has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cazado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comer y</a:t>
            </a: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luego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bendeciré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 Jacob se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llevó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e 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bebió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vino.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Después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Acércate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bésame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algn="l"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Cuando Jacob 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acercó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besó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percibió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olor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ropa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lo</a:t>
            </a:r>
          </a:p>
          <a:p>
            <a:pPr marL="158750" indent="0" algn="l">
              <a:buFontTx/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diciendo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«¡Fíjense en el aroma de mi hijo!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¡Es como el aroma del campo que el Señor ha bendecido!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 ¡Que Dios te dé del rocío del cielo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 las grosuras de la tierra!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¡Que te dé abundante trigo y vino!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 ¡Que te sirvan los pueblos!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¡Que las naciones se inclinen ante ti!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¡Conviértete en señor de tus hermanos,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que ante ti se inclinen los hijos de tu madre!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¡Malditos sean los que te maldigan,</a:t>
            </a:r>
            <a:b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benditos sean los que te bendigan!»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9E58BF39-348A-92B4-4EE1-AF371A5108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18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¿Quiénes son los personajes de esta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Isaac: anciano y casi ciego (v.1)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Esaú: hijo mayor de Isaac (v.1)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Rebeca: Una de las esposas de Isaac (v.5)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Jacob: hijo menor de Isaac y Rebeca, gemelo de Esaú, menor (v.6)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26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1121-962D-00D5-6BCC-19C061240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C382B-7208-6604-D61D-08A337964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ook open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56370AC-3522-3CC9-530A-192346A0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365957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de esta historia? 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965" y="181201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88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94744"/>
            <a:ext cx="8918454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¿Dónde ocurrió la historia?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94744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965" y="301126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6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9825" y="474680"/>
            <a:ext cx="877557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638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1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02826"/>
            <a:ext cx="888987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1902432"/>
            <a:ext cx="9994079" cy="70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resuelve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9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c1ba269cb_0_35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6" name="Google Shape;376;g2ac1ba269cb_0_35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g2ac1ba269cb_0_35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27:1-29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g2ac1ba269cb_0_35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ac1ba269cb_0_3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ac1ba269cb_0_35"/>
          <p:cNvPicPr preferRelativeResize="0"/>
          <p:nvPr/>
        </p:nvPicPr>
        <p:blipFill rotWithShape="1">
          <a:blip r:embed="rId4">
            <a:alphaModFix/>
          </a:blip>
          <a:srcRect l="4044" r="4044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82" name="Google Shape;382;g2ac1ba269cb_0_35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098851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938687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69066" y="2947761"/>
            <a:ext cx="7432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punto principal de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la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098851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04786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06536" y="2965885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y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confieso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Google Shape;409;p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68FA56-6068-D0CC-9D0E-FF17BBD891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4029" y="4720171"/>
            <a:ext cx="1490713" cy="126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9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32265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9" y="1804786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00986" y="2627098"/>
            <a:ext cx="74325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versos y palabras de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amor de Dios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437;p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9C62A8-3FE6-9F21-74AB-CEBF8E61C7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7030" y="4683093"/>
            <a:ext cx="1016456" cy="103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7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86545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3477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87476" y="2762422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Dios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práctica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Palabra?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681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587237" y="2024525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8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3578391" y="3429000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3587100" y="3706327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Isaac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Bendice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Jacob</a:t>
            </a:r>
            <a:endParaRPr sz="38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587100" y="4397227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27:1-29</a:t>
            </a:r>
            <a:endParaRPr sz="4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740206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27:1-29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Anali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zar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punto principal de las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historias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dos 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propósitos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Academia Cristo  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76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ross in the sky&#10;&#10;AI-generated content may be incorrect.">
            <a:extLst>
              <a:ext uri="{FF2B5EF4-FFF2-40B4-BE49-F238E27FC236}">
                <a16:creationId xmlns:a16="http://schemas.microsoft.com/office/drawing/2014/main" id="{38C2C1BF-D48E-2835-E43E-6169708488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73BD0-D978-0374-F1C5-A4B38A3AE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6751-A541-8CFA-2156-7D99351E8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1229E-1721-441A-EB45-EA414EDCC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ook open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411B6084-80A4-DD10-9E28-077357B02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229" b="19635"/>
          <a:stretch/>
        </p:blipFill>
        <p:spPr>
          <a:xfrm>
            <a:off x="0" y="685800"/>
            <a:ext cx="121642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33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27:1-29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punto principal de las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his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torias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dos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propósitos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Academia Cristo</a:t>
              </a:r>
              <a:endParaRPr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5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661923d557_0_33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661923d557_0_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g2661923d557_0_33"/>
          <p:cNvPicPr preferRelativeResize="0"/>
          <p:nvPr/>
        </p:nvPicPr>
        <p:blipFill rotWithShape="1">
          <a:blip r:embed="rId3">
            <a:alphaModFix/>
          </a:blip>
          <a:srcRect l="17154" t="8250" r="29537" b="8242"/>
          <a:stretch/>
        </p:blipFill>
        <p:spPr>
          <a:xfrm>
            <a:off x="6580094" y="810985"/>
            <a:ext cx="5007431" cy="523602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661923d557_0_33"/>
          <p:cNvSpPr txBox="1"/>
          <p:nvPr/>
        </p:nvSpPr>
        <p:spPr>
          <a:xfrm>
            <a:off x="1706430" y="33197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g2661923d557_0_33"/>
          <p:cNvSpPr/>
          <p:nvPr/>
        </p:nvSpPr>
        <p:spPr>
          <a:xfrm>
            <a:off x="1264510" y="3199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661923d557_0_33"/>
          <p:cNvSpPr/>
          <p:nvPr/>
        </p:nvSpPr>
        <p:spPr>
          <a:xfrm>
            <a:off x="1379327" y="3199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661923d557_0_33"/>
          <p:cNvSpPr txBox="1"/>
          <p:nvPr/>
        </p:nvSpPr>
        <p:spPr>
          <a:xfrm>
            <a:off x="1663038" y="2408675"/>
            <a:ext cx="6741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El Propósito de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5" name="Google Shape;345;g2661923d557_0_33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661923d557_0_19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g2661923d557_0_19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sitting at a table with a book&#10;&#10;AI-generated content may be incorrect.">
            <a:extLst>
              <a:ext uri="{FF2B5EF4-FFF2-40B4-BE49-F238E27FC236}">
                <a16:creationId xmlns:a16="http://schemas.microsoft.com/office/drawing/2014/main" id="{E7E48812-D85D-3EB6-521A-2D5A2A97EE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37" b="38788"/>
          <a:stretch/>
        </p:blipFill>
        <p:spPr>
          <a:xfrm>
            <a:off x="3677814" y="132918"/>
            <a:ext cx="5632441" cy="676664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61923d557_0_10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661923d557_0_10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78654A7F-435A-F760-D23B-DD568AAABD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762" b="52945"/>
          <a:stretch/>
        </p:blipFill>
        <p:spPr>
          <a:xfrm>
            <a:off x="3079571" y="310706"/>
            <a:ext cx="6854137" cy="61402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>
          <a:extLst>
            <a:ext uri="{FF2B5EF4-FFF2-40B4-BE49-F238E27FC236}">
              <a16:creationId xmlns:a16="http://schemas.microsoft.com/office/drawing/2014/main" id="{E3AE527D-8617-3883-2A70-041686E54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>
            <a:extLst>
              <a:ext uri="{FF2B5EF4-FFF2-40B4-BE49-F238E27FC236}">
                <a16:creationId xmlns:a16="http://schemas.microsoft.com/office/drawing/2014/main" id="{392F3F62-64CA-73D6-1946-3B97B43C4522}"/>
              </a:ext>
            </a:extLst>
          </p:cNvPr>
          <p:cNvSpPr txBox="1"/>
          <p:nvPr/>
        </p:nvSpPr>
        <p:spPr>
          <a:xfrm>
            <a:off x="2270873" y="3008885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99" name="Google Shape;499;p30">
            <a:extLst>
              <a:ext uri="{FF2B5EF4-FFF2-40B4-BE49-F238E27FC236}">
                <a16:creationId xmlns:a16="http://schemas.microsoft.com/office/drawing/2014/main" id="{7886A2FB-CC9A-4F33-FC9D-48E766F5B444}"/>
              </a:ext>
            </a:extLst>
          </p:cNvPr>
          <p:cNvCxnSpPr/>
          <p:nvPr/>
        </p:nvCxnSpPr>
        <p:spPr>
          <a:xfrm>
            <a:off x="2270873" y="4160058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73C53318-E112-4DCB-07AD-C42843D1D084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30" descr="A green bird with leaves&#10;&#10;Description automatically generated">
            <a:extLst>
              <a:ext uri="{FF2B5EF4-FFF2-40B4-BE49-F238E27FC236}">
                <a16:creationId xmlns:a16="http://schemas.microsoft.com/office/drawing/2014/main" id="{7141D981-F666-482B-08F2-B1138CEC5E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124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/>
        </p:nvSpPr>
        <p:spPr>
          <a:xfrm>
            <a:off x="3311122" y="2748791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59669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57" name="Google Shape;557;p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348044" y="3008885"/>
            <a:ext cx="715244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27:1-29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punto principal de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dos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propósitos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821060" y="2898058"/>
            <a:ext cx="991095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¿Qué patrón vemos en los personajes principales de Génesis? </a:t>
            </a: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1D8044A7-BAE8-2781-D94A-5D00C531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>
            <a:extLst>
              <a:ext uri="{FF2B5EF4-FFF2-40B4-BE49-F238E27FC236}">
                <a16:creationId xmlns:a16="http://schemas.microsoft.com/office/drawing/2014/main" id="{1D145482-A37C-70D1-D8EE-FE39F5097D9E}"/>
              </a:ext>
            </a:extLst>
          </p:cNvPr>
          <p:cNvSpPr txBox="1"/>
          <p:nvPr/>
        </p:nvSpPr>
        <p:spPr>
          <a:xfrm>
            <a:off x="2368672" y="466248"/>
            <a:ext cx="813181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>
            <a:extLst>
              <a:ext uri="{FF2B5EF4-FFF2-40B4-BE49-F238E27FC236}">
                <a16:creationId xmlns:a16="http://schemas.microsoft.com/office/drawing/2014/main" id="{376780A8-B9C5-1301-4FBC-87E24C4A49CC}"/>
              </a:ext>
            </a:extLst>
          </p:cNvPr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0B467737-A7BB-4D6F-B647-6A691A629635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D858F4F7-B07C-94B8-5F4A-94318F85DA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ow Rebekah was listening as Isaac spoke to Esau. When Esau had gone, she  told Jacob to get two choice yo… | Bible illustrations, Kids church  lessons, Bible stories">
            <a:extLst>
              <a:ext uri="{FF2B5EF4-FFF2-40B4-BE49-F238E27FC236}">
                <a16:creationId xmlns:a16="http://schemas.microsoft.com/office/drawing/2014/main" id="{D01E0A07-C74D-8485-8A9C-EDFEDB4C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87" y="1621669"/>
            <a:ext cx="6476985" cy="48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B237D9A5-E89E-0B13-A197-3E0D7703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B7E52027-7564-B23F-E17C-8394DD167C79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C2B6D60C-1F92-719D-1DFE-9747568948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Genesis 27 | Devotionary">
            <a:extLst>
              <a:ext uri="{FF2B5EF4-FFF2-40B4-BE49-F238E27FC236}">
                <a16:creationId xmlns:a16="http://schemas.microsoft.com/office/drawing/2014/main" id="{43D019B4-A2C7-744E-0D9B-A92F6903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0"/>
            <a:ext cx="5997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8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88CEBD47-203B-CDC7-E38E-2845AA322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CD78624C-E4C0-35A5-A439-CEC281239129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B72B968F-14D7-48D9-11B2-A63DC3D9AF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FreeBibleimages :: Jacob deceives Isaac :: Jacob tricks Isaac into giving  him Esau's blessing (Genesis 27:1-28:5)">
            <a:extLst>
              <a:ext uri="{FF2B5EF4-FFF2-40B4-BE49-F238E27FC236}">
                <a16:creationId xmlns:a16="http://schemas.microsoft.com/office/drawing/2014/main" id="{EBB7BCBC-3EEA-421D-7B5B-6D215D89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2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94744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27:1-29) </a:t>
            </a:r>
            <a:endParaRPr lang="en-US"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3389" y="363772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47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528d4abdfed62182a15219007de94394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9b3071a435ac648780a377dfdc812ecc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Props1.xml><?xml version="1.0" encoding="utf-8"?>
<ds:datastoreItem xmlns:ds="http://schemas.openxmlformats.org/officeDocument/2006/customXml" ds:itemID="{4E7DC594-9D59-46B7-AE10-E18DFE760DA9}"/>
</file>

<file path=customXml/itemProps2.xml><?xml version="1.0" encoding="utf-8"?>
<ds:datastoreItem xmlns:ds="http://schemas.openxmlformats.org/officeDocument/2006/customXml" ds:itemID="{BE442943-A1BE-40EA-878A-F1A98AE131E1}"/>
</file>

<file path=customXml/itemProps3.xml><?xml version="1.0" encoding="utf-8"?>
<ds:datastoreItem xmlns:ds="http://schemas.openxmlformats.org/officeDocument/2006/customXml" ds:itemID="{F9B2263B-F773-4F1D-8AFC-FDF68D802D20}"/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3098</Words>
  <Application>Microsoft Macintosh PowerPoint</Application>
  <PresentationFormat>Widescreen</PresentationFormat>
  <Paragraphs>255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-webkit-standard</vt:lpstr>
      <vt:lpstr>Courier New</vt:lpstr>
      <vt:lpstr>Symbol</vt:lpstr>
      <vt:lpstr>Arial</vt:lpstr>
      <vt:lpstr>Times New Roman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Pfeifer</dc:creator>
  <cp:lastModifiedBy>Elise Gross</cp:lastModifiedBy>
  <cp:revision>202</cp:revision>
  <dcterms:created xsi:type="dcterms:W3CDTF">2023-11-29T19:33:05Z</dcterms:created>
  <dcterms:modified xsi:type="dcterms:W3CDTF">2025-11-14T00:49:37Z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</Properties>
</file>