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6858000" cx="12192000"/>
  <p:notesSz cx="6858000" cy="9144000"/>
  <p:embeddedFontLst>
    <p:embeddedFont>
      <p:font typeface="Lato"/>
      <p:regular r:id="rId29"/>
      <p:bold r:id="rId30"/>
      <p:italic r:id="rId31"/>
      <p:boldItalic r:id="rId32"/>
    </p:embeddedFont>
    <p:embeddedFont>
      <p:font typeface="Lato Black"/>
      <p:bold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5" roundtripDataSignature="AMtx7mg5u1EzQTW6cSxEyfUe8MYi561/o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3" Type="http://schemas.openxmlformats.org/officeDocument/2006/relationships/slide" Target="slides/slide9.xml"/><Relationship Id="rId18" Type="http://schemas.openxmlformats.org/officeDocument/2006/relationships/slide" Target="slides/slide14.xml"/><Relationship Id="rId21" Type="http://schemas.openxmlformats.org/officeDocument/2006/relationships/slide" Target="slides/slide17.xml"/><Relationship Id="rId34" Type="http://schemas.openxmlformats.org/officeDocument/2006/relationships/font" Target="fonts/LatoBlack-boldItalic.fntdata"/><Relationship Id="rId25" Type="http://schemas.openxmlformats.org/officeDocument/2006/relationships/slide" Target="slides/slide21.xml"/><Relationship Id="rId7" Type="http://schemas.openxmlformats.org/officeDocument/2006/relationships/slide" Target="slides/slide3.xml"/><Relationship Id="rId33" Type="http://schemas.openxmlformats.org/officeDocument/2006/relationships/font" Target="fonts/LatoBlack-bold.fntdata"/><Relationship Id="rId12" Type="http://schemas.openxmlformats.org/officeDocument/2006/relationships/slide" Target="slides/slide8.xml"/><Relationship Id="rId17" Type="http://schemas.openxmlformats.org/officeDocument/2006/relationships/slide" Target="slides/slide13.xml"/><Relationship Id="rId38" Type="http://schemas.openxmlformats.org/officeDocument/2006/relationships/customXml" Target="../customXml/item3.xml"/><Relationship Id="rId20" Type="http://schemas.openxmlformats.org/officeDocument/2006/relationships/slide" Target="slides/slide16.xml"/><Relationship Id="rId2" Type="http://schemas.openxmlformats.org/officeDocument/2006/relationships/presProps" Target="presProps.xml"/><Relationship Id="rId29" Type="http://schemas.openxmlformats.org/officeDocument/2006/relationships/font" Target="fonts/Lato-regular.fntdata"/><Relationship Id="rId16" Type="http://schemas.openxmlformats.org/officeDocument/2006/relationships/slide" Target="slides/slide12.xml"/><Relationship Id="rId24" Type="http://schemas.openxmlformats.org/officeDocument/2006/relationships/slide" Target="slides/slide20.xml"/><Relationship Id="rId1" Type="http://schemas.openxmlformats.org/officeDocument/2006/relationships/theme" Target="theme/theme2.xml"/><Relationship Id="rId6" Type="http://schemas.openxmlformats.org/officeDocument/2006/relationships/slide" Target="slides/slide2.xml"/><Relationship Id="rId11" Type="http://schemas.openxmlformats.org/officeDocument/2006/relationships/slide" Target="slides/slide7.xml"/><Relationship Id="rId32" Type="http://schemas.openxmlformats.org/officeDocument/2006/relationships/font" Target="fonts/Lato-boldItalic.fntdata"/><Relationship Id="rId37" Type="http://schemas.openxmlformats.org/officeDocument/2006/relationships/customXml" Target="../customXml/item2.xml"/><Relationship Id="rId23" Type="http://schemas.openxmlformats.org/officeDocument/2006/relationships/slide" Target="slides/slide19.xml"/><Relationship Id="rId28" Type="http://schemas.openxmlformats.org/officeDocument/2006/relationships/slide" Target="slides/slide24.xml"/><Relationship Id="rId5" Type="http://schemas.openxmlformats.org/officeDocument/2006/relationships/slide" Target="slides/slide1.xml"/><Relationship Id="rId15" Type="http://schemas.openxmlformats.org/officeDocument/2006/relationships/slide" Target="slides/slide11.xml"/><Relationship Id="rId36" Type="http://schemas.openxmlformats.org/officeDocument/2006/relationships/customXml" Target="../customXml/item1.xml"/><Relationship Id="rId31" Type="http://schemas.openxmlformats.org/officeDocument/2006/relationships/font" Target="fonts/Lato-italic.fntdata"/><Relationship Id="rId10" Type="http://schemas.openxmlformats.org/officeDocument/2006/relationships/slide" Target="slides/slide6.xml"/><Relationship Id="rId19" Type="http://schemas.openxmlformats.org/officeDocument/2006/relationships/slide" Target="slides/slide15.xml"/><Relationship Id="rId22" Type="http://schemas.openxmlformats.org/officeDocument/2006/relationships/slide" Target="slides/slide18.xml"/><Relationship Id="rId4" Type="http://schemas.openxmlformats.org/officeDocument/2006/relationships/notesMaster" Target="notesMasters/notesMaster1.xml"/><Relationship Id="rId9" Type="http://schemas.openxmlformats.org/officeDocument/2006/relationships/slide" Target="slides/slide5.xml"/><Relationship Id="rId27" Type="http://schemas.openxmlformats.org/officeDocument/2006/relationships/slide" Target="slides/slide23.xml"/><Relationship Id="rId30" Type="http://schemas.openxmlformats.org/officeDocument/2006/relationships/font" Target="fonts/Lato-bold.fntdata"/><Relationship Id="rId35" Type="http://customschemas.google.com/relationships/presentationmetadata" Target="metadata"/><Relationship Id="rId14" Type="http://schemas.openxmlformats.org/officeDocument/2006/relationships/slide" Target="slides/slide10.xml"/><Relationship Id="rId8" Type="http://schemas.openxmlformats.org/officeDocument/2006/relationships/slide" Target="slides/slide4.xml"/><Relationship Id="rId3"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lnSpc>
                <a:spcPct val="107916"/>
              </a:lnSpc>
              <a:spcBef>
                <a:spcPts val="1200"/>
              </a:spcBef>
              <a:spcAft>
                <a:spcPts val="0"/>
              </a:spcAft>
              <a:buClr>
                <a:schemeClr val="dk1"/>
              </a:buClr>
              <a:buSzPts val="1100"/>
              <a:buFont typeface="Arial"/>
              <a:buNone/>
            </a:pPr>
            <a:r>
              <a:rPr b="1" lang="en-US">
                <a:solidFill>
                  <a:schemeClr val="dk1"/>
                </a:solidFill>
                <a:latin typeface="Calibri"/>
                <a:ea typeface="Calibri"/>
                <a:cs typeface="Calibri"/>
                <a:sym typeface="Calibri"/>
              </a:rPr>
              <a:t>Antes de la clase en vivo, el profesor hará lo siguiente en el grupo de WhatsApp:</a:t>
            </a:r>
            <a:endParaRPr b="1">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Compartir las siguientes tareas:</a:t>
            </a:r>
            <a:endParaRPr>
              <a:solidFill>
                <a:schemeClr val="dk1"/>
              </a:solidFill>
              <a:latin typeface="Calibri"/>
              <a:ea typeface="Calibri"/>
              <a:cs typeface="Calibri"/>
              <a:sym typeface="Calibri"/>
            </a:endParaRPr>
          </a:p>
          <a:p>
            <a:pPr indent="-298450" lvl="1" marL="914400" marR="17145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Mire el breve video de enseñanza y responda las preguntas que lo acompañan:</a:t>
            </a:r>
            <a:endParaRPr>
              <a:solidFill>
                <a:schemeClr val="dk1"/>
              </a:solidFill>
              <a:latin typeface="Calibri"/>
              <a:ea typeface="Calibri"/>
              <a:cs typeface="Calibri"/>
              <a:sym typeface="Calibri"/>
            </a:endParaRPr>
          </a:p>
          <a:p>
            <a:pPr indent="-255269" lvl="2" marL="1371600" marR="17145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¿Quiénes son “la Santa Iglesia Cristiana” y “la Comunión de los Santos”?</a:t>
            </a:r>
            <a:endParaRPr>
              <a:solidFill>
                <a:schemeClr val="dk1"/>
              </a:solidFill>
              <a:latin typeface="Calibri"/>
              <a:ea typeface="Calibri"/>
              <a:cs typeface="Calibri"/>
              <a:sym typeface="Calibri"/>
            </a:endParaRPr>
          </a:p>
          <a:p>
            <a:pPr indent="-255269" lvl="2" marL="1371600" marR="17145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¿Por qué a veces se les llama la “Iglesia invisible”?</a:t>
            </a:r>
            <a:endParaRPr>
              <a:solidFill>
                <a:schemeClr val="dk1"/>
              </a:solidFill>
              <a:latin typeface="Calibri"/>
              <a:ea typeface="Calibri"/>
              <a:cs typeface="Calibri"/>
              <a:sym typeface="Calibri"/>
            </a:endParaRPr>
          </a:p>
          <a:p>
            <a:pPr indent="-255269" lvl="2" marL="1371600" marR="17145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¿Por qué es importante recordar Gálatas 5: 9 cuando busca una congregación para unirse?</a:t>
            </a:r>
            <a:endParaRPr>
              <a:solidFill>
                <a:schemeClr val="dk1"/>
              </a:solidFill>
              <a:latin typeface="Calibri"/>
              <a:ea typeface="Calibri"/>
              <a:cs typeface="Calibri"/>
              <a:sym typeface="Calibri"/>
            </a:endParaRPr>
          </a:p>
          <a:p>
            <a:pPr indent="-298450" lvl="1" marL="9144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Lea Efesios 2.</a:t>
            </a:r>
            <a:endParaRPr b="1">
              <a:solidFill>
                <a:schemeClr val="dk1"/>
              </a:solidFill>
              <a:latin typeface="Calibri"/>
              <a:ea typeface="Calibri"/>
              <a:cs typeface="Calibri"/>
              <a:sym typeface="Calibri"/>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79ac8ef736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Breve descripción de la conferencia con presentación de diapositivas</a:t>
            </a:r>
            <a:endParaRPr b="1">
              <a:solidFill>
                <a:schemeClr val="dk1"/>
              </a:solidFill>
              <a:latin typeface="Calibri"/>
              <a:ea typeface="Calibri"/>
              <a:cs typeface="Calibri"/>
              <a:sym typeface="Calibri"/>
            </a:endParaRPr>
          </a:p>
          <a:p>
            <a:pPr indent="-298450" lvl="0" marL="914400" marR="171450" rtl="0" algn="l">
              <a:spcBef>
                <a:spcPts val="100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Dispositiva uno: “Nosotros los creyentes en Jesús pertenecemos a un cuerpo invisible de todos los creyentes de todos los tiempos en todo el mundo. Somos parte del cuerpo de Cristo y no los veremos todos hasta que estemos en el cielo, pero estamos unidos por nuestra única fe en Cristo”.</a:t>
            </a:r>
            <a:endParaRPr>
              <a:solidFill>
                <a:schemeClr val="dk1"/>
              </a:solidFill>
              <a:latin typeface="Calibri"/>
              <a:ea typeface="Calibri"/>
              <a:cs typeface="Calibri"/>
              <a:sym typeface="Calibri"/>
            </a:endParaRPr>
          </a:p>
        </p:txBody>
      </p:sp>
      <p:sp>
        <p:nvSpPr>
          <p:cNvPr id="168" name="Google Shape;168;g279ac8ef736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ee1eb4b694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Dispositiva dos: “Aunque la cultura de la Iglesia Católica Romana dice que solo unas pocas personas pueden ser llamadas santos, la Biblia dice de otra manera. Una mirada rápida a los saludos de muchas de las Epístolas mostrará que todos los cristianos deben ser llamados santos porque han sido lavados en la sangre del Cordero y son perfectos a los ojos de Dios. Ante Dios somos santos y es correcto llamar santa a la iglesia y a su pueblo santo”.</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b="1" sz="1104">
              <a:solidFill>
                <a:schemeClr val="dk1"/>
              </a:solidFill>
              <a:latin typeface="Calibri"/>
              <a:ea typeface="Calibri"/>
              <a:cs typeface="Calibri"/>
              <a:sym typeface="Calibri"/>
            </a:endParaRPr>
          </a:p>
        </p:txBody>
      </p:sp>
      <p:sp>
        <p:nvSpPr>
          <p:cNvPr id="175" name="Google Shape;175;g2ee1eb4b694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ee7691535d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Dispositiva tres: “No podemos ver a toda la iglesia cristiana. Sin embargo, Dios quiere que nos reunamos de manera visible como creyentes que confiesan las mismas creencias. (Confesar en este uso significa creer y afirmar públicamente). Hebreos 10:25 dice: “No dejemos de congregarnos, como es la costumbre de algunos, sino animémonos unos a otros; y con más razón ahora que vemos que aquel día se acerca”.</a:t>
            </a:r>
            <a:endParaRPr b="1" sz="1104">
              <a:solidFill>
                <a:schemeClr val="dk1"/>
              </a:solidFill>
              <a:highlight>
                <a:srgbClr val="FFFFFF"/>
              </a:highlight>
              <a:latin typeface="Calibri"/>
              <a:ea typeface="Calibri"/>
              <a:cs typeface="Calibri"/>
              <a:sym typeface="Calibri"/>
            </a:endParaRPr>
          </a:p>
        </p:txBody>
      </p:sp>
      <p:sp>
        <p:nvSpPr>
          <p:cNvPr id="182" name="Google Shape;182;g2ee7691535d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ee1eb4b694_0_2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Pregunta uno: </a:t>
            </a:r>
            <a:r>
              <a:rPr b="1" lang="en-US" u="sng">
                <a:solidFill>
                  <a:schemeClr val="dk1"/>
                </a:solidFill>
                <a:latin typeface="Calibri"/>
                <a:ea typeface="Calibri"/>
                <a:cs typeface="Calibri"/>
                <a:sym typeface="Calibri"/>
              </a:rPr>
              <a:t>¿Dónde tuvo su origen la Santa Iglesia Cristiana, el cuerpo invisible</a:t>
            </a:r>
            <a:r>
              <a:rPr b="1" lang="en-US">
                <a:solidFill>
                  <a:schemeClr val="dk1"/>
                </a:solidFill>
                <a:latin typeface="Calibri"/>
                <a:ea typeface="Calibri"/>
                <a:cs typeface="Calibri"/>
                <a:sym typeface="Calibri"/>
              </a:rPr>
              <a:t> </a:t>
            </a:r>
            <a:r>
              <a:rPr b="1" lang="en-US" u="sng">
                <a:solidFill>
                  <a:schemeClr val="dk1"/>
                </a:solidFill>
                <a:latin typeface="Calibri"/>
                <a:ea typeface="Calibri"/>
                <a:cs typeface="Calibri"/>
                <a:sym typeface="Calibri"/>
              </a:rPr>
              <a:t>de Cristo? </a:t>
            </a:r>
            <a:r>
              <a:rPr lang="en-US" u="sng">
                <a:solidFill>
                  <a:schemeClr val="dk1"/>
                </a:solidFill>
                <a:latin typeface="Calibri"/>
                <a:ea typeface="Calibri"/>
                <a:cs typeface="Calibri"/>
                <a:sym typeface="Calibri"/>
              </a:rPr>
              <a:t>Lea Efesios 1:3-8. El maestro permitirá que los alumnos discutan. Según</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sea necesario, agregue los siguientes pensamientos.</a:t>
            </a:r>
            <a:endParaRPr>
              <a:solidFill>
                <a:schemeClr val="dk1"/>
              </a:solidFill>
              <a:highlight>
                <a:srgbClr val="FFFF00"/>
              </a:highlight>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b="1">
              <a:solidFill>
                <a:schemeClr val="dk1"/>
              </a:solidFill>
              <a:latin typeface="Calibri"/>
              <a:ea typeface="Calibri"/>
              <a:cs typeface="Calibri"/>
              <a:sym typeface="Calibri"/>
            </a:endParaRPr>
          </a:p>
        </p:txBody>
      </p:sp>
      <p:sp>
        <p:nvSpPr>
          <p:cNvPr id="190" name="Google Shape;190;g2ee1eb4b694_0_2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ee7691535d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0"/>
              </a:spcAft>
              <a:buClr>
                <a:schemeClr val="dk1"/>
              </a:buClr>
              <a:buSzPts val="1100"/>
              <a:buFont typeface="Calibri"/>
              <a:buAutoNum type="arabicPeriod"/>
            </a:pPr>
            <a:r>
              <a:rPr lang="en-US" u="sng">
                <a:solidFill>
                  <a:schemeClr val="dk1"/>
                </a:solidFill>
                <a:latin typeface="Calibri"/>
                <a:ea typeface="Calibri"/>
                <a:cs typeface="Calibri"/>
                <a:sym typeface="Calibri"/>
              </a:rPr>
              <a:t>¿Quién nos eligió? </a:t>
            </a:r>
            <a:endParaRPr u="sng">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u="sng">
                <a:solidFill>
                  <a:schemeClr val="dk1"/>
                </a:solidFill>
                <a:latin typeface="Calibri"/>
                <a:ea typeface="Calibri"/>
                <a:cs typeface="Calibri"/>
                <a:sym typeface="Calibri"/>
              </a:rPr>
              <a:t>La respuesta puede ser simple, pero las implicaciones son</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tan importantes que necesitamos hacer la pregunta. Dios es el agente en</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nuestra salvación. No somos nosotros los que deciden.</a:t>
            </a:r>
            <a:endParaRPr b="1" u="sng">
              <a:solidFill>
                <a:schemeClr val="dk1"/>
              </a:solidFill>
              <a:latin typeface="Calibri"/>
              <a:ea typeface="Calibri"/>
              <a:cs typeface="Calibri"/>
              <a:sym typeface="Calibri"/>
            </a:endParaRPr>
          </a:p>
          <a:p>
            <a:pPr indent="-298704" lvl="0" marL="914400" rtl="0" algn="l">
              <a:spcBef>
                <a:spcPts val="1000"/>
              </a:spcBef>
              <a:spcAft>
                <a:spcPts val="0"/>
              </a:spcAft>
              <a:buClr>
                <a:schemeClr val="dk1"/>
              </a:buClr>
              <a:buSzPts val="1104"/>
              <a:buFont typeface="Calibri"/>
              <a:buAutoNum type="arabicPeriod"/>
            </a:pPr>
            <a:r>
              <a:rPr lang="en-US" u="sng">
                <a:solidFill>
                  <a:schemeClr val="dk1"/>
                </a:solidFill>
                <a:latin typeface="Calibri"/>
                <a:ea typeface="Calibri"/>
                <a:cs typeface="Calibri"/>
                <a:sym typeface="Calibri"/>
              </a:rPr>
              <a:t>¿Cuándo nos eligió Dios? </a:t>
            </a:r>
            <a:endParaRPr u="sng">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u="sng">
                <a:solidFill>
                  <a:schemeClr val="dk1"/>
                </a:solidFill>
                <a:latin typeface="Calibri"/>
                <a:ea typeface="Calibri"/>
                <a:cs typeface="Calibri"/>
                <a:sym typeface="Calibri"/>
              </a:rPr>
              <a:t>Dios nos escogió antes de la creación del mundo.</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Este hecho afirma y resalta la doctrina de la salvación solo por gracia, ya que</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ni siquiera existíamos cuando Dios nos eligió. Nuestra salvación tenía que ser</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solo por gracia. No podría haber dependido de nosotros.</a:t>
            </a:r>
            <a:endParaRPr u="sng">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u="sng">
                <a:solidFill>
                  <a:schemeClr val="dk1"/>
                </a:solidFill>
                <a:latin typeface="Calibri"/>
                <a:ea typeface="Calibri"/>
                <a:cs typeface="Calibri"/>
                <a:sym typeface="Calibri"/>
              </a:rPr>
              <a:t>¿Cuál fue la motivación de Dios para predestinarnos? </a:t>
            </a:r>
            <a:endParaRPr u="sng">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u="sng">
                <a:solidFill>
                  <a:schemeClr val="dk1"/>
                </a:solidFill>
                <a:latin typeface="Calibri"/>
                <a:ea typeface="Calibri"/>
                <a:cs typeface="Calibri"/>
                <a:sym typeface="Calibri"/>
              </a:rPr>
              <a:t>El versículo 4 dice que</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Dios nos escogió en amor. El amor inmerecido de Dios es la fuerza motivadora.</a:t>
            </a:r>
            <a:endParaRPr u="sng">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u="sng">
                <a:solidFill>
                  <a:schemeClr val="dk1"/>
                </a:solidFill>
                <a:latin typeface="Calibri"/>
                <a:ea typeface="Calibri"/>
                <a:cs typeface="Calibri"/>
                <a:sym typeface="Calibri"/>
              </a:rPr>
              <a:t>¿Esta sección nos dice que Dios eligió a algunas personas para ir al infierno?</a:t>
            </a: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b="1">
              <a:solidFill>
                <a:schemeClr val="dk1"/>
              </a:solidFill>
              <a:latin typeface="Calibri"/>
              <a:ea typeface="Calibri"/>
              <a:cs typeface="Calibri"/>
              <a:sym typeface="Calibri"/>
            </a:endParaRPr>
          </a:p>
        </p:txBody>
      </p:sp>
      <p:sp>
        <p:nvSpPr>
          <p:cNvPr id="198" name="Google Shape;198;g2ee7691535d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ee7691535d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84150" lvl="2" marL="1371600" rtl="0" algn="l">
              <a:spcBef>
                <a:spcPts val="0"/>
              </a:spcBef>
              <a:spcAft>
                <a:spcPts val="0"/>
              </a:spcAft>
              <a:buClr>
                <a:schemeClr val="dk1"/>
              </a:buClr>
              <a:buSzPts val="1100"/>
              <a:buFont typeface="Calibri"/>
              <a:buAutoNum type="romanLcPeriod"/>
            </a:pPr>
            <a:r>
              <a:rPr lang="en-US" u="sng">
                <a:solidFill>
                  <a:schemeClr val="dk1"/>
                </a:solidFill>
                <a:latin typeface="Calibri"/>
                <a:ea typeface="Calibri"/>
                <a:cs typeface="Calibri"/>
                <a:sym typeface="Calibri"/>
              </a:rPr>
              <a:t>No, no lo hace. La razón por la que la gente va al cielo es porque Dios los</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eligió. ¿Por qué la gente va al infierno? Van al infierno por sus propios pecados</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y su propio rechazo de Cristo. En Mateo 23:37, Jesús dice: “¡Jerusalén,</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Jerusalén, que matas a los profetas y apedreas a los que son enviados a ti! ¡Cuántas veces quise juntar a tus hijos, como junta la gallina a sus polluelos</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debajo de sus alas, y no quisiste!”</a:t>
            </a:r>
            <a:endParaRPr u="sng">
              <a:solidFill>
                <a:schemeClr val="dk1"/>
              </a:solidFill>
              <a:latin typeface="Calibri"/>
              <a:ea typeface="Calibri"/>
              <a:cs typeface="Calibri"/>
              <a:sym typeface="Calibri"/>
            </a:endParaRPr>
          </a:p>
          <a:p>
            <a:pPr indent="0" lvl="0" marL="0" marR="0" rtl="0" algn="l">
              <a:lnSpc>
                <a:spcPct val="100000"/>
              </a:lnSpc>
              <a:spcBef>
                <a:spcPts val="1000"/>
              </a:spcBef>
              <a:spcAft>
                <a:spcPts val="600"/>
              </a:spcAft>
              <a:buSzPts val="1100"/>
              <a:buNone/>
            </a:pPr>
            <a:r>
              <a:t/>
            </a:r>
            <a:endParaRPr>
              <a:solidFill>
                <a:schemeClr val="dk1"/>
              </a:solidFill>
              <a:latin typeface="Calibri"/>
              <a:ea typeface="Calibri"/>
              <a:cs typeface="Calibri"/>
              <a:sym typeface="Calibri"/>
            </a:endParaRPr>
          </a:p>
        </p:txBody>
      </p:sp>
      <p:sp>
        <p:nvSpPr>
          <p:cNvPr id="206" name="Google Shape;206;g2ee7691535d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ee7691535d_0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Pregunta dos: </a:t>
            </a:r>
            <a:r>
              <a:rPr b="1" lang="en-US" u="sng">
                <a:solidFill>
                  <a:schemeClr val="dk1"/>
                </a:solidFill>
                <a:latin typeface="Calibri"/>
                <a:ea typeface="Calibri"/>
                <a:cs typeface="Calibri"/>
                <a:sym typeface="Calibri"/>
              </a:rPr>
              <a:t>Vivimos en un mundo rodeado de muchas organizaciones,</a:t>
            </a:r>
            <a:r>
              <a:rPr b="1" lang="en-US">
                <a:solidFill>
                  <a:schemeClr val="dk1"/>
                </a:solidFill>
                <a:latin typeface="Calibri"/>
                <a:ea typeface="Calibri"/>
                <a:cs typeface="Calibri"/>
                <a:sym typeface="Calibri"/>
              </a:rPr>
              <a:t> </a:t>
            </a:r>
            <a:r>
              <a:rPr b="1" lang="en-US" u="sng">
                <a:solidFill>
                  <a:schemeClr val="dk1"/>
                </a:solidFill>
                <a:latin typeface="Calibri"/>
                <a:ea typeface="Calibri"/>
                <a:cs typeface="Calibri"/>
                <a:sym typeface="Calibri"/>
              </a:rPr>
              <a:t>denominaciones y grupos cristianos diferentes. ¿Cómo quiere Dios que</a:t>
            </a:r>
            <a:r>
              <a:rPr b="1" lang="en-US">
                <a:solidFill>
                  <a:schemeClr val="dk1"/>
                </a:solidFill>
                <a:latin typeface="Calibri"/>
                <a:ea typeface="Calibri"/>
                <a:cs typeface="Calibri"/>
                <a:sym typeface="Calibri"/>
              </a:rPr>
              <a:t> </a:t>
            </a:r>
            <a:r>
              <a:rPr b="1" lang="en-US" u="sng">
                <a:solidFill>
                  <a:schemeClr val="dk1"/>
                </a:solidFill>
                <a:latin typeface="Calibri"/>
                <a:ea typeface="Calibri"/>
                <a:cs typeface="Calibri"/>
                <a:sym typeface="Calibri"/>
              </a:rPr>
              <a:t>reaccionemos a ellos?</a:t>
            </a:r>
            <a:r>
              <a:rPr b="1" lang="en-US">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El maestro dejará que los alumnos discutan. </a:t>
            </a:r>
            <a:r>
              <a:rPr b="1" lang="en-US">
                <a:solidFill>
                  <a:schemeClr val="dk1"/>
                </a:solidFill>
                <a:latin typeface="Calibri"/>
                <a:ea typeface="Calibri"/>
                <a:cs typeface="Calibri"/>
                <a:sym typeface="Calibri"/>
              </a:rPr>
              <a:t>Recomendación al Docente: Para esta actividad se podría dividir la clase en grupos pequeños durante unos minutos. </a:t>
            </a:r>
            <a:r>
              <a:rPr lang="en-US">
                <a:solidFill>
                  <a:schemeClr val="dk1"/>
                </a:solidFill>
                <a:latin typeface="Calibri"/>
                <a:ea typeface="Calibri"/>
                <a:cs typeface="Calibri"/>
                <a:sym typeface="Calibri"/>
              </a:rPr>
              <a:t>Según sea necesario, agregue los siguientes pensamientos. Esta pregunta se trató en la última parte del video y es posible que desee hacer referencias al mismo.</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b="1">
              <a:solidFill>
                <a:schemeClr val="dk1"/>
              </a:solidFill>
              <a:latin typeface="Calibri"/>
              <a:ea typeface="Calibri"/>
              <a:cs typeface="Calibri"/>
              <a:sym typeface="Calibri"/>
            </a:endParaRPr>
          </a:p>
        </p:txBody>
      </p:sp>
      <p:sp>
        <p:nvSpPr>
          <p:cNvPr id="214" name="Google Shape;214;g2ee7691535d_0_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ee7691535d_0_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0"/>
              </a:spcAft>
              <a:buClr>
                <a:schemeClr val="dk1"/>
              </a:buClr>
              <a:buSzPts val="1100"/>
              <a:buFont typeface="Calibri"/>
              <a:buAutoNum type="arabicPeriod"/>
            </a:pPr>
            <a:r>
              <a:rPr lang="en-US" u="sng">
                <a:solidFill>
                  <a:schemeClr val="dk1"/>
                </a:solidFill>
                <a:latin typeface="Calibri"/>
                <a:ea typeface="Calibri"/>
                <a:cs typeface="Calibri"/>
                <a:sym typeface="Calibri"/>
              </a:rPr>
              <a:t>¿Cómo nos ayuda 1 Juan 4:1 a iniciar la conversación?</a:t>
            </a:r>
            <a:endParaRPr u="sng">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u="sng">
                <a:solidFill>
                  <a:schemeClr val="dk1"/>
                </a:solidFill>
                <a:latin typeface="Calibri"/>
                <a:ea typeface="Calibri"/>
                <a:cs typeface="Calibri"/>
                <a:sym typeface="Calibri"/>
              </a:rPr>
              <a:t>1 Juan 4:1 dice:</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“Amados, no crean a todo espíritu, sino pongan a prueba los espíritus, para</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ver si son de Dios. Porque muchos falsos profetas han salido por el mundo”.</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No todos los grupos religiosos, mensajes, videos, las iglesias que nos rodean,</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son de Dios. Muchos falsos profetas están difundiendo enseñanzas peligrosas</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que afectan nuestra eternidad. Dios quiere que los pongamos a prueba.</a:t>
            </a:r>
            <a:endParaRPr>
              <a:solidFill>
                <a:schemeClr val="dk1"/>
              </a:solidFill>
              <a:latin typeface="Calibri"/>
              <a:ea typeface="Calibri"/>
              <a:cs typeface="Calibri"/>
              <a:sym typeface="Calibri"/>
            </a:endParaRPr>
          </a:p>
          <a:p>
            <a:pPr indent="0" lvl="0" marL="0" marR="0" rtl="0" algn="l">
              <a:lnSpc>
                <a:spcPct val="100000"/>
              </a:lnSpc>
              <a:spcBef>
                <a:spcPts val="1000"/>
              </a:spcBef>
              <a:spcAft>
                <a:spcPts val="600"/>
              </a:spcAft>
              <a:buSzPts val="1100"/>
              <a:buNone/>
            </a:pPr>
            <a:r>
              <a:t/>
            </a:r>
            <a:endParaRPr>
              <a:solidFill>
                <a:schemeClr val="dk1"/>
              </a:solidFill>
              <a:latin typeface="Calibri"/>
              <a:ea typeface="Calibri"/>
              <a:cs typeface="Calibri"/>
              <a:sym typeface="Calibri"/>
            </a:endParaRPr>
          </a:p>
        </p:txBody>
      </p:sp>
      <p:sp>
        <p:nvSpPr>
          <p:cNvPr id="222" name="Google Shape;222;g2ee7691535d_0_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ee7691535d_0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0"/>
              </a:spcAft>
              <a:buClr>
                <a:schemeClr val="dk1"/>
              </a:buClr>
              <a:buSzPts val="1100"/>
              <a:buFont typeface="Calibri"/>
              <a:buAutoNum type="arabicPeriod"/>
            </a:pPr>
            <a:r>
              <a:rPr lang="en-US" u="sng">
                <a:solidFill>
                  <a:schemeClr val="dk1"/>
                </a:solidFill>
                <a:latin typeface="Calibri"/>
                <a:ea typeface="Calibri"/>
                <a:cs typeface="Calibri"/>
                <a:sym typeface="Calibri"/>
              </a:rPr>
              <a:t>¿Cómo nos ayuda Hechos 17:11-12 con todos los mensajes que nos rodean?</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u="sng">
                <a:solidFill>
                  <a:schemeClr val="dk1"/>
                </a:solidFill>
                <a:latin typeface="Calibri"/>
                <a:ea typeface="Calibri"/>
                <a:cs typeface="Calibri"/>
                <a:sym typeface="Calibri"/>
              </a:rPr>
              <a:t>Los bereanos pusieron a prueba incluso las palabras de Pablo para ver si se</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alineaban con las Escrituras. Nosotros también queremos comparar todo lo</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que escuchamos con lo que Dios dice en la Biblia.</a:t>
            </a:r>
            <a:endParaRPr u="sng">
              <a:solidFill>
                <a:schemeClr val="dk1"/>
              </a:solidFill>
              <a:latin typeface="Calibri"/>
              <a:ea typeface="Calibri"/>
              <a:cs typeface="Calibri"/>
              <a:sym typeface="Calibri"/>
            </a:endParaRPr>
          </a:p>
          <a:p>
            <a:pPr indent="0" lvl="0" marL="0" marR="0" rtl="0" algn="l">
              <a:lnSpc>
                <a:spcPct val="100000"/>
              </a:lnSpc>
              <a:spcBef>
                <a:spcPts val="1000"/>
              </a:spcBef>
              <a:spcAft>
                <a:spcPts val="600"/>
              </a:spcAft>
              <a:buSzPts val="1100"/>
              <a:buNone/>
            </a:pPr>
            <a:r>
              <a:t/>
            </a:r>
            <a:endParaRPr>
              <a:solidFill>
                <a:schemeClr val="dk1"/>
              </a:solidFill>
              <a:latin typeface="Calibri"/>
              <a:ea typeface="Calibri"/>
              <a:cs typeface="Calibri"/>
              <a:sym typeface="Calibri"/>
            </a:endParaRPr>
          </a:p>
        </p:txBody>
      </p:sp>
      <p:sp>
        <p:nvSpPr>
          <p:cNvPr id="230" name="Google Shape;230;g2ee7691535d_0_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ee7691535d_0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0"/>
              </a:spcAft>
              <a:buClr>
                <a:schemeClr val="dk1"/>
              </a:buClr>
              <a:buSzPts val="1100"/>
              <a:buFont typeface="Calibri"/>
              <a:buAutoNum type="arabicPeriod"/>
            </a:pPr>
            <a:r>
              <a:rPr lang="en-US" u="sng">
                <a:solidFill>
                  <a:schemeClr val="dk1"/>
                </a:solidFill>
                <a:latin typeface="Calibri"/>
                <a:ea typeface="Calibri"/>
                <a:cs typeface="Calibri"/>
                <a:sym typeface="Calibri"/>
              </a:rPr>
              <a:t>¿Qué debemos hacer cuando encontramos personas que enseñan la Biblia</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fielmente?</a:t>
            </a:r>
            <a:endParaRPr u="sng">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u="sng">
                <a:solidFill>
                  <a:schemeClr val="dk1"/>
                </a:solidFill>
                <a:latin typeface="Calibri"/>
                <a:ea typeface="Calibri"/>
                <a:cs typeface="Calibri"/>
                <a:sym typeface="Calibri"/>
              </a:rPr>
              <a:t>Dios quiere que disfrutemos la comunión de hermanos que están</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unidos en la fe. Esta fue la oración de Jesús en Juan 17:20-21 y también el</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deseo declarado en 1 Juan 1:3. Podemos alabar a Dios y trabajar juntos en</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amor por nuestro Salvador.</a:t>
            </a:r>
            <a:endParaRPr u="sng">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b="1">
              <a:solidFill>
                <a:schemeClr val="dk1"/>
              </a:solidFill>
              <a:latin typeface="Calibri"/>
              <a:ea typeface="Calibri"/>
              <a:cs typeface="Calibri"/>
              <a:sym typeface="Calibri"/>
            </a:endParaRPr>
          </a:p>
        </p:txBody>
      </p:sp>
      <p:sp>
        <p:nvSpPr>
          <p:cNvPr id="238" name="Google Shape;238;g2ee7691535d_0_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ae502832d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2ae502832d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ee7691535d_0_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0"/>
              </a:spcAft>
              <a:buClr>
                <a:schemeClr val="dk1"/>
              </a:buClr>
              <a:buSzPts val="1100"/>
              <a:buFont typeface="Calibri"/>
              <a:buAutoNum type="arabicPeriod"/>
            </a:pPr>
            <a:r>
              <a:rPr lang="en-US" u="sng">
                <a:solidFill>
                  <a:schemeClr val="dk1"/>
                </a:solidFill>
                <a:latin typeface="Calibri"/>
                <a:ea typeface="Calibri"/>
                <a:cs typeface="Calibri"/>
                <a:sym typeface="Calibri"/>
              </a:rPr>
              <a:t>¿Qué quiere Dios que hagamos cuando encontramos personas que enseñan</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de manera diferente a lo que dice la Biblia?</a:t>
            </a:r>
            <a:endParaRPr u="sng">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u="sng">
                <a:solidFill>
                  <a:schemeClr val="dk1"/>
                </a:solidFill>
                <a:latin typeface="Calibri"/>
                <a:ea typeface="Calibri"/>
                <a:cs typeface="Calibri"/>
                <a:sym typeface="Calibri"/>
              </a:rPr>
              <a:t>Dios quiere que actuemos en el</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amor, ya que primero mostramos a la gente su error (Mateo 18, 2 Timoteo</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3:16). Si continúan rechazando la instrucción, querremos separarnos de ellos</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para mostrarles la gravedad de su pecado y protegernos de la falsa doctrina</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(Romanos 16:17, Tito 3:10).</a:t>
            </a:r>
            <a:endParaRPr u="sng">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b="1">
              <a:solidFill>
                <a:schemeClr val="dk1"/>
              </a:solidFill>
              <a:latin typeface="Calibri"/>
              <a:ea typeface="Calibri"/>
              <a:cs typeface="Calibri"/>
              <a:sym typeface="Calibri"/>
            </a:endParaRPr>
          </a:p>
        </p:txBody>
      </p:sp>
      <p:sp>
        <p:nvSpPr>
          <p:cNvPr id="246" name="Google Shape;246;g2ee7691535d_0_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adf254731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Conclusión</a:t>
            </a:r>
            <a:r>
              <a:rPr lang="en-US">
                <a:solidFill>
                  <a:schemeClr val="dk1"/>
                </a:solidFill>
                <a:latin typeface="Calibri"/>
                <a:ea typeface="Calibri"/>
                <a:cs typeface="Calibri"/>
                <a:sym typeface="Calibri"/>
              </a:rPr>
              <a:t>: (5 minutos)</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sz="1104">
                <a:solidFill>
                  <a:schemeClr val="dk1"/>
                </a:solidFill>
                <a:latin typeface="Calibri"/>
                <a:ea typeface="Calibri"/>
                <a:cs typeface="Calibri"/>
                <a:sym typeface="Calibri"/>
              </a:rPr>
              <a:t>Una oración o una bendición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254" name="Google Shape;254;g2adf254731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startAt="2"/>
            </a:pPr>
            <a:r>
              <a:rPr lang="en-US">
                <a:solidFill>
                  <a:schemeClr val="dk1"/>
                </a:solidFill>
                <a:latin typeface="Calibri"/>
                <a:ea typeface="Calibri"/>
                <a:cs typeface="Calibri"/>
                <a:sym typeface="Calibri"/>
              </a:rPr>
              <a:t>Recuérdeles a los estudiantes su tarea y la próxima clase.</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sz="1104">
              <a:solidFill>
                <a:schemeClr val="dk1"/>
              </a:solidFill>
              <a:latin typeface="Calibri"/>
              <a:ea typeface="Calibri"/>
              <a:cs typeface="Calibri"/>
              <a:sym typeface="Calibri"/>
            </a:endParaRPr>
          </a:p>
        </p:txBody>
      </p:sp>
      <p:sp>
        <p:nvSpPr>
          <p:cNvPr id="262" name="Google Shape;262;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adf2547317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lnSpc>
                <a:spcPct val="100000"/>
              </a:lnSpc>
              <a:spcBef>
                <a:spcPts val="0"/>
              </a:spcBef>
              <a:spcAft>
                <a:spcPts val="0"/>
              </a:spcAft>
              <a:buClr>
                <a:schemeClr val="dk1"/>
              </a:buClr>
              <a:buSzPts val="1100"/>
              <a:buFont typeface="Calibri"/>
              <a:buAutoNum type="arabicPeriod" startAt="3"/>
            </a:pPr>
            <a:r>
              <a:rPr lang="en-US" sz="1104">
                <a:solidFill>
                  <a:schemeClr val="dk1"/>
                </a:solidFill>
                <a:latin typeface="Calibri"/>
                <a:ea typeface="Calibri"/>
                <a:cs typeface="Calibri"/>
                <a:sym typeface="Calibri"/>
              </a:rPr>
              <a:t>Permita que cada persona se despida de la clase.</a:t>
            </a:r>
            <a:endParaRPr sz="1104">
              <a:solidFill>
                <a:schemeClr val="dk1"/>
              </a:solidFill>
              <a:latin typeface="Calibri"/>
              <a:ea typeface="Calibri"/>
              <a:cs typeface="Calibri"/>
              <a:sym typeface="Calibri"/>
            </a:endParaRPr>
          </a:p>
          <a:p>
            <a:pPr indent="0" lvl="0" marL="0" rtl="0" algn="l">
              <a:lnSpc>
                <a:spcPct val="100000"/>
              </a:lnSpc>
              <a:spcBef>
                <a:spcPts val="600"/>
              </a:spcBef>
              <a:spcAft>
                <a:spcPts val="1000"/>
              </a:spcAft>
              <a:buSzPts val="1100"/>
              <a:buNone/>
            </a:pPr>
            <a:r>
              <a:t/>
            </a:r>
            <a:endParaRPr sz="1104">
              <a:solidFill>
                <a:schemeClr val="dk1"/>
              </a:solidFill>
              <a:latin typeface="Calibri"/>
              <a:ea typeface="Calibri"/>
              <a:cs typeface="Calibri"/>
              <a:sym typeface="Calibri"/>
            </a:endParaRPr>
          </a:p>
        </p:txBody>
      </p:sp>
      <p:sp>
        <p:nvSpPr>
          <p:cNvPr id="272" name="Google Shape;272;g2adf2547317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ac1ba269cb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u="sng">
                <a:solidFill>
                  <a:schemeClr val="dk1"/>
                </a:solidFill>
                <a:latin typeface="Calibri"/>
                <a:ea typeface="Calibri"/>
                <a:cs typeface="Calibri"/>
                <a:sym typeface="Calibri"/>
              </a:rPr>
              <a:t>Preguntas para la evaluación final</a:t>
            </a:r>
            <a:r>
              <a:rPr lang="en-US" u="sng">
                <a:solidFill>
                  <a:schemeClr val="dk1"/>
                </a:solidFill>
                <a:latin typeface="Calibri"/>
                <a:ea typeface="Calibri"/>
                <a:cs typeface="Calibri"/>
                <a:sym typeface="Calibri"/>
              </a:rPr>
              <a:t>:</a:t>
            </a:r>
            <a:endParaRPr u="sng">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es la Iglesia invisible?</a:t>
            </a:r>
            <a:endParaRPr>
              <a:solidFill>
                <a:schemeClr val="dk1"/>
              </a:solidFill>
              <a:latin typeface="Calibri"/>
              <a:ea typeface="Calibri"/>
              <a:cs typeface="Calibri"/>
              <a:sym typeface="Calibri"/>
            </a:endParaRPr>
          </a:p>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¿Cómo queremos conducirnos con las personas / organizaciones que no predican fielmente la palabra de Dios?</a:t>
            </a:r>
            <a:endParaRPr>
              <a:solidFill>
                <a:schemeClr val="dk1"/>
              </a:solidFill>
              <a:latin typeface="Calibri"/>
              <a:ea typeface="Calibri"/>
              <a:cs typeface="Calibri"/>
              <a:sym typeface="Calibri"/>
            </a:endParaRPr>
          </a:p>
          <a:p>
            <a:pPr indent="0" lvl="0" marL="0" rtl="0" algn="l">
              <a:spcBef>
                <a:spcPts val="75"/>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228600" rtl="0" algn="l">
              <a:spcBef>
                <a:spcPts val="75"/>
              </a:spcBef>
              <a:spcAft>
                <a:spcPts val="0"/>
              </a:spcAft>
              <a:buClr>
                <a:schemeClr val="dk1"/>
              </a:buClr>
              <a:buSzPts val="1100"/>
              <a:buFont typeface="Arial"/>
              <a:buNone/>
            </a:pPr>
            <a:r>
              <a:rPr b="1" lang="en-US" u="sng">
                <a:solidFill>
                  <a:schemeClr val="dk1"/>
                </a:solidFill>
                <a:latin typeface="Calibri"/>
                <a:ea typeface="Calibri"/>
                <a:cs typeface="Calibri"/>
                <a:sym typeface="Calibri"/>
              </a:rPr>
              <a:t>Información adicional para el maestro: Temas que pueden surgir durante la clase:</a:t>
            </a:r>
            <a:endParaRPr b="1" u="sng">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Confesiones</a:t>
            </a:r>
            <a:r>
              <a:rPr lang="en-US">
                <a:solidFill>
                  <a:schemeClr val="dk1"/>
                </a:solidFill>
                <a:latin typeface="Calibri"/>
                <a:ea typeface="Calibri"/>
                <a:cs typeface="Calibri"/>
                <a:sym typeface="Calibri"/>
              </a:rPr>
              <a:t>: Algunas personas afirman que las confesiones doctrinales matan a una congregación o denominación. Sin embargo, las confesiones y ser una iglesia confesional es muy importante. Las confesiones (como el catecismo menor y otras declaraciones doctrinales de la iglesia) son útiles porque proclaman la verdad para que las personas que buscan una enseñanza sólida sepan lo que están recibiendo de una iglesia en particular. También sirven como herramientas de enseñanza y esquemas para revisar la doctrina. Además, nos ayudan a comparar las enseñanzas de otras iglesias para que podamos trabajar más fácilmente en temas de compañerismo.</a:t>
            </a:r>
            <a:endParaRPr>
              <a:solidFill>
                <a:schemeClr val="dk1"/>
              </a:solidFill>
              <a:latin typeface="Calibri"/>
              <a:ea typeface="Calibri"/>
              <a:cs typeface="Calibri"/>
              <a:sym typeface="Calibri"/>
            </a:endParaRPr>
          </a:p>
          <a:p>
            <a:pPr indent="0" lvl="0" marL="914400" rtl="0" algn="l">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“Como no podemos saber si las personas de una iglesia tienen o no la fe en su corazón, nuestro examen de una iglesia tendrá que hacerse sobre la base de lo que confiesa (Romanos 10:10; Mateo 12:37).</a:t>
            </a:r>
            <a:endParaRPr>
              <a:solidFill>
                <a:schemeClr val="dk1"/>
              </a:solidFill>
              <a:latin typeface="Calibri"/>
              <a:ea typeface="Calibri"/>
              <a:cs typeface="Calibri"/>
              <a:sym typeface="Calibri"/>
            </a:endParaRPr>
          </a:p>
          <a:p>
            <a:pPr indent="0" lvl="0" marL="914400" rtl="0" algn="l">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La mayoría de las iglesias tienen una declaración escrita de lo que creen y enseñan. Esas declaraciones se llaman confesiones. Pero ya que las iglesias no siempre practican lo que predican o confiesan, también tendremos que examinar la práctica de la iglesia así como su declaración confesional.</a:t>
            </a:r>
            <a:endParaRPr>
              <a:solidFill>
                <a:schemeClr val="dk1"/>
              </a:solidFill>
              <a:latin typeface="Calibri"/>
              <a:ea typeface="Calibri"/>
              <a:cs typeface="Calibri"/>
              <a:sym typeface="Calibri"/>
            </a:endParaRPr>
          </a:p>
          <a:p>
            <a:pPr indent="0" lvl="0" marL="914400" rtl="0" algn="l">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A veces las personas dirán que no están de acuerdo con los errores en la confesión o en la práctica de la iglesia a la que pertenecen, pero si siguen asistiendo y apoyando una iglesia falsa, entonces se están aferrando a la confesión de esa iglesia (2 Juan 10,11).</a:t>
            </a:r>
            <a:endParaRPr>
              <a:solidFill>
                <a:schemeClr val="dk1"/>
              </a:solidFill>
              <a:latin typeface="Calibri"/>
              <a:ea typeface="Calibri"/>
              <a:cs typeface="Calibri"/>
              <a:sym typeface="Calibri"/>
            </a:endParaRPr>
          </a:p>
          <a:p>
            <a:pPr indent="0" lvl="0" marL="914400" rtl="0" algn="l">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Nuestra iglesia luterana tiene varias confesiones que son:</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Catecismo Menor (escrito por Lutero en 1529)</a:t>
            </a:r>
            <a:endParaRPr>
              <a:solidFill>
                <a:schemeClr val="dk1"/>
              </a:solidFill>
              <a:latin typeface="Calibri"/>
              <a:ea typeface="Calibri"/>
              <a:cs typeface="Calibri"/>
              <a:sym typeface="Calibri"/>
            </a:endParaRPr>
          </a:p>
          <a:p>
            <a:pPr indent="-184150" lvl="2" marL="13716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Catecismo Mayor (escrito por Lutero en 1529)</a:t>
            </a:r>
            <a:endParaRPr>
              <a:solidFill>
                <a:schemeClr val="dk1"/>
              </a:solidFill>
              <a:latin typeface="Calibri"/>
              <a:ea typeface="Calibri"/>
              <a:cs typeface="Calibri"/>
              <a:sym typeface="Calibri"/>
            </a:endParaRPr>
          </a:p>
          <a:p>
            <a:pPr indent="-184150" lvl="2" marL="13716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Confesión de Augsburgo (escrita por Melanchton en 1530)</a:t>
            </a:r>
            <a:endParaRPr>
              <a:solidFill>
                <a:schemeClr val="dk1"/>
              </a:solidFill>
              <a:latin typeface="Calibri"/>
              <a:ea typeface="Calibri"/>
              <a:cs typeface="Calibri"/>
              <a:sym typeface="Calibri"/>
            </a:endParaRPr>
          </a:p>
          <a:p>
            <a:pPr indent="-184150" lvl="2" marL="13716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Apología (escrita por Melanchton en 1530)</a:t>
            </a:r>
            <a:endParaRPr>
              <a:solidFill>
                <a:schemeClr val="dk1"/>
              </a:solidFill>
              <a:latin typeface="Calibri"/>
              <a:ea typeface="Calibri"/>
              <a:cs typeface="Calibri"/>
              <a:sym typeface="Calibri"/>
            </a:endParaRPr>
          </a:p>
          <a:p>
            <a:pPr indent="-184150" lvl="2" marL="13716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Artículos de Esmalcalda (escritos por Lutero en 1537)</a:t>
            </a:r>
            <a:endParaRPr>
              <a:solidFill>
                <a:schemeClr val="dk1"/>
              </a:solidFill>
              <a:latin typeface="Calibri"/>
              <a:ea typeface="Calibri"/>
              <a:cs typeface="Calibri"/>
              <a:sym typeface="Calibri"/>
            </a:endParaRPr>
          </a:p>
          <a:p>
            <a:pPr indent="-184150" lvl="2" marL="13716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Fórmula de Concordia (escrita por un comité de luteranos en 1577)</a:t>
            </a:r>
            <a:endParaRPr>
              <a:solidFill>
                <a:schemeClr val="dk1"/>
              </a:solidFill>
              <a:latin typeface="Calibri"/>
              <a:ea typeface="Calibri"/>
              <a:cs typeface="Calibri"/>
              <a:sym typeface="Calibri"/>
            </a:endParaRPr>
          </a:p>
          <a:p>
            <a:pPr indent="0" lvl="0" marL="914400" rtl="0" algn="l">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Todas estas confesiones fueron escritas en la época de la Reforma y se publicaron juntas en el </a:t>
            </a:r>
            <a:r>
              <a:rPr i="1" lang="en-US">
                <a:solidFill>
                  <a:schemeClr val="dk1"/>
                </a:solidFill>
                <a:latin typeface="Calibri"/>
                <a:ea typeface="Calibri"/>
                <a:cs typeface="Calibri"/>
                <a:sym typeface="Calibri"/>
              </a:rPr>
              <a:t>Libro de Concordia </a:t>
            </a:r>
            <a:r>
              <a:rPr lang="en-US">
                <a:solidFill>
                  <a:schemeClr val="dk1"/>
                </a:solidFill>
                <a:latin typeface="Calibri"/>
                <a:ea typeface="Calibri"/>
                <a:cs typeface="Calibri"/>
                <a:sym typeface="Calibri"/>
              </a:rPr>
              <a:t>en 1580.</a:t>
            </a:r>
            <a:endParaRPr>
              <a:solidFill>
                <a:schemeClr val="dk1"/>
              </a:solidFill>
              <a:latin typeface="Calibri"/>
              <a:ea typeface="Calibri"/>
              <a:cs typeface="Calibri"/>
              <a:sym typeface="Calibri"/>
            </a:endParaRPr>
          </a:p>
          <a:p>
            <a:pPr indent="0" lvl="0" marL="914400" rtl="0" algn="l">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Ya que algunos errores nuevos perturbaron a la iglesia luterana en el siglo 20, el Sínodo de Wisconsin publicó un tratado confesional llamado </a:t>
            </a:r>
            <a:r>
              <a:rPr i="1" lang="en-US">
                <a:solidFill>
                  <a:schemeClr val="dk1"/>
                </a:solidFill>
                <a:latin typeface="Calibri"/>
                <a:ea typeface="Calibri"/>
                <a:cs typeface="Calibri"/>
                <a:sym typeface="Calibri"/>
              </a:rPr>
              <a:t>En esto Creemos</a:t>
            </a:r>
            <a:r>
              <a:rPr lang="en-US">
                <a:solidFill>
                  <a:schemeClr val="dk1"/>
                </a:solidFill>
                <a:latin typeface="Calibri"/>
                <a:ea typeface="Calibri"/>
                <a:cs typeface="Calibri"/>
                <a:sym typeface="Calibri"/>
              </a:rPr>
              <a:t>. Ese tratado confiesa lo que es la verdad y lo que es el error según la palabra de Dios, con respecto a estos nuevos asuntos que están perturbando a la iglesia de hoy. Una verdadera iglesia luterana siempre confesará toda la verdad de la palabra de Dios y rechazará todo lo que sea falso” (Kuske, 202-203).</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b="1" lang="en-US">
                <a:solidFill>
                  <a:schemeClr val="dk1"/>
                </a:solidFill>
                <a:latin typeface="Calibri"/>
                <a:ea typeface="Calibri"/>
                <a:cs typeface="Calibri"/>
                <a:sym typeface="Calibri"/>
              </a:rPr>
              <a:t>Posible pregunta adicional</a:t>
            </a:r>
            <a:r>
              <a:rPr lang="en-US">
                <a:solidFill>
                  <a:schemeClr val="dk1"/>
                </a:solidFill>
                <a:latin typeface="Calibri"/>
                <a:ea typeface="Calibri"/>
                <a:cs typeface="Calibri"/>
                <a:sym typeface="Calibri"/>
              </a:rPr>
              <a:t>: ¿Cuál es el beneficio de tener documentos escritos que indiquen lo que usted cree colectivamente?</a:t>
            </a:r>
            <a:endParaRPr>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Entendiendo la Elección. Las personas pueden tener problemas con la doctrina de la predestinación / elección porque no es lógica. “Si Dios elige a algunos para ser salvos, ¿no significa eso automáticamente que ha elegido a algunos para ser condenados?”, pueden preguntar. Querrá recordarles que la base de nuestras creencias no incluye nuestro razonamiento. Todo tiene que estar basado en la Biblia. Otro enfoque útil a la pregunta es señalar que la pregunta es en realidad dos preguntas: ¿Por qué se salvan algunas personas?</a:t>
            </a:r>
            <a:endParaRPr>
              <a:solidFill>
                <a:schemeClr val="dk1"/>
              </a:solidFill>
              <a:latin typeface="Calibri"/>
              <a:ea typeface="Calibri"/>
              <a:cs typeface="Calibri"/>
              <a:sym typeface="Calibri"/>
            </a:endParaRPr>
          </a:p>
          <a:p>
            <a:pPr indent="0" lvl="0" marL="914400" rtl="0" algn="l">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¿Y por qué algunos son condenados? Luego, puede dirigirlos a los pasajes específicos para esas respuestas, como se mencionó en la parte principal de la lección. La doctrina de la elección es en realidad una enseñanza bíblica muy clara. Es s&lt;difícil solo para nosotros, los humanos, entenderla.</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b="1" lang="en-US">
                <a:solidFill>
                  <a:schemeClr val="dk1"/>
                </a:solidFill>
                <a:latin typeface="Calibri"/>
                <a:ea typeface="Calibri"/>
                <a:cs typeface="Calibri"/>
                <a:sym typeface="Calibri"/>
              </a:rPr>
              <a:t>Posible pregunta adicional</a:t>
            </a:r>
            <a:r>
              <a:rPr lang="en-US">
                <a:solidFill>
                  <a:schemeClr val="dk1"/>
                </a:solidFill>
                <a:latin typeface="Calibri"/>
                <a:ea typeface="Calibri"/>
                <a:cs typeface="Calibri"/>
                <a:sym typeface="Calibri"/>
              </a:rPr>
              <a:t>: ¿La doctrina de la elección ley o evangelio? Explique.</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None/>
            </a:pPr>
            <a:r>
              <a:t/>
            </a:r>
            <a:endParaRPr b="1" u="sng">
              <a:solidFill>
                <a:schemeClr val="dk1"/>
              </a:solidFill>
              <a:latin typeface="Calibri"/>
              <a:ea typeface="Calibri"/>
              <a:cs typeface="Calibri"/>
              <a:sym typeface="Calibri"/>
            </a:endParaRPr>
          </a:p>
        </p:txBody>
      </p:sp>
      <p:sp>
        <p:nvSpPr>
          <p:cNvPr id="280" name="Google Shape;280;g2ac1ba269cb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lnSpc>
                <a:spcPct val="107916"/>
              </a:lnSpc>
              <a:spcBef>
                <a:spcPts val="1200"/>
              </a:spcBef>
              <a:spcAft>
                <a:spcPts val="0"/>
              </a:spcAft>
              <a:buClr>
                <a:schemeClr val="dk1"/>
              </a:buClr>
              <a:buSzPts val="1100"/>
              <a:buFont typeface="Arial"/>
              <a:buNone/>
            </a:pPr>
            <a:r>
              <a:rPr b="1" lang="en-US">
                <a:solidFill>
                  <a:schemeClr val="dk1"/>
                </a:solidFill>
                <a:latin typeface="Calibri"/>
                <a:ea typeface="Calibri"/>
                <a:cs typeface="Calibri"/>
                <a:sym typeface="Calibri"/>
              </a:rPr>
              <a:t>La Clase en vivo</a:t>
            </a:r>
            <a:endParaRPr b="1">
              <a:solidFill>
                <a:schemeClr val="dk1"/>
              </a:solidFill>
              <a:latin typeface="Calibri"/>
              <a:ea typeface="Calibri"/>
              <a:cs typeface="Calibri"/>
              <a:sym typeface="Calibri"/>
            </a:endParaRPr>
          </a:p>
          <a:p>
            <a:pPr indent="0" lvl="0" marL="228600" marR="171450" rtl="0" algn="l">
              <a:lnSpc>
                <a:spcPct val="100000"/>
              </a:lnSpc>
              <a:spcBef>
                <a:spcPts val="0"/>
              </a:spcBef>
              <a:spcAft>
                <a:spcPts val="0"/>
              </a:spcAft>
              <a:buClr>
                <a:schemeClr val="dk1"/>
              </a:buClr>
              <a:buSzPts val="1100"/>
              <a:buFont typeface="Arial"/>
              <a:buNone/>
            </a:pPr>
            <a:r>
              <a:rPr b="1" lang="en-US" sz="1104">
                <a:solidFill>
                  <a:schemeClr val="dk1"/>
                </a:solidFill>
                <a:latin typeface="Calibri"/>
                <a:ea typeface="Calibri"/>
                <a:cs typeface="Calibri"/>
                <a:sym typeface="Calibri"/>
              </a:rPr>
              <a:t>S</a:t>
            </a:r>
            <a:r>
              <a:rPr b="1" lang="en-US">
                <a:solidFill>
                  <a:schemeClr val="dk1"/>
                </a:solidFill>
                <a:latin typeface="Calibri"/>
                <a:ea typeface="Calibri"/>
                <a:cs typeface="Calibri"/>
                <a:sym typeface="Calibri"/>
              </a:rPr>
              <a:t>alude a todos los alumnos (y el panel) mientras entran a la clase en vivo. </a:t>
            </a:r>
            <a:r>
              <a:rPr lang="en-US">
                <a:solidFill>
                  <a:schemeClr val="dk1"/>
                </a:solidFill>
                <a:latin typeface="Calibri"/>
                <a:ea typeface="Calibri"/>
                <a:cs typeface="Calibri"/>
                <a:sym typeface="Calibri"/>
              </a:rPr>
              <a:t>Estas introducciones pueden tomar más tiempo dado que es la primera clase. Preséntese a sí mismo y comparta un poco de sus antecedentes. (10 minutos) </a:t>
            </a:r>
            <a:r>
              <a:rPr lang="en-US" sz="1104">
                <a:solidFill>
                  <a:schemeClr val="dk1"/>
                </a:solidFill>
                <a:latin typeface="Calibri"/>
                <a:ea typeface="Calibri"/>
                <a:cs typeface="Calibri"/>
                <a:sym typeface="Calibri"/>
              </a:rPr>
              <a:t> </a:t>
            </a:r>
            <a:endParaRPr b="1">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Clr>
                <a:schemeClr val="dk1"/>
              </a:buClr>
              <a:buSzPts val="1100"/>
              <a:buFont typeface="Arial"/>
              <a:buNone/>
            </a:pPr>
            <a:r>
              <a:t/>
            </a:r>
            <a:endParaRPr b="1">
              <a:solidFill>
                <a:schemeClr val="dk1"/>
              </a:solidFill>
              <a:latin typeface="Calibri"/>
              <a:ea typeface="Calibri"/>
              <a:cs typeface="Calibri"/>
              <a:sym typeface="Calibri"/>
            </a:endParaRPr>
          </a:p>
        </p:txBody>
      </p:sp>
      <p:sp>
        <p:nvSpPr>
          <p:cNvPr id="108" name="Google Shape;10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1000"/>
              </a:spcAft>
              <a:buClr>
                <a:schemeClr val="dk1"/>
              </a:buClr>
              <a:buSzPts val="1100"/>
              <a:buFont typeface="Arial"/>
              <a:buNone/>
            </a:pPr>
            <a:r>
              <a:rPr b="1" lang="en-US">
                <a:solidFill>
                  <a:schemeClr val="dk1"/>
                </a:solidFill>
                <a:latin typeface="Calibri"/>
                <a:ea typeface="Calibri"/>
                <a:cs typeface="Calibri"/>
                <a:sym typeface="Calibri"/>
              </a:rPr>
              <a:t>Oración: </a:t>
            </a:r>
            <a:r>
              <a:rPr lang="en-US">
                <a:solidFill>
                  <a:schemeClr val="dk1"/>
                </a:solidFill>
                <a:latin typeface="Calibri"/>
                <a:ea typeface="Calibri"/>
                <a:cs typeface="Calibri"/>
                <a:sym typeface="Calibri"/>
              </a:rPr>
              <a:t>Querido Espíritu Santo, te agradecemos por reunir a todos los creyentes en el Cuerpo de Cristo y te agradecemos por los líderes, las congregaciones y las denominaciones que enseñan tu Palabra en su verdad y pureza. En el nombre de Jesús oramos, Amén.</a:t>
            </a:r>
            <a:endParaRPr/>
          </a:p>
        </p:txBody>
      </p:sp>
      <p:sp>
        <p:nvSpPr>
          <p:cNvPr id="116" name="Google Shape;11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Objetivos de la Lección</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 </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 </a:t>
            </a:r>
            <a:endParaRPr b="1">
              <a:solidFill>
                <a:schemeClr val="dk1"/>
              </a:solidFill>
              <a:latin typeface="Calibri"/>
              <a:ea typeface="Calibri"/>
              <a:cs typeface="Calibri"/>
              <a:sym typeface="Calibri"/>
            </a:endParaRPr>
          </a:p>
          <a:p>
            <a:pPr indent="-298450" lvl="1" marL="914400" marR="171450" rtl="0" algn="l">
              <a:spcBef>
                <a:spcPts val="1000"/>
              </a:spcBef>
              <a:spcAft>
                <a:spcPts val="1000"/>
              </a:spcAft>
              <a:buClr>
                <a:schemeClr val="dk1"/>
              </a:buClr>
              <a:buSzPts val="1100"/>
              <a:buFont typeface="Calibri"/>
              <a:buAutoNum type="arabicPeriod"/>
            </a:pPr>
            <a:r>
              <a:rPr b="1" lang="en-US">
                <a:solidFill>
                  <a:schemeClr val="dk1"/>
                </a:solidFill>
                <a:latin typeface="Calibri"/>
                <a:ea typeface="Calibri"/>
                <a:cs typeface="Calibri"/>
                <a:sym typeface="Calibri"/>
              </a:rPr>
              <a:t> </a:t>
            </a:r>
            <a:endParaRPr b="1">
              <a:solidFill>
                <a:schemeClr val="dk1"/>
              </a:solidFill>
              <a:latin typeface="Calibri"/>
              <a:ea typeface="Calibri"/>
              <a:cs typeface="Calibri"/>
              <a:sym typeface="Calibri"/>
            </a:endParaRPr>
          </a:p>
        </p:txBody>
      </p:sp>
      <p:sp>
        <p:nvSpPr>
          <p:cNvPr id="124" name="Google Shape;12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e8f58b83d9_0_9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sz="1104">
                <a:solidFill>
                  <a:schemeClr val="dk1"/>
                </a:solidFill>
                <a:latin typeface="Calibri"/>
                <a:ea typeface="Calibri"/>
                <a:cs typeface="Calibri"/>
                <a:sym typeface="Calibri"/>
              </a:rPr>
              <a:t>Revisión del video. </a:t>
            </a:r>
            <a:r>
              <a:rPr lang="en-US">
                <a:solidFill>
                  <a:schemeClr val="dk1"/>
                </a:solidFill>
                <a:latin typeface="Calibri"/>
                <a:ea typeface="Calibri"/>
                <a:cs typeface="Calibri"/>
                <a:sym typeface="Calibri"/>
              </a:rPr>
              <a:t>El maestro puede pedir a los estudiantes sus propios comentarios y preguntas; sin embargo, el enfoque principal de esta sección serán las preguntas que el maestro envió a los estudiantes en preparación para la clase. (10 minutos)</a:t>
            </a:r>
            <a:endParaRPr sz="1104">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u="sng">
                <a:solidFill>
                  <a:schemeClr val="dk1"/>
                </a:solidFill>
                <a:latin typeface="Calibri"/>
                <a:ea typeface="Calibri"/>
                <a:cs typeface="Calibri"/>
                <a:sym typeface="Calibri"/>
              </a:rPr>
              <a:t>¿Quiénes son “la Santa Iglesia Cristiana” y “la Comunión de los Santos”?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u="sng">
                <a:solidFill>
                  <a:schemeClr val="dk1"/>
                </a:solidFill>
                <a:latin typeface="Calibri"/>
                <a:ea typeface="Calibri"/>
                <a:cs typeface="Calibri"/>
                <a:sym typeface="Calibri"/>
              </a:rPr>
              <a:t>Son todos</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los creyentes en Jesús de todos los tiempos: la iglesia de Dios, el cuerpo de Cristo.</a:t>
            </a:r>
            <a:endParaRPr u="sng">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b="1" sz="1104">
              <a:solidFill>
                <a:schemeClr val="dk1"/>
              </a:solidFill>
              <a:latin typeface="Calibri"/>
              <a:ea typeface="Calibri"/>
              <a:cs typeface="Calibri"/>
              <a:sym typeface="Calibri"/>
            </a:endParaRPr>
          </a:p>
        </p:txBody>
      </p:sp>
      <p:sp>
        <p:nvSpPr>
          <p:cNvPr id="144" name="Google Shape;144;g2e8f58b83d9_0_9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eb293faa54_0_1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u="sng">
                <a:solidFill>
                  <a:schemeClr val="dk1"/>
                </a:solidFill>
                <a:latin typeface="Calibri"/>
                <a:ea typeface="Calibri"/>
                <a:cs typeface="Calibri"/>
                <a:sym typeface="Calibri"/>
              </a:rPr>
              <a:t>¿Por qué a veces se les llama la “Iglesia invisible”?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u="sng">
                <a:solidFill>
                  <a:schemeClr val="dk1"/>
                </a:solidFill>
                <a:latin typeface="Calibri"/>
                <a:ea typeface="Calibri"/>
                <a:cs typeface="Calibri"/>
                <a:sym typeface="Calibri"/>
              </a:rPr>
              <a:t>A veces se le llama la iglesia</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invisible porque no podemos escudriñar los corazones para ver quién tiene fe y</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quién no tiene fe. Solo Dios conoce a los que son suyos.</a:t>
            </a:r>
            <a:endParaRPr u="sng">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152" name="Google Shape;152;g2eb293faa54_0_1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ee1eb4b694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u="sng">
                <a:solidFill>
                  <a:schemeClr val="dk1"/>
                </a:solidFill>
                <a:latin typeface="Calibri"/>
                <a:ea typeface="Calibri"/>
                <a:cs typeface="Calibri"/>
                <a:sym typeface="Calibri"/>
              </a:rPr>
              <a:t>¿Por qué es importante recordar Gálatas 5:9 cuando busca una congregación</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(iglesia visible) para unirse? </a:t>
            </a:r>
            <a:endParaRPr u="sng">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u="sng">
                <a:solidFill>
                  <a:schemeClr val="dk1"/>
                </a:solidFill>
                <a:latin typeface="Calibri"/>
                <a:ea typeface="Calibri"/>
                <a:cs typeface="Calibri"/>
                <a:sym typeface="Calibri"/>
              </a:rPr>
              <a:t>La falsa doctrina siempre es peligrosa, no importa cuán</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pequeño sea el problema que pueda parecer. La falsa doctrina se extiende y afecta a</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otras doctrinas y eventualmente ataca nuestra confianza en nuestra salvación por</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parte de nuestro Señor y Salvador. Es como el veneno.</a:t>
            </a:r>
            <a:endParaRPr u="sng">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160" name="Google Shape;160;g2ee1eb4b694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idx="2" type="pic"/>
          </p:nvPr>
        </p:nvSpPr>
        <p:spPr>
          <a:xfrm>
            <a:off x="5183188" y="987425"/>
            <a:ext cx="6172200" cy="4873625"/>
          </a:xfrm>
          <a:prstGeom prst="rect">
            <a:avLst/>
          </a:prstGeom>
          <a:noFill/>
          <a:ln>
            <a:noFill/>
          </a:ln>
        </p:spPr>
      </p:sp>
      <p:sp>
        <p:nvSpPr>
          <p:cNvPr id="64" name="Google Shape;64;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8.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5.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5.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5.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7.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0.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b="8248" l="17157" r="29534" t="8248"/>
          <a:stretch/>
        </p:blipFill>
        <p:spPr>
          <a:xfrm>
            <a:off x="6580094" y="810985"/>
            <a:ext cx="5007429" cy="5236029"/>
          </a:xfrm>
          <a:prstGeom prst="rect">
            <a:avLst/>
          </a:prstGeom>
          <a:noFill/>
          <a:ln>
            <a:noFill/>
          </a:ln>
        </p:spPr>
      </p:pic>
      <p:pic>
        <p:nvPicPr>
          <p:cNvPr descr="A logo with a cross and a bird&#10;&#10;Description automatically generated" id="87" name="Google Shape;87;p1"/>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9" name="Shape 169"/>
        <p:cNvGrpSpPr/>
        <p:nvPr/>
      </p:nvGrpSpPr>
      <p:grpSpPr>
        <a:xfrm>
          <a:off x="0" y="0"/>
          <a:ext cx="0" cy="0"/>
          <a:chOff x="0" y="0"/>
          <a:chExt cx="0" cy="0"/>
        </a:xfrm>
      </p:grpSpPr>
      <p:sp>
        <p:nvSpPr>
          <p:cNvPr id="170" name="Google Shape;170;g279ac8ef736_0_5"/>
          <p:cNvSpPr/>
          <p:nvPr/>
        </p:nvSpPr>
        <p:spPr>
          <a:xfrm>
            <a:off x="533399"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71" name="Google Shape;171;g279ac8ef736_0_5"/>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172" name="Google Shape;172;g279ac8ef736_0_5"/>
          <p:cNvPicPr preferRelativeResize="0"/>
          <p:nvPr/>
        </p:nvPicPr>
        <p:blipFill>
          <a:blip r:embed="rId4">
            <a:alphaModFix/>
          </a:blip>
          <a:stretch>
            <a:fillRect/>
          </a:stretch>
        </p:blipFill>
        <p:spPr>
          <a:xfrm>
            <a:off x="1302450" y="516825"/>
            <a:ext cx="8945899" cy="5963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6" name="Shape 176"/>
        <p:cNvGrpSpPr/>
        <p:nvPr/>
      </p:nvGrpSpPr>
      <p:grpSpPr>
        <a:xfrm>
          <a:off x="0" y="0"/>
          <a:ext cx="0" cy="0"/>
          <a:chOff x="0" y="0"/>
          <a:chExt cx="0" cy="0"/>
        </a:xfrm>
      </p:grpSpPr>
      <p:sp>
        <p:nvSpPr>
          <p:cNvPr id="177" name="Google Shape;177;g2ee1eb4b694_0_21"/>
          <p:cNvSpPr txBox="1"/>
          <p:nvPr/>
        </p:nvSpPr>
        <p:spPr>
          <a:xfrm>
            <a:off x="1248300" y="3508050"/>
            <a:ext cx="9695400" cy="1323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lang="en-US" sz="4000">
                <a:solidFill>
                  <a:schemeClr val="dk1"/>
                </a:solidFill>
                <a:latin typeface="Lato"/>
                <a:ea typeface="Lato"/>
                <a:cs typeface="Lato"/>
                <a:sym typeface="Lato"/>
              </a:rPr>
              <a:t>Alguien que ha sido lavado en la sangre del Cordero y es perfecto a los ojos de Dios.</a:t>
            </a:r>
            <a:endParaRPr b="0" i="1" sz="4000" u="none" cap="none" strike="noStrike">
              <a:solidFill>
                <a:schemeClr val="dk1"/>
              </a:solidFill>
              <a:latin typeface="Lato"/>
              <a:ea typeface="Lato"/>
              <a:cs typeface="Lato"/>
              <a:sym typeface="Lato"/>
            </a:endParaRPr>
          </a:p>
        </p:txBody>
      </p:sp>
      <p:pic>
        <p:nvPicPr>
          <p:cNvPr descr="A green bird with leaves&#10;&#10;Description automatically generated" id="178" name="Google Shape;178;g2ee1eb4b694_0_21"/>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179" name="Google Shape;179;g2ee1eb4b694_0_21"/>
          <p:cNvSpPr txBox="1"/>
          <p:nvPr/>
        </p:nvSpPr>
        <p:spPr>
          <a:xfrm>
            <a:off x="746850" y="1898600"/>
            <a:ext cx="10698300" cy="1323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lang="en-US" sz="8000">
                <a:solidFill>
                  <a:srgbClr val="009444"/>
                </a:solidFill>
                <a:latin typeface="Lato Black"/>
                <a:ea typeface="Lato Black"/>
                <a:cs typeface="Lato Black"/>
                <a:sym typeface="Lato Black"/>
              </a:rPr>
              <a:t>santo</a:t>
            </a:r>
            <a:endParaRPr b="0" i="0" sz="8000" u="none" cap="none" strike="noStrike">
              <a:solidFill>
                <a:srgbClr val="009444"/>
              </a:solidFill>
              <a:latin typeface="Lato Black"/>
              <a:ea typeface="Lato Black"/>
              <a:cs typeface="Lato Black"/>
              <a:sym typeface="Lato Black"/>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3" name="Shape 183"/>
        <p:cNvGrpSpPr/>
        <p:nvPr/>
      </p:nvGrpSpPr>
      <p:grpSpPr>
        <a:xfrm>
          <a:off x="0" y="0"/>
          <a:ext cx="0" cy="0"/>
          <a:chOff x="0" y="0"/>
          <a:chExt cx="0" cy="0"/>
        </a:xfrm>
      </p:grpSpPr>
      <p:sp>
        <p:nvSpPr>
          <p:cNvPr id="184" name="Google Shape;184;g2ee7691535d_0_7"/>
          <p:cNvSpPr txBox="1"/>
          <p:nvPr/>
        </p:nvSpPr>
        <p:spPr>
          <a:xfrm>
            <a:off x="3602250" y="1914725"/>
            <a:ext cx="7805700" cy="2924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No dejemos de congregarnos, como es la costumbre de algunos, sino animémonos unos a otros; y con más razón ahora que vemos que aquel día se acerca.</a:t>
            </a:r>
            <a:endParaRPr b="0" i="0" sz="34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t/>
            </a:r>
            <a:endParaRPr b="0" i="1" sz="2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rPr i="1" lang="en-US" sz="2800">
                <a:solidFill>
                  <a:schemeClr val="dk1"/>
                </a:solidFill>
                <a:latin typeface="Lato"/>
                <a:ea typeface="Lato"/>
                <a:cs typeface="Lato"/>
                <a:sym typeface="Lato"/>
              </a:rPr>
              <a:t>Hebreos 10:25</a:t>
            </a:r>
            <a:endParaRPr b="0" i="0" sz="3400" u="none" cap="none" strike="noStrike">
              <a:solidFill>
                <a:schemeClr val="dk1"/>
              </a:solidFill>
              <a:latin typeface="Lato"/>
              <a:ea typeface="Lato"/>
              <a:cs typeface="Lato"/>
              <a:sym typeface="Lato"/>
            </a:endParaRPr>
          </a:p>
        </p:txBody>
      </p:sp>
      <p:sp>
        <p:nvSpPr>
          <p:cNvPr id="185" name="Google Shape;185;g2ee7691535d_0_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6" name="Google Shape;186;g2ee7691535d_0_7"/>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87" name="Google Shape;187;g2ee7691535d_0_7"/>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1" name="Shape 191"/>
        <p:cNvGrpSpPr/>
        <p:nvPr/>
      </p:nvGrpSpPr>
      <p:grpSpPr>
        <a:xfrm>
          <a:off x="0" y="0"/>
          <a:ext cx="0" cy="0"/>
          <a:chOff x="0" y="0"/>
          <a:chExt cx="0" cy="0"/>
        </a:xfrm>
      </p:grpSpPr>
      <p:sp>
        <p:nvSpPr>
          <p:cNvPr id="192" name="Google Shape;192;g2ee1eb4b694_0_290"/>
          <p:cNvSpPr txBox="1"/>
          <p:nvPr/>
        </p:nvSpPr>
        <p:spPr>
          <a:xfrm>
            <a:off x="3875725" y="2165950"/>
            <a:ext cx="7233900" cy="2862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¿Dónde tuvo su origen la Santa Iglesia Cristiana, el cuerpo invisible de Cristo?</a:t>
            </a:r>
            <a:endParaRPr b="1" i="0" sz="4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0" i="1" sz="3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i="1" lang="en-US" sz="3000">
                <a:solidFill>
                  <a:schemeClr val="dk1"/>
                </a:solidFill>
                <a:latin typeface="Lato"/>
                <a:ea typeface="Lato"/>
                <a:cs typeface="Lato"/>
                <a:sym typeface="Lato"/>
              </a:rPr>
              <a:t>Efesios 1:3-8</a:t>
            </a:r>
            <a:endParaRPr b="0" i="1" sz="3000" u="none" cap="none" strike="noStrike">
              <a:solidFill>
                <a:schemeClr val="dk1"/>
              </a:solidFill>
              <a:latin typeface="Lato"/>
              <a:ea typeface="Lato"/>
              <a:cs typeface="Lato"/>
              <a:sym typeface="Lato"/>
            </a:endParaRPr>
          </a:p>
        </p:txBody>
      </p:sp>
      <p:sp>
        <p:nvSpPr>
          <p:cNvPr id="193" name="Google Shape;193;g2ee1eb4b694_0_29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94" name="Google Shape;194;g2ee1eb4b694_0_290"/>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95" name="Google Shape;195;g2ee1eb4b694_0_29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9" name="Shape 199"/>
        <p:cNvGrpSpPr/>
        <p:nvPr/>
      </p:nvGrpSpPr>
      <p:grpSpPr>
        <a:xfrm>
          <a:off x="0" y="0"/>
          <a:ext cx="0" cy="0"/>
          <a:chOff x="0" y="0"/>
          <a:chExt cx="0" cy="0"/>
        </a:xfrm>
      </p:grpSpPr>
      <p:sp>
        <p:nvSpPr>
          <p:cNvPr id="200" name="Google Shape;200;g2ee7691535d_0_16"/>
          <p:cNvSpPr txBox="1"/>
          <p:nvPr/>
        </p:nvSpPr>
        <p:spPr>
          <a:xfrm>
            <a:off x="3875725" y="1022950"/>
            <a:ext cx="7233900" cy="501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¿Quién y </a:t>
            </a:r>
            <a:r>
              <a:rPr b="1" lang="en-US" sz="4000">
                <a:solidFill>
                  <a:schemeClr val="dk1"/>
                </a:solidFill>
                <a:latin typeface="Lato"/>
                <a:ea typeface="Lato"/>
                <a:cs typeface="Lato"/>
                <a:sym typeface="Lato"/>
              </a:rPr>
              <a:t>cuándo</a:t>
            </a:r>
            <a:r>
              <a:rPr b="1" lang="en-US" sz="4000">
                <a:solidFill>
                  <a:schemeClr val="dk1"/>
                </a:solidFill>
                <a:latin typeface="Lato"/>
                <a:ea typeface="Lato"/>
                <a:cs typeface="Lato"/>
                <a:sym typeface="Lato"/>
              </a:rPr>
              <a:t> nos eligió? </a:t>
            </a:r>
            <a:endParaRPr b="1" sz="40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1" sz="40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¿Cuál fue la motivación de Dios para predestinarnos?</a:t>
            </a:r>
            <a:endParaRPr b="1" sz="40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1" sz="40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¿Esta sección nos dice que Dios eligió a algunas personas para ir al infierno?</a:t>
            </a:r>
            <a:endParaRPr b="1" sz="4000">
              <a:solidFill>
                <a:schemeClr val="dk1"/>
              </a:solidFill>
              <a:latin typeface="Lato"/>
              <a:ea typeface="Lato"/>
              <a:cs typeface="Lato"/>
              <a:sym typeface="Lato"/>
            </a:endParaRPr>
          </a:p>
        </p:txBody>
      </p:sp>
      <p:sp>
        <p:nvSpPr>
          <p:cNvPr id="201" name="Google Shape;201;g2ee7691535d_0_1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02" name="Google Shape;202;g2ee7691535d_0_16"/>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03" name="Google Shape;203;g2ee7691535d_0_16"/>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7" name="Shape 207"/>
        <p:cNvGrpSpPr/>
        <p:nvPr/>
      </p:nvGrpSpPr>
      <p:grpSpPr>
        <a:xfrm>
          <a:off x="0" y="0"/>
          <a:ext cx="0" cy="0"/>
          <a:chOff x="0" y="0"/>
          <a:chExt cx="0" cy="0"/>
        </a:xfrm>
      </p:grpSpPr>
      <p:sp>
        <p:nvSpPr>
          <p:cNvPr id="208" name="Google Shape;208;g2ee7691535d_0_26"/>
          <p:cNvSpPr txBox="1"/>
          <p:nvPr/>
        </p:nvSpPr>
        <p:spPr>
          <a:xfrm>
            <a:off x="3602250" y="1609925"/>
            <a:ext cx="7408200" cy="3971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“¡Jerusalén, Jerusalén, que matas a los profetas y apedreas a los que son enviados a ti! ¡Cuántas veces quise juntar a tus hijos, como junta la gallina a sus polluelos debajo de sus alas, y no quisiste!”</a:t>
            </a:r>
            <a:endParaRPr sz="34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t/>
            </a:r>
            <a:endParaRPr b="0" i="1" sz="2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rPr i="1" lang="en-US" sz="2800">
                <a:solidFill>
                  <a:schemeClr val="dk1"/>
                </a:solidFill>
                <a:latin typeface="Lato"/>
                <a:ea typeface="Lato"/>
                <a:cs typeface="Lato"/>
                <a:sym typeface="Lato"/>
              </a:rPr>
              <a:t>Mateo 23:37</a:t>
            </a:r>
            <a:endParaRPr b="0" i="0" sz="3400" u="none" cap="none" strike="noStrike">
              <a:solidFill>
                <a:schemeClr val="dk1"/>
              </a:solidFill>
              <a:latin typeface="Lato"/>
              <a:ea typeface="Lato"/>
              <a:cs typeface="Lato"/>
              <a:sym typeface="Lato"/>
            </a:endParaRPr>
          </a:p>
        </p:txBody>
      </p:sp>
      <p:sp>
        <p:nvSpPr>
          <p:cNvPr id="209" name="Google Shape;209;g2ee7691535d_0_2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0" name="Google Shape;210;g2ee7691535d_0_26"/>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11" name="Google Shape;211;g2ee7691535d_0_26"/>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5" name="Shape 215"/>
        <p:cNvGrpSpPr/>
        <p:nvPr/>
      </p:nvGrpSpPr>
      <p:grpSpPr>
        <a:xfrm>
          <a:off x="0" y="0"/>
          <a:ext cx="0" cy="0"/>
          <a:chOff x="0" y="0"/>
          <a:chExt cx="0" cy="0"/>
        </a:xfrm>
      </p:grpSpPr>
      <p:sp>
        <p:nvSpPr>
          <p:cNvPr id="216" name="Google Shape;216;g2ee7691535d_0_3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7" name="Google Shape;217;g2ee7691535d_0_34"/>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18" name="Google Shape;218;g2ee7691535d_0_34"/>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
        <p:nvSpPr>
          <p:cNvPr id="219" name="Google Shape;219;g2ee7691535d_0_34"/>
          <p:cNvSpPr txBox="1"/>
          <p:nvPr/>
        </p:nvSpPr>
        <p:spPr>
          <a:xfrm>
            <a:off x="3875725" y="1099150"/>
            <a:ext cx="7233900" cy="4402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4000">
                <a:solidFill>
                  <a:schemeClr val="dk1"/>
                </a:solidFill>
                <a:latin typeface="Lato"/>
                <a:ea typeface="Lato"/>
                <a:cs typeface="Lato"/>
                <a:sym typeface="Lato"/>
              </a:rPr>
              <a:t>Vivimos en un mundo rodeado de muchas organizaciones, denominaciones y grupos cristianos diferentes. </a:t>
            </a:r>
            <a:endParaRPr sz="40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1" sz="40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¿Cómo quiere Dios que reaccionemos a ellos?</a:t>
            </a:r>
            <a:endParaRPr b="0" i="1" sz="3000" u="none" cap="none" strike="noStrike">
              <a:solidFill>
                <a:schemeClr val="dk1"/>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3" name="Shape 223"/>
        <p:cNvGrpSpPr/>
        <p:nvPr/>
      </p:nvGrpSpPr>
      <p:grpSpPr>
        <a:xfrm>
          <a:off x="0" y="0"/>
          <a:ext cx="0" cy="0"/>
          <a:chOff x="0" y="0"/>
          <a:chExt cx="0" cy="0"/>
        </a:xfrm>
      </p:grpSpPr>
      <p:sp>
        <p:nvSpPr>
          <p:cNvPr id="224" name="Google Shape;224;g2ee7691535d_0_42"/>
          <p:cNvSpPr txBox="1"/>
          <p:nvPr/>
        </p:nvSpPr>
        <p:spPr>
          <a:xfrm>
            <a:off x="3602250" y="2067125"/>
            <a:ext cx="7408200" cy="29244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Amados, no crean a todo espíritu, sino pongan a prueba los espíritus, para ver si son de Dios. Porque muchos falsos profetas han salido por el mundo.</a:t>
            </a:r>
            <a:endParaRPr sz="34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t/>
            </a:r>
            <a:endParaRPr b="0" i="1" sz="2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rPr i="1" lang="en-US" sz="2800">
                <a:solidFill>
                  <a:schemeClr val="dk1"/>
                </a:solidFill>
                <a:latin typeface="Lato"/>
                <a:ea typeface="Lato"/>
                <a:cs typeface="Lato"/>
                <a:sym typeface="Lato"/>
              </a:rPr>
              <a:t>1 Juan 4:1</a:t>
            </a:r>
            <a:endParaRPr b="0" i="0" sz="3400" u="none" cap="none" strike="noStrike">
              <a:solidFill>
                <a:schemeClr val="dk1"/>
              </a:solidFill>
              <a:latin typeface="Lato"/>
              <a:ea typeface="Lato"/>
              <a:cs typeface="Lato"/>
              <a:sym typeface="Lato"/>
            </a:endParaRPr>
          </a:p>
        </p:txBody>
      </p:sp>
      <p:sp>
        <p:nvSpPr>
          <p:cNvPr id="225" name="Google Shape;225;g2ee7691535d_0_42"/>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26" name="Google Shape;226;g2ee7691535d_0_42"/>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27" name="Google Shape;227;g2ee7691535d_0_42"/>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1" name="Shape 231"/>
        <p:cNvGrpSpPr/>
        <p:nvPr/>
      </p:nvGrpSpPr>
      <p:grpSpPr>
        <a:xfrm>
          <a:off x="0" y="0"/>
          <a:ext cx="0" cy="0"/>
          <a:chOff x="0" y="0"/>
          <a:chExt cx="0" cy="0"/>
        </a:xfrm>
      </p:grpSpPr>
      <p:sp>
        <p:nvSpPr>
          <p:cNvPr id="232" name="Google Shape;232;g2ee7691535d_0_50"/>
          <p:cNvSpPr txBox="1"/>
          <p:nvPr/>
        </p:nvSpPr>
        <p:spPr>
          <a:xfrm>
            <a:off x="3602250" y="1076525"/>
            <a:ext cx="7408200" cy="5017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Y estos eran más nobles que los que estaban en Tesalónica, pues recibieron la palabra con toda solicitud, escudriñando cada día las Escrituras para ver si estas cosas eran así. Así que creyeron muchos de ellos, y mujeres griegas de distinción, y no pocos hombres.</a:t>
            </a:r>
            <a:endParaRPr sz="34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t/>
            </a:r>
            <a:endParaRPr b="0" i="1" sz="2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rPr i="1" lang="en-US" sz="2800">
                <a:solidFill>
                  <a:schemeClr val="dk1"/>
                </a:solidFill>
                <a:latin typeface="Lato"/>
                <a:ea typeface="Lato"/>
                <a:cs typeface="Lato"/>
                <a:sym typeface="Lato"/>
              </a:rPr>
              <a:t>Hechos 17:11-12</a:t>
            </a:r>
            <a:endParaRPr b="0" i="0" sz="3400" u="none" cap="none" strike="noStrike">
              <a:solidFill>
                <a:schemeClr val="dk1"/>
              </a:solidFill>
              <a:latin typeface="Lato"/>
              <a:ea typeface="Lato"/>
              <a:cs typeface="Lato"/>
              <a:sym typeface="Lato"/>
            </a:endParaRPr>
          </a:p>
        </p:txBody>
      </p:sp>
      <p:sp>
        <p:nvSpPr>
          <p:cNvPr id="233" name="Google Shape;233;g2ee7691535d_0_5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4" name="Google Shape;234;g2ee7691535d_0_50"/>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35" name="Google Shape;235;g2ee7691535d_0_5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9" name="Shape 239"/>
        <p:cNvGrpSpPr/>
        <p:nvPr/>
      </p:nvGrpSpPr>
      <p:grpSpPr>
        <a:xfrm>
          <a:off x="0" y="0"/>
          <a:ext cx="0" cy="0"/>
          <a:chOff x="0" y="0"/>
          <a:chExt cx="0" cy="0"/>
        </a:xfrm>
      </p:grpSpPr>
      <p:sp>
        <p:nvSpPr>
          <p:cNvPr id="240" name="Google Shape;240;g2ee7691535d_0_58"/>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41" name="Google Shape;241;g2ee7691535d_0_58"/>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42" name="Google Shape;242;g2ee7691535d_0_58"/>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
        <p:nvSpPr>
          <p:cNvPr id="243" name="Google Shape;243;g2ee7691535d_0_58"/>
          <p:cNvSpPr txBox="1"/>
          <p:nvPr/>
        </p:nvSpPr>
        <p:spPr>
          <a:xfrm>
            <a:off x="3875725" y="2318350"/>
            <a:ext cx="72339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¿Qué debemos hacer cuando encontramos personas que enseñan la Biblia fielmente?</a:t>
            </a:r>
            <a:endParaRPr b="1" i="1" sz="3000" u="none" cap="none" strike="noStrike">
              <a:solidFill>
                <a:schemeClr val="dk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7" name="Shape 247"/>
        <p:cNvGrpSpPr/>
        <p:nvPr/>
      </p:nvGrpSpPr>
      <p:grpSpPr>
        <a:xfrm>
          <a:off x="0" y="0"/>
          <a:ext cx="0" cy="0"/>
          <a:chOff x="0" y="0"/>
          <a:chExt cx="0" cy="0"/>
        </a:xfrm>
      </p:grpSpPr>
      <p:sp>
        <p:nvSpPr>
          <p:cNvPr id="248" name="Google Shape;248;g2ee7691535d_0_6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49" name="Google Shape;249;g2ee7691535d_0_66"/>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50" name="Google Shape;250;g2ee7691535d_0_66"/>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
        <p:nvSpPr>
          <p:cNvPr id="251" name="Google Shape;251;g2ee7691535d_0_66"/>
          <p:cNvSpPr txBox="1"/>
          <p:nvPr/>
        </p:nvSpPr>
        <p:spPr>
          <a:xfrm>
            <a:off x="3875725" y="2013550"/>
            <a:ext cx="7565400" cy="255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¿Qué quiere Dios que hagamos cuando encontramos personas que enseñan de manera diferente a lo que dice la Biblia?</a:t>
            </a:r>
            <a:endParaRPr b="1" i="1" sz="3000" u="none" cap="none" strike="noStrike">
              <a:solidFill>
                <a:schemeClr val="dk1"/>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5" name="Shape 255"/>
        <p:cNvGrpSpPr/>
        <p:nvPr/>
      </p:nvGrpSpPr>
      <p:grpSpPr>
        <a:xfrm>
          <a:off x="0" y="0"/>
          <a:ext cx="0" cy="0"/>
          <a:chOff x="0" y="0"/>
          <a:chExt cx="0" cy="0"/>
        </a:xfrm>
      </p:grpSpPr>
      <p:sp>
        <p:nvSpPr>
          <p:cNvPr id="256" name="Google Shape;256;g2adf2547317_0_0"/>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 o bendición </a:t>
            </a:r>
            <a:endParaRPr b="0" i="0" sz="6000" u="none" cap="none" strike="noStrike">
              <a:solidFill>
                <a:srgbClr val="009444"/>
              </a:solidFill>
              <a:latin typeface="Lato"/>
              <a:ea typeface="Lato"/>
              <a:cs typeface="Lato"/>
              <a:sym typeface="Lato"/>
            </a:endParaRPr>
          </a:p>
        </p:txBody>
      </p:sp>
      <p:sp>
        <p:nvSpPr>
          <p:cNvPr id="257" name="Google Shape;257;g2adf2547317_0_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58" name="Google Shape;258;g2adf2547317_0_0"/>
          <p:cNvPicPr preferRelativeResize="0"/>
          <p:nvPr/>
        </p:nvPicPr>
        <p:blipFill rotWithShape="1">
          <a:blip r:embed="rId3">
            <a:alphaModFix/>
          </a:blip>
          <a:srcRect b="0" l="0" r="0" t="0"/>
          <a:stretch/>
        </p:blipFill>
        <p:spPr>
          <a:xfrm>
            <a:off x="476645" y="1552538"/>
            <a:ext cx="3125596"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59" name="Google Shape;259;g2adf2547317_0_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3" name="Shape 263"/>
        <p:cNvGrpSpPr/>
        <p:nvPr/>
      </p:nvGrpSpPr>
      <p:grpSpPr>
        <a:xfrm>
          <a:off x="0" y="0"/>
          <a:ext cx="0" cy="0"/>
          <a:chOff x="0" y="0"/>
          <a:chExt cx="0" cy="0"/>
        </a:xfrm>
      </p:grpSpPr>
      <p:sp>
        <p:nvSpPr>
          <p:cNvPr id="264" name="Google Shape;264;p30"/>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Tarea</a:t>
            </a:r>
            <a:endParaRPr b="0" i="0" sz="6000" u="none" cap="none" strike="noStrike">
              <a:solidFill>
                <a:srgbClr val="009444"/>
              </a:solidFill>
              <a:latin typeface="Lato"/>
              <a:ea typeface="Lato"/>
              <a:cs typeface="Lato"/>
              <a:sym typeface="Lato"/>
            </a:endParaRPr>
          </a:p>
        </p:txBody>
      </p:sp>
      <p:cxnSp>
        <p:nvCxnSpPr>
          <p:cNvPr id="265" name="Google Shape;265;p30"/>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66" name="Google Shape;266;p30"/>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67" name="Google Shape;267;p30"/>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268" name="Google Shape;268;p30"/>
          <p:cNvSpPr txBox="1"/>
          <p:nvPr/>
        </p:nvSpPr>
        <p:spPr>
          <a:xfrm>
            <a:off x="4127382" y="3633847"/>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600"/>
              </a:spcBef>
              <a:spcAft>
                <a:spcPts val="0"/>
              </a:spcAft>
              <a:buClr>
                <a:srgbClr val="000000"/>
              </a:buClr>
              <a:buSzPts val="3200"/>
              <a:buFont typeface="Arial"/>
              <a:buNone/>
            </a:pPr>
            <a:r>
              <a:rPr b="0" i="1" lang="en-US" sz="3200" u="none" cap="none" strike="noStrike">
                <a:solidFill>
                  <a:schemeClr val="dk1"/>
                </a:solidFill>
                <a:latin typeface="Lato"/>
                <a:ea typeface="Lato"/>
                <a:cs typeface="Lato"/>
                <a:sym typeface="Lato"/>
              </a:rPr>
              <a:t>en el grupo de WhatsApp</a:t>
            </a:r>
            <a:endParaRPr b="0" i="1" sz="3200" u="none" cap="none" strike="noStrike">
              <a:solidFill>
                <a:schemeClr val="dk1"/>
              </a:solidFill>
              <a:latin typeface="Lato"/>
              <a:ea typeface="Lato"/>
              <a:cs typeface="Lato"/>
              <a:sym typeface="Lato"/>
            </a:endParaRPr>
          </a:p>
        </p:txBody>
      </p:sp>
      <p:pic>
        <p:nvPicPr>
          <p:cNvPr descr="A green bird with leaves&#10;&#10;Description automatically generated" id="269" name="Google Shape;269;p30"/>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3" name="Shape 273"/>
        <p:cNvGrpSpPr/>
        <p:nvPr/>
      </p:nvGrpSpPr>
      <p:grpSpPr>
        <a:xfrm>
          <a:off x="0" y="0"/>
          <a:ext cx="0" cy="0"/>
          <a:chOff x="0" y="0"/>
          <a:chExt cx="0" cy="0"/>
        </a:xfrm>
      </p:grpSpPr>
      <p:sp>
        <p:nvSpPr>
          <p:cNvPr id="274" name="Google Shape;274;g2adf2547317_0_9"/>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Despedida</a:t>
            </a:r>
            <a:endParaRPr b="0" i="0" sz="6000" u="none" cap="none" strike="noStrike">
              <a:solidFill>
                <a:srgbClr val="009444"/>
              </a:solidFill>
              <a:latin typeface="Lato"/>
              <a:ea typeface="Lato"/>
              <a:cs typeface="Lato"/>
              <a:sym typeface="Lato"/>
            </a:endParaRPr>
          </a:p>
        </p:txBody>
      </p:sp>
      <p:sp>
        <p:nvSpPr>
          <p:cNvPr id="275" name="Google Shape;275;g2adf2547317_0_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76" name="Google Shape;276;g2adf2547317_0_9"/>
          <p:cNvPicPr preferRelativeResize="0"/>
          <p:nvPr/>
        </p:nvPicPr>
        <p:blipFill rotWithShape="1">
          <a:blip r:embed="rId3">
            <a:alphaModFix/>
          </a:blip>
          <a:srcRect b="0" l="0" r="0" t="0"/>
          <a:stretch/>
        </p:blipFill>
        <p:spPr>
          <a:xfrm>
            <a:off x="476645" y="1552538"/>
            <a:ext cx="3125595"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77" name="Google Shape;277;g2adf2547317_0_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2ac1ba269cb_0_46"/>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3" name="Google Shape;283;g2ac1ba269cb_0_4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84" name="Google Shape;284;g2ac1ba269cb_0_46"/>
          <p:cNvPicPr preferRelativeResize="0"/>
          <p:nvPr/>
        </p:nvPicPr>
        <p:blipFill rotWithShape="1">
          <a:blip r:embed="rId3">
            <a:alphaModFix/>
          </a:blip>
          <a:srcRect b="8239" l="17158" r="29536" t="8250"/>
          <a:stretch/>
        </p:blipFill>
        <p:spPr>
          <a:xfrm>
            <a:off x="6580094" y="810985"/>
            <a:ext cx="5007428" cy="5236027"/>
          </a:xfrm>
          <a:prstGeom prst="rect">
            <a:avLst/>
          </a:prstGeom>
          <a:noFill/>
          <a:ln>
            <a:noFill/>
          </a:ln>
        </p:spPr>
      </p:pic>
      <p:pic>
        <p:nvPicPr>
          <p:cNvPr descr="A logo with a cross and a bird&#10;&#10;Description automatically generated" id="285" name="Google Shape;285;g2ac1ba269cb_0_46"/>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286" name="Google Shape;286;g2ac1ba269cb_0_46"/>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287" name="Google Shape;287;g2ac1ba269cb_0_46"/>
          <p:cNvSpPr/>
          <p:nvPr/>
        </p:nvSpPr>
        <p:spPr>
          <a:xfrm>
            <a:off x="1264510" y="2818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8" name="Google Shape;288;g2ac1ba269cb_0_46"/>
          <p:cNvSpPr/>
          <p:nvPr/>
        </p:nvSpPr>
        <p:spPr>
          <a:xfrm>
            <a:off x="1379327" y="2818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7</a:t>
            </a:r>
            <a:endParaRPr b="0" i="0" sz="6000" u="none" cap="none" strike="noStrik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02" name="Google Shape;102;p2"/>
          <p:cNvSpPr txBox="1"/>
          <p:nvPr/>
        </p:nvSpPr>
        <p:spPr>
          <a:xfrm>
            <a:off x="4127372" y="3349425"/>
            <a:ext cx="7435200" cy="1289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La Santa Iglesia Cristiana </a:t>
            </a:r>
            <a:endParaRPr sz="3888">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La Iglesia Visible e Invisible</a:t>
            </a:r>
            <a:endParaRPr b="0" i="0" sz="3888" u="none" cap="none" strike="noStrike">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circle with a white book and a magnifying glass&#10;&#10;Description automatically generated" id="104" name="Google Shape;104;p2"/>
          <p:cNvPicPr preferRelativeResize="0"/>
          <p:nvPr/>
        </p:nvPicPr>
        <p:blipFill rotWithShape="1">
          <a:blip r:embed="rId3">
            <a:alphaModFix/>
          </a:blip>
          <a:srcRect b="0" l="0" r="0" t="0"/>
          <a:stretch/>
        </p:blipFill>
        <p:spPr>
          <a:xfrm>
            <a:off x="476645" y="1552538"/>
            <a:ext cx="3125597" cy="3218437"/>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05" name="Google Shape;105;p2"/>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 name="Shape 109"/>
        <p:cNvGrpSpPr/>
        <p:nvPr/>
      </p:nvGrpSpPr>
      <p:grpSpPr>
        <a:xfrm>
          <a:off x="0" y="0"/>
          <a:ext cx="0" cy="0"/>
          <a:chOff x="0" y="0"/>
          <a:chExt cx="0" cy="0"/>
        </a:xfrm>
      </p:grpSpPr>
      <p:sp>
        <p:nvSpPr>
          <p:cNvPr id="110" name="Google Shape;110;p3"/>
          <p:cNvSpPr txBox="1"/>
          <p:nvPr/>
        </p:nvSpPr>
        <p:spPr>
          <a:xfrm>
            <a:off x="4078888" y="2741641"/>
            <a:ext cx="6627304"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Saludos y bienvenidos</a:t>
            </a:r>
            <a:endParaRPr b="0" i="0" sz="6000" u="none" cap="none" strike="noStrike">
              <a:solidFill>
                <a:srgbClr val="009444"/>
              </a:solidFill>
              <a:latin typeface="Lato"/>
              <a:ea typeface="Lato"/>
              <a:cs typeface="Lato"/>
              <a:sym typeface="Lato"/>
            </a:endParaRPr>
          </a:p>
        </p:txBody>
      </p:sp>
      <p:sp>
        <p:nvSpPr>
          <p:cNvPr id="111" name="Google Shape;111;p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2" name="Google Shape;112;p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13" name="Google Shape;113;p3"/>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 name="Shape 117"/>
        <p:cNvGrpSpPr/>
        <p:nvPr/>
      </p:nvGrpSpPr>
      <p:grpSpPr>
        <a:xfrm>
          <a:off x="0" y="0"/>
          <a:ext cx="0" cy="0"/>
          <a:chOff x="0" y="0"/>
          <a:chExt cx="0" cy="0"/>
        </a:xfrm>
      </p:grpSpPr>
      <p:sp>
        <p:nvSpPr>
          <p:cNvPr id="118" name="Google Shape;118;p4"/>
          <p:cNvSpPr txBox="1"/>
          <p:nvPr/>
        </p:nvSpPr>
        <p:spPr>
          <a:xfrm>
            <a:off x="4059441" y="2724595"/>
            <a:ext cx="7152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21" name="Google Shape;121;p4"/>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5"/>
          <p:cNvSpPr txBox="1"/>
          <p:nvPr/>
        </p:nvSpPr>
        <p:spPr>
          <a:xfrm>
            <a:off x="2237027" y="403125"/>
            <a:ext cx="89589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rgbClr val="009444"/>
                </a:solidFill>
                <a:latin typeface="Lato"/>
                <a:ea typeface="Lato"/>
                <a:cs typeface="Lato"/>
                <a:sym typeface="Lato"/>
              </a:rPr>
              <a:t>Objetivos de la Lección</a:t>
            </a:r>
            <a:endParaRPr b="0" i="0" sz="6000" u="none" cap="none" strike="noStrike">
              <a:solidFill>
                <a:srgbClr val="009444"/>
              </a:solidFill>
              <a:latin typeface="Lato"/>
              <a:ea typeface="Lato"/>
              <a:cs typeface="Lato"/>
              <a:sym typeface="Lato"/>
            </a:endParaRPr>
          </a:p>
        </p:txBody>
      </p:sp>
      <p:cxnSp>
        <p:nvCxnSpPr>
          <p:cNvPr id="127" name="Google Shape;127;p5"/>
          <p:cNvCxnSpPr/>
          <p:nvPr/>
        </p:nvCxnSpPr>
        <p:spPr>
          <a:xfrm>
            <a:off x="2373086" y="1597768"/>
            <a:ext cx="7195457" cy="0"/>
          </a:xfrm>
          <a:prstGeom prst="straightConnector1">
            <a:avLst/>
          </a:prstGeom>
          <a:noFill/>
          <a:ln cap="flat" cmpd="sng" w="38100">
            <a:solidFill>
              <a:srgbClr val="7F7F7F"/>
            </a:solidFill>
            <a:prstDash val="solid"/>
            <a:miter lim="800000"/>
            <a:headEnd len="sm" w="sm" type="none"/>
            <a:tailEnd len="sm" w="sm" type="none"/>
          </a:ln>
        </p:spPr>
      </p:cxnSp>
      <p:grpSp>
        <p:nvGrpSpPr>
          <p:cNvPr id="128" name="Google Shape;128;p5"/>
          <p:cNvGrpSpPr/>
          <p:nvPr/>
        </p:nvGrpSpPr>
        <p:grpSpPr>
          <a:xfrm>
            <a:off x="551075" y="2011050"/>
            <a:ext cx="11197475" cy="3947713"/>
            <a:chOff x="0" y="0"/>
            <a:chExt cx="10450280" cy="3947713"/>
          </a:xfrm>
        </p:grpSpPr>
        <p:sp>
          <p:nvSpPr>
            <p:cNvPr id="129" name="Google Shape;129;p5"/>
            <p:cNvSpPr/>
            <p:nvPr/>
          </p:nvSpPr>
          <p:spPr>
            <a:xfrm>
              <a:off x="0" y="481"/>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0" name="Google Shape;130;p5"/>
            <p:cNvSpPr/>
            <p:nvPr/>
          </p:nvSpPr>
          <p:spPr>
            <a:xfrm>
              <a:off x="341153" y="254232"/>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1" name="Google Shape;131;p5"/>
            <p:cNvSpPr/>
            <p:nvPr/>
          </p:nvSpPr>
          <p:spPr>
            <a:xfrm>
              <a:off x="1302586" y="0"/>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2" name="Google Shape;132;p5"/>
            <p:cNvSpPr txBox="1"/>
            <p:nvPr/>
          </p:nvSpPr>
          <p:spPr>
            <a:xfrm>
              <a:off x="1302586" y="0"/>
              <a:ext cx="9147694" cy="112778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t/>
              </a:r>
              <a:endParaRPr b="0" i="0" sz="2500" u="none" cap="none" strike="noStrike">
                <a:solidFill>
                  <a:schemeClr val="lt1"/>
                </a:solidFill>
                <a:latin typeface="Lato"/>
                <a:ea typeface="Lato"/>
                <a:cs typeface="Lato"/>
                <a:sym typeface="Lato"/>
              </a:endParaRPr>
            </a:p>
          </p:txBody>
        </p:sp>
        <p:sp>
          <p:nvSpPr>
            <p:cNvPr id="133" name="Google Shape;133;p5"/>
            <p:cNvSpPr/>
            <p:nvPr/>
          </p:nvSpPr>
          <p:spPr>
            <a:xfrm>
              <a:off x="0" y="1410207"/>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4" name="Google Shape;134;p5"/>
            <p:cNvSpPr/>
            <p:nvPr/>
          </p:nvSpPr>
          <p:spPr>
            <a:xfrm>
              <a:off x="341153" y="1663958"/>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5" name="Google Shape;135;p5"/>
            <p:cNvSpPr/>
            <p:nvPr/>
          </p:nvSpPr>
          <p:spPr>
            <a:xfrm>
              <a:off x="1302586" y="1410207"/>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6" name="Google Shape;136;p5"/>
            <p:cNvSpPr txBox="1"/>
            <p:nvPr/>
          </p:nvSpPr>
          <p:spPr>
            <a:xfrm>
              <a:off x="1302586" y="1410207"/>
              <a:ext cx="9147694" cy="112778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lt1"/>
                </a:buClr>
                <a:buSzPts val="2500"/>
                <a:buFont typeface="Calibri"/>
                <a:buNone/>
              </a:pPr>
              <a:r>
                <a:t/>
              </a:r>
              <a:endParaRPr b="0" i="0" sz="2500" u="none" cap="none" strike="noStrike">
                <a:solidFill>
                  <a:schemeClr val="lt1"/>
                </a:solidFill>
                <a:latin typeface="Lato"/>
                <a:ea typeface="Lato"/>
                <a:cs typeface="Lato"/>
                <a:sym typeface="Lato"/>
              </a:endParaRPr>
            </a:p>
          </p:txBody>
        </p:sp>
        <p:sp>
          <p:nvSpPr>
            <p:cNvPr id="137" name="Google Shape;137;p5"/>
            <p:cNvSpPr/>
            <p:nvPr/>
          </p:nvSpPr>
          <p:spPr>
            <a:xfrm>
              <a:off x="0" y="2819933"/>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8" name="Google Shape;138;p5"/>
            <p:cNvSpPr/>
            <p:nvPr/>
          </p:nvSpPr>
          <p:spPr>
            <a:xfrm>
              <a:off x="341153" y="3073684"/>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9" name="Google Shape;139;p5"/>
            <p:cNvSpPr/>
            <p:nvPr/>
          </p:nvSpPr>
          <p:spPr>
            <a:xfrm>
              <a:off x="1302586" y="2819933"/>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40" name="Google Shape;140;p5"/>
            <p:cNvSpPr txBox="1"/>
            <p:nvPr/>
          </p:nvSpPr>
          <p:spPr>
            <a:xfrm>
              <a:off x="1302586" y="2819933"/>
              <a:ext cx="9147600" cy="1127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t/>
              </a:r>
              <a:endParaRPr b="0" i="0" sz="2500" u="none" cap="none" strike="noStrike">
                <a:solidFill>
                  <a:schemeClr val="lt1"/>
                </a:solidFill>
                <a:latin typeface="Lato"/>
                <a:ea typeface="Lato"/>
                <a:cs typeface="Lato"/>
                <a:sym typeface="Lato"/>
              </a:endParaRPr>
            </a:p>
          </p:txBody>
        </p:sp>
      </p:grpSp>
      <p:pic>
        <p:nvPicPr>
          <p:cNvPr descr="A green bird with leaves&#10;&#10;Description automatically generated" id="141" name="Google Shape;141;p5"/>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 name="Shape 145"/>
        <p:cNvGrpSpPr/>
        <p:nvPr/>
      </p:nvGrpSpPr>
      <p:grpSpPr>
        <a:xfrm>
          <a:off x="0" y="0"/>
          <a:ext cx="0" cy="0"/>
          <a:chOff x="0" y="0"/>
          <a:chExt cx="0" cy="0"/>
        </a:xfrm>
      </p:grpSpPr>
      <p:sp>
        <p:nvSpPr>
          <p:cNvPr id="146" name="Google Shape;146;g2e8f58b83d9_0_98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47" name="Google Shape;147;g2e8f58b83d9_0_989"/>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48" name="Google Shape;148;g2e8f58b83d9_0_989"/>
          <p:cNvSpPr txBox="1"/>
          <p:nvPr/>
        </p:nvSpPr>
        <p:spPr>
          <a:xfrm>
            <a:off x="3875725" y="2318350"/>
            <a:ext cx="71016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¿Quiénes son “la Santa Iglesia Cristiana” y “la Comunión de los Santos”?</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149" name="Google Shape;149;g2e8f58b83d9_0_98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3" name="Shape 153"/>
        <p:cNvGrpSpPr/>
        <p:nvPr/>
      </p:nvGrpSpPr>
      <p:grpSpPr>
        <a:xfrm>
          <a:off x="0" y="0"/>
          <a:ext cx="0" cy="0"/>
          <a:chOff x="0" y="0"/>
          <a:chExt cx="0" cy="0"/>
        </a:xfrm>
      </p:grpSpPr>
      <p:sp>
        <p:nvSpPr>
          <p:cNvPr id="154" name="Google Shape;154;g2eb293faa54_0_118"/>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55" name="Google Shape;155;g2eb293faa54_0_118"/>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56" name="Google Shape;156;g2eb293faa54_0_118"/>
          <p:cNvSpPr txBox="1"/>
          <p:nvPr/>
        </p:nvSpPr>
        <p:spPr>
          <a:xfrm>
            <a:off x="3875725" y="2623150"/>
            <a:ext cx="75924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¿Por qué a veces se les llama la “Iglesia invisible”?</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157" name="Google Shape;157;g2eb293faa54_0_118"/>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1" name="Shape 161"/>
        <p:cNvGrpSpPr/>
        <p:nvPr/>
      </p:nvGrpSpPr>
      <p:grpSpPr>
        <a:xfrm>
          <a:off x="0" y="0"/>
          <a:ext cx="0" cy="0"/>
          <a:chOff x="0" y="0"/>
          <a:chExt cx="0" cy="0"/>
        </a:xfrm>
      </p:grpSpPr>
      <p:sp>
        <p:nvSpPr>
          <p:cNvPr id="162" name="Google Shape;162;g2ee1eb4b694_0_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3" name="Google Shape;163;g2ee1eb4b694_0_4"/>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64" name="Google Shape;164;g2ee1eb4b694_0_4"/>
          <p:cNvSpPr txBox="1"/>
          <p:nvPr/>
        </p:nvSpPr>
        <p:spPr>
          <a:xfrm>
            <a:off x="3875725" y="2089750"/>
            <a:ext cx="7631700" cy="255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¿Por qué es importante recordar Gálatas 5:9 cuando busca una congregación (iglesia visible) para unirse?</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165" name="Google Shape;165;g2ee1eb4b694_0_4"/>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9A67C346E6B04F8F3828DDC292199C" ma:contentTypeVersion="18" ma:contentTypeDescription="Create a new document." ma:contentTypeScope="" ma:versionID="0d5749b665f2ed4d3e752cf6e38612de">
  <xsd:schema xmlns:xsd="http://www.w3.org/2001/XMLSchema" xmlns:xs="http://www.w3.org/2001/XMLSchema" xmlns:p="http://schemas.microsoft.com/office/2006/metadata/properties" xmlns:ns2="d9dd568f-92e7-4aa1-8e50-87aa9ffea924" xmlns:ns3="c29a6dd2-512b-4752-8473-975d37cb7242" xmlns:ns4="9d1aa794-ada9-4a3e-9c2a-189f245fcbb8" targetNamespace="http://schemas.microsoft.com/office/2006/metadata/properties" ma:root="true" ma:fieldsID="cfbe134ecb5f12383eca1a73b1fe9875" ns2:_="" ns3:_="" ns4:_="">
    <xsd:import namespace="d9dd568f-92e7-4aa1-8e50-87aa9ffea924"/>
    <xsd:import namespace="c29a6dd2-512b-4752-8473-975d37cb7242"/>
    <xsd:import namespace="9d1aa794-ada9-4a3e-9c2a-189f245fcbb8"/>
    <xsd:element name="properties">
      <xsd:complexType>
        <xsd:sequence>
          <xsd:element name="documentManagement">
            <xsd:complexType>
              <xsd:all>
                <xsd:element ref="ns2:Doc_x0020__x0023_"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d568f-92e7-4aa1-8e50-87aa9ffea924" elementFormDefault="qualified">
    <xsd:import namespace="http://schemas.microsoft.com/office/2006/documentManagement/types"/>
    <xsd:import namespace="http://schemas.microsoft.com/office/infopath/2007/PartnerControls"/>
    <xsd:element name="Doc_x0020__x0023_" ma:index="8" nillable="true" ma:displayName="Doc #" ma:indexed="true" ma:internalName="Doc_x0020__x002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9a6dd2-512b-4752-8473-975d37cb72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f0a306a-6d12-4594-8815-428c8502944f}" ma:internalName="TaxCatchAll" ma:showField="CatchAllData" ma:web="c29a6dd2-512b-4752-8473-975d37cb72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9dd568f-92e7-4aa1-8e50-87aa9ffea924">
      <Terms xmlns="http://schemas.microsoft.com/office/infopath/2007/PartnerControls"/>
    </lcf76f155ced4ddcb4097134ff3c332f>
    <TaxCatchAll xmlns="9d1aa794-ada9-4a3e-9c2a-189f245fcbb8" xsi:nil="true"/>
    <Doc_x0020__x0023_ xmlns="d9dd568f-92e7-4aa1-8e50-87aa9ffea924" xsi:nil="true"/>
  </documentManagement>
</p:properties>
</file>

<file path=customXml/itemProps1.xml><?xml version="1.0" encoding="utf-8"?>
<ds:datastoreItem xmlns:ds="http://schemas.openxmlformats.org/officeDocument/2006/customXml" ds:itemID="{1E821845-7736-4800-BD0F-E1BDEEA2D680}"/>
</file>

<file path=customXml/itemProps2.xml><?xml version="1.0" encoding="utf-8"?>
<ds:datastoreItem xmlns:ds="http://schemas.openxmlformats.org/officeDocument/2006/customXml" ds:itemID="{447F9F0F-278B-4F7E-8BAB-B4D239AFFB23}"/>
</file>

<file path=customXml/itemProps3.xml><?xml version="1.0" encoding="utf-8"?>
<ds:datastoreItem xmlns:ds="http://schemas.openxmlformats.org/officeDocument/2006/customXml" ds:itemID="{92A6205E-55F2-416F-B02B-53579A373C49}"/>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dcterms:created xsi:type="dcterms:W3CDTF">2023-11-29T19:33:05Z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