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6858000" cx="12192000"/>
  <p:notesSz cx="6858000" cy="9144000"/>
  <p:embeddedFontLst>
    <p:embeddedFont>
      <p:font typeface="Lato"/>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j7Ac7VAnRD2NpKmtSGZ6ziOLMK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Lato-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Lato-italic.fntdata"/><Relationship Id="rId16" Type="http://schemas.openxmlformats.org/officeDocument/2006/relationships/slide" Target="slides/slide12.xml"/><Relationship Id="rId38" Type="http://schemas.openxmlformats.org/officeDocument/2006/relationships/font" Target="fonts/La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jLbPOvdUfx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lnSpc>
                <a:spcPct val="107916"/>
              </a:lnSpc>
              <a:spcBef>
                <a:spcPts val="1200"/>
              </a:spcBef>
              <a:spcAft>
                <a:spcPts val="0"/>
              </a:spcAft>
              <a:buNone/>
            </a:pPr>
            <a:r>
              <a:rPr b="1" lang="en-US">
                <a:solidFill>
                  <a:schemeClr val="dk1"/>
                </a:solidFill>
                <a:latin typeface="Calibri"/>
                <a:ea typeface="Calibri"/>
                <a:cs typeface="Calibri"/>
                <a:sym typeface="Calibri"/>
              </a:rPr>
              <a:t>Antes de la clase en vivo, el profesor compartirá la siguiente tarea en el grupo de WhatsApp:</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Ver el siguiente video de instrucción: </a:t>
            </a:r>
            <a:r>
              <a:rPr lang="en-US" u="sng">
                <a:solidFill>
                  <a:srgbClr val="0563C1"/>
                </a:solidFill>
                <a:latin typeface="Calibri"/>
                <a:ea typeface="Calibri"/>
                <a:cs typeface="Calibri"/>
                <a:sym typeface="Calibri"/>
                <a:hlinkClick r:id="rId2">
                  <a:extLst>
                    <a:ext uri="{A12FA001-AC4F-418D-AE19-62706E023703}">
                      <ahyp:hlinkClr val="tx"/>
                    </a:ext>
                  </a:extLst>
                </a:hlinkClick>
              </a:rPr>
              <a:t>https://www.youtube.com/watch?v=jLbPOvdUfxE</a:t>
            </a: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298450" lvl="0" marL="4572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Leer la historia de Esdras 1:1-5; 7:1-6 y Nehemías 8:1-12 en sus Biblias</a:t>
            </a:r>
            <a:endParaRPr b="1">
              <a:solidFill>
                <a:schemeClr val="dk1"/>
              </a:solidFill>
              <a:latin typeface="Calibri"/>
              <a:ea typeface="Calibri"/>
              <a:cs typeface="Calibri"/>
              <a:sym typeface="Calibri"/>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¿Quiénes son los personajes de esta historia?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Ciro, rey de Persia (1:1)</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Señor (1:1)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judíos (1:4)</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habitantes de cada lugar donde haya judíos en persa (1:4)</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jefes de familia de Benjamín y de Judá, los sacerdotes y levitas (1:5)</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Artajerjes, rey de Persia (7:1)</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Esdras, un sacerdote/maestro muy versado en la ley (7:1)</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Todo el pueblo de Israel en Jerusalén (8:1)</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levitas (8:7) que explicaron la ley al pueblo </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Nehemías, el gobernador de Jerusalén</a:t>
            </a:r>
            <a:endParaRPr>
              <a:solidFill>
                <a:schemeClr val="dk1"/>
              </a:solidFill>
              <a:latin typeface="Calibri"/>
              <a:ea typeface="Calibri"/>
              <a:cs typeface="Calibri"/>
              <a:sym typeface="Calibri"/>
            </a:endParaRPr>
          </a:p>
        </p:txBody>
      </p:sp>
      <p:sp>
        <p:nvSpPr>
          <p:cNvPr id="171" name="Google Shape;17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¿Cuáles son los objetos de esta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corazón del rey Ciro (1:1); los corazones de los judíos (1:5)</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decreto por escrito del rey Ciro (1:1-5)</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cielo; los reinos de la tierra (1:2)</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templo de Jerusalén (1:2)</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Plata, oro, bienes, ganado, ofrendas voluntarias (1:4)</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puerta de Agua (8:1)</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libro de la ley (8:1)</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Una plataforma de madera donde Esdras leyó la ley (8:4)</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Las manos que levantaron y las frentes tocando el suelo (8:6)</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comida y bebidas dulces usado para celebrar (8:10, 12)</a:t>
            </a:r>
            <a:endParaRPr>
              <a:solidFill>
                <a:schemeClr val="dk1"/>
              </a:solidFill>
              <a:latin typeface="Calibri"/>
              <a:ea typeface="Calibri"/>
              <a:cs typeface="Calibri"/>
              <a:sym typeface="Calibri"/>
            </a:endParaRPr>
          </a:p>
          <a:p>
            <a:pPr indent="0" lvl="0" marL="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183" name="Google Shape;18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reino de Persia (1:1) </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Babilonia, donde estaba Esdras ante de irse a Jerusalén (7:6)</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Jerusalén; La plaza donde reunieron para escuchar la ley de Esdras. (8:1)</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rPr lang="en-US">
                <a:solidFill>
                  <a:schemeClr val="dk1"/>
                </a:solidFill>
                <a:latin typeface="Calibri"/>
                <a:ea typeface="Calibri"/>
                <a:cs typeface="Calibri"/>
                <a:sym typeface="Calibri"/>
              </a:rPr>
              <a:t>(</a:t>
            </a:r>
            <a:r>
              <a:rPr i="1" lang="en-US">
                <a:solidFill>
                  <a:schemeClr val="dk1"/>
                </a:solidFill>
                <a:latin typeface="Calibri"/>
                <a:ea typeface="Calibri"/>
                <a:cs typeface="Calibri"/>
                <a:sym typeface="Calibri"/>
              </a:rPr>
              <a:t>mapa en la </a:t>
            </a:r>
            <a:r>
              <a:rPr i="1" lang="en-US">
                <a:solidFill>
                  <a:schemeClr val="dk1"/>
                </a:solidFill>
                <a:latin typeface="Calibri"/>
                <a:ea typeface="Calibri"/>
                <a:cs typeface="Calibri"/>
                <a:sym typeface="Calibri"/>
              </a:rPr>
              <a:t>próxima</a:t>
            </a:r>
            <a:r>
              <a:rPr i="1" lang="en-US">
                <a:solidFill>
                  <a:schemeClr val="dk1"/>
                </a:solidFill>
                <a:latin typeface="Calibri"/>
                <a:ea typeface="Calibri"/>
                <a:cs typeface="Calibri"/>
                <a:sym typeface="Calibri"/>
              </a:rPr>
              <a:t> diapositiva)</a:t>
            </a:r>
            <a:endParaRPr i="1">
              <a:solidFill>
                <a:schemeClr val="dk1"/>
              </a:solidFill>
              <a:latin typeface="Calibri"/>
              <a:ea typeface="Calibri"/>
              <a:cs typeface="Calibri"/>
              <a:sym typeface="Calibri"/>
            </a:endParaRPr>
          </a:p>
        </p:txBody>
      </p:sp>
      <p:sp>
        <p:nvSpPr>
          <p:cNvPr id="195" name="Google Shape;19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c79b378cdb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lnSpc>
                <a:spcPct val="100000"/>
              </a:lnSpc>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¿Dónde ocurrió la historia?</a:t>
            </a:r>
            <a:endParaRPr>
              <a:solidFill>
                <a:schemeClr val="dk1"/>
              </a:solidFill>
              <a:latin typeface="Calibri"/>
              <a:ea typeface="Calibri"/>
              <a:cs typeface="Calibri"/>
              <a:sym typeface="Calibri"/>
            </a:endParaRPr>
          </a:p>
          <a:p>
            <a:pPr indent="-273050" lvl="2" marL="118745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Susa, la capital del reino Persa (4:16)</a:t>
            </a:r>
            <a:endParaRPr b="1">
              <a:solidFill>
                <a:schemeClr val="dk1"/>
              </a:solidFill>
              <a:latin typeface="Calibri"/>
              <a:ea typeface="Calibri"/>
              <a:cs typeface="Calibri"/>
              <a:sym typeface="Calibri"/>
            </a:endParaRPr>
          </a:p>
          <a:p>
            <a:pPr indent="-184150" lvl="2" marL="137160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mayoría de la acción toma lugar en el palacio del rey (patio, sala de rey, sala de banquete, jardín, la puerta del rey) </a:t>
            </a:r>
            <a:endParaRPr>
              <a:solidFill>
                <a:schemeClr val="dk1"/>
              </a:solidFill>
              <a:latin typeface="Calibri"/>
              <a:ea typeface="Calibri"/>
              <a:cs typeface="Calibri"/>
              <a:sym typeface="Calibri"/>
            </a:endParaRPr>
          </a:p>
          <a:p>
            <a:pPr indent="-273050" lvl="2" marL="1187450" marR="171450" rtl="0" algn="l">
              <a:lnSpc>
                <a:spcPct val="100000"/>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reino de Persia, desde la India hasta Etiopia/ Cus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07" name="Google Shape;207;g2c79b378cdb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¿Cuándo ocurrió la historia?</a:t>
            </a:r>
            <a:endParaRPr>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reinado de Ciro, rey de Persia (1:1)</a:t>
            </a:r>
            <a:endParaRPr b="1">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reinado de Artajerjes, rey de Persia (8:1) </a:t>
            </a:r>
            <a:endParaRPr b="1">
              <a:solidFill>
                <a:schemeClr val="dk1"/>
              </a:solidFill>
              <a:latin typeface="Calibri"/>
              <a:ea typeface="Calibri"/>
              <a:cs typeface="Calibri"/>
              <a:sym typeface="Calibri"/>
            </a:endParaRPr>
          </a:p>
          <a:p>
            <a:pPr indent="273050" lvl="2" marL="9144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Recordamos los dedos del video de tarea. Recuerden ustedes…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14" name="Google Shape;21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c79b378cdb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3" marL="1828800" marR="171450" rtl="0" algn="l">
              <a:spcBef>
                <a:spcPts val="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dedo meñique: Abraham, 2,000 años antes de Jesucristo</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dedo anular: Moisés, 1,500 años ante de Jesucristo</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dedo del medio: David, 1,000 años antes de Jesucristo</a:t>
            </a:r>
            <a:endParaRPr>
              <a:solidFill>
                <a:schemeClr val="dk1"/>
              </a:solidFill>
              <a:latin typeface="Calibri"/>
              <a:ea typeface="Calibri"/>
              <a:cs typeface="Calibri"/>
              <a:sym typeface="Calibri"/>
            </a:endParaRPr>
          </a:p>
          <a:p>
            <a:pPr indent="-298450" lvl="3"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El dedo índice: Esdras, 500 años antes de Jesucristo</a:t>
            </a:r>
            <a:endParaRPr>
              <a:solidFill>
                <a:schemeClr val="dk1"/>
              </a:solidFill>
              <a:latin typeface="Calibri"/>
              <a:ea typeface="Calibri"/>
              <a:cs typeface="Calibri"/>
              <a:sym typeface="Calibri"/>
            </a:endParaRPr>
          </a:p>
          <a:p>
            <a:pPr indent="-298450" lvl="4" marL="24003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O sea, estamos unos 500 años antes de Cristo.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El libro de Esdras, la primera parte (capítulos 1-6) habla de la primera ola de judíos que volvió a Jerusalén (535 a.C)</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el capítulo 7 conocemos a Esdras, quien volvió a Jerusalén aproximadamente 460 años antes de Cristo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None/>
            </a:pPr>
            <a:r>
              <a:t/>
            </a:r>
            <a:endParaRPr>
              <a:solidFill>
                <a:schemeClr val="dk1"/>
              </a:solidFill>
              <a:latin typeface="Calibri"/>
              <a:ea typeface="Calibri"/>
              <a:cs typeface="Calibri"/>
              <a:sym typeface="Calibri"/>
            </a:endParaRPr>
          </a:p>
        </p:txBody>
      </p:sp>
      <p:sp>
        <p:nvSpPr>
          <p:cNvPr id="226" name="Google Shape;226;g2c79b378cdb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problema?</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Los babilonios habían destruido la ciudad de Jerusalén, incluido el templo.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 más, realmente la gente ya ni se acordaba bien de la palabra de Dios.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33" name="Google Shape;23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¿Se resuelve el problema? ¿Cómo?</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Sí, el templo se reconstruye con la ayuda de Dios, de varios reyes.</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La gente se junta para escuchar la palabra de Dios.  El liderazgo de Esdras inicia una Reforma espiritual entre el pueblo.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45" name="Google Shape;24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6ba99a7413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rtl="0" algn="l">
              <a:lnSpc>
                <a:spcPct val="100000"/>
              </a:lnSpc>
              <a:spcBef>
                <a:spcPts val="0"/>
              </a:spcBef>
              <a:spcAft>
                <a:spcPts val="600"/>
              </a:spcAft>
              <a:buClr>
                <a:schemeClr val="dk1"/>
              </a:buClr>
              <a:buSzPts val="1100"/>
              <a:buFont typeface="Arial"/>
              <a:buNone/>
            </a:pPr>
            <a:r>
              <a:rPr b="1" lang="en-US">
                <a:solidFill>
                  <a:schemeClr val="dk1"/>
                </a:solidFill>
                <a:latin typeface="Calibri"/>
                <a:ea typeface="Calibri"/>
                <a:cs typeface="Calibri"/>
                <a:sym typeface="Calibri"/>
              </a:rPr>
              <a:t>Platicar las cuatro preguntas de “Consolidar.”</a:t>
            </a:r>
            <a:endParaRPr/>
          </a:p>
        </p:txBody>
      </p:sp>
      <p:sp>
        <p:nvSpPr>
          <p:cNvPr id="257" name="Google Shape;257;g26ba99a7413_0_5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¿Cuál es el punto principal de la historia?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Durante el regreso del exilio en Babilonia y Persia, el templo fue reconstruido y Esdras guió al pueblo de Dios a dedicarse nuevamente a la ley de Dios.</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None/>
            </a:pPr>
            <a:r>
              <a:t/>
            </a:r>
            <a:endParaRPr>
              <a:solidFill>
                <a:schemeClr val="dk1"/>
              </a:solidFill>
              <a:latin typeface="Calibri"/>
              <a:ea typeface="Calibri"/>
              <a:cs typeface="Calibri"/>
              <a:sym typeface="Calibri"/>
            </a:endParaRPr>
          </a:p>
        </p:txBody>
      </p:sp>
      <p:sp>
        <p:nvSpPr>
          <p:cNvPr id="268" name="Google Shape;26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ae621378b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g2ae621378b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pecado veo en esta historia y confieso en mi vida?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Prioridades equivocadas</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Me dedico a medias a la palabra de Dios. </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Me he alejado de la palabra.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Negligencia espiritual: El no leer la palabra de Dios en voz alta con mi familia.</a:t>
            </a:r>
            <a:endParaRPr>
              <a:solidFill>
                <a:schemeClr val="dk1"/>
              </a:solidFill>
              <a:latin typeface="Calibri"/>
              <a:ea typeface="Calibri"/>
              <a:cs typeface="Calibri"/>
              <a:sym typeface="Calibri"/>
            </a:endParaRPr>
          </a:p>
          <a:p>
            <a:pPr indent="-184150" lvl="1" marL="1371600" marR="171450" rtl="0" algn="l">
              <a:spcBef>
                <a:spcPts val="6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No nos esforzamos para ser personas ‘versadas’ en la ley.  </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0"/>
              </a:spcAft>
              <a:buNone/>
            </a:pPr>
            <a:r>
              <a:t/>
            </a:r>
            <a:endParaRPr>
              <a:solidFill>
                <a:schemeClr val="dk1"/>
              </a:solidFill>
              <a:latin typeface="Calibri"/>
              <a:ea typeface="Calibri"/>
              <a:cs typeface="Calibri"/>
              <a:sym typeface="Calibri"/>
            </a:endParaRPr>
          </a:p>
        </p:txBody>
      </p:sp>
      <p:sp>
        <p:nvSpPr>
          <p:cNvPr id="280" name="Google Shape;28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qué versos y palabras de esta historia veo el amor de Dios hacia mi?</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dispuso el corazón de varios reyes para el bien de su pueblo</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dispuso los corazones de los judíos en exilio para el bien de su pueblo – regresaron a Jerusalén</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proveyó lo necesario para la reconstrucción del templo, y de la vida espiritual de su pueblo: Les dio Esdras y los levitas quienes explicaban la palabra de una manera entendible.  </a:t>
            </a:r>
            <a:endParaRPr>
              <a:solidFill>
                <a:schemeClr val="dk1"/>
              </a:solidFill>
              <a:latin typeface="Calibri"/>
              <a:ea typeface="Calibri"/>
              <a:cs typeface="Calibri"/>
              <a:sym typeface="Calibri"/>
            </a:endParaRPr>
          </a:p>
          <a:p>
            <a:pPr indent="-298450" lvl="2" marL="1828800" marR="171450" rtl="0" algn="l">
              <a:spcBef>
                <a:spcPts val="1000"/>
              </a:spcBef>
              <a:spcAft>
                <a:spcPts val="0"/>
              </a:spcAft>
              <a:buClr>
                <a:schemeClr val="dk1"/>
              </a:buClr>
              <a:buSzPts val="1100"/>
              <a:buFont typeface="Calibri"/>
              <a:buAutoNum type="alphaLcPeriod"/>
            </a:pPr>
            <a:r>
              <a:rPr lang="en-US">
                <a:solidFill>
                  <a:schemeClr val="dk1"/>
                </a:solidFill>
                <a:latin typeface="Calibri"/>
                <a:ea typeface="Calibri"/>
                <a:cs typeface="Calibri"/>
                <a:sym typeface="Calibri"/>
              </a:rPr>
              <a:t> Dios le ha dado a su iglesia líderes quienes hacen lo mismo hoy en día. </a:t>
            </a:r>
            <a:endParaRPr>
              <a:solidFill>
                <a:schemeClr val="dk1"/>
              </a:solidFill>
              <a:latin typeface="Calibri"/>
              <a:ea typeface="Calibri"/>
              <a:cs typeface="Calibri"/>
              <a:sym typeface="Calibri"/>
            </a:endParaRPr>
          </a:p>
          <a:p>
            <a:pPr indent="-298450" lvl="1"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no rechazó al pueblo.  Sino que los consoló y los consagró.  El pueblo se fue a comer, “felices de haber comprendido lo que se les había enseñado.”</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0"/>
              </a:spcAft>
              <a:buSzPts val="1100"/>
              <a:buNone/>
            </a:pPr>
            <a:r>
              <a:t/>
            </a:r>
            <a:endParaRPr>
              <a:solidFill>
                <a:schemeClr val="dk1"/>
              </a:solidFill>
              <a:latin typeface="Calibri"/>
              <a:ea typeface="Calibri"/>
              <a:cs typeface="Calibri"/>
              <a:sym typeface="Calibri"/>
            </a:endParaRPr>
          </a:p>
        </p:txBody>
      </p:sp>
      <p:sp>
        <p:nvSpPr>
          <p:cNvPr id="292" name="Google Shape;29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26c9d613ff4_0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cumple sus promesas: Isaías 44:24, 26, 28, 45:1, 4 24 Así dice el Señor, tu Redentor, el que te formó desde el vientre: Yo soy el que dice a Jerusalén: “Volverás a ser habitada”, y a las ciudades de Judá: “Ustedes serán reconstruidas. Yo levantaré sus ruinas”.  28 Yo soy el que dice de Ciro: “Él es mi pastor, y llevará a cabo todo lo que yo quiero”. Yo soy el que dice a Jerusalén: “Serás edificada”, y al templo: “Serás cimentado”.  »Yo, el Señor, digo así a Ciro, mi ungido, al cual tomé de la mano derecha para que las naciones se sometan a su paso y los reyes huyan en desbandada;4 Por amor a Jacob, por amor a Israel, mi siervo escogido, te he llamado por tu nombre, el nombre que te di, aunque tú no me conocías.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t/>
            </a:r>
            <a:endParaRPr>
              <a:solidFill>
                <a:schemeClr val="dk1"/>
              </a:solidFill>
              <a:latin typeface="Calibri"/>
              <a:ea typeface="Calibri"/>
              <a:cs typeface="Calibri"/>
              <a:sym typeface="Calibri"/>
            </a:endParaRPr>
          </a:p>
        </p:txBody>
      </p:sp>
      <p:sp>
        <p:nvSpPr>
          <p:cNvPr id="304" name="Google Shape;304;g26c9d613ff4_0_1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c7a955ad37_0_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1" marL="1371600" marR="171450" rtl="0" algn="l">
              <a:spcBef>
                <a:spcPts val="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Dios cumple sus promesas: Isaías 44:24, 26, 28, 45:1, 4 24 Así dice el Señor, tu Redentor, el que te formó desde el vientre: Yo soy el que dice a Jerusalén: “Volverás a ser habitada”, y a las ciudades de Judá: “Ustedes serán reconstruidas. Yo levantaré sus ruinas”.  28 Yo soy el que dice de Ciro: “Él es mi pastor, y llevará a cabo todo lo que yo quiero”. Yo soy el que dice a Jerusalén: “Serás edificada”, y al templo: “Serás cimentado”.  »Yo, el Señor, digo así a Ciro, mi ungido, al cual tomé de la mano derecha para que las naciones se sometan a su paso y los reyes huyan en desbandada;4 Por amor a Jacob, por amor a Israel, mi siervo escogido, te he llamado por tu nombre, el nombre que te di, aunque tú no me conocías.</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SzPts val="1100"/>
              <a:buNone/>
            </a:pPr>
            <a:r>
              <a:rPr lang="en-US">
                <a:solidFill>
                  <a:schemeClr val="dk1"/>
                </a:solidFill>
                <a:latin typeface="Calibri"/>
                <a:ea typeface="Calibri"/>
                <a:cs typeface="Calibri"/>
                <a:sym typeface="Calibri"/>
              </a:rPr>
              <a:t>Ya estamos en el año 535 antes de Cristo.  Lo increíble es que Isaías profetizó acerca de Ciro unos doscientos años antes de esto. </a:t>
            </a:r>
            <a:endParaRPr>
              <a:solidFill>
                <a:schemeClr val="dk1"/>
              </a:solidFill>
              <a:latin typeface="Calibri"/>
              <a:ea typeface="Calibri"/>
              <a:cs typeface="Calibri"/>
              <a:sym typeface="Calibri"/>
            </a:endParaRPr>
          </a:p>
        </p:txBody>
      </p:sp>
      <p:sp>
        <p:nvSpPr>
          <p:cNvPr id="312" name="Google Shape;312;g2c7a955ad37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¿Qué pediré que Dios obre en mí para poner en práctica su Palabra?</a:t>
            </a:r>
            <a:endParaRPr>
              <a:solidFill>
                <a:schemeClr val="dk1"/>
              </a:solidFill>
              <a:latin typeface="Calibri"/>
              <a:ea typeface="Calibri"/>
              <a:cs typeface="Calibri"/>
              <a:sym typeface="Calibri"/>
            </a:endParaRPr>
          </a:p>
          <a:p>
            <a:pPr indent="-2984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Esta historia nos motiva a estar bien preparados con la palabra de Dios, para poder guiar a otros. </a:t>
            </a:r>
            <a:endParaRPr>
              <a:solidFill>
                <a:schemeClr val="dk1"/>
              </a:solidFill>
              <a:latin typeface="Calibri"/>
              <a:ea typeface="Calibri"/>
              <a:cs typeface="Calibri"/>
              <a:sym typeface="Calibri"/>
            </a:endParaRPr>
          </a:p>
          <a:p>
            <a:pPr indent="-298450" lvl="1" marL="1371600" marR="171450" rtl="0" algn="l">
              <a:lnSpc>
                <a:spcPct val="107916"/>
              </a:lnSpc>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Esta palabra de Dios me anima a juntarme regularmente con otros creyentes que comparten la misma fe.  </a:t>
            </a:r>
            <a:endParaRPr>
              <a:solidFill>
                <a:schemeClr val="dk1"/>
              </a:solidFill>
              <a:latin typeface="Calibri"/>
              <a:ea typeface="Calibri"/>
              <a:cs typeface="Calibri"/>
              <a:sym typeface="Calibri"/>
            </a:endParaRPr>
          </a:p>
          <a:p>
            <a:pPr indent="-298450" lvl="1" marL="1371600" marR="171450" rtl="0" algn="l">
              <a:lnSpc>
                <a:spcPct val="107916"/>
              </a:lnSpc>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Con gente que se haya alejado de la palabra.  </a:t>
            </a:r>
            <a:endParaRPr>
              <a:solidFill>
                <a:schemeClr val="dk1"/>
              </a:solidFill>
              <a:latin typeface="Calibri"/>
              <a:ea typeface="Calibri"/>
              <a:cs typeface="Calibri"/>
              <a:sym typeface="Calibri"/>
            </a:endParaRPr>
          </a:p>
        </p:txBody>
      </p:sp>
      <p:sp>
        <p:nvSpPr>
          <p:cNvPr id="320" name="Google Shape;32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2c79b378cdb_0_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El proyecto final del curso</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Parte 1: Lea la historia bíblica de Daniel 3 y contestar las preguntas de “Considerar” usando evidencia de Daniel 3.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Quede en el capítulo no más para contestar a las preguntas.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Respalda tus respuestas notando los versículos donde encontraste la información. </a:t>
            </a:r>
            <a:endParaRPr>
              <a:solidFill>
                <a:schemeClr val="dk1"/>
              </a:solidFill>
              <a:latin typeface="Calibri"/>
              <a:ea typeface="Calibri"/>
              <a:cs typeface="Calibri"/>
              <a:sym typeface="Calibri"/>
            </a:endParaRPr>
          </a:p>
          <a:p>
            <a:pPr indent="0" lvl="0" marL="0" rtl="0" algn="l">
              <a:lnSpc>
                <a:spcPct val="106666"/>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332" name="Google Shape;332;g2c79b378cdb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2c79b378cdb_0_1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Parte 2: En este curso, hemos practicado el método de las 4 “C” y hemos enfocado en la importancia de estudiar los detalles de la historia bíblica en el paso de “Considerar.” Ahora, enviar un audio a tu profesor explicando lo siguiente: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qué es importante el paso de “Considerar” cuando leemos y compartimos una historia bíblica? </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¿Por qué  deseamos hacer el paso de “Considerar” ANTES de aplicar la historia bíblica a la vida personal?  </a:t>
            </a:r>
            <a:endParaRPr>
              <a:solidFill>
                <a:schemeClr val="dk1"/>
              </a:solidFill>
              <a:latin typeface="Calibri"/>
              <a:ea typeface="Calibri"/>
              <a:cs typeface="Calibri"/>
              <a:sym typeface="Calibri"/>
            </a:endParaRPr>
          </a:p>
          <a:p>
            <a:pPr indent="0" lvl="0" marL="0" rtl="0" algn="l">
              <a:lnSpc>
                <a:spcPct val="106666"/>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342" name="Google Shape;342;g2c79b378cdb_0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c79b378cdb_0_1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Parte 3: En este curso, hemos visto la gran fidelidad de Dios a su pueblo. Nosotros también pertenecemos al Pueblo de Dios por la fe en Jesucristo como nuestro Señor. ¿Qué significa esta realidad para ti y cómo afecta a tu vida diaria? Comparta tu respuesta por audio con tu profesor. </a:t>
            </a:r>
            <a:endParaRPr>
              <a:solidFill>
                <a:schemeClr val="dk1"/>
              </a:solidFill>
              <a:latin typeface="Calibri"/>
              <a:ea typeface="Calibri"/>
              <a:cs typeface="Calibri"/>
              <a:sym typeface="Calibri"/>
            </a:endParaRPr>
          </a:p>
          <a:p>
            <a:pPr indent="0" lvl="0" marL="0" rtl="0" algn="l">
              <a:lnSpc>
                <a:spcPct val="106666"/>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352" name="Google Shape;352;g2c79b378cdb_0_15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c79b378cdb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marR="171450" rtl="0" algn="l">
              <a:spcBef>
                <a:spcPts val="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Como entregar el Proyecto Final</a:t>
            </a:r>
            <a:endParaRPr>
              <a:solidFill>
                <a:schemeClr val="dk1"/>
              </a:solidFill>
              <a:latin typeface="Calibri"/>
              <a:ea typeface="Calibri"/>
              <a:cs typeface="Calibri"/>
              <a:sym typeface="Calibri"/>
            </a:endParaRPr>
          </a:p>
          <a:p>
            <a:pPr indent="-2984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Documento Word; imprimir y escribir; escribir en WhatsApp</a:t>
            </a:r>
            <a:endParaRPr>
              <a:solidFill>
                <a:schemeClr val="dk1"/>
              </a:solidFill>
              <a:latin typeface="Calibri"/>
              <a:ea typeface="Calibri"/>
              <a:cs typeface="Calibri"/>
              <a:sym typeface="Calibri"/>
            </a:endParaRPr>
          </a:p>
          <a:p>
            <a:pPr indent="-2984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Se puede compartirlo por WhatsApp o a mi correo personal. </a:t>
            </a:r>
            <a:endParaRPr b="1">
              <a:solidFill>
                <a:schemeClr val="dk1"/>
              </a:solidFill>
              <a:latin typeface="Calibri"/>
              <a:ea typeface="Calibri"/>
              <a:cs typeface="Calibri"/>
              <a:sym typeface="Calibri"/>
            </a:endParaRPr>
          </a:p>
        </p:txBody>
      </p:sp>
      <p:sp>
        <p:nvSpPr>
          <p:cNvPr id="362" name="Google Shape;362;g2c79b378cdb_0_1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c7a955ad37_0_2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Conclusión</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Encargar la tarea</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Ver el siguiente video para la lección 8</a:t>
            </a:r>
            <a:endParaRPr>
              <a:solidFill>
                <a:schemeClr val="dk1"/>
              </a:solidFill>
              <a:latin typeface="Calibri"/>
              <a:ea typeface="Calibri"/>
              <a:cs typeface="Calibri"/>
              <a:sym typeface="Calibri"/>
            </a:endParaRPr>
          </a:p>
          <a:p>
            <a:pPr indent="-184150" lvl="0" marL="1143000" marR="171450" rtl="0" algn="l">
              <a:spcBef>
                <a:spcPts val="600"/>
              </a:spcBef>
              <a:spcAft>
                <a:spcPts val="0"/>
              </a:spcAft>
              <a:buClr>
                <a:schemeClr val="dk1"/>
              </a:buClr>
              <a:buSzPts val="1100"/>
              <a:buFont typeface="Calibri"/>
              <a:buChar char="●"/>
            </a:pPr>
            <a:r>
              <a:rPr b="1" lang="en-US">
                <a:solidFill>
                  <a:schemeClr val="dk1"/>
                </a:solidFill>
                <a:latin typeface="Calibri"/>
                <a:ea typeface="Calibri"/>
                <a:cs typeface="Calibri"/>
                <a:sym typeface="Calibri"/>
              </a:rPr>
              <a:t>Leer Nehemías capítulos 1-4 en sus Biblias</a:t>
            </a:r>
            <a:endParaRPr>
              <a:solidFill>
                <a:schemeClr val="dk1"/>
              </a:solidFill>
              <a:latin typeface="Calibri"/>
              <a:ea typeface="Calibri"/>
              <a:cs typeface="Calibri"/>
              <a:sym typeface="Calibri"/>
            </a:endParaRPr>
          </a:p>
          <a:p>
            <a:pPr indent="0" lvl="0" marL="0" marR="171450" rtl="0" algn="l">
              <a:lnSpc>
                <a:spcPct val="100000"/>
              </a:lnSpc>
              <a:spcBef>
                <a:spcPts val="600"/>
              </a:spcBef>
              <a:spcAft>
                <a:spcPts val="600"/>
              </a:spcAft>
              <a:buSzPts val="1100"/>
              <a:buNone/>
            </a:pPr>
            <a:r>
              <a:t/>
            </a:r>
            <a:endParaRPr b="1">
              <a:solidFill>
                <a:schemeClr val="dk1"/>
              </a:solidFill>
              <a:latin typeface="Calibri"/>
              <a:ea typeface="Calibri"/>
              <a:cs typeface="Calibri"/>
              <a:sym typeface="Calibri"/>
            </a:endParaRPr>
          </a:p>
        </p:txBody>
      </p:sp>
      <p:sp>
        <p:nvSpPr>
          <p:cNvPr id="372" name="Google Shape;372;g2c7a955ad37_0_2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2adf147660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82" name="Google Shape;382;g2adf147660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2adf1476608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914400" rtl="0" algn="l">
              <a:lnSpc>
                <a:spcPct val="100000"/>
              </a:lnSpc>
              <a:spcBef>
                <a:spcPts val="0"/>
              </a:spcBef>
              <a:spcAft>
                <a:spcPts val="6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a:t>
            </a:r>
            <a:endParaRPr/>
          </a:p>
        </p:txBody>
      </p:sp>
      <p:sp>
        <p:nvSpPr>
          <p:cNvPr id="390" name="Google Shape;390;g2adf1476608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2ac1ba269cb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171450" rtl="0" algn="l">
              <a:spcBef>
                <a:spcPts val="0"/>
              </a:spcBef>
              <a:spcAft>
                <a:spcPts val="0"/>
              </a:spcAft>
              <a:buClr>
                <a:schemeClr val="dk1"/>
              </a:buClr>
              <a:buSzPts val="1100"/>
              <a:buFont typeface="Arial"/>
              <a:buNone/>
            </a:pPr>
            <a:r>
              <a:rPr b="1" lang="en-US" u="sng">
                <a:solidFill>
                  <a:schemeClr val="dk1"/>
                </a:solidFill>
                <a:latin typeface="Calibri"/>
                <a:ea typeface="Calibri"/>
                <a:cs typeface="Calibri"/>
                <a:sym typeface="Calibri"/>
              </a:rPr>
              <a:t>Material extra</a:t>
            </a:r>
            <a:r>
              <a:rPr b="1" lang="en-US">
                <a:solidFill>
                  <a:schemeClr val="dk1"/>
                </a:solidFill>
                <a:latin typeface="Calibri"/>
                <a:ea typeface="Calibri"/>
                <a:cs typeface="Calibri"/>
                <a:sym typeface="Calibri"/>
              </a:rPr>
              <a:t>: </a:t>
            </a:r>
            <a:endParaRPr b="1" u="sng">
              <a:solidFill>
                <a:schemeClr val="dk1"/>
              </a:solidFill>
              <a:latin typeface="Calibri"/>
              <a:ea typeface="Calibri"/>
              <a:cs typeface="Calibri"/>
              <a:sym typeface="Calibri"/>
            </a:endParaRPr>
          </a:p>
          <a:p>
            <a:pPr indent="-298450" lvl="0" marL="4572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Lean el libro de Hageo, otro profeta de la misma época.  Se detuvo la reconstrucción del templo por un tiempo.  Lean este libro para descubrir el por qué.  ¿Cuándo utilizarías este libro para animar al pueblo de Dios?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u="sng">
              <a:solidFill>
                <a:schemeClr val="dk1"/>
              </a:solidFill>
              <a:latin typeface="Calibri"/>
              <a:ea typeface="Calibri"/>
              <a:cs typeface="Calibri"/>
              <a:sym typeface="Calibri"/>
            </a:endParaRPr>
          </a:p>
        </p:txBody>
      </p:sp>
      <p:sp>
        <p:nvSpPr>
          <p:cNvPr id="398" name="Google Shape;398;g2ac1ba269cb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Oración: </a:t>
            </a:r>
            <a:r>
              <a:rPr lang="en-US">
                <a:solidFill>
                  <a:schemeClr val="dk1"/>
                </a:solidFill>
                <a:latin typeface="Calibri"/>
                <a:ea typeface="Calibri"/>
                <a:cs typeface="Calibri"/>
                <a:sym typeface="Calibri"/>
              </a:rPr>
              <a:t>Amado Padre celestial, gracias por mostrarme en esta historia a Esdras quien fue un hombre que guiaba a su pueblo a servirte más fielmente. Envía líderes espirituales a mi vida quienes también oren por mí y me guíen según tu santa Palabra. Abre mis oídos y prepara mi corazón para atender tu santa voluntad. Amén. </a:t>
            </a:r>
            <a:endParaRPr>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Objetivos de la Lección</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Usar el método de las 4 “C” para leer y entender Esdras 1:1-5; 7:1-6 y Nehemías 8:1-12.</a:t>
            </a:r>
            <a:endParaRPr b="1">
              <a:solidFill>
                <a:schemeClr val="dk1"/>
              </a:solidFill>
              <a:latin typeface="Calibri"/>
              <a:ea typeface="Calibri"/>
              <a:cs typeface="Calibri"/>
              <a:sym typeface="Calibri"/>
            </a:endParaRPr>
          </a:p>
          <a:p>
            <a:pPr indent="-298450" lvl="1" marL="914400" marR="171450" rtl="0" algn="l">
              <a:spcBef>
                <a:spcPts val="1000"/>
              </a:spcBef>
              <a:spcAft>
                <a:spcPts val="0"/>
              </a:spcAft>
              <a:buClr>
                <a:schemeClr val="dk1"/>
              </a:buClr>
              <a:buSzPts val="1100"/>
              <a:buFont typeface="Calibri"/>
              <a:buAutoNum type="arabicPeriod"/>
            </a:pPr>
            <a:r>
              <a:rPr b="1" lang="en-US">
                <a:solidFill>
                  <a:schemeClr val="dk1"/>
                </a:solidFill>
                <a:latin typeface="Calibri"/>
                <a:ea typeface="Calibri"/>
                <a:cs typeface="Calibri"/>
                <a:sym typeface="Calibri"/>
              </a:rPr>
              <a:t>Explicar el proyecto final del curso</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25" name="Google Shape;12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6c0eec2cfd_0_2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“Captar”</a:t>
            </a:r>
            <a:endParaRPr b="1">
              <a:solidFill>
                <a:schemeClr val="dk1"/>
              </a:solidFill>
              <a:latin typeface="Calibri"/>
              <a:ea typeface="Calibri"/>
              <a:cs typeface="Calibri"/>
              <a:sym typeface="Calibri"/>
            </a:endParaRPr>
          </a:p>
          <a:p>
            <a:pPr indent="-298450" lvl="0" marL="914400" marR="171450" rtl="0" algn="l">
              <a:spcBef>
                <a:spcPts val="10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En su vida, ¿quiénes son algunos “héroes de la fe” y por qué?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En cada época Dios levanta a líderes para servir a su pueblo como veremos en la historia de hoy con Esdras. </a:t>
            </a:r>
            <a:endParaRPr>
              <a:solidFill>
                <a:schemeClr val="dk1"/>
              </a:solidFill>
              <a:latin typeface="Calibri"/>
              <a:ea typeface="Calibri"/>
              <a:cs typeface="Calibri"/>
              <a:sym typeface="Calibri"/>
            </a:endParaRPr>
          </a:p>
          <a:p>
            <a:pPr indent="-184150" lvl="2" marL="1371600" marR="171450" rtl="0" algn="l">
              <a:spcBef>
                <a:spcPts val="1000"/>
              </a:spcBef>
              <a:spcAft>
                <a:spcPts val="0"/>
              </a:spcAft>
              <a:buClr>
                <a:schemeClr val="dk1"/>
              </a:buClr>
              <a:buSzPts val="1100"/>
              <a:buFont typeface="Calibri"/>
              <a:buAutoNum type="romanLcPeriod"/>
            </a:pPr>
            <a:r>
              <a:rPr lang="en-US">
                <a:solidFill>
                  <a:schemeClr val="dk1"/>
                </a:solidFill>
                <a:latin typeface="Calibri"/>
                <a:ea typeface="Calibri"/>
                <a:cs typeface="Calibri"/>
                <a:sym typeface="Calibri"/>
              </a:rPr>
              <a:t>Recordamos que un “héroe de la fe” no es una persona perfecta. Es simplemente una persona que ha tocado tu vida con su fe, dado por Dios. </a:t>
            </a:r>
            <a:endParaRPr>
              <a:solidFill>
                <a:schemeClr val="dk1"/>
              </a:solidFill>
              <a:latin typeface="Calibri"/>
              <a:ea typeface="Calibri"/>
              <a:cs typeface="Calibri"/>
              <a:sym typeface="Calibri"/>
            </a:endParaRPr>
          </a:p>
          <a:p>
            <a:pPr indent="-184150" lvl="2" marL="1371600" marR="171450" rtl="0" algn="l">
              <a:spcBef>
                <a:spcPts val="1000"/>
              </a:spcBef>
              <a:spcAft>
                <a:spcPts val="1000"/>
              </a:spcAft>
              <a:buClr>
                <a:schemeClr val="dk1"/>
              </a:buClr>
              <a:buSzPts val="1100"/>
              <a:buFont typeface="Calibri"/>
              <a:buAutoNum type="romanLcPeriod"/>
            </a:pPr>
            <a:r>
              <a:rPr lang="en-US">
                <a:solidFill>
                  <a:schemeClr val="dk1"/>
                </a:solidFill>
                <a:latin typeface="Calibri"/>
                <a:ea typeface="Calibri"/>
                <a:cs typeface="Calibri"/>
                <a:sym typeface="Calibri"/>
              </a:rPr>
              <a:t>Recordamos que EL HÉROE de nuestra fe es nuestro Dios trino. Dios padre que nos creó, Dios hijo que nos salvó, y Dios Espíritu Santo que obra fe en nosotros. Los “héroes de la fe” son héroes porque tienen a Dios en ellos. Es Dios que nos levanta para la gloria de su nombre. </a:t>
            </a:r>
            <a:endParaRPr b="1">
              <a:solidFill>
                <a:schemeClr val="dk1"/>
              </a:solidFill>
              <a:latin typeface="Calibri"/>
              <a:ea typeface="Calibri"/>
              <a:cs typeface="Calibri"/>
              <a:sym typeface="Calibri"/>
            </a:endParaRPr>
          </a:p>
        </p:txBody>
      </p:sp>
      <p:sp>
        <p:nvSpPr>
          <p:cNvPr id="140" name="Google Shape;140;g26c0eec2cfd_0_2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6c0eec2cfd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“Contar”</a:t>
            </a:r>
            <a:endParaRPr>
              <a:solidFill>
                <a:schemeClr val="dk1"/>
              </a:solidFill>
              <a:latin typeface="Calibri"/>
              <a:ea typeface="Calibri"/>
              <a:cs typeface="Calibri"/>
              <a:sym typeface="Calibri"/>
            </a:endParaRPr>
          </a:p>
          <a:p>
            <a:pPr indent="-298450" lvl="0" marL="914400" marR="171450" rtl="0" algn="l">
              <a:spcBef>
                <a:spcPts val="600"/>
              </a:spcBef>
              <a:spcAft>
                <a:spcPts val="0"/>
              </a:spcAft>
              <a:buClr>
                <a:schemeClr val="dk1"/>
              </a:buClr>
              <a:buSzPts val="1100"/>
              <a:buFont typeface="Calibri"/>
              <a:buAutoNum type="arabicPeriod"/>
            </a:pPr>
            <a:r>
              <a:rPr lang="en-US">
                <a:solidFill>
                  <a:schemeClr val="dk1"/>
                </a:solidFill>
                <a:latin typeface="Calibri"/>
                <a:ea typeface="Calibri"/>
                <a:cs typeface="Calibri"/>
                <a:sym typeface="Calibri"/>
              </a:rPr>
              <a:t>&lt;Se cuenta la historia de Esdras 1:1-5; 7:1-6 y Nehemías 8:1-12.&gt;</a:t>
            </a:r>
            <a:endParaRPr b="1">
              <a:solidFill>
                <a:schemeClr val="dk1"/>
              </a:solidFill>
              <a:latin typeface="Calibri"/>
              <a:ea typeface="Calibri"/>
              <a:cs typeface="Calibri"/>
              <a:sym typeface="Calibri"/>
            </a:endParaRPr>
          </a:p>
          <a:p>
            <a:pPr indent="0" lvl="0" marL="0" marR="171450" rtl="0" algn="l">
              <a:lnSpc>
                <a:spcPct val="100000"/>
              </a:lnSpc>
              <a:spcBef>
                <a:spcPts val="1000"/>
              </a:spcBef>
              <a:spcAft>
                <a:spcPts val="1000"/>
              </a:spcAft>
              <a:buNone/>
            </a:pPr>
            <a:r>
              <a:t/>
            </a:r>
            <a:endParaRPr b="1">
              <a:solidFill>
                <a:schemeClr val="dk1"/>
              </a:solidFill>
              <a:latin typeface="Calibri"/>
              <a:ea typeface="Calibri"/>
              <a:cs typeface="Calibri"/>
              <a:sym typeface="Calibri"/>
            </a:endParaRPr>
          </a:p>
        </p:txBody>
      </p:sp>
      <p:sp>
        <p:nvSpPr>
          <p:cNvPr id="150" name="Google Shape;150;g26c0eec2cfd_0_2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26ba99a7413_0_4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228600" marR="171450" rtl="0" algn="l">
              <a:lnSpc>
                <a:spcPct val="100000"/>
              </a:lnSpc>
              <a:spcBef>
                <a:spcPts val="0"/>
              </a:spcBef>
              <a:spcAft>
                <a:spcPts val="0"/>
              </a:spcAft>
              <a:buClr>
                <a:schemeClr val="dk1"/>
              </a:buClr>
              <a:buSzPts val="1100"/>
              <a:buFont typeface="Arial"/>
              <a:buNone/>
            </a:pPr>
            <a:r>
              <a:rPr b="1" lang="en-US">
                <a:solidFill>
                  <a:schemeClr val="dk1"/>
                </a:solidFill>
                <a:latin typeface="Calibri"/>
                <a:ea typeface="Calibri"/>
                <a:cs typeface="Calibri"/>
                <a:sym typeface="Calibri"/>
              </a:rPr>
              <a:t>Platicar las seis preguntas para</a:t>
            </a:r>
            <a:r>
              <a:rPr lang="en-US">
                <a:solidFill>
                  <a:schemeClr val="dk1"/>
                </a:solidFill>
                <a:latin typeface="Calibri"/>
                <a:ea typeface="Calibri"/>
                <a:cs typeface="Calibri"/>
                <a:sym typeface="Calibri"/>
              </a:rPr>
              <a:t> “</a:t>
            </a:r>
            <a:r>
              <a:rPr b="1" lang="en-US">
                <a:solidFill>
                  <a:schemeClr val="dk1"/>
                </a:solidFill>
                <a:latin typeface="Calibri"/>
                <a:ea typeface="Calibri"/>
                <a:cs typeface="Calibri"/>
                <a:sym typeface="Calibri"/>
              </a:rPr>
              <a:t>Considerar</a:t>
            </a:r>
            <a:r>
              <a:rPr lang="en-US">
                <a:solidFill>
                  <a:schemeClr val="dk1"/>
                </a:solidFill>
                <a:latin typeface="Calibri"/>
                <a:ea typeface="Calibri"/>
                <a:cs typeface="Calibri"/>
                <a:sym typeface="Calibri"/>
              </a:rPr>
              <a:t>.”</a:t>
            </a:r>
            <a:endParaRPr>
              <a:solidFill>
                <a:schemeClr val="dk1"/>
              </a:solidFill>
              <a:latin typeface="Calibri"/>
              <a:ea typeface="Calibri"/>
              <a:cs typeface="Calibri"/>
              <a:sym typeface="Calibri"/>
            </a:endParaRPr>
          </a:p>
          <a:p>
            <a:pPr indent="0" lvl="0" marL="228600" marR="171450" rtl="0" algn="ctr">
              <a:lnSpc>
                <a:spcPct val="100000"/>
              </a:lnSpc>
              <a:spcBef>
                <a:spcPts val="1000"/>
              </a:spcBef>
              <a:spcAft>
                <a:spcPts val="0"/>
              </a:spcAft>
              <a:buClr>
                <a:schemeClr val="dk1"/>
              </a:buClr>
              <a:buSzPts val="1100"/>
              <a:buFont typeface="Arial"/>
              <a:buNone/>
            </a:pPr>
            <a:r>
              <a:rPr i="1" lang="en-US">
                <a:solidFill>
                  <a:schemeClr val="dk1"/>
                </a:solidFill>
                <a:latin typeface="Calibri"/>
                <a:ea typeface="Calibri"/>
                <a:cs typeface="Calibri"/>
                <a:sym typeface="Calibri"/>
              </a:rPr>
              <a:t>***CONSIDERAR es el enfoque del curso y el Proyecto Final.***</a:t>
            </a:r>
            <a:endParaRPr>
              <a:solidFill>
                <a:schemeClr val="dk1"/>
              </a:solidFill>
              <a:latin typeface="Calibri"/>
              <a:ea typeface="Calibri"/>
              <a:cs typeface="Calibri"/>
              <a:sym typeface="Calibri"/>
            </a:endParaRPr>
          </a:p>
          <a:p>
            <a:pPr indent="0" lvl="0" marL="0" rtl="0" algn="l">
              <a:lnSpc>
                <a:spcPct val="100000"/>
              </a:lnSpc>
              <a:spcBef>
                <a:spcPts val="1000"/>
              </a:spcBef>
              <a:spcAft>
                <a:spcPts val="600"/>
              </a:spcAft>
              <a:buClr>
                <a:schemeClr val="dk1"/>
              </a:buClr>
              <a:buSzPts val="1100"/>
              <a:buFont typeface="Arial"/>
              <a:buNone/>
            </a:pPr>
            <a:r>
              <a:t/>
            </a:r>
            <a:endParaRPr b="1">
              <a:solidFill>
                <a:schemeClr val="dk1"/>
              </a:solidFill>
              <a:latin typeface="Calibri"/>
              <a:ea typeface="Calibri"/>
              <a:cs typeface="Calibri"/>
              <a:sym typeface="Calibri"/>
            </a:endParaRPr>
          </a:p>
        </p:txBody>
      </p:sp>
      <p:sp>
        <p:nvSpPr>
          <p:cNvPr id="160" name="Google Shape;160;g26ba99a7413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p:nvPr>
            <p:ph idx="2" type="pic"/>
          </p:nvPr>
        </p:nvSpPr>
        <p:spPr>
          <a:xfrm>
            <a:off x="5183188" y="987425"/>
            <a:ext cx="6172200" cy="4873625"/>
          </a:xfrm>
          <a:prstGeom prst="rect">
            <a:avLst/>
          </a:prstGeom>
          <a:noFill/>
          <a:ln>
            <a:noFill/>
          </a:ln>
        </p:spPr>
      </p:sp>
      <p:sp>
        <p:nvSpPr>
          <p:cNvPr id="64" name="Google Shape;64;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7.png"/><Relationship Id="rId5"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19.png"/><Relationship Id="rId5"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2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21.png"/><Relationship Id="rId5"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25.png"/><Relationship Id="rId5"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 Id="rId4" Type="http://schemas.openxmlformats.org/officeDocument/2006/relationships/image" Target="../media/image31.png"/><Relationship Id="rId5"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7.png"/><Relationship Id="rId4" Type="http://schemas.openxmlformats.org/officeDocument/2006/relationships/image" Target="../media/image28.png"/><Relationship Id="rId5"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3.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30.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4.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9145768" y="-1"/>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5" name="Google Shape;85;p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86" name="Google Shape;86;p1"/>
          <p:cNvPicPr preferRelativeResize="0"/>
          <p:nvPr/>
        </p:nvPicPr>
        <p:blipFill rotWithShape="1">
          <a:blip r:embed="rId3">
            <a:alphaModFix/>
          </a:blip>
          <a:srcRect b="8248" l="17157" r="29534" t="8248"/>
          <a:stretch/>
        </p:blipFill>
        <p:spPr>
          <a:xfrm>
            <a:off x="6580094" y="810985"/>
            <a:ext cx="5007429" cy="5236029"/>
          </a:xfrm>
          <a:prstGeom prst="rect">
            <a:avLst/>
          </a:prstGeom>
          <a:noFill/>
          <a:ln>
            <a:noFill/>
          </a:ln>
        </p:spPr>
      </p:pic>
      <p:pic>
        <p:nvPicPr>
          <p:cNvPr descr="A logo with a cross and a bird&#10;&#10;Description automatically generated" id="87" name="Google Shape;87;p1"/>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88" name="Google Shape;88;p1"/>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89" name="Google Shape;89;p1"/>
          <p:cNvSpPr/>
          <p:nvPr/>
        </p:nvSpPr>
        <p:spPr>
          <a:xfrm>
            <a:off x="1264510" y="2818701"/>
            <a:ext cx="114817" cy="2143283"/>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a:off x="1379327" y="2818702"/>
            <a:ext cx="424306" cy="214328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1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74" name="Google Shape;174;p1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75" name="Google Shape;175;p1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76" name="Google Shape;176;p1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77" name="Google Shape;177;p11"/>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¿Quiénes son los personajes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78" name="Google Shape;178;p11"/>
          <p:cNvPicPr preferRelativeResize="0"/>
          <p:nvPr/>
        </p:nvPicPr>
        <p:blipFill rotWithShape="1">
          <a:blip r:embed="rId4">
            <a:alphaModFix/>
          </a:blip>
          <a:srcRect b="23587" l="7105" r="7634" t="10153"/>
          <a:stretch/>
        </p:blipFill>
        <p:spPr>
          <a:xfrm>
            <a:off x="8577182" y="1617635"/>
            <a:ext cx="1662993" cy="1292389"/>
          </a:xfrm>
          <a:prstGeom prst="rect">
            <a:avLst/>
          </a:prstGeom>
          <a:noFill/>
          <a:ln>
            <a:noFill/>
          </a:ln>
        </p:spPr>
      </p:pic>
      <p:pic>
        <p:nvPicPr>
          <p:cNvPr descr="A green bird with leaves&#10;&#10;Description automatically generated" id="179" name="Google Shape;179;p1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180" name="Google Shape;180;p11"/>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12"/>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86" name="Google Shape;186;p1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87" name="Google Shape;187;p1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88" name="Google Shape;188;p12"/>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189" name="Google Shape;189;p12"/>
          <p:cNvSpPr txBox="1"/>
          <p:nvPr/>
        </p:nvSpPr>
        <p:spPr>
          <a:xfrm>
            <a:off x="4127381" y="4163146"/>
            <a:ext cx="6727973"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¿Cuáles son los objetos (o animales) de esta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190" name="Google Shape;190;p12"/>
          <p:cNvPicPr preferRelativeResize="0"/>
          <p:nvPr/>
        </p:nvPicPr>
        <p:blipFill rotWithShape="1">
          <a:blip r:embed="rId4">
            <a:alphaModFix/>
          </a:blip>
          <a:srcRect b="0" l="0" r="0" t="0"/>
          <a:stretch/>
        </p:blipFill>
        <p:spPr>
          <a:xfrm>
            <a:off x="8919859" y="1460358"/>
            <a:ext cx="1266321" cy="1389026"/>
          </a:xfrm>
          <a:prstGeom prst="rect">
            <a:avLst/>
          </a:prstGeom>
          <a:noFill/>
          <a:ln>
            <a:noFill/>
          </a:ln>
        </p:spPr>
      </p:pic>
      <p:pic>
        <p:nvPicPr>
          <p:cNvPr descr="A green bird with leaves&#10;&#10;Description automatically generated" id="191" name="Google Shape;191;p12"/>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192" name="Google Shape;192;p12"/>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13"/>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98" name="Google Shape;198;p13"/>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99" name="Google Shape;199;p1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0" name="Google Shape;200;p1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01" name="Google Shape;201;p13"/>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¿Dónde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02" name="Google Shape;202;p13"/>
          <p:cNvPicPr preferRelativeResize="0"/>
          <p:nvPr/>
        </p:nvPicPr>
        <p:blipFill rotWithShape="1">
          <a:blip r:embed="rId4">
            <a:alphaModFix/>
          </a:blip>
          <a:srcRect b="0" l="0" r="0" t="0"/>
          <a:stretch/>
        </p:blipFill>
        <p:spPr>
          <a:xfrm>
            <a:off x="9076083" y="1470749"/>
            <a:ext cx="1127705" cy="1374727"/>
          </a:xfrm>
          <a:prstGeom prst="rect">
            <a:avLst/>
          </a:prstGeom>
          <a:noFill/>
          <a:ln>
            <a:noFill/>
          </a:ln>
        </p:spPr>
      </p:pic>
      <p:pic>
        <p:nvPicPr>
          <p:cNvPr descr="A green bird with leaves&#10;&#10;Description automatically generated" id="203" name="Google Shape;203;p13"/>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04" name="Google Shape;204;p13"/>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g2c79b378cdb_0_2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10" name="Google Shape;210;g2c79b378cdb_0_2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11" name="Google Shape;211;g2c79b378cdb_0_24"/>
          <p:cNvPicPr preferRelativeResize="0"/>
          <p:nvPr/>
        </p:nvPicPr>
        <p:blipFill>
          <a:blip r:embed="rId4">
            <a:alphaModFix/>
          </a:blip>
          <a:stretch>
            <a:fillRect/>
          </a:stretch>
        </p:blipFill>
        <p:spPr>
          <a:xfrm>
            <a:off x="375475" y="186238"/>
            <a:ext cx="10290675" cy="64855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14"/>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17" name="Google Shape;217;p14"/>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18" name="Google Shape;218;p1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19" name="Google Shape;219;p14"/>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20" name="Google Shape;220;p14"/>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¿Cuándo ocurrió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21" name="Google Shape;221;p14"/>
          <p:cNvPicPr preferRelativeResize="0"/>
          <p:nvPr/>
        </p:nvPicPr>
        <p:blipFill rotWithShape="1">
          <a:blip r:embed="rId4">
            <a:alphaModFix/>
          </a:blip>
          <a:srcRect b="0" l="0" r="0" t="0"/>
          <a:stretch/>
        </p:blipFill>
        <p:spPr>
          <a:xfrm>
            <a:off x="9269912" y="1743573"/>
            <a:ext cx="824369" cy="950227"/>
          </a:xfrm>
          <a:prstGeom prst="rect">
            <a:avLst/>
          </a:prstGeom>
          <a:noFill/>
          <a:ln>
            <a:noFill/>
          </a:ln>
        </p:spPr>
      </p:pic>
      <p:pic>
        <p:nvPicPr>
          <p:cNvPr descr="A green bird with leaves&#10;&#10;Description automatically generated" id="222" name="Google Shape;222;p14"/>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23" name="Google Shape;223;p14"/>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7" name="Shape 227"/>
        <p:cNvGrpSpPr/>
        <p:nvPr/>
      </p:nvGrpSpPr>
      <p:grpSpPr>
        <a:xfrm>
          <a:off x="0" y="0"/>
          <a:ext cx="0" cy="0"/>
          <a:chOff x="0" y="0"/>
          <a:chExt cx="0" cy="0"/>
        </a:xfrm>
      </p:grpSpPr>
      <p:sp>
        <p:nvSpPr>
          <p:cNvPr id="228" name="Google Shape;228;g2c79b378cdb_0_37"/>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29" name="Google Shape;229;g2c79b378cdb_0_3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30" name="Google Shape;230;g2c79b378cdb_0_37"/>
          <p:cNvPicPr preferRelativeResize="0"/>
          <p:nvPr/>
        </p:nvPicPr>
        <p:blipFill rotWithShape="1">
          <a:blip r:embed="rId4">
            <a:alphaModFix/>
          </a:blip>
          <a:srcRect b="0" l="710" r="7038" t="0"/>
          <a:stretch/>
        </p:blipFill>
        <p:spPr>
          <a:xfrm>
            <a:off x="476925" y="363325"/>
            <a:ext cx="9870825" cy="6131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15"/>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36" name="Google Shape;236;p15"/>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37" name="Google Shape;237;p15"/>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8" name="Google Shape;238;p15"/>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39" name="Google Shape;239;p15"/>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problema?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40" name="Google Shape;240;p15"/>
          <p:cNvPicPr preferRelativeResize="0"/>
          <p:nvPr/>
        </p:nvPicPr>
        <p:blipFill rotWithShape="1">
          <a:blip r:embed="rId4">
            <a:alphaModFix/>
          </a:blip>
          <a:srcRect b="0" l="0" r="0" t="0"/>
          <a:stretch/>
        </p:blipFill>
        <p:spPr>
          <a:xfrm>
            <a:off x="8884044" y="1460358"/>
            <a:ext cx="1405304" cy="1389026"/>
          </a:xfrm>
          <a:prstGeom prst="rect">
            <a:avLst/>
          </a:prstGeom>
          <a:noFill/>
          <a:ln>
            <a:noFill/>
          </a:ln>
        </p:spPr>
      </p:pic>
      <p:pic>
        <p:nvPicPr>
          <p:cNvPr descr="A green bird with leaves&#10;&#10;Description automatically generated" id="241" name="Google Shape;241;p15"/>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42" name="Google Shape;242;p15"/>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6" name="Shape 246"/>
        <p:cNvGrpSpPr/>
        <p:nvPr/>
      </p:nvGrpSpPr>
      <p:grpSpPr>
        <a:xfrm>
          <a:off x="0" y="0"/>
          <a:ext cx="0" cy="0"/>
          <a:chOff x="0" y="0"/>
          <a:chExt cx="0" cy="0"/>
        </a:xfrm>
      </p:grpSpPr>
      <p:sp>
        <p:nvSpPr>
          <p:cNvPr id="247" name="Google Shape;247;p16"/>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248" name="Google Shape;248;p16"/>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49" name="Google Shape;249;p16"/>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50" name="Google Shape;250;p16"/>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51" name="Google Shape;251;p16"/>
          <p:cNvSpPr txBox="1"/>
          <p:nvPr/>
        </p:nvSpPr>
        <p:spPr>
          <a:xfrm>
            <a:off x="4127381" y="4163146"/>
            <a:ext cx="74325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resuelve el problema? ¿Cómo?</a:t>
            </a:r>
            <a:endParaRPr b="1" i="0" sz="3200" u="none" cap="none" strike="noStrike">
              <a:solidFill>
                <a:schemeClr val="dk1"/>
              </a:solidFill>
              <a:latin typeface="Lato"/>
              <a:ea typeface="Lato"/>
              <a:cs typeface="Lato"/>
              <a:sym typeface="Lato"/>
            </a:endParaRPr>
          </a:p>
        </p:txBody>
      </p:sp>
      <p:pic>
        <p:nvPicPr>
          <p:cNvPr id="252" name="Google Shape;252;p16"/>
          <p:cNvPicPr preferRelativeResize="0"/>
          <p:nvPr/>
        </p:nvPicPr>
        <p:blipFill rotWithShape="1">
          <a:blip r:embed="rId4">
            <a:alphaModFix/>
          </a:blip>
          <a:srcRect b="0" l="0" r="0" t="0"/>
          <a:stretch/>
        </p:blipFill>
        <p:spPr>
          <a:xfrm>
            <a:off x="9202567" y="1460358"/>
            <a:ext cx="1078769" cy="1379086"/>
          </a:xfrm>
          <a:prstGeom prst="rect">
            <a:avLst/>
          </a:prstGeom>
          <a:noFill/>
          <a:ln>
            <a:noFill/>
          </a:ln>
        </p:spPr>
      </p:pic>
      <p:pic>
        <p:nvPicPr>
          <p:cNvPr descr="A green bird with leaves&#10;&#10;Description automatically generated" id="253" name="Google Shape;253;p16"/>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54" name="Google Shape;254;p16"/>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sp>
        <p:nvSpPr>
          <p:cNvPr id="259" name="Google Shape;259;g26ba99a7413_0_523"/>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60" name="Google Shape;260;g26ba99a7413_0_523"/>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261" name="Google Shape;261;g26ba99a7413_0_523"/>
          <p:cNvSpPr txBox="1"/>
          <p:nvPr/>
        </p:nvSpPr>
        <p:spPr>
          <a:xfrm>
            <a:off x="5838753" y="3592700"/>
            <a:ext cx="6060900" cy="128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lang="en-US" sz="3888">
                <a:solidFill>
                  <a:schemeClr val="dk1"/>
                </a:solidFill>
                <a:latin typeface="Lato"/>
                <a:ea typeface="Lato"/>
                <a:cs typeface="Lato"/>
                <a:sym typeface="Lato"/>
              </a:rPr>
              <a:t>Esdras 1:1-5; 7:1-6, Nehemías 8:1-12</a:t>
            </a:r>
            <a:endParaRPr b="0" i="0" sz="3888" u="none" cap="none" strike="noStrike">
              <a:solidFill>
                <a:schemeClr val="dk1"/>
              </a:solidFill>
              <a:latin typeface="Lato"/>
              <a:ea typeface="Lato"/>
              <a:cs typeface="Lato"/>
              <a:sym typeface="Lato"/>
            </a:endParaRPr>
          </a:p>
        </p:txBody>
      </p:sp>
      <p:sp>
        <p:nvSpPr>
          <p:cNvPr id="262" name="Google Shape;262;g26ba99a7413_0_523"/>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263" name="Google Shape;263;g26ba99a7413_0_523"/>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264" name="Google Shape;264;g26ba99a7413_0_523"/>
          <p:cNvPicPr preferRelativeResize="0"/>
          <p:nvPr/>
        </p:nvPicPr>
        <p:blipFill rotWithShape="1">
          <a:blip r:embed="rId4">
            <a:alphaModFix/>
          </a:blip>
          <a:srcRect b="0" l="16675" r="16675" t="0"/>
          <a:stretch/>
        </p:blipFill>
        <p:spPr>
          <a:xfrm>
            <a:off x="1037477"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265" name="Google Shape;265;g26ba99a7413_0_523"/>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sp>
        <p:nvSpPr>
          <p:cNvPr id="270" name="Google Shape;270;p18"/>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71" name="Google Shape;271;p18"/>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72" name="Google Shape;272;p18"/>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73" name="Google Shape;273;p18"/>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74" name="Google Shape;274;p18"/>
          <p:cNvSpPr txBox="1"/>
          <p:nvPr/>
        </p:nvSpPr>
        <p:spPr>
          <a:xfrm>
            <a:off x="4127381" y="41631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¿Cuál es el punto principal de la historia?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75" name="Google Shape;275;p18"/>
          <p:cNvPicPr preferRelativeResize="0"/>
          <p:nvPr/>
        </p:nvPicPr>
        <p:blipFill rotWithShape="1">
          <a:blip r:embed="rId4">
            <a:alphaModFix/>
          </a:blip>
          <a:srcRect b="0" l="0" r="0" t="0"/>
          <a:stretch/>
        </p:blipFill>
        <p:spPr>
          <a:xfrm>
            <a:off x="9253057" y="1681917"/>
            <a:ext cx="1247432" cy="1167468"/>
          </a:xfrm>
          <a:prstGeom prst="rect">
            <a:avLst/>
          </a:prstGeom>
          <a:noFill/>
          <a:ln>
            <a:noFill/>
          </a:ln>
        </p:spPr>
      </p:pic>
      <p:pic>
        <p:nvPicPr>
          <p:cNvPr descr="A green bird with leaves&#10;&#10;Description automatically generated" id="276" name="Google Shape;276;p18"/>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77" name="Google Shape;277;p18"/>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g2ae621378b2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19"/>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83" name="Google Shape;283;p19"/>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84" name="Google Shape;284;p19"/>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85" name="Google Shape;285;p19"/>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86" name="Google Shape;286;p19"/>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pecado veo en esta historia y confieso en mi vida?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87" name="Google Shape;287;p19"/>
          <p:cNvPicPr preferRelativeResize="0"/>
          <p:nvPr/>
        </p:nvPicPr>
        <p:blipFill rotWithShape="1">
          <a:blip r:embed="rId4">
            <a:alphaModFix/>
          </a:blip>
          <a:srcRect b="0" l="0" r="0" t="0"/>
          <a:stretch/>
        </p:blipFill>
        <p:spPr>
          <a:xfrm>
            <a:off x="9009776" y="1619490"/>
            <a:ext cx="1490713" cy="1262317"/>
          </a:xfrm>
          <a:prstGeom prst="rect">
            <a:avLst/>
          </a:prstGeom>
          <a:noFill/>
          <a:ln>
            <a:noFill/>
          </a:ln>
        </p:spPr>
      </p:pic>
      <p:pic>
        <p:nvPicPr>
          <p:cNvPr descr="A green bird with leaves&#10;&#10;Description automatically generated" id="288" name="Google Shape;288;p19"/>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289" name="Google Shape;289;p19"/>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3" name="Shape 293"/>
        <p:cNvGrpSpPr/>
        <p:nvPr/>
      </p:nvGrpSpPr>
      <p:grpSpPr>
        <a:xfrm>
          <a:off x="0" y="0"/>
          <a:ext cx="0" cy="0"/>
          <a:chOff x="0" y="0"/>
          <a:chExt cx="0" cy="0"/>
        </a:xfrm>
      </p:grpSpPr>
      <p:sp>
        <p:nvSpPr>
          <p:cNvPr id="294" name="Google Shape;294;p20"/>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295" name="Google Shape;295;p20"/>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296" name="Google Shape;296;p20"/>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97" name="Google Shape;297;p20"/>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298" name="Google Shape;298;p20"/>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¿En qué versos y palabras de esta historia veo el amor de Dios hacia mí?</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299" name="Google Shape;299;p20"/>
          <p:cNvPicPr preferRelativeResize="0"/>
          <p:nvPr/>
        </p:nvPicPr>
        <p:blipFill rotWithShape="1">
          <a:blip r:embed="rId4">
            <a:alphaModFix/>
          </a:blip>
          <a:srcRect b="0" l="0" r="0" t="0"/>
          <a:stretch/>
        </p:blipFill>
        <p:spPr>
          <a:xfrm>
            <a:off x="9384328" y="1686187"/>
            <a:ext cx="751710" cy="1092264"/>
          </a:xfrm>
          <a:prstGeom prst="rect">
            <a:avLst/>
          </a:prstGeom>
          <a:noFill/>
          <a:ln>
            <a:noFill/>
          </a:ln>
        </p:spPr>
      </p:pic>
      <p:pic>
        <p:nvPicPr>
          <p:cNvPr descr="A green bird with leaves&#10;&#10;Description automatically generated" id="300" name="Google Shape;300;p20"/>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301" name="Google Shape;301;p20"/>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g26c9d613ff4_0_124"/>
          <p:cNvSpPr txBox="1"/>
          <p:nvPr/>
        </p:nvSpPr>
        <p:spPr>
          <a:xfrm>
            <a:off x="3950375" y="670925"/>
            <a:ext cx="7949100" cy="5633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Así dice el Señor, tu Redentor, el </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que te formó desde el vientre: Yo soy </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el que dice a Jerusalén: “Volverás a ser habitada”, y a las ciudades de Judá: “Ustedes serán reconstruidas. Yo levantaré sus ruinas”.  Yo soy el que dice de Ciro: “Él es mi pastor, y llevará a cabo todo lo que yo quiero”. Yo soy el que dice a Jerusalén: “Serás edificada”, y al templo: “Serás cimentado”.  </a:t>
            </a:r>
            <a:endParaRPr sz="3600">
              <a:solidFill>
                <a:schemeClr val="dk1"/>
              </a:solidFill>
              <a:latin typeface="Lato"/>
              <a:ea typeface="Lato"/>
              <a:cs typeface="Lato"/>
              <a:sym typeface="Lato"/>
            </a:endParaRPr>
          </a:p>
        </p:txBody>
      </p:sp>
      <p:sp>
        <p:nvSpPr>
          <p:cNvPr id="307" name="Google Shape;307;g26c9d613ff4_0_12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08" name="Google Shape;308;g26c9d613ff4_0_12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09" name="Google Shape;309;g26c9d613ff4_0_124"/>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3" name="Shape 313"/>
        <p:cNvGrpSpPr/>
        <p:nvPr/>
      </p:nvGrpSpPr>
      <p:grpSpPr>
        <a:xfrm>
          <a:off x="0" y="0"/>
          <a:ext cx="0" cy="0"/>
          <a:chOff x="0" y="0"/>
          <a:chExt cx="0" cy="0"/>
        </a:xfrm>
      </p:grpSpPr>
      <p:sp>
        <p:nvSpPr>
          <p:cNvPr id="314" name="Google Shape;314;g2c7a955ad37_0_31"/>
          <p:cNvSpPr txBox="1"/>
          <p:nvPr/>
        </p:nvSpPr>
        <p:spPr>
          <a:xfrm>
            <a:off x="3950375" y="823325"/>
            <a:ext cx="7949100" cy="5756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»Yo, el Señor, digo así a Ciro, mi </a:t>
            </a:r>
            <a:endParaRPr sz="36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ungido, al cual tomé de la mano derecha para que las naciones se sometan a su paso y los reyes huyan en desbandada; Por amor a Jacob, por amor a Israel, mi siervo escogido, te he llamado por tu nombre, el nombre que te di, aunque tú no me conocías.</a:t>
            </a:r>
            <a:endParaRPr sz="3600">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2800"/>
              <a:buFont typeface="Arial"/>
              <a:buNone/>
            </a:pPr>
            <a:r>
              <a:rPr i="1" lang="en-US" sz="2800">
                <a:solidFill>
                  <a:schemeClr val="dk1"/>
                </a:solidFill>
                <a:latin typeface="Lato"/>
                <a:ea typeface="Lato"/>
                <a:cs typeface="Lato"/>
                <a:sym typeface="Lato"/>
              </a:rPr>
              <a:t>Isaías 44:24, 26, 28, 45:1, 4</a:t>
            </a:r>
            <a:endParaRPr b="0" i="0" sz="3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chemeClr val="dk1"/>
              </a:buClr>
              <a:buSzPts val="1100"/>
              <a:buFont typeface="Arial"/>
              <a:buNone/>
            </a:pPr>
            <a:r>
              <a:t/>
            </a:r>
            <a:endParaRPr b="0" i="0" sz="3600" u="none" cap="none" strike="noStrike">
              <a:solidFill>
                <a:schemeClr val="dk1"/>
              </a:solidFill>
              <a:latin typeface="Lato"/>
              <a:ea typeface="Lato"/>
              <a:cs typeface="Lato"/>
              <a:sym typeface="Lato"/>
            </a:endParaRPr>
          </a:p>
        </p:txBody>
      </p:sp>
      <p:sp>
        <p:nvSpPr>
          <p:cNvPr id="315" name="Google Shape;315;g2c7a955ad37_0_3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16" name="Google Shape;316;g2c7a955ad37_0_31"/>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17" name="Google Shape;317;g2c7a955ad37_0_3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1" name="Shape 321"/>
        <p:cNvGrpSpPr/>
        <p:nvPr/>
      </p:nvGrpSpPr>
      <p:grpSpPr>
        <a:xfrm>
          <a:off x="0" y="0"/>
          <a:ext cx="0" cy="0"/>
          <a:chOff x="0" y="0"/>
          <a:chExt cx="0" cy="0"/>
        </a:xfrm>
      </p:grpSpPr>
      <p:sp>
        <p:nvSpPr>
          <p:cNvPr id="322" name="Google Shape;322;p21"/>
          <p:cNvSpPr txBox="1"/>
          <p:nvPr/>
        </p:nvSpPr>
        <p:spPr>
          <a:xfrm>
            <a:off x="4127382" y="1806843"/>
            <a:ext cx="7189367"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Consolidar</a:t>
            </a:r>
            <a:endParaRPr b="0" i="0" sz="6000" u="none" cap="none" strike="noStrike">
              <a:solidFill>
                <a:srgbClr val="009444"/>
              </a:solidFill>
              <a:latin typeface="Lato"/>
              <a:ea typeface="Lato"/>
              <a:cs typeface="Lato"/>
              <a:sym typeface="Lato"/>
            </a:endParaRPr>
          </a:p>
        </p:txBody>
      </p:sp>
      <p:cxnSp>
        <p:nvCxnSpPr>
          <p:cNvPr id="323" name="Google Shape;323;p21"/>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324" name="Google Shape;324;p21"/>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25" name="Google Shape;325;p21"/>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sp>
        <p:nvSpPr>
          <p:cNvPr id="326" name="Google Shape;326;p21"/>
          <p:cNvSpPr txBox="1"/>
          <p:nvPr/>
        </p:nvSpPr>
        <p:spPr>
          <a:xfrm>
            <a:off x="4127381" y="4163146"/>
            <a:ext cx="7432648"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¿Qué pediré que Dios obre en mí para poner en práctica su Palabra?</a:t>
            </a:r>
            <a:endParaRPr b="1" i="0" sz="3200" u="none" cap="none" strike="noStrike">
              <a:solidFill>
                <a:schemeClr val="dk1"/>
              </a:solidFill>
              <a:latin typeface="Lato"/>
              <a:ea typeface="Lato"/>
              <a:cs typeface="Lato"/>
              <a:sym typeface="Lato"/>
            </a:endParaRPr>
          </a:p>
        </p:txBody>
      </p:sp>
      <p:pic>
        <p:nvPicPr>
          <p:cNvPr descr="A black background with a black square&#10;&#10;Description automatically generated with medium confidence" id="327" name="Google Shape;327;p21"/>
          <p:cNvPicPr preferRelativeResize="0"/>
          <p:nvPr/>
        </p:nvPicPr>
        <p:blipFill rotWithShape="1">
          <a:blip r:embed="rId4">
            <a:alphaModFix/>
          </a:blip>
          <a:srcRect b="0" l="0" r="0" t="0"/>
          <a:stretch/>
        </p:blipFill>
        <p:spPr>
          <a:xfrm>
            <a:off x="9227862" y="1722897"/>
            <a:ext cx="1016456" cy="1031081"/>
          </a:xfrm>
          <a:prstGeom prst="rect">
            <a:avLst/>
          </a:prstGeom>
          <a:noFill/>
          <a:ln>
            <a:noFill/>
          </a:ln>
        </p:spPr>
      </p:pic>
      <p:pic>
        <p:nvPicPr>
          <p:cNvPr descr="A green bird with leaves&#10;&#10;Description automatically generated" id="328" name="Google Shape;328;p21"/>
          <p:cNvPicPr preferRelativeResize="0"/>
          <p:nvPr/>
        </p:nvPicPr>
        <p:blipFill rotWithShape="1">
          <a:blip r:embed="rId5">
            <a:alphaModFix/>
          </a:blip>
          <a:srcRect b="0" l="0" r="0" t="0"/>
          <a:stretch/>
        </p:blipFill>
        <p:spPr>
          <a:xfrm>
            <a:off x="10500489" y="289924"/>
            <a:ext cx="1399035" cy="1170434"/>
          </a:xfrm>
          <a:prstGeom prst="rect">
            <a:avLst/>
          </a:prstGeom>
          <a:noFill/>
          <a:ln>
            <a:noFill/>
          </a:ln>
        </p:spPr>
      </p:pic>
      <p:sp>
        <p:nvSpPr>
          <p:cNvPr id="329" name="Google Shape;329;p21"/>
          <p:cNvSpPr txBox="1"/>
          <p:nvPr/>
        </p:nvSpPr>
        <p:spPr>
          <a:xfrm>
            <a:off x="4127375" y="3349425"/>
            <a:ext cx="8373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600">
                <a:solidFill>
                  <a:schemeClr val="dk1"/>
                </a:solidFill>
                <a:latin typeface="Lato"/>
                <a:ea typeface="Lato"/>
                <a:cs typeface="Lato"/>
                <a:sym typeface="Lato"/>
              </a:rPr>
              <a:t>Esdras 1:1-5; 7:1-6, Nehemías 8:1-12</a:t>
            </a:r>
            <a:endParaRPr b="0" i="0" sz="3600" u="none" cap="none" strike="noStrike">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3" name="Shape 333"/>
        <p:cNvGrpSpPr/>
        <p:nvPr/>
      </p:nvGrpSpPr>
      <p:grpSpPr>
        <a:xfrm>
          <a:off x="0" y="0"/>
          <a:ext cx="0" cy="0"/>
          <a:chOff x="0" y="0"/>
          <a:chExt cx="0" cy="0"/>
        </a:xfrm>
      </p:grpSpPr>
      <p:sp>
        <p:nvSpPr>
          <p:cNvPr id="334" name="Google Shape;334;g2c79b378cdb_0_54"/>
          <p:cNvSpPr txBox="1"/>
          <p:nvPr/>
        </p:nvSpPr>
        <p:spPr>
          <a:xfrm>
            <a:off x="4127382" y="1197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335" name="Google Shape;335;g2c79b378cdb_0_54"/>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36" name="Google Shape;336;g2c79b378cdb_0_54"/>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37" name="Google Shape;337;g2c79b378cdb_0_54"/>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338" name="Google Shape;338;g2c79b378cdb_0_54"/>
          <p:cNvCxnSpPr/>
          <p:nvPr/>
        </p:nvCxnSpPr>
        <p:spPr>
          <a:xfrm>
            <a:off x="4230827" y="2213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39" name="Google Shape;339;g2c79b378cdb_0_54"/>
          <p:cNvSpPr txBox="1"/>
          <p:nvPr/>
        </p:nvSpPr>
        <p:spPr>
          <a:xfrm>
            <a:off x="4127375" y="2562950"/>
            <a:ext cx="7772100" cy="206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en-US" sz="3200">
                <a:solidFill>
                  <a:schemeClr val="dk1"/>
                </a:solidFill>
                <a:latin typeface="Lato"/>
                <a:ea typeface="Lato"/>
                <a:cs typeface="Lato"/>
                <a:sym typeface="Lato"/>
              </a:rPr>
              <a:t>Parte 1 - </a:t>
            </a:r>
            <a:r>
              <a:rPr lang="en-US" sz="3200">
                <a:solidFill>
                  <a:schemeClr val="dk1"/>
                </a:solidFill>
                <a:latin typeface="Lato"/>
                <a:ea typeface="Lato"/>
                <a:cs typeface="Lato"/>
                <a:sym typeface="Lato"/>
              </a:rPr>
              <a:t>Lea la historia bíblica de Daniel 3 y contestar las preguntas de “Considerar” usando evidencia de Daniel 3. </a:t>
            </a:r>
            <a:endParaRPr sz="3200">
              <a:solidFill>
                <a:schemeClr val="dk1"/>
              </a:solidFill>
              <a:latin typeface="Lato"/>
              <a:ea typeface="Lato"/>
              <a:cs typeface="Lato"/>
              <a:sym typeface="Lato"/>
            </a:endParaRPr>
          </a:p>
          <a:p>
            <a:pPr indent="0" lvl="0" marL="0" rtl="0" algn="l">
              <a:spcBef>
                <a:spcPts val="0"/>
              </a:spcBef>
              <a:spcAft>
                <a:spcPts val="0"/>
              </a:spcAft>
              <a:buNone/>
            </a:pPr>
            <a:r>
              <a:t/>
            </a:r>
            <a:endParaRPr sz="3200">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3" name="Shape 343"/>
        <p:cNvGrpSpPr/>
        <p:nvPr/>
      </p:nvGrpSpPr>
      <p:grpSpPr>
        <a:xfrm>
          <a:off x="0" y="0"/>
          <a:ext cx="0" cy="0"/>
          <a:chOff x="0" y="0"/>
          <a:chExt cx="0" cy="0"/>
        </a:xfrm>
      </p:grpSpPr>
      <p:sp>
        <p:nvSpPr>
          <p:cNvPr id="344" name="Google Shape;344;g2c79b378cdb_0_141"/>
          <p:cNvSpPr txBox="1"/>
          <p:nvPr/>
        </p:nvSpPr>
        <p:spPr>
          <a:xfrm>
            <a:off x="4127382" y="1197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345" name="Google Shape;345;g2c79b378cdb_0_14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46" name="Google Shape;346;g2c79b378cdb_0_14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47" name="Google Shape;347;g2c79b378cdb_0_141"/>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348" name="Google Shape;348;g2c79b378cdb_0_141"/>
          <p:cNvCxnSpPr/>
          <p:nvPr/>
        </p:nvCxnSpPr>
        <p:spPr>
          <a:xfrm>
            <a:off x="4230827" y="2213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49" name="Google Shape;349;g2c79b378cdb_0_141"/>
          <p:cNvSpPr txBox="1"/>
          <p:nvPr/>
        </p:nvSpPr>
        <p:spPr>
          <a:xfrm>
            <a:off x="4127375" y="2562950"/>
            <a:ext cx="7772100" cy="40329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3200"/>
              <a:buFont typeface="Arial"/>
              <a:buNone/>
            </a:pPr>
            <a:r>
              <a:rPr b="1" lang="en-US" sz="3200">
                <a:solidFill>
                  <a:schemeClr val="dk1"/>
                </a:solidFill>
                <a:latin typeface="Lato"/>
                <a:ea typeface="Lato"/>
                <a:cs typeface="Lato"/>
                <a:sym typeface="Lato"/>
              </a:rPr>
              <a:t>Parte 2 - </a:t>
            </a:r>
            <a:r>
              <a:rPr lang="en-US" sz="3200">
                <a:solidFill>
                  <a:schemeClr val="dk1"/>
                </a:solidFill>
                <a:latin typeface="Lato"/>
                <a:ea typeface="Lato"/>
                <a:cs typeface="Lato"/>
                <a:sym typeface="Lato"/>
              </a:rPr>
              <a:t>Ahora, enviar un audio a tu profesor explicando lo siguiente: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¿Por qué es importante el paso de “Considerar” cuando leemos y compartimos una historia bíblica? </a:t>
            </a:r>
            <a:endParaRPr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lang="en-US" sz="3200">
                <a:solidFill>
                  <a:schemeClr val="dk1"/>
                </a:solidFill>
                <a:latin typeface="Lato"/>
                <a:ea typeface="Lato"/>
                <a:cs typeface="Lato"/>
                <a:sym typeface="Lato"/>
              </a:rPr>
              <a:t>¿Por qué  deseamos hacer el paso de “Considerar” ANTES de aplicar la historia bíblica a la vida personal?  </a:t>
            </a:r>
            <a:endParaRPr b="1" sz="3200">
              <a:solidFill>
                <a:schemeClr val="dk1"/>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3" name="Shape 353"/>
        <p:cNvGrpSpPr/>
        <p:nvPr/>
      </p:nvGrpSpPr>
      <p:grpSpPr>
        <a:xfrm>
          <a:off x="0" y="0"/>
          <a:ext cx="0" cy="0"/>
          <a:chOff x="0" y="0"/>
          <a:chExt cx="0" cy="0"/>
        </a:xfrm>
      </p:grpSpPr>
      <p:sp>
        <p:nvSpPr>
          <p:cNvPr id="354" name="Google Shape;354;g2c79b378cdb_0_151"/>
          <p:cNvSpPr txBox="1"/>
          <p:nvPr/>
        </p:nvSpPr>
        <p:spPr>
          <a:xfrm>
            <a:off x="4127382" y="1197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355" name="Google Shape;355;g2c79b378cdb_0_15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56" name="Google Shape;356;g2c79b378cdb_0_15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57" name="Google Shape;357;g2c79b378cdb_0_151"/>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358" name="Google Shape;358;g2c79b378cdb_0_151"/>
          <p:cNvCxnSpPr/>
          <p:nvPr/>
        </p:nvCxnSpPr>
        <p:spPr>
          <a:xfrm>
            <a:off x="4230827" y="2213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59" name="Google Shape;359;g2c79b378cdb_0_151"/>
          <p:cNvSpPr txBox="1"/>
          <p:nvPr/>
        </p:nvSpPr>
        <p:spPr>
          <a:xfrm>
            <a:off x="4127375" y="2562950"/>
            <a:ext cx="7772100" cy="35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200">
                <a:solidFill>
                  <a:schemeClr val="dk1"/>
                </a:solidFill>
                <a:latin typeface="Lato"/>
                <a:ea typeface="Lato"/>
                <a:cs typeface="Lato"/>
                <a:sym typeface="Lato"/>
              </a:rPr>
              <a:t>Parte 3 - </a:t>
            </a:r>
            <a:r>
              <a:rPr lang="en-US" sz="3200">
                <a:solidFill>
                  <a:schemeClr val="dk1"/>
                </a:solidFill>
                <a:latin typeface="Lato"/>
                <a:ea typeface="Lato"/>
                <a:cs typeface="Lato"/>
                <a:sym typeface="Lato"/>
              </a:rPr>
              <a:t>En este curso, hemos visto la gran fidelidad de Dios a su pueblo. Nosotros también pertenecemos al Pueblo de Dios por la fe en Jesucristo como nuestro Señor. ¿Qué significa esta realidad para ti y cómo afecta a tu vida diaria? Comparta tu respuesta por audio con tu profesor.</a:t>
            </a:r>
            <a:endParaRPr b="1" sz="3200">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3" name="Shape 363"/>
        <p:cNvGrpSpPr/>
        <p:nvPr/>
      </p:nvGrpSpPr>
      <p:grpSpPr>
        <a:xfrm>
          <a:off x="0" y="0"/>
          <a:ext cx="0" cy="0"/>
          <a:chOff x="0" y="0"/>
          <a:chExt cx="0" cy="0"/>
        </a:xfrm>
      </p:grpSpPr>
      <p:sp>
        <p:nvSpPr>
          <p:cNvPr id="364" name="Google Shape;364;g2c79b378cdb_0_161"/>
          <p:cNvSpPr txBox="1"/>
          <p:nvPr/>
        </p:nvSpPr>
        <p:spPr>
          <a:xfrm>
            <a:off x="4127382" y="11972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Proyecto Final</a:t>
            </a:r>
            <a:endParaRPr b="0" i="0" sz="6000" u="none" cap="none" strike="noStrike">
              <a:solidFill>
                <a:srgbClr val="009444"/>
              </a:solidFill>
              <a:latin typeface="Lato"/>
              <a:ea typeface="Lato"/>
              <a:cs typeface="Lato"/>
              <a:sym typeface="Lato"/>
            </a:endParaRPr>
          </a:p>
        </p:txBody>
      </p:sp>
      <p:sp>
        <p:nvSpPr>
          <p:cNvPr id="365" name="Google Shape;365;g2c79b378cdb_0_16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366" name="Google Shape;366;g2c79b378cdb_0_161"/>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367" name="Google Shape;367;g2c79b378cdb_0_161"/>
          <p:cNvPicPr preferRelativeResize="0"/>
          <p:nvPr/>
        </p:nvPicPr>
        <p:blipFill>
          <a:blip r:embed="rId4">
            <a:alphaModFix/>
          </a:blip>
          <a:stretch>
            <a:fillRect/>
          </a:stretch>
        </p:blipFill>
        <p:spPr>
          <a:xfrm rot="5400000">
            <a:off x="4281" y="1168550"/>
            <a:ext cx="4051701" cy="4051701"/>
          </a:xfrm>
          <a:prstGeom prst="rect">
            <a:avLst/>
          </a:prstGeom>
          <a:noFill/>
          <a:ln>
            <a:noFill/>
          </a:ln>
        </p:spPr>
      </p:pic>
      <p:cxnSp>
        <p:nvCxnSpPr>
          <p:cNvPr id="368" name="Google Shape;368;g2c79b378cdb_0_161"/>
          <p:cNvCxnSpPr/>
          <p:nvPr/>
        </p:nvCxnSpPr>
        <p:spPr>
          <a:xfrm>
            <a:off x="4230827" y="2213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69" name="Google Shape;369;g2c79b378cdb_0_161"/>
          <p:cNvSpPr txBox="1"/>
          <p:nvPr/>
        </p:nvSpPr>
        <p:spPr>
          <a:xfrm>
            <a:off x="4127375" y="2562950"/>
            <a:ext cx="7772100" cy="3540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b="1" lang="en-US" sz="3200">
                <a:solidFill>
                  <a:schemeClr val="dk1"/>
                </a:solidFill>
                <a:latin typeface="Lato"/>
                <a:ea typeface="Lato"/>
                <a:cs typeface="Lato"/>
                <a:sym typeface="Lato"/>
              </a:rPr>
              <a:t>Como entregar el Proyecto Final</a:t>
            </a:r>
            <a:endParaRPr b="1" sz="3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Documento Word; imprimir y escribir; escribir en WhatsApp</a:t>
            </a:r>
            <a:endParaRPr sz="3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Se puede compartirlo por WhatsApp o a mi correo personal. </a:t>
            </a:r>
            <a:endParaRPr sz="3200">
              <a:solidFill>
                <a:schemeClr val="dk1"/>
              </a:solidFill>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sz="3200">
              <a:solidFill>
                <a:schemeClr val="dk1"/>
              </a:solidFill>
              <a:latin typeface="Lato"/>
              <a:ea typeface="Lato"/>
              <a:cs typeface="Lato"/>
              <a:sym typeface="Lato"/>
            </a:endParaRPr>
          </a:p>
          <a:p>
            <a:pPr indent="0" lvl="0" marL="0" rtl="0" algn="l">
              <a:spcBef>
                <a:spcPts val="0"/>
              </a:spcBef>
              <a:spcAft>
                <a:spcPts val="0"/>
              </a:spcAft>
              <a:buNone/>
            </a:pPr>
            <a:r>
              <a:t/>
            </a:r>
            <a:endParaRPr sz="3200">
              <a:solidFill>
                <a:schemeClr val="dk1"/>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3" name="Shape 373"/>
        <p:cNvGrpSpPr/>
        <p:nvPr/>
      </p:nvGrpSpPr>
      <p:grpSpPr>
        <a:xfrm>
          <a:off x="0" y="0"/>
          <a:ext cx="0" cy="0"/>
          <a:chOff x="0" y="0"/>
          <a:chExt cx="0" cy="0"/>
        </a:xfrm>
      </p:grpSpPr>
      <p:sp>
        <p:nvSpPr>
          <p:cNvPr id="374" name="Google Shape;374;g2c7a955ad37_0_200"/>
          <p:cNvSpPr txBox="1"/>
          <p:nvPr/>
        </p:nvSpPr>
        <p:spPr>
          <a:xfrm>
            <a:off x="4127382" y="1806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Tarea</a:t>
            </a:r>
            <a:endParaRPr b="0" i="0" sz="6000" u="none" cap="none" strike="noStrike">
              <a:solidFill>
                <a:srgbClr val="009444"/>
              </a:solidFill>
              <a:latin typeface="Lato"/>
              <a:ea typeface="Lato"/>
              <a:cs typeface="Lato"/>
              <a:sym typeface="Lato"/>
            </a:endParaRPr>
          </a:p>
        </p:txBody>
      </p:sp>
      <p:cxnSp>
        <p:nvCxnSpPr>
          <p:cNvPr id="375" name="Google Shape;375;g2c7a955ad37_0_200"/>
          <p:cNvCxnSpPr/>
          <p:nvPr/>
        </p:nvCxnSpPr>
        <p:spPr>
          <a:xfrm>
            <a:off x="4230827" y="30516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376" name="Google Shape;376;g2c7a955ad37_0_20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77" name="Google Shape;377;g2c7a955ad37_0_200"/>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78" name="Google Shape;378;g2c7a955ad37_0_20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
        <p:nvSpPr>
          <p:cNvPr id="379" name="Google Shape;379;g2c7a955ad37_0_200"/>
          <p:cNvSpPr txBox="1"/>
          <p:nvPr/>
        </p:nvSpPr>
        <p:spPr>
          <a:xfrm>
            <a:off x="4127375" y="3633850"/>
            <a:ext cx="7772100" cy="1569900"/>
          </a:xfrm>
          <a:prstGeom prst="rect">
            <a:avLst/>
          </a:prstGeom>
          <a:noFill/>
          <a:ln>
            <a:noFill/>
          </a:ln>
        </p:spPr>
        <p:txBody>
          <a:bodyPr anchorCtr="0" anchor="t" bIns="45700" lIns="91425" spcFirstLastPara="1" rIns="91425" wrap="square" tIns="45700">
            <a:spAutoFit/>
          </a:bodyPr>
          <a:lstStyle/>
          <a:p>
            <a:pPr indent="-431800" lvl="0" marL="457200" rtl="0" algn="l">
              <a:spcBef>
                <a:spcPts val="0"/>
              </a:spcBef>
              <a:spcAft>
                <a:spcPts val="0"/>
              </a:spcAft>
              <a:buClr>
                <a:schemeClr val="dk1"/>
              </a:buClr>
              <a:buSzPts val="3200"/>
              <a:buFont typeface="Lato"/>
              <a:buChar char="●"/>
            </a:pPr>
            <a:r>
              <a:rPr b="1" lang="en-US" sz="3200">
                <a:solidFill>
                  <a:schemeClr val="dk1"/>
                </a:solidFill>
                <a:latin typeface="Lato"/>
                <a:ea typeface="Lato"/>
                <a:cs typeface="Lato"/>
                <a:sym typeface="Lato"/>
              </a:rPr>
              <a:t>Ver el siguiente video para la lección 8</a:t>
            </a:r>
            <a:endParaRPr b="1" sz="3200">
              <a:solidFill>
                <a:schemeClr val="dk1"/>
              </a:solidFill>
              <a:latin typeface="Lato"/>
              <a:ea typeface="Lato"/>
              <a:cs typeface="Lato"/>
              <a:sym typeface="Lato"/>
            </a:endParaRPr>
          </a:p>
          <a:p>
            <a:pPr indent="-431800" lvl="0" marL="457200" rtl="0" algn="l">
              <a:spcBef>
                <a:spcPts val="0"/>
              </a:spcBef>
              <a:spcAft>
                <a:spcPts val="0"/>
              </a:spcAft>
              <a:buClr>
                <a:schemeClr val="dk1"/>
              </a:buClr>
              <a:buSzPts val="3200"/>
              <a:buFont typeface="Lato"/>
              <a:buChar char="●"/>
            </a:pPr>
            <a:r>
              <a:rPr b="1" lang="en-US" sz="3200">
                <a:solidFill>
                  <a:schemeClr val="dk1"/>
                </a:solidFill>
                <a:latin typeface="Lato"/>
                <a:ea typeface="Lato"/>
                <a:cs typeface="Lato"/>
                <a:sym typeface="Lato"/>
              </a:rPr>
              <a:t>Leer Nehemías capítulos 1-4 en sus Biblias</a:t>
            </a:r>
            <a:endParaRPr b="1" sz="3200">
              <a:solidFill>
                <a:schemeClr val="dk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2"/>
          <p:cNvSpPr txBox="1"/>
          <p:nvPr/>
        </p:nvSpPr>
        <p:spPr>
          <a:xfrm>
            <a:off x="4127382" y="1806843"/>
            <a:ext cx="5017663"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Lección </a:t>
            </a:r>
            <a:r>
              <a:rPr lang="en-US" sz="4860">
                <a:solidFill>
                  <a:srgbClr val="009444"/>
                </a:solidFill>
                <a:latin typeface="Lato"/>
                <a:ea typeface="Lato"/>
                <a:cs typeface="Lato"/>
                <a:sym typeface="Lato"/>
              </a:rPr>
              <a:t>7</a:t>
            </a:r>
            <a:endParaRPr b="0" i="0" sz="6000" u="none" cap="none" strike="noStrike">
              <a:solidFill>
                <a:srgbClr val="009444"/>
              </a:solidFill>
              <a:latin typeface="Lato"/>
              <a:ea typeface="Lato"/>
              <a:cs typeface="Lato"/>
              <a:sym typeface="Lato"/>
            </a:endParaRPr>
          </a:p>
        </p:txBody>
      </p:sp>
      <p:cxnSp>
        <p:nvCxnSpPr>
          <p:cNvPr id="101" name="Google Shape;101;p2"/>
          <p:cNvCxnSpPr/>
          <p:nvPr/>
        </p:nvCxnSpPr>
        <p:spPr>
          <a:xfrm>
            <a:off x="4230827" y="3051695"/>
            <a:ext cx="6269662" cy="0"/>
          </a:xfrm>
          <a:prstGeom prst="straightConnector1">
            <a:avLst/>
          </a:prstGeom>
          <a:noFill/>
          <a:ln cap="flat" cmpd="sng" w="38100">
            <a:solidFill>
              <a:srgbClr val="7F7F7F"/>
            </a:solidFill>
            <a:prstDash val="solid"/>
            <a:miter lim="800000"/>
            <a:headEnd len="sm" w="sm" type="none"/>
            <a:tailEnd len="sm" w="sm" type="none"/>
          </a:ln>
        </p:spPr>
      </p:cxnSp>
      <p:sp>
        <p:nvSpPr>
          <p:cNvPr id="102" name="Google Shape;102;p2"/>
          <p:cNvSpPr txBox="1"/>
          <p:nvPr/>
        </p:nvSpPr>
        <p:spPr>
          <a:xfrm>
            <a:off x="4127371" y="3349425"/>
            <a:ext cx="7772100" cy="69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Esdras</a:t>
            </a:r>
            <a:endParaRPr b="0" i="0" sz="3888" u="none" cap="none" strike="noStrike">
              <a:solidFill>
                <a:schemeClr val="dk1"/>
              </a:solidFill>
              <a:latin typeface="Lato"/>
              <a:ea typeface="Lato"/>
              <a:cs typeface="Lato"/>
              <a:sym typeface="Lato"/>
            </a:endParaRPr>
          </a:p>
        </p:txBody>
      </p:sp>
      <p:sp>
        <p:nvSpPr>
          <p:cNvPr id="103" name="Google Shape;103;p2"/>
          <p:cNvSpPr txBox="1"/>
          <p:nvPr/>
        </p:nvSpPr>
        <p:spPr>
          <a:xfrm>
            <a:off x="4127374" y="4198325"/>
            <a:ext cx="5955300" cy="128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Esdras 1:1-5; 7:1-6 y Nehemías 8:1-12</a:t>
            </a:r>
            <a:endParaRPr b="0" i="0" sz="3888" u="none" cap="none" strike="noStrike">
              <a:solidFill>
                <a:schemeClr val="dk1"/>
              </a:solidFill>
              <a:latin typeface="Lato"/>
              <a:ea typeface="Lato"/>
              <a:cs typeface="Lato"/>
              <a:sym typeface="Lato"/>
            </a:endParaRPr>
          </a:p>
        </p:txBody>
      </p:sp>
      <p:sp>
        <p:nvSpPr>
          <p:cNvPr id="104" name="Google Shape;104;p2"/>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circle with a white book and a magnifying glass&#10;&#10;Description automatically generated" id="105" name="Google Shape;105;p2"/>
          <p:cNvPicPr preferRelativeResize="0"/>
          <p:nvPr/>
        </p:nvPicPr>
        <p:blipFill rotWithShape="1">
          <a:blip r:embed="rId3">
            <a:alphaModFix/>
          </a:blip>
          <a:srcRect b="0" l="0" r="0" t="0"/>
          <a:stretch/>
        </p:blipFill>
        <p:spPr>
          <a:xfrm>
            <a:off x="476645" y="1552538"/>
            <a:ext cx="3125597" cy="3218437"/>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06" name="Google Shape;106;p2"/>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3" name="Shape 383"/>
        <p:cNvGrpSpPr/>
        <p:nvPr/>
      </p:nvGrpSpPr>
      <p:grpSpPr>
        <a:xfrm>
          <a:off x="0" y="0"/>
          <a:ext cx="0" cy="0"/>
          <a:chOff x="0" y="0"/>
          <a:chExt cx="0" cy="0"/>
        </a:xfrm>
      </p:grpSpPr>
      <p:sp>
        <p:nvSpPr>
          <p:cNvPr id="384" name="Google Shape;384;g2adf1476608_0_0"/>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385" name="Google Shape;385;g2adf1476608_0_0"/>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86" name="Google Shape;386;g2adf1476608_0_0"/>
          <p:cNvPicPr preferRelativeResize="0"/>
          <p:nvPr/>
        </p:nvPicPr>
        <p:blipFill rotWithShape="1">
          <a:blip r:embed="rId3">
            <a:alphaModFix/>
          </a:blip>
          <a:srcRect b="0" l="0" r="0" t="0"/>
          <a:stretch/>
        </p:blipFill>
        <p:spPr>
          <a:xfrm>
            <a:off x="476645" y="1552538"/>
            <a:ext cx="3125596"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87" name="Google Shape;387;g2adf1476608_0_0"/>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1" name="Shape 391"/>
        <p:cNvGrpSpPr/>
        <p:nvPr/>
      </p:nvGrpSpPr>
      <p:grpSpPr>
        <a:xfrm>
          <a:off x="0" y="0"/>
          <a:ext cx="0" cy="0"/>
          <a:chOff x="0" y="0"/>
          <a:chExt cx="0" cy="0"/>
        </a:xfrm>
      </p:grpSpPr>
      <p:sp>
        <p:nvSpPr>
          <p:cNvPr id="392" name="Google Shape;392;g2adf1476608_0_9"/>
          <p:cNvSpPr txBox="1"/>
          <p:nvPr/>
        </p:nvSpPr>
        <p:spPr>
          <a:xfrm>
            <a:off x="4127382" y="2873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Despedida</a:t>
            </a:r>
            <a:endParaRPr b="0" i="0" sz="6000" u="none" cap="none" strike="noStrike">
              <a:solidFill>
                <a:srgbClr val="009444"/>
              </a:solidFill>
              <a:latin typeface="Lato"/>
              <a:ea typeface="Lato"/>
              <a:cs typeface="Lato"/>
              <a:sym typeface="Lato"/>
            </a:endParaRPr>
          </a:p>
        </p:txBody>
      </p:sp>
      <p:sp>
        <p:nvSpPr>
          <p:cNvPr id="393" name="Google Shape;393;g2adf1476608_0_9"/>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94" name="Google Shape;394;g2adf1476608_0_9"/>
          <p:cNvPicPr preferRelativeResize="0"/>
          <p:nvPr/>
        </p:nvPicPr>
        <p:blipFill rotWithShape="1">
          <a:blip r:embed="rId3">
            <a:alphaModFix/>
          </a:blip>
          <a:srcRect b="0" l="0" r="0" t="0"/>
          <a:stretch/>
        </p:blipFill>
        <p:spPr>
          <a:xfrm>
            <a:off x="476645" y="1552538"/>
            <a:ext cx="3125595" cy="321843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395" name="Google Shape;395;g2adf1476608_0_9"/>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2ac1ba269cb_0_46"/>
          <p:cNvSpPr/>
          <p:nvPr/>
        </p:nvSpPr>
        <p:spPr>
          <a:xfrm>
            <a:off x="9145768" y="-1"/>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1" name="Google Shape;401;g2ac1ba269cb_0_46"/>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402" name="Google Shape;402;g2ac1ba269cb_0_46"/>
          <p:cNvPicPr preferRelativeResize="0"/>
          <p:nvPr/>
        </p:nvPicPr>
        <p:blipFill rotWithShape="1">
          <a:blip r:embed="rId3">
            <a:alphaModFix/>
          </a:blip>
          <a:srcRect b="8239" l="17158" r="29536" t="8250"/>
          <a:stretch/>
        </p:blipFill>
        <p:spPr>
          <a:xfrm>
            <a:off x="6580094" y="810985"/>
            <a:ext cx="5007428" cy="5236027"/>
          </a:xfrm>
          <a:prstGeom prst="rect">
            <a:avLst/>
          </a:prstGeom>
          <a:noFill/>
          <a:ln>
            <a:noFill/>
          </a:ln>
        </p:spPr>
      </p:pic>
      <p:pic>
        <p:nvPicPr>
          <p:cNvPr descr="A logo with a cross and a bird&#10;&#10;Description automatically generated" id="403" name="Google Shape;403;g2ac1ba269cb_0_46"/>
          <p:cNvPicPr preferRelativeResize="0"/>
          <p:nvPr/>
        </p:nvPicPr>
        <p:blipFill rotWithShape="1">
          <a:blip r:embed="rId4">
            <a:alphaModFix/>
          </a:blip>
          <a:srcRect b="0" l="0" r="0" t="0"/>
          <a:stretch/>
        </p:blipFill>
        <p:spPr>
          <a:xfrm>
            <a:off x="1978426" y="548168"/>
            <a:ext cx="2230986" cy="1555706"/>
          </a:xfrm>
          <a:prstGeom prst="rect">
            <a:avLst/>
          </a:prstGeom>
          <a:noFill/>
          <a:ln>
            <a:noFill/>
          </a:ln>
        </p:spPr>
      </p:pic>
      <p:sp>
        <p:nvSpPr>
          <p:cNvPr id="404" name="Google Shape;404;g2ac1ba269cb_0_46"/>
          <p:cNvSpPr txBox="1"/>
          <p:nvPr/>
        </p:nvSpPr>
        <p:spPr>
          <a:xfrm>
            <a:off x="1706430" y="2862567"/>
            <a:ext cx="5260500" cy="209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ACADEMIA</a:t>
            </a:r>
            <a:endParaRPr b="0" i="0" sz="9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6500"/>
              <a:buFont typeface="Arial"/>
              <a:buNone/>
            </a:pPr>
            <a:r>
              <a:rPr b="0" i="0" lang="en-US" sz="6500" u="none" cap="none" strike="noStrike">
                <a:solidFill>
                  <a:schemeClr val="dk1"/>
                </a:solidFill>
                <a:latin typeface="Lato"/>
                <a:ea typeface="Lato"/>
                <a:cs typeface="Lato"/>
                <a:sym typeface="Lato"/>
              </a:rPr>
              <a:t>CRISTO</a:t>
            </a:r>
            <a:endParaRPr b="0" i="0" sz="900" u="none" cap="none" strike="noStrike">
              <a:solidFill>
                <a:srgbClr val="000000"/>
              </a:solidFill>
              <a:latin typeface="Lato"/>
              <a:ea typeface="Lato"/>
              <a:cs typeface="Lato"/>
              <a:sym typeface="Lato"/>
            </a:endParaRPr>
          </a:p>
        </p:txBody>
      </p:sp>
      <p:sp>
        <p:nvSpPr>
          <p:cNvPr id="405" name="Google Shape;405;g2ac1ba269cb_0_46"/>
          <p:cNvSpPr/>
          <p:nvPr/>
        </p:nvSpPr>
        <p:spPr>
          <a:xfrm>
            <a:off x="1264510" y="2818701"/>
            <a:ext cx="114900" cy="21432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6" name="Google Shape;406;g2ac1ba269cb_0_46"/>
          <p:cNvSpPr/>
          <p:nvPr/>
        </p:nvSpPr>
        <p:spPr>
          <a:xfrm>
            <a:off x="1379327" y="2818702"/>
            <a:ext cx="424200" cy="214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 name="Shape 110"/>
        <p:cNvGrpSpPr/>
        <p:nvPr/>
      </p:nvGrpSpPr>
      <p:grpSpPr>
        <a:xfrm>
          <a:off x="0" y="0"/>
          <a:ext cx="0" cy="0"/>
          <a:chOff x="0" y="0"/>
          <a:chExt cx="0" cy="0"/>
        </a:xfrm>
      </p:grpSpPr>
      <p:sp>
        <p:nvSpPr>
          <p:cNvPr id="111" name="Google Shape;111;p3"/>
          <p:cNvSpPr txBox="1"/>
          <p:nvPr/>
        </p:nvSpPr>
        <p:spPr>
          <a:xfrm>
            <a:off x="4078888" y="2741641"/>
            <a:ext cx="6627304" cy="8402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Saludos y bienvenidos</a:t>
            </a:r>
            <a:endParaRPr b="0" i="0" sz="6000" u="none" cap="none" strike="noStrike">
              <a:solidFill>
                <a:srgbClr val="009444"/>
              </a:solidFill>
              <a:latin typeface="Lato"/>
              <a:ea typeface="Lato"/>
              <a:cs typeface="Lato"/>
              <a:sym typeface="Lato"/>
            </a:endParaRPr>
          </a:p>
        </p:txBody>
      </p:sp>
      <p:sp>
        <p:nvSpPr>
          <p:cNvPr id="112" name="Google Shape;112;p3"/>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3" name="Google Shape;113;p3"/>
          <p:cNvPicPr preferRelativeResize="0"/>
          <p:nvPr/>
        </p:nvPicPr>
        <p:blipFill rotWithShape="1">
          <a:blip r:embed="rId3">
            <a:alphaModFix/>
          </a:blip>
          <a:srcRect b="0" l="0" r="0" t="0"/>
          <a:stretch/>
        </p:blipFill>
        <p:spPr>
          <a:xfrm>
            <a:off x="476645" y="1552538"/>
            <a:ext cx="3125597"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14" name="Google Shape;114;p3"/>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sp>
        <p:nvSpPr>
          <p:cNvPr id="119" name="Google Shape;119;p4"/>
          <p:cNvSpPr txBox="1"/>
          <p:nvPr/>
        </p:nvSpPr>
        <p:spPr>
          <a:xfrm>
            <a:off x="4135641" y="2724595"/>
            <a:ext cx="71523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Oración</a:t>
            </a:r>
            <a:endParaRPr b="0" i="0" sz="6000" u="none" cap="none" strike="noStrike">
              <a:solidFill>
                <a:srgbClr val="009444"/>
              </a:solidFill>
              <a:latin typeface="Lato"/>
              <a:ea typeface="Lato"/>
              <a:cs typeface="Lato"/>
              <a:sym typeface="Lato"/>
            </a:endParaRPr>
          </a:p>
        </p:txBody>
      </p:sp>
      <p:sp>
        <p:nvSpPr>
          <p:cNvPr id="120" name="Google Shape;120;p4"/>
          <p:cNvSpPr/>
          <p:nvPr/>
        </p:nvSpPr>
        <p:spPr>
          <a:xfrm>
            <a:off x="-1" y="0"/>
            <a:ext cx="1643739"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21" name="Google Shape;121;p4"/>
          <p:cNvPicPr preferRelativeResize="0"/>
          <p:nvPr/>
        </p:nvPicPr>
        <p:blipFill rotWithShape="1">
          <a:blip r:embed="rId3">
            <a:alphaModFix/>
          </a:blip>
          <a:srcRect b="0" l="0" r="0" t="0"/>
          <a:stretch/>
        </p:blipFill>
        <p:spPr>
          <a:xfrm>
            <a:off x="476645" y="1552538"/>
            <a:ext cx="3125596" cy="3218436"/>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22" name="Google Shape;122;p4"/>
          <p:cNvPicPr preferRelativeResize="0"/>
          <p:nvPr/>
        </p:nvPicPr>
        <p:blipFill rotWithShape="1">
          <a:blip r:embed="rId4">
            <a:alphaModFix/>
          </a:blip>
          <a:srcRect b="0" l="0" r="0" t="0"/>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5"/>
          <p:cNvSpPr txBox="1"/>
          <p:nvPr/>
        </p:nvSpPr>
        <p:spPr>
          <a:xfrm>
            <a:off x="2237027" y="403125"/>
            <a:ext cx="89589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0" i="0" lang="en-US" sz="6000" u="none" cap="none" strike="noStrike">
                <a:solidFill>
                  <a:srgbClr val="009444"/>
                </a:solidFill>
                <a:latin typeface="Lato"/>
                <a:ea typeface="Lato"/>
                <a:cs typeface="Lato"/>
                <a:sym typeface="Lato"/>
              </a:rPr>
              <a:t>Objetivos de la Lección</a:t>
            </a:r>
            <a:endParaRPr b="0" i="0" sz="6000" u="none" cap="none" strike="noStrike">
              <a:solidFill>
                <a:srgbClr val="009444"/>
              </a:solidFill>
              <a:latin typeface="Lato"/>
              <a:ea typeface="Lato"/>
              <a:cs typeface="Lato"/>
              <a:sym typeface="Lato"/>
            </a:endParaRPr>
          </a:p>
        </p:txBody>
      </p:sp>
      <p:cxnSp>
        <p:nvCxnSpPr>
          <p:cNvPr id="128" name="Google Shape;128;p5"/>
          <p:cNvCxnSpPr/>
          <p:nvPr/>
        </p:nvCxnSpPr>
        <p:spPr>
          <a:xfrm>
            <a:off x="2373086" y="1597768"/>
            <a:ext cx="7195457" cy="0"/>
          </a:xfrm>
          <a:prstGeom prst="straightConnector1">
            <a:avLst/>
          </a:prstGeom>
          <a:noFill/>
          <a:ln cap="flat" cmpd="sng" w="38100">
            <a:solidFill>
              <a:srgbClr val="7F7F7F"/>
            </a:solidFill>
            <a:prstDash val="solid"/>
            <a:miter lim="800000"/>
            <a:headEnd len="sm" w="sm" type="none"/>
            <a:tailEnd len="sm" w="sm" type="none"/>
          </a:ln>
        </p:spPr>
      </p:cxnSp>
      <p:pic>
        <p:nvPicPr>
          <p:cNvPr descr="A green bird with leaves&#10;&#10;Description automatically generated" id="129" name="Google Shape;129;p5"/>
          <p:cNvPicPr preferRelativeResize="0"/>
          <p:nvPr/>
        </p:nvPicPr>
        <p:blipFill rotWithShape="1">
          <a:blip r:embed="rId3">
            <a:alphaModFix/>
          </a:blip>
          <a:srcRect b="0" l="0" r="0" t="0"/>
          <a:stretch/>
        </p:blipFill>
        <p:spPr>
          <a:xfrm>
            <a:off x="10500489" y="289924"/>
            <a:ext cx="1399035" cy="1170434"/>
          </a:xfrm>
          <a:prstGeom prst="rect">
            <a:avLst/>
          </a:prstGeom>
          <a:noFill/>
          <a:ln>
            <a:noFill/>
          </a:ln>
        </p:spPr>
      </p:pic>
      <p:sp>
        <p:nvSpPr>
          <p:cNvPr id="130" name="Google Shape;130;p5"/>
          <p:cNvSpPr/>
          <p:nvPr/>
        </p:nvSpPr>
        <p:spPr>
          <a:xfrm>
            <a:off x="745673" y="2011522"/>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1" name="Google Shape;131;p5"/>
          <p:cNvSpPr/>
          <p:nvPr/>
        </p:nvSpPr>
        <p:spPr>
          <a:xfrm>
            <a:off x="1086826" y="2265273"/>
            <a:ext cx="620400" cy="6204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2" name="Google Shape;132;p5"/>
          <p:cNvSpPr/>
          <p:nvPr/>
        </p:nvSpPr>
        <p:spPr>
          <a:xfrm>
            <a:off x="2048259" y="2011041"/>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3" name="Google Shape;133;p5"/>
          <p:cNvSpPr txBox="1"/>
          <p:nvPr/>
        </p:nvSpPr>
        <p:spPr>
          <a:xfrm>
            <a:off x="2048259" y="2011041"/>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Usar el método de las 4 “C” para leer y entender Esdras 1:1-5; 7:1-6 y Nehemías 8:1-12.</a:t>
            </a:r>
            <a:endParaRPr sz="2500">
              <a:solidFill>
                <a:schemeClr val="lt1"/>
              </a:solidFill>
              <a:latin typeface="Lato"/>
              <a:ea typeface="Lato"/>
              <a:cs typeface="Lato"/>
              <a:sym typeface="Lato"/>
            </a:endParaRPr>
          </a:p>
        </p:txBody>
      </p:sp>
      <p:sp>
        <p:nvSpPr>
          <p:cNvPr id="134" name="Google Shape;134;p5"/>
          <p:cNvSpPr/>
          <p:nvPr/>
        </p:nvSpPr>
        <p:spPr>
          <a:xfrm>
            <a:off x="745673" y="3421248"/>
            <a:ext cx="10450200" cy="1127700"/>
          </a:xfrm>
          <a:prstGeom prst="roundRect">
            <a:avLst>
              <a:gd fmla="val 10000" name="adj"/>
            </a:avLst>
          </a:prstGeom>
          <a:solidFill>
            <a:srgbClr val="E1EFD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5" name="Google Shape;135;p5"/>
          <p:cNvSpPr/>
          <p:nvPr/>
        </p:nvSpPr>
        <p:spPr>
          <a:xfrm>
            <a:off x="1086826" y="3674999"/>
            <a:ext cx="620400" cy="620400"/>
          </a:xfrm>
          <a:prstGeom prst="rect">
            <a:avLst/>
          </a:prstGeom>
          <a:blipFill rotWithShape="1">
            <a:blip r:embed="rId4">
              <a:alphaModFix/>
            </a:blip>
            <a:stretch>
              <a:fillRect b="0" l="0" r="0" t="0"/>
            </a:stretch>
          </a:blip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6" name="Google Shape;136;p5"/>
          <p:cNvSpPr/>
          <p:nvPr/>
        </p:nvSpPr>
        <p:spPr>
          <a:xfrm>
            <a:off x="2048259" y="3421248"/>
            <a:ext cx="9147600" cy="1127700"/>
          </a:xfrm>
          <a:prstGeom prst="rect">
            <a:avLst/>
          </a:prstGeom>
          <a:solidFill>
            <a:srgbClr val="00944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37" name="Google Shape;137;p5"/>
          <p:cNvSpPr txBox="1"/>
          <p:nvPr/>
        </p:nvSpPr>
        <p:spPr>
          <a:xfrm>
            <a:off x="2048259" y="3421248"/>
            <a:ext cx="9147600" cy="1127700"/>
          </a:xfrm>
          <a:prstGeom prst="rect">
            <a:avLst/>
          </a:prstGeom>
          <a:noFill/>
          <a:ln>
            <a:noFill/>
          </a:ln>
        </p:spPr>
        <p:txBody>
          <a:bodyPr anchorCtr="0" anchor="ctr" bIns="119350" lIns="119350" spcFirstLastPara="1" rIns="119350" wrap="square" tIns="119350">
            <a:noAutofit/>
          </a:bodyPr>
          <a:lstStyle/>
          <a:p>
            <a:pPr indent="0" lvl="0" marL="0" rtl="0" algn="l">
              <a:spcBef>
                <a:spcPts val="0"/>
              </a:spcBef>
              <a:spcAft>
                <a:spcPts val="0"/>
              </a:spcAft>
              <a:buClr>
                <a:schemeClr val="dk1"/>
              </a:buClr>
              <a:buSzPts val="1100"/>
              <a:buFont typeface="Arial"/>
              <a:buNone/>
            </a:pPr>
            <a:r>
              <a:rPr lang="en-US" sz="2500">
                <a:solidFill>
                  <a:schemeClr val="lt1"/>
                </a:solidFill>
                <a:latin typeface="Lato"/>
                <a:ea typeface="Lato"/>
                <a:cs typeface="Lato"/>
                <a:sym typeface="Lato"/>
              </a:rPr>
              <a:t>Explicar el proyecto final del curso</a:t>
            </a:r>
            <a:endParaRPr sz="25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1" name="Shape 141"/>
        <p:cNvGrpSpPr/>
        <p:nvPr/>
      </p:nvGrpSpPr>
      <p:grpSpPr>
        <a:xfrm>
          <a:off x="0" y="0"/>
          <a:ext cx="0" cy="0"/>
          <a:chOff x="0" y="0"/>
          <a:chExt cx="0" cy="0"/>
        </a:xfrm>
      </p:grpSpPr>
      <p:sp>
        <p:nvSpPr>
          <p:cNvPr id="142" name="Google Shape;142;g26c0eec2cfd_0_221"/>
          <p:cNvSpPr txBox="1"/>
          <p:nvPr/>
        </p:nvSpPr>
        <p:spPr>
          <a:xfrm>
            <a:off x="4127382" y="21878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Captar</a:t>
            </a:r>
            <a:endParaRPr b="0" i="0" sz="6000" u="none" cap="none" strike="noStrike">
              <a:solidFill>
                <a:srgbClr val="009444"/>
              </a:solidFill>
              <a:latin typeface="Lato"/>
              <a:ea typeface="Lato"/>
              <a:cs typeface="Lato"/>
              <a:sym typeface="Lato"/>
            </a:endParaRPr>
          </a:p>
        </p:txBody>
      </p:sp>
      <p:cxnSp>
        <p:nvCxnSpPr>
          <p:cNvPr id="143" name="Google Shape;143;g26c0eec2cfd_0_221"/>
          <p:cNvCxnSpPr/>
          <p:nvPr/>
        </p:nvCxnSpPr>
        <p:spPr>
          <a:xfrm>
            <a:off x="4230827" y="33564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44" name="Google Shape;144;g26c0eec2cfd_0_221"/>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g26c0eec2cfd_0_221"/>
          <p:cNvSpPr txBox="1"/>
          <p:nvPr/>
        </p:nvSpPr>
        <p:spPr>
          <a:xfrm>
            <a:off x="4127381" y="3782146"/>
            <a:ext cx="7432500" cy="10773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3200">
                <a:solidFill>
                  <a:schemeClr val="dk1"/>
                </a:solidFill>
                <a:latin typeface="Lato"/>
                <a:ea typeface="Lato"/>
                <a:cs typeface="Lato"/>
                <a:sym typeface="Lato"/>
              </a:rPr>
              <a:t>En su vida, ¿quiénes son algunos “héroes de la fe” y por qué? </a:t>
            </a:r>
            <a:endParaRPr sz="3200">
              <a:solidFill>
                <a:schemeClr val="dk1"/>
              </a:solidFill>
              <a:latin typeface="Lato"/>
              <a:ea typeface="Lato"/>
              <a:cs typeface="Lato"/>
              <a:sym typeface="Lato"/>
            </a:endParaRPr>
          </a:p>
        </p:txBody>
      </p:sp>
      <p:pic>
        <p:nvPicPr>
          <p:cNvPr id="146" name="Google Shape;146;g26c0eec2cfd_0_221"/>
          <p:cNvPicPr preferRelativeResize="0"/>
          <p:nvPr/>
        </p:nvPicPr>
        <p:blipFill rotWithShape="1">
          <a:blip r:embed="rId3">
            <a:alphaModFix/>
          </a:blip>
          <a:srcRect b="0" l="1446" r="1434" t="0"/>
          <a:stretch/>
        </p:blipFill>
        <p:spPr>
          <a:xfrm>
            <a:off x="248051" y="1400152"/>
            <a:ext cx="3650724" cy="3759145"/>
          </a:xfrm>
          <a:prstGeom prst="rect">
            <a:avLst/>
          </a:prstGeom>
          <a:noFill/>
          <a:ln>
            <a:noFill/>
          </a:ln>
          <a:effectLst>
            <a:outerShdw blurRad="50800" rotWithShape="0" algn="tl" dir="2700000" dist="38100">
              <a:srgbClr val="000000">
                <a:alpha val="40000"/>
              </a:srgbClr>
            </a:outerShdw>
          </a:effectLst>
        </p:spPr>
      </p:pic>
      <p:pic>
        <p:nvPicPr>
          <p:cNvPr descr="A green bird with leaves&#10;&#10;Description automatically generated" id="147" name="Google Shape;147;g26c0eec2cfd_0_221"/>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g26c0eec2cfd_0_235"/>
          <p:cNvSpPr txBox="1"/>
          <p:nvPr/>
        </p:nvSpPr>
        <p:spPr>
          <a:xfrm>
            <a:off x="4127382" y="2111643"/>
            <a:ext cx="71895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Contar</a:t>
            </a:r>
            <a:endParaRPr b="0" i="0" sz="6000" u="none" cap="none" strike="noStrike">
              <a:solidFill>
                <a:srgbClr val="009444"/>
              </a:solidFill>
              <a:latin typeface="Lato"/>
              <a:ea typeface="Lato"/>
              <a:cs typeface="Lato"/>
              <a:sym typeface="Lato"/>
            </a:endParaRPr>
          </a:p>
        </p:txBody>
      </p:sp>
      <p:cxnSp>
        <p:nvCxnSpPr>
          <p:cNvPr id="153" name="Google Shape;153;g26c0eec2cfd_0_235"/>
          <p:cNvCxnSpPr/>
          <p:nvPr/>
        </p:nvCxnSpPr>
        <p:spPr>
          <a:xfrm>
            <a:off x="4230827" y="3280295"/>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54" name="Google Shape;154;g26c0eec2cfd_0_235"/>
          <p:cNvSpPr/>
          <p:nvPr/>
        </p:nvSpPr>
        <p:spPr>
          <a:xfrm>
            <a:off x="-1" y="0"/>
            <a:ext cx="1643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55" name="Google Shape;155;g26c0eec2cfd_0_235"/>
          <p:cNvPicPr preferRelativeResize="0"/>
          <p:nvPr/>
        </p:nvPicPr>
        <p:blipFill rotWithShape="1">
          <a:blip r:embed="rId3">
            <a:alphaModFix/>
          </a:blip>
          <a:srcRect b="0" l="1436" r="1447" t="0"/>
          <a:stretch/>
        </p:blipFill>
        <p:spPr>
          <a:xfrm>
            <a:off x="95650" y="1323950"/>
            <a:ext cx="3982775" cy="4101062"/>
          </a:xfrm>
          <a:prstGeom prst="rect">
            <a:avLst/>
          </a:prstGeom>
          <a:noFill/>
          <a:ln>
            <a:noFill/>
          </a:ln>
          <a:effectLst>
            <a:outerShdw blurRad="50800" rotWithShape="0" algn="tl" dir="2700000" dist="38100">
              <a:srgbClr val="000000">
                <a:alpha val="40000"/>
              </a:srgbClr>
            </a:outerShdw>
          </a:effectLst>
        </p:spPr>
      </p:pic>
      <p:sp>
        <p:nvSpPr>
          <p:cNvPr id="156" name="Google Shape;156;g26c0eec2cfd_0_235"/>
          <p:cNvSpPr txBox="1"/>
          <p:nvPr/>
        </p:nvSpPr>
        <p:spPr>
          <a:xfrm>
            <a:off x="4127381" y="3705946"/>
            <a:ext cx="7432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Lato"/>
                <a:ea typeface="Lato"/>
                <a:cs typeface="Lato"/>
                <a:sym typeface="Lato"/>
              </a:rPr>
              <a:t>Se cuenta la historia </a:t>
            </a:r>
            <a:r>
              <a:rPr b="1" lang="en-US" sz="3200">
                <a:solidFill>
                  <a:schemeClr val="dk1"/>
                </a:solidFill>
                <a:latin typeface="Lato"/>
                <a:ea typeface="Lato"/>
                <a:cs typeface="Lato"/>
                <a:sym typeface="Lato"/>
              </a:rPr>
              <a:t>de Esdras 1:1-5; 7:1-6 y Nehemías 8:1-12</a:t>
            </a:r>
            <a:endParaRPr b="1" i="0" sz="3200" u="none" cap="none" strike="noStrike">
              <a:solidFill>
                <a:schemeClr val="dk1"/>
              </a:solidFill>
              <a:latin typeface="Lato"/>
              <a:ea typeface="Lato"/>
              <a:cs typeface="Lato"/>
              <a:sym typeface="Lato"/>
            </a:endParaRPr>
          </a:p>
        </p:txBody>
      </p:sp>
      <p:pic>
        <p:nvPicPr>
          <p:cNvPr descr="A green bird with leaves&#10;&#10;Description automatically generated" id="157" name="Google Shape;157;g26c0eec2cfd_0_235"/>
          <p:cNvPicPr preferRelativeResize="0"/>
          <p:nvPr/>
        </p:nvPicPr>
        <p:blipFill rotWithShape="1">
          <a:blip r:embed="rId4">
            <a:alphaModFix/>
          </a:blip>
          <a:srcRect b="0" l="0" r="0" t="0"/>
          <a:stretch/>
        </p:blipFill>
        <p:spPr>
          <a:xfrm>
            <a:off x="10500489" y="289924"/>
            <a:ext cx="1399034" cy="11704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1" name="Shape 161"/>
        <p:cNvGrpSpPr/>
        <p:nvPr/>
      </p:nvGrpSpPr>
      <p:grpSpPr>
        <a:xfrm>
          <a:off x="0" y="0"/>
          <a:ext cx="0" cy="0"/>
          <a:chOff x="0" y="0"/>
          <a:chExt cx="0" cy="0"/>
        </a:xfrm>
      </p:grpSpPr>
      <p:sp>
        <p:nvSpPr>
          <p:cNvPr id="162" name="Google Shape;162;g26ba99a7413_0_427"/>
          <p:cNvSpPr txBox="1"/>
          <p:nvPr/>
        </p:nvSpPr>
        <p:spPr>
          <a:xfrm>
            <a:off x="5838738" y="2050124"/>
            <a:ext cx="5478000" cy="8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60"/>
              <a:buFont typeface="Arial"/>
              <a:buNone/>
            </a:pPr>
            <a:r>
              <a:rPr b="0" i="0" lang="en-US" sz="4860" u="none" cap="none" strike="noStrike">
                <a:solidFill>
                  <a:srgbClr val="009444"/>
                </a:solidFill>
                <a:latin typeface="Lato"/>
                <a:ea typeface="Lato"/>
                <a:cs typeface="Lato"/>
                <a:sym typeface="Lato"/>
              </a:rPr>
              <a:t>Considerar</a:t>
            </a:r>
            <a:endParaRPr b="0" i="0" sz="6000" u="none" cap="none" strike="noStrike">
              <a:solidFill>
                <a:srgbClr val="009444"/>
              </a:solidFill>
              <a:latin typeface="Lato"/>
              <a:ea typeface="Lato"/>
              <a:cs typeface="Lato"/>
              <a:sym typeface="Lato"/>
            </a:endParaRPr>
          </a:p>
        </p:txBody>
      </p:sp>
      <p:cxnSp>
        <p:nvCxnSpPr>
          <p:cNvPr id="163" name="Google Shape;163;g26ba99a7413_0_427"/>
          <p:cNvCxnSpPr/>
          <p:nvPr/>
        </p:nvCxnSpPr>
        <p:spPr>
          <a:xfrm>
            <a:off x="4230827" y="3294976"/>
            <a:ext cx="6269700" cy="0"/>
          </a:xfrm>
          <a:prstGeom prst="straightConnector1">
            <a:avLst/>
          </a:prstGeom>
          <a:noFill/>
          <a:ln cap="flat" cmpd="sng" w="38100">
            <a:solidFill>
              <a:srgbClr val="7F7F7F"/>
            </a:solidFill>
            <a:prstDash val="solid"/>
            <a:miter lim="800000"/>
            <a:headEnd len="sm" w="sm" type="none"/>
            <a:tailEnd len="sm" w="sm" type="none"/>
          </a:ln>
        </p:spPr>
      </p:cxnSp>
      <p:sp>
        <p:nvSpPr>
          <p:cNvPr id="164" name="Google Shape;164;g26ba99a7413_0_427"/>
          <p:cNvSpPr txBox="1"/>
          <p:nvPr/>
        </p:nvSpPr>
        <p:spPr>
          <a:xfrm>
            <a:off x="5838753" y="3592700"/>
            <a:ext cx="6269700" cy="128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100"/>
              <a:buFont typeface="Arial"/>
              <a:buNone/>
            </a:pPr>
            <a:r>
              <a:rPr lang="en-US" sz="3888">
                <a:solidFill>
                  <a:schemeClr val="dk1"/>
                </a:solidFill>
                <a:latin typeface="Lato"/>
                <a:ea typeface="Lato"/>
                <a:cs typeface="Lato"/>
                <a:sym typeface="Lato"/>
              </a:rPr>
              <a:t>Esdras 1:1-5; 7:1-6 y Nehemías 8:1-12</a:t>
            </a:r>
            <a:endParaRPr b="0" i="0" sz="3888" u="none" cap="none" strike="noStrike">
              <a:solidFill>
                <a:schemeClr val="dk1"/>
              </a:solidFill>
              <a:latin typeface="Lato"/>
              <a:ea typeface="Lato"/>
              <a:cs typeface="Lato"/>
              <a:sym typeface="Lato"/>
            </a:endParaRPr>
          </a:p>
        </p:txBody>
      </p:sp>
      <p:sp>
        <p:nvSpPr>
          <p:cNvPr id="165" name="Google Shape;165;g26ba99a7413_0_427"/>
          <p:cNvSpPr/>
          <p:nvPr/>
        </p:nvSpPr>
        <p:spPr>
          <a:xfrm>
            <a:off x="0" y="0"/>
            <a:ext cx="704700" cy="6858000"/>
          </a:xfrm>
          <a:prstGeom prst="rect">
            <a:avLst/>
          </a:prstGeom>
          <a:solidFill>
            <a:srgbClr val="00944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 green bird with leaves&#10;&#10;Description automatically generated" id="166" name="Google Shape;166;g26ba99a7413_0_427"/>
          <p:cNvPicPr preferRelativeResize="0"/>
          <p:nvPr/>
        </p:nvPicPr>
        <p:blipFill rotWithShape="1">
          <a:blip r:embed="rId3">
            <a:alphaModFix/>
          </a:blip>
          <a:srcRect b="0" l="0" r="0" t="0"/>
          <a:stretch/>
        </p:blipFill>
        <p:spPr>
          <a:xfrm>
            <a:off x="10500489" y="289924"/>
            <a:ext cx="1399034" cy="1170434"/>
          </a:xfrm>
          <a:prstGeom prst="rect">
            <a:avLst/>
          </a:prstGeom>
          <a:noFill/>
          <a:ln>
            <a:noFill/>
          </a:ln>
        </p:spPr>
      </p:pic>
      <p:pic>
        <p:nvPicPr>
          <p:cNvPr id="167" name="Google Shape;167;g26ba99a7413_0_427"/>
          <p:cNvPicPr preferRelativeResize="0"/>
          <p:nvPr/>
        </p:nvPicPr>
        <p:blipFill rotWithShape="1">
          <a:blip r:embed="rId4">
            <a:alphaModFix/>
          </a:blip>
          <a:srcRect b="0" l="16675" r="16675" t="0"/>
          <a:stretch/>
        </p:blipFill>
        <p:spPr>
          <a:xfrm>
            <a:off x="1034702" y="1136927"/>
            <a:ext cx="4316100" cy="4316100"/>
          </a:xfrm>
          <a:prstGeom prst="roundRect">
            <a:avLst>
              <a:gd fmla="val 4167" name="adj"/>
            </a:avLst>
          </a:prstGeom>
          <a:solidFill>
            <a:srgbClr val="FFFFFF"/>
          </a:solidFill>
          <a:ln cap="sq" cmpd="sng" w="76200">
            <a:solidFill>
              <a:srgbClr val="EAEAEA"/>
            </a:solidFill>
            <a:prstDash val="solid"/>
            <a:miter lim="800000"/>
            <a:headEnd len="sm" w="sm" type="none"/>
            <a:tailEnd len="sm" w="sm" type="none"/>
          </a:ln>
        </p:spPr>
      </p:pic>
      <p:sp>
        <p:nvSpPr>
          <p:cNvPr id="168" name="Google Shape;168;g26ba99a7413_0_427"/>
          <p:cNvSpPr/>
          <p:nvPr/>
        </p:nvSpPr>
        <p:spPr>
          <a:xfrm>
            <a:off x="279444" y="4823252"/>
            <a:ext cx="114900" cy="2034600"/>
          </a:xfrm>
          <a:prstGeom prst="rect">
            <a:avLst/>
          </a:prstGeom>
          <a:solidFill>
            <a:srgbClr val="E3BB3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2023-11-29T19:33:05Z</dcterms:created>
  <dc:creator>Michele Pfeifer</dc:creator>
</cp:coreProperties>
</file>