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7"/>
  </p:notesMasterIdLst>
  <p:sldIdLst>
    <p:sldId id="257" r:id="rId5"/>
    <p:sldId id="259" r:id="rId6"/>
    <p:sldId id="258" r:id="rId7"/>
    <p:sldId id="260" r:id="rId8"/>
    <p:sldId id="262" r:id="rId9"/>
    <p:sldId id="263" r:id="rId10"/>
    <p:sldId id="291" r:id="rId11"/>
    <p:sldId id="264" r:id="rId12"/>
    <p:sldId id="265" r:id="rId13"/>
    <p:sldId id="266" r:id="rId14"/>
    <p:sldId id="267" r:id="rId15"/>
    <p:sldId id="268" r:id="rId16"/>
    <p:sldId id="269" r:id="rId17"/>
    <p:sldId id="270" r:id="rId18"/>
    <p:sldId id="271" r:id="rId19"/>
    <p:sldId id="272" r:id="rId20"/>
    <p:sldId id="417" r:id="rId21"/>
    <p:sldId id="399" r:id="rId22"/>
    <p:sldId id="415" r:id="rId23"/>
    <p:sldId id="294" r:id="rId24"/>
    <p:sldId id="414" r:id="rId25"/>
    <p:sldId id="275" r:id="rId26"/>
    <p:sldId id="401" r:id="rId27"/>
    <p:sldId id="277" r:id="rId28"/>
    <p:sldId id="403" r:id="rId29"/>
    <p:sldId id="404" r:id="rId30"/>
    <p:sldId id="279" r:id="rId31"/>
    <p:sldId id="406" r:id="rId32"/>
    <p:sldId id="280" r:id="rId33"/>
    <p:sldId id="408" r:id="rId34"/>
    <p:sldId id="409" r:id="rId35"/>
    <p:sldId id="305" r:id="rId36"/>
    <p:sldId id="282" r:id="rId37"/>
    <p:sldId id="390" r:id="rId38"/>
    <p:sldId id="283" r:id="rId39"/>
    <p:sldId id="413" r:id="rId40"/>
    <p:sldId id="367" r:id="rId41"/>
    <p:sldId id="416" r:id="rId42"/>
    <p:sldId id="288" r:id="rId43"/>
    <p:sldId id="287" r:id="rId44"/>
    <p:sldId id="289" r:id="rId45"/>
    <p:sldId id="290" r:id="rId46"/>
  </p:sldIdLst>
  <p:sldSz cx="12192000" cy="6858000"/>
  <p:notesSz cx="6858000" cy="9144000"/>
  <p:embeddedFontLst>
    <p:embeddedFont>
      <p:font typeface="Berlin Sans FB" panose="020E0602020502020306" pitchFamily="34" charset="77"/>
      <p:regular r:id="rId48"/>
      <p:bold r:id="rId49"/>
    </p:embeddedFont>
    <p:embeddedFont>
      <p:font typeface="Cambria" panose="02040503050406030204" pitchFamily="18"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Lato Black" panose="020F0502020204030203" pitchFamily="34" charset="0"/>
      <p:bold r:id="rId58"/>
      <p:italic r:id="rId59"/>
      <p:boldItalic r:id="rId60"/>
    </p:embeddedFont>
    <p:embeddedFont>
      <p:font typeface="Overlock" panose="020F0502020204030204" pitchFamily="3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5" roundtripDataSignature="AMtx7mi2QRFuaugON/GAZ1DkbVmcfX1G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48212"/>
  </p:normalViewPr>
  <p:slideViewPr>
    <p:cSldViewPr snapToGrid="0">
      <p:cViewPr varScale="1">
        <p:scale>
          <a:sx n="36" d="100"/>
          <a:sy n="36" d="100"/>
        </p:scale>
        <p:origin x="2408" y="4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notesMaster" Target="notesMasters/notesMaster1.xml"/><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font" Target="fonts/font14.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5.fntdata"/><Relationship Id="rId60" Type="http://schemas.openxmlformats.org/officeDocument/2006/relationships/font" Target="fonts/font13.fntdata"/><Relationship Id="rId65"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3.fntdata"/><Relationship Id="rId5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3D8_HkCDst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indent="0">
              <a:buFontTx/>
              <a:buNone/>
            </a:pPr>
            <a:r>
              <a:rPr lang="es-ES" sz="1800" b="1" dirty="0">
                <a:effectLst/>
                <a:latin typeface="Calibri" panose="020F0502020204030204" pitchFamily="34" charset="0"/>
                <a:ea typeface="Calibri" panose="020F0502020204030204" pitchFamily="34" charset="0"/>
              </a:rPr>
              <a:t>TAREA PARA LECCIÓN 3</a:t>
            </a:r>
            <a:endParaRPr lang="en-US" sz="1800" dirty="0">
              <a:effectLst/>
              <a:latin typeface="Calibri" panose="020F0502020204030204" pitchFamily="34" charset="0"/>
              <a:ea typeface="Calibri" panose="020F0502020204030204" pitchFamily="34" charset="0"/>
            </a:endParaRPr>
          </a:p>
          <a:p>
            <a:pPr marL="0" marR="0" indent="0">
              <a:buFontTx/>
              <a:buNone/>
            </a:pPr>
            <a:endParaRPr lang="es-E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rPr>
              <a:t>Antes de la clase en vivo, el docente compartirá lo siguiente en el grupo de WhatsApp:</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1. </a:t>
            </a:r>
            <a:r>
              <a:rPr lang="es-ES" sz="1800" dirty="0">
                <a:solidFill>
                  <a:srgbClr val="000000"/>
                </a:solidFill>
                <a:effectLst/>
                <a:latin typeface="Calibri" panose="020F0502020204030204" pitchFamily="34" charset="0"/>
                <a:ea typeface="Calibri" panose="020F0502020204030204" pitchFamily="34" charset="0"/>
              </a:rPr>
              <a:t>Ver el siguiente video de instrucción </a:t>
            </a:r>
            <a:r>
              <a:rPr lang="es-ES" sz="1800" u="sng" dirty="0">
                <a:solidFill>
                  <a:srgbClr val="0000FF"/>
                </a:solidFill>
                <a:effectLst/>
                <a:latin typeface="Calibri" panose="020F0502020204030204" pitchFamily="34" charset="0"/>
                <a:ea typeface="Calibri" panose="020F0502020204030204" pitchFamily="34" charset="0"/>
                <a:hlinkClick r:id="rId3"/>
              </a:rPr>
              <a:t>https://www.youtube.com/watch?v=3D8_HkCDst0</a:t>
            </a:r>
            <a:r>
              <a:rPr lang="es-ES" sz="1800" dirty="0">
                <a:solidFill>
                  <a:srgbClr val="000000"/>
                </a:solidFill>
                <a:effectLst/>
                <a:latin typeface="Calibri" panose="020F0502020204030204" pitchFamily="34" charset="0"/>
                <a:ea typeface="Calibri" panose="020F0502020204030204" pitchFamily="34" charset="0"/>
              </a:rPr>
              <a:t> </a:t>
            </a:r>
            <a:br>
              <a:rPr lang="es-ES" sz="1800" dirty="0">
                <a:solidFill>
                  <a:srgbClr val="000000"/>
                </a:solidFill>
                <a:effectLst/>
                <a:latin typeface="Calibri" panose="020F0502020204030204" pitchFamily="34" charset="0"/>
                <a:ea typeface="Calibri" panose="020F0502020204030204" pitchFamily="34" charset="0"/>
              </a:rPr>
            </a:br>
            <a:br>
              <a:rPr lang="es-ES" sz="1800" dirty="0">
                <a:solidFill>
                  <a:srgbClr val="000000"/>
                </a:solidFill>
                <a:effectLst/>
                <a:latin typeface="Calibri" panose="020F0502020204030204" pitchFamily="34" charset="0"/>
                <a:ea typeface="Calibri" panose="020F0502020204030204" pitchFamily="34" charset="0"/>
              </a:rPr>
            </a:br>
            <a: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Responder estas preguntas de repaso </a:t>
            </a: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¿Cuál fue el propósito de la historia al inicio (la muerte de Luisa)?</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es la ley? (Lee Romanos 3:19-20)</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es el evangelio?  (Leer Romanos 1:16-17)</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ocurre cuando se predica el evangelio a alguien con un corazón endurecido?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ES"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¿Qué ocurre cuando se predica solo la ley a un pecador arrepentido, sin el evangelio?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f6bdc44d83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1. ¿Qué es la ley? </a:t>
            </a:r>
            <a:r>
              <a:rPr lang="es-ES"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ES_tradnl" sz="11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100" i="1" dirty="0">
                <a:effectLst/>
                <a:latin typeface="Calibri" panose="020F0502020204030204" pitchFamily="34" charset="0"/>
                <a:ea typeface="Calibri" panose="020F0502020204030204" pitchFamily="34" charset="0"/>
                <a:cs typeface="Calibri" panose="020F0502020204030204" pitchFamily="34" charset="0"/>
              </a:rPr>
              <a:t>Romanos 3:19-20 Pero sabemos que todo lo que dice la ley, se lo dice a los que están bajo la ley, </a:t>
            </a:r>
            <a:r>
              <a:rPr lang="es-ES_tradnl" sz="1100" b="1" i="1" dirty="0">
                <a:effectLst/>
                <a:latin typeface="Calibri" panose="020F0502020204030204" pitchFamily="34" charset="0"/>
                <a:ea typeface="Calibri" panose="020F0502020204030204" pitchFamily="34" charset="0"/>
                <a:cs typeface="Calibri" panose="020F0502020204030204" pitchFamily="34" charset="0"/>
              </a:rPr>
              <a:t>para que todos callen y caigan bajo el juicio de Dios</a:t>
            </a:r>
            <a:r>
              <a:rPr lang="es-ES_tradnl" sz="1100" i="1" dirty="0">
                <a:effectLst/>
                <a:latin typeface="Calibri" panose="020F0502020204030204" pitchFamily="34" charset="0"/>
                <a:ea typeface="Calibri" panose="020F0502020204030204" pitchFamily="34" charset="0"/>
                <a:cs typeface="Calibri" panose="020F0502020204030204" pitchFamily="34" charset="0"/>
              </a:rPr>
              <a:t>, ya que nadie será justificado delante de Dios por hacer las cosas que la ley exige, pues </a:t>
            </a:r>
            <a:r>
              <a:rPr lang="es-ES_tradnl" sz="1100" b="1" i="1" dirty="0">
                <a:effectLst/>
                <a:latin typeface="Calibri" panose="020F0502020204030204" pitchFamily="34" charset="0"/>
                <a:ea typeface="Calibri" panose="020F0502020204030204" pitchFamily="34" charset="0"/>
                <a:cs typeface="Calibri" panose="020F0502020204030204" pitchFamily="34" charset="0"/>
              </a:rPr>
              <a:t>la ley sirve para reconocer el pecado.</a:t>
            </a:r>
            <a:r>
              <a:rPr lang="es-ES_tradnl" sz="1100" i="1" dirty="0">
                <a:effectLst/>
                <a:latin typeface="Calibri" panose="020F0502020204030204" pitchFamily="34" charset="0"/>
                <a:ea typeface="Calibri" panose="020F0502020204030204" pitchFamily="34" charset="0"/>
                <a:cs typeface="Calibri" panose="020F0502020204030204" pitchFamily="34" charset="0"/>
              </a:rPr>
              <a:t> </a:t>
            </a:r>
            <a:endParaRPr lang="en-US" sz="1100" i="1" dirty="0">
              <a:effectLst/>
              <a:latin typeface="Calibri" panose="020F0502020204030204" pitchFamily="34" charset="0"/>
              <a:ea typeface="Calibri" panose="020F0502020204030204" pitchFamily="34" charset="0"/>
              <a:cs typeface="Arial"/>
            </a:endParaRPr>
          </a:p>
          <a:p>
            <a:pPr marL="0" marR="0" lvl="0" indent="0">
              <a:buFontTx/>
              <a:buNone/>
            </a:pPr>
            <a:endParaRPr lang="en-US" sz="1100" i="1"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ley expresa la santa voluntad de Dios: lo que debemos hacer, evitar y cómo debemos pensar.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Jesús la resumió así: amar al Señor con todo nuestro corazón, alma y mente y amar a nuestro prójimo como a nosotros mismos. (Mateo 22:37-40) Los detalles se encuentran en los 10 mandamientos.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Dios exige obediencia perfecta: “Ustedes deben ser santos porque yo, el Señor su Dios, soy Santo.” (Lev. 19:2)</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Entonces la ley de Dios nos muestra nuestros pecados (Romanos 3:20) y revela la ira de Dios contra toda desobediencia (Romanos 1-2).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75" name="Google Shape;175;g2f6bdc44d8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f6bdc44d83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rPr>
              <a:t>Resumen: La ley muestra nuestro pecado y nuestra necesidad de un Salvador. </a:t>
            </a:r>
            <a:endParaRPr dirty="0">
              <a:solidFill>
                <a:schemeClr val="dk1"/>
              </a:solidFill>
              <a:latin typeface="Calibri"/>
              <a:ea typeface="Calibri"/>
              <a:cs typeface="Calibri"/>
              <a:sym typeface="Calibri"/>
            </a:endParaRPr>
          </a:p>
        </p:txBody>
      </p:sp>
      <p:sp>
        <p:nvSpPr>
          <p:cNvPr id="184" name="Google Shape;184;g2f6bdc44d8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2f6bdc44d83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2. ¿Qué es el evangelio?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971550" lvl="0" indent="-298450" algn="l" rtl="0">
              <a:spcBef>
                <a:spcPts val="0"/>
              </a:spcBef>
              <a:spcAft>
                <a:spcPts val="1000"/>
              </a:spcAft>
              <a:buClr>
                <a:schemeClr val="dk1"/>
              </a:buClr>
              <a:buSzPts val="1100"/>
              <a:buFont typeface="Calibri"/>
              <a:buAutoNum type="arabicPeriod"/>
            </a:pPr>
            <a:endParaRPr u="sng" dirty="0">
              <a:solidFill>
                <a:schemeClr val="dk1"/>
              </a:solidFill>
              <a:latin typeface="Calibri"/>
              <a:ea typeface="Calibri"/>
              <a:cs typeface="Calibri"/>
              <a:sym typeface="Calibri"/>
            </a:endParaRPr>
          </a:p>
        </p:txBody>
      </p:sp>
      <p:sp>
        <p:nvSpPr>
          <p:cNvPr id="191" name="Google Shape;191;g2f6bdc44d8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f6bdc44d83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¿Qué es el evangelio?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lvl="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Romanos 1:16-17 No me avergüenzo del </a:t>
            </a:r>
            <a:r>
              <a:rPr lang="es-ES_tradnl" sz="1800" b="1" i="1" dirty="0">
                <a:effectLst/>
                <a:latin typeface="Calibri" panose="020F0502020204030204" pitchFamily="34" charset="0"/>
                <a:ea typeface="Calibri" panose="020F0502020204030204" pitchFamily="34" charset="0"/>
                <a:cs typeface="Calibri" panose="020F0502020204030204" pitchFamily="34" charset="0"/>
              </a:rPr>
              <a:t>evangelio,</a:t>
            </a:r>
            <a:r>
              <a:rPr lang="es-ES_tradnl" sz="1800" i="1" dirty="0">
                <a:effectLst/>
                <a:latin typeface="Calibri" panose="020F0502020204030204" pitchFamily="34" charset="0"/>
                <a:ea typeface="Calibri" panose="020F0502020204030204" pitchFamily="34" charset="0"/>
                <a:cs typeface="Calibri" panose="020F0502020204030204" pitchFamily="34" charset="0"/>
              </a:rPr>
              <a:t> porque </a:t>
            </a:r>
            <a:r>
              <a:rPr lang="es-ES_tradnl" sz="1800" b="1" i="1" dirty="0">
                <a:effectLst/>
                <a:latin typeface="Calibri" panose="020F0502020204030204" pitchFamily="34" charset="0"/>
                <a:ea typeface="Calibri" panose="020F0502020204030204" pitchFamily="34" charset="0"/>
                <a:cs typeface="Calibri" panose="020F0502020204030204" pitchFamily="34" charset="0"/>
              </a:rPr>
              <a:t>es poder de Dios para la salvación de todo aquel que cree:</a:t>
            </a:r>
            <a:r>
              <a:rPr lang="es-ES_tradnl" sz="1800" i="1" dirty="0">
                <a:effectLst/>
                <a:latin typeface="Calibri" panose="020F0502020204030204" pitchFamily="34" charset="0"/>
                <a:ea typeface="Calibri" panose="020F0502020204030204" pitchFamily="34" charset="0"/>
                <a:cs typeface="Calibri" panose="020F0502020204030204" pitchFamily="34" charset="0"/>
              </a:rPr>
              <a:t> en primer lugar, para los judíos, y también para los que no lo son. Porque </a:t>
            </a:r>
            <a:r>
              <a:rPr lang="es-ES_tradnl" sz="1800" b="1" i="1" dirty="0">
                <a:effectLst/>
                <a:latin typeface="Calibri" panose="020F0502020204030204" pitchFamily="34" charset="0"/>
                <a:ea typeface="Calibri" panose="020F0502020204030204" pitchFamily="34" charset="0"/>
                <a:cs typeface="Calibri" panose="020F0502020204030204" pitchFamily="34" charset="0"/>
              </a:rPr>
              <a:t>en el evangelio se revela la justicia de Dios, que de principio a fin es por medio de la fe, tal como está escrito: “El justo por la fe vivirá.” </a:t>
            </a:r>
            <a:endParaRPr lang="en-US" sz="1800" dirty="0">
              <a:effectLst/>
              <a:latin typeface="Calibri" panose="020F0502020204030204" pitchFamily="34" charset="0"/>
              <a:ea typeface="Calibri" panose="020F0502020204030204" pitchFamily="34" charset="0"/>
            </a:endParaRPr>
          </a:p>
          <a:p>
            <a:pPr marL="137160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99" name="Google Shape;199;g2f6bdc44d83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f6bdc44d83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2. ¿Qué es el evangelio? </a:t>
            </a:r>
          </a:p>
          <a:p>
            <a:pPr marL="0" marR="0" indent="0">
              <a:buFontTx/>
              <a:buNone/>
            </a:pPr>
            <a:endParaRPr lang="en-US" sz="1100" b="1" i="1"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El evangelio es buenas nuevas para pecadores. Se centra en lo que Dios hizo en Cristo para salvarnos:</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Vivió en perfecta obediencia a la ley en nuestro lugar.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Sufrió el castigo divino por nuestros pecados.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Este perdón ganado por Jesús se nos da gratuitamente por gracia, el favor inmerecido de Dios. </a:t>
            </a:r>
            <a:endParaRPr lang="en-US" sz="11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207" name="Google Shape;207;g2f6bdc44d83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f6bdc44d83_0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Resumen: El Evangelio nos muestra nuestro Salvador. </a:t>
            </a:r>
            <a:endParaRPr lang="en-US" sz="1100" dirty="0">
              <a:effectLst/>
              <a:latin typeface="Calibri" panose="020F0502020204030204" pitchFamily="34" charset="0"/>
              <a:ea typeface="Calibri" panose="020F0502020204030204" pitchFamily="34" charset="0"/>
            </a:endParaRPr>
          </a:p>
          <a:p>
            <a:pPr marL="457200" lvl="0"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216" name="Google Shape;216;g2f6bdc44d83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6bcc46dec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3. ¿Cuál es el propósito de la ley y del evangelio?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223" name="Google Shape;223;g2f6bcc46dec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a:extLst>
            <a:ext uri="{FF2B5EF4-FFF2-40B4-BE49-F238E27FC236}">
              <a16:creationId xmlns:a16="http://schemas.microsoft.com/office/drawing/2014/main" id="{745E623C-16E6-938E-555A-7933C469F993}"/>
            </a:ext>
          </a:extLst>
        </p:cNvPr>
        <p:cNvGrpSpPr/>
        <p:nvPr/>
      </p:nvGrpSpPr>
      <p:grpSpPr>
        <a:xfrm>
          <a:off x="0" y="0"/>
          <a:ext cx="0" cy="0"/>
          <a:chOff x="0" y="0"/>
          <a:chExt cx="0" cy="0"/>
        </a:xfrm>
      </p:grpSpPr>
      <p:sp>
        <p:nvSpPr>
          <p:cNvPr id="254" name="Google Shape;254;p21:notes">
            <a:extLst>
              <a:ext uri="{FF2B5EF4-FFF2-40B4-BE49-F238E27FC236}">
                <a16:creationId xmlns:a16="http://schemas.microsoft.com/office/drawing/2014/main" id="{11B11076-FC09-F2F7-D84A-060784BE7DA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3. ¿Cuál es el propósito de la ley y del evangelio? </a:t>
            </a:r>
          </a:p>
          <a:p>
            <a:pPr marL="0" marR="0" indent="0">
              <a:buFontTx/>
              <a:buNone/>
            </a:pPr>
            <a:endParaRPr lang="es-ES_tradnl" sz="1100" dirty="0">
              <a:effectLst/>
              <a:latin typeface="Calibri" panose="020F0502020204030204" pitchFamily="34" charset="0"/>
              <a:ea typeface="Calibri" panose="020F0502020204030204" pitchFamily="34" charset="0"/>
              <a:cs typeface="Calibri" panose="020F0502020204030204" pitchFamily="34" charset="0"/>
            </a:endParaRPr>
          </a:p>
          <a:p>
            <a:pPr marL="171450" marR="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Ley: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Nos convence de nuestro pecado y de que no podemos justificarnos por nuestras obras.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Nos muestra que pecamos cada día y merecemos el infierno.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Como Luisa, muchos nunca entienden que sin Cristo estamos perdidos. Dios exige perfección, y solo la fe en Cristo puede dárnosla. </a:t>
            </a:r>
            <a:endParaRPr lang="en-US" sz="1100" dirty="0">
              <a:effectLst/>
              <a:latin typeface="Calibri" panose="020F0502020204030204" pitchFamily="34" charset="0"/>
              <a:ea typeface="Calibri" panose="020F0502020204030204" pitchFamily="34" charset="0"/>
              <a:cs typeface="Arial"/>
            </a:endParaRPr>
          </a:p>
          <a:p>
            <a:pPr marL="628650" marR="0" lvl="1"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Sin fe, es imposible agradar a Dios (Hebreos 11:6)</a:t>
            </a: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5" name="Google Shape;255;p21:notes">
            <a:extLst>
              <a:ext uri="{FF2B5EF4-FFF2-40B4-BE49-F238E27FC236}">
                <a16:creationId xmlns:a16="http://schemas.microsoft.com/office/drawing/2014/main" id="{8C3333A0-11A7-C9A1-BD7C-B26F0ADF211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442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3. ¿Cuál es el propósito de la ley y del evangelio? </a:t>
            </a:r>
          </a:p>
          <a:p>
            <a:pPr marL="0" marR="0" indent="0">
              <a:buFontTx/>
              <a:buNone/>
            </a:pPr>
            <a:endParaRPr lang="es-ES_tradnl" sz="1100" dirty="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buFont typeface="Symbol" pitchFamily="2" charset="2"/>
              <a:buChar char=""/>
            </a:pPr>
            <a:r>
              <a:rPr lang="es-ES_tradnl" sz="1100" dirty="0">
                <a:effectLst/>
                <a:latin typeface="Calibri" panose="020F0502020204030204" pitchFamily="34" charset="0"/>
                <a:ea typeface="Calibri" panose="020F0502020204030204" pitchFamily="34" charset="0"/>
                <a:cs typeface="Calibri" panose="020F0502020204030204" pitchFamily="34" charset="0"/>
              </a:rPr>
              <a:t>El Evangelio: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Ofrece la solución al pecado: la justicia de Dios en Cristo, en lugar nuestro.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Nos asegura que somos amados y salvos por la obra de Jesús. </a:t>
            </a:r>
            <a:endParaRPr lang="en-US" sz="1100" dirty="0">
              <a:effectLst/>
              <a:latin typeface="Calibri" panose="020F0502020204030204" pitchFamily="34" charset="0"/>
              <a:ea typeface="Calibri" panose="020F0502020204030204" pitchFamily="34" charset="0"/>
            </a:endParaRPr>
          </a:p>
          <a:p>
            <a:pPr marL="742950" marR="0" lvl="1" indent="-285750">
              <a:buFont typeface="Courier New" panose="02070309020205020404" pitchFamily="49" charset="0"/>
              <a:buChar char="o"/>
            </a:pPr>
            <a:r>
              <a:rPr lang="es-ES_tradnl" sz="1100" dirty="0">
                <a:effectLst/>
                <a:latin typeface="Calibri" panose="020F0502020204030204" pitchFamily="34" charset="0"/>
                <a:ea typeface="Calibri" panose="020F0502020204030204" pitchFamily="34" charset="0"/>
                <a:cs typeface="Calibri" panose="020F0502020204030204" pitchFamily="34" charset="0"/>
              </a:rPr>
              <a:t>Nos consuela y nos motiva a vivar para Cristo. </a:t>
            </a:r>
            <a:endParaRPr lang="en-US" sz="11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5" name="Google Shape;2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663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buFontTx/>
              <a:buNone/>
            </a:pPr>
            <a:r>
              <a:rPr lang="es-ES_tradnl" sz="1100" dirty="0">
                <a:effectLst/>
                <a:latin typeface="Calibri" panose="020F0502020204030204" pitchFamily="34" charset="0"/>
                <a:ea typeface="Calibri" panose="020F0502020204030204" pitchFamily="34" charset="0"/>
                <a:cs typeface="Calibri" panose="020F0502020204030204" pitchFamily="34" charset="0"/>
              </a:rPr>
              <a:t>Ilustración</a:t>
            </a:r>
            <a:endParaRPr lang="en-US" sz="1100" dirty="0">
              <a:effectLst/>
              <a:latin typeface="Calibri" panose="020F0502020204030204" pitchFamily="34" charset="0"/>
              <a:ea typeface="Calibri" panose="020F0502020204030204" pitchFamily="34" charset="0"/>
              <a:cs typeface="Arial"/>
            </a:endParaRPr>
          </a:p>
          <a:p>
            <a:pPr marL="171450" marR="0" lvl="0" indent="-171450"/>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La ley es como una radiografía: muestra el problema, pero no lo puede sanar. </a:t>
            </a:r>
            <a:endParaRPr lang="en-US" sz="1100" dirty="0">
              <a:effectLst/>
              <a:latin typeface="Calibri" panose="020F0502020204030204" pitchFamily="34" charset="0"/>
              <a:ea typeface="Calibri" panose="020F0502020204030204" pitchFamily="34" charset="0"/>
              <a:cs typeface="Arial"/>
            </a:endParaRPr>
          </a:p>
          <a:p>
            <a:pPr marL="171450" marR="0" lvl="0" indent="-171450"/>
            <a:r>
              <a:rPr lang="es-ES_tradnl" sz="1100" dirty="0">
                <a:effectLst/>
                <a:latin typeface="Calibri" panose="020F0502020204030204" pitchFamily="34" charset="0"/>
                <a:ea typeface="Calibri" panose="020F0502020204030204" pitchFamily="34" charset="0"/>
                <a:cs typeface="Calibri" panose="020F0502020204030204" pitchFamily="34" charset="0"/>
              </a:rPr>
              <a:t>El evangelio es como la medicina: no detecta el problema, pero lo puede curar.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0" marR="0" indent="0">
              <a:buFontTx/>
              <a:buNone/>
            </a:pPr>
            <a:r>
              <a:rPr lang="es-ES_tradnl" sz="11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Tome un momento para preguntas, comentarios, dudas. </a:t>
            </a:r>
            <a:endParaRPr lang="en-US" sz="11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55" name="Google Shape;25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7916"/>
              </a:lnSpc>
              <a:spcBef>
                <a:spcPts val="1200"/>
              </a:spcBef>
              <a:spcAft>
                <a:spcPts val="0"/>
              </a:spcAft>
              <a:buClr>
                <a:schemeClr val="dk1"/>
              </a:buClr>
              <a:buSzPts val="1100"/>
              <a:buFont typeface="Arial"/>
              <a:buNone/>
              <a:tabLst/>
              <a:defRPr/>
            </a:pPr>
            <a:r>
              <a:rPr lang="es-ES" sz="1800" dirty="0">
                <a:effectLst/>
                <a:latin typeface="Calibri" panose="020F0502020204030204" pitchFamily="34" charset="0"/>
                <a:ea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7916"/>
              </a:lnSpc>
              <a:spcBef>
                <a:spcPts val="120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08" name="Google Shape;10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OBJETIVO #2: Reconocer cuándo usar la ley y cuándo el evangelio. </a:t>
            </a:r>
            <a:endParaRPr lang="en-US" sz="1800" dirty="0">
              <a:effectLst/>
              <a:latin typeface="Calibri" panose="020F0502020204030204" pitchFamily="34" charset="0"/>
              <a:ea typeface="Calibri" panose="020F0502020204030204" pitchFamily="34" charset="0"/>
            </a:endParaRPr>
          </a:p>
          <a:p>
            <a:pPr marL="0" lvl="0" indent="0" algn="l" rtl="0">
              <a:spcBef>
                <a:spcPts val="600"/>
              </a:spcBef>
              <a:spcAft>
                <a:spcPts val="0"/>
              </a:spcAft>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4085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1. Recordatorio (Lección 2): La fe es un don de Dios</a:t>
            </a:r>
            <a:endParaRPr lang="en-US" sz="1800" dirty="0">
              <a:effectLst/>
              <a:latin typeface="Calibri" panose="020F0502020204030204" pitchFamily="34" charset="0"/>
              <a:ea typeface="Calibri" panose="020F0502020204030204" pitchFamily="34" charset="0"/>
              <a:cs typeface="Arial"/>
            </a:endParaRPr>
          </a:p>
          <a:p>
            <a:pPr marL="285750" marR="0" indent="-285750"/>
            <a:endParaRPr lang="es-ES_tradnl" sz="18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Efesios 2:8-9 Ciertamente la gracia de Dios los ha salvado por medio de la fe. Ésta no nació de ustedes, sino que es un don de Dios; ni es resultado de las obras, para que nadie se vanaglorie.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Romanos 10:17 Así que la fe es por el oír, y el oír, por la palabra de Dios.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Hoy hablamos de cómo compartir esa Palabra. El Espíritu Santo obra la fe por medio de ella. Por eso, lo hacemos con gozo, sabiduría y confianza en su obra.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5290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6bdc44d83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¿La ley es para ________________?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1028700" marR="171450" lvl="0" indent="-298450" algn="l" rtl="0">
              <a:spcBef>
                <a:spcPts val="0"/>
              </a:spcBef>
              <a:spcAft>
                <a:spcPts val="1000"/>
              </a:spcAft>
              <a:buClr>
                <a:schemeClr val="dk1"/>
              </a:buClr>
              <a:buSzPts val="1100"/>
              <a:buFont typeface="Calibri"/>
              <a:buAutoNum type="arabicPeriod"/>
            </a:pPr>
            <a:endParaRPr u="sng" dirty="0">
              <a:solidFill>
                <a:schemeClr val="dk1"/>
              </a:solidFill>
              <a:latin typeface="Calibri"/>
              <a:ea typeface="Calibri"/>
              <a:cs typeface="Calibri"/>
              <a:sym typeface="Calibri"/>
            </a:endParaRPr>
          </a:p>
        </p:txBody>
      </p:sp>
      <p:sp>
        <p:nvSpPr>
          <p:cNvPr id="247" name="Google Shape;247;g2f6bdc44d8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2. ¿La ley es para ________________? </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La ley es para los impenitentes: los que no se arrepienten.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Su propósito es mostrarles su pecado y que merecen el infierno.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5114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f6bdc44d83_0_1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¿El evangelio es para ________________?</a:t>
            </a:r>
            <a:r>
              <a:rPr lang="es-ES_tradnl"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1028700" marR="171450" lvl="0" indent="-298450" algn="l" rtl="0">
              <a:spcBef>
                <a:spcPts val="0"/>
              </a:spcBef>
              <a:spcAft>
                <a:spcPts val="1000"/>
              </a:spcAft>
              <a:buClr>
                <a:schemeClr val="dk1"/>
              </a:buClr>
              <a:buSzPts val="1100"/>
              <a:buFont typeface="Calibri"/>
              <a:buAutoNum type="arabicPeriod"/>
            </a:pPr>
            <a:endParaRPr u="sng" dirty="0">
              <a:solidFill>
                <a:schemeClr val="dk1"/>
              </a:solidFill>
              <a:latin typeface="Calibri"/>
              <a:ea typeface="Calibri"/>
              <a:cs typeface="Calibri"/>
              <a:sym typeface="Calibri"/>
            </a:endParaRPr>
          </a:p>
        </p:txBody>
      </p:sp>
      <p:sp>
        <p:nvSpPr>
          <p:cNvPr id="263" name="Google Shape;263;g2f6bdc44d83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3. ¿El evangelio es para ________________?</a:t>
            </a:r>
            <a:r>
              <a:rPr lang="es-ES_tradnl"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El evangelio es para los arrepentidos: los que reconocen su pecado.</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Les da consuelo y la seguridad del perdón.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Cuando la ley ha aterrorizado al pecador, necesita el mensaje dulce del evangelio.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874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4. Usar mal la ley y el evangelio causa gran daño espiritual. Debemos discernir cuándo aplicar el mensaje aterrador de la ley y cuándo el mensaje salvador del evangelio.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85127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f6bcc46dec_0_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_tradnl" sz="1800" dirty="0">
                <a:effectLst/>
                <a:latin typeface="Calibri" panose="020F0502020204030204" pitchFamily="34" charset="0"/>
                <a:ea typeface="Calibri" panose="020F0502020204030204" pitchFamily="34" charset="0"/>
              </a:rPr>
              <a:t>5. ¿Qué pasa si se da el evangelio a un impenitente? </a:t>
            </a:r>
            <a:r>
              <a:rPr lang="es-ES_tradnl" sz="1800" i="1" dirty="0">
                <a:solidFill>
                  <a:srgbClr val="00B050"/>
                </a:solidFill>
                <a:effectLst/>
                <a:latin typeface="Calibri" panose="020F0502020204030204" pitchFamily="34" charset="0"/>
                <a:ea typeface="Calibri" panose="020F0502020204030204" pitchFamily="34" charset="0"/>
              </a:rPr>
              <a:t>Deja </a:t>
            </a:r>
            <a:r>
              <a:rPr lang="es-ES" sz="1800" i="1" dirty="0">
                <a:solidFill>
                  <a:srgbClr val="00B050"/>
                </a:solidFill>
                <a:effectLst/>
                <a:latin typeface="Calibri" panose="020F0502020204030204" pitchFamily="34" charset="0"/>
                <a:ea typeface="Calibri" panose="020F0502020204030204" pitchFamily="34" charset="0"/>
              </a:rPr>
              <a:t>que los estudiantes respondan.</a:t>
            </a:r>
            <a:r>
              <a:rPr lang="en-US" dirty="0">
                <a:effectLst/>
              </a:rPr>
              <a:t> </a:t>
            </a:r>
          </a:p>
          <a:p>
            <a:pPr marL="0" marR="171450" lvl="0" indent="0" algn="l" rtl="0">
              <a:lnSpc>
                <a:spcPct val="100000"/>
              </a:lnSpc>
              <a:spcBef>
                <a:spcPts val="1000"/>
              </a:spcBef>
              <a:spcAft>
                <a:spcPts val="1000"/>
              </a:spcAft>
              <a:buSzPts val="1100"/>
              <a:buNone/>
            </a:pPr>
            <a:endParaRPr lang="en-US" u="sng" dirty="0">
              <a:solidFill>
                <a:schemeClr val="dk1"/>
              </a:solidFill>
              <a:effectLst/>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279" name="Google Shape;279;g2f6bcc46de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5. ¿Qué pasa si se da el evangelio a un impenitente? </a:t>
            </a:r>
            <a:r>
              <a:rPr lang="es-ES_tradnl"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No reconoce su pecado</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Cree que Dios aprueba su vida pecaminosa.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No ve la necesidad de arrepentirse, y sigue pecando.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Terminará bajo condenación.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313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f6bdc44d83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1000"/>
              </a:spcAft>
              <a:buSzPts val="1100"/>
              <a:buNone/>
            </a:pPr>
            <a:r>
              <a:rPr lang="es-ES_tradnl" sz="1800" dirty="0">
                <a:effectLst/>
                <a:latin typeface="Calibri" panose="020F0502020204030204" pitchFamily="34" charset="0"/>
                <a:ea typeface="Calibri" panose="020F0502020204030204" pitchFamily="34" charset="0"/>
              </a:rPr>
              <a:t>6. ¿Qué pasa cuando se predica solo la ley a un arrepentido? </a:t>
            </a:r>
            <a:r>
              <a:rPr lang="es-ES_tradnl" sz="1800" i="1" dirty="0">
                <a:solidFill>
                  <a:srgbClr val="00B050"/>
                </a:solidFill>
                <a:effectLst/>
                <a:latin typeface="Calibri" panose="020F0502020204030204" pitchFamily="34" charset="0"/>
                <a:ea typeface="Calibri" panose="020F0502020204030204" pitchFamily="34" charset="0"/>
              </a:rPr>
              <a:t>Deja que los estudiantes respondan</a:t>
            </a:r>
            <a:r>
              <a:rPr lang="es-ES_tradnl" dirty="0">
                <a:effectLst/>
              </a:rPr>
              <a:t> </a:t>
            </a:r>
          </a:p>
          <a:p>
            <a:pPr marL="0" marR="171450" lvl="0" indent="0" algn="l" rtl="0">
              <a:lnSpc>
                <a:spcPct val="100000"/>
              </a:lnSpc>
              <a:spcBef>
                <a:spcPts val="1000"/>
              </a:spcBef>
              <a:spcAft>
                <a:spcPts val="1000"/>
              </a:spcAft>
              <a:buSzPts val="1100"/>
              <a:buNone/>
            </a:pPr>
            <a:endParaRPr lang="es-ES_tradnl" u="sng" dirty="0">
              <a:solidFill>
                <a:schemeClr val="dk1"/>
              </a:solidFill>
              <a:effectLst/>
              <a:latin typeface="Calibri"/>
              <a:ea typeface="Calibri"/>
              <a:cs typeface="Calibri"/>
              <a:sym typeface="Calibri"/>
            </a:endParaRPr>
          </a:p>
          <a:p>
            <a:pPr marL="0" marR="171450" lvl="0" indent="0" algn="l" rtl="0">
              <a:lnSpc>
                <a:spcPct val="100000"/>
              </a:lnSpc>
              <a:spcBef>
                <a:spcPts val="1000"/>
              </a:spcBef>
              <a:spcAft>
                <a:spcPts val="1000"/>
              </a:spcAft>
              <a:buSzPts val="1100"/>
              <a:buNone/>
            </a:pPr>
            <a:endParaRPr lang="es-ES_tradnl" u="sng" dirty="0">
              <a:solidFill>
                <a:schemeClr val="dk1"/>
              </a:solidFill>
              <a:latin typeface="Calibri"/>
              <a:ea typeface="Calibri"/>
              <a:cs typeface="Calibri"/>
              <a:sym typeface="Calibri"/>
            </a:endParaRPr>
          </a:p>
        </p:txBody>
      </p:sp>
      <p:sp>
        <p:nvSpPr>
          <p:cNvPr id="287" name="Google Shape;287;g2f6bdc44d83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Calibri" panose="020F0502020204030204" pitchFamily="34" charset="0"/>
              </a:rPr>
              <a:t>2. Introducción breve a Lección 3</a:t>
            </a:r>
          </a:p>
          <a:p>
            <a:pPr marL="0" marR="0" indent="0">
              <a:buFontTx/>
              <a:buNone/>
            </a:pPr>
            <a:endParaRPr lang="es-ES" sz="1100" dirty="0">
              <a:effectLst/>
              <a:latin typeface="Calibri" panose="020F0502020204030204" pitchFamily="34" charset="0"/>
              <a:ea typeface="Calibri" panose="020F0502020204030204" pitchFamily="34" charset="0"/>
            </a:endParaRPr>
          </a:p>
          <a:p>
            <a:pPr marL="0" marR="0" indent="0">
              <a:buFontTx/>
              <a:buNone/>
            </a:pPr>
            <a:r>
              <a:rPr lang="es-ES" sz="1100" dirty="0">
                <a:effectLst/>
                <a:latin typeface="Calibri" panose="020F0502020204030204" pitchFamily="34" charset="0"/>
                <a:ea typeface="Calibri" panose="020F0502020204030204" pitchFamily="34" charset="0"/>
              </a:rPr>
              <a:t>En la lección pasada vimos que, por naturaleza, estábamos muertos espiritualmente, ciegos y separados de Dios. Necesitábamos un milagro. Y Dios, por pura gracia, nos dio vida. El Espíritu Santo obró fe en nuestros corazones. ¡Gloria a Dios! </a:t>
            </a:r>
            <a:br>
              <a:rPr lang="es-ES" sz="1100" dirty="0">
                <a:effectLst/>
                <a:latin typeface="Calibri" panose="020F0502020204030204" pitchFamily="34" charset="0"/>
                <a:ea typeface="Calibri" panose="020F0502020204030204" pitchFamily="34" charset="0"/>
              </a:rPr>
            </a:br>
            <a:br>
              <a:rPr lang="es-ES" sz="1100" dirty="0">
                <a:effectLst/>
                <a:latin typeface="Calibri" panose="020F0502020204030204" pitchFamily="34" charset="0"/>
                <a:ea typeface="Calibri" panose="020F0502020204030204" pitchFamily="34" charset="0"/>
              </a:rPr>
            </a:br>
            <a:r>
              <a:rPr lang="es-ES" sz="1100" dirty="0">
                <a:effectLst/>
                <a:latin typeface="Calibri" panose="020F0502020204030204" pitchFamily="34" charset="0"/>
                <a:ea typeface="Calibri" panose="020F0502020204030204" pitchFamily="34" charset="0"/>
              </a:rPr>
              <a:t>Hoy profundizaremos en cómo el legalismo ataca la gracia. Estudiaremos qué son la ley y el evangelio, y cómo usarlos correctamente. Qué el Señor nos de comprensión, gozo y humildad en su Palabra. </a:t>
            </a:r>
            <a:endParaRPr lang="es-ES" dirty="0"/>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6. ¿Qué pasa cuando se predica solo la ley a un arrepentido?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Se le niega el consuelo del perdón.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Solo recibe condena.</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Esto lleva a la tristeza, la culpa y la desesperación. </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Podría pensar que debe salvarse con sus obras y perderse eternamente.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360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7. Siempre recuerde: Aflige al cómodo (con la ley) y consuela al afligido (con el evangelio).</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En otras palabras, hay que “afligir” a los individuos que se sienten cómodos en sus vidas de incredulidad con el mensaje condenatorio de la ley de Dios. Incluso los cristianos necesitan escuchar la ley de Dios debido al viejo Adán que vive en nosotros.</a:t>
            </a:r>
            <a:endParaRPr lang="en-US" sz="1800" dirty="0">
              <a:effectLst/>
              <a:latin typeface="Calibri" panose="020F0502020204030204" pitchFamily="34" charset="0"/>
              <a:ea typeface="Calibri" panose="020F0502020204030204" pitchFamily="34" charset="0"/>
            </a:endParaRPr>
          </a:p>
          <a:p>
            <a:pPr marL="285750" marR="0" lvl="0" indent="-285750"/>
            <a:r>
              <a:rPr lang="es-ES_tradnl" sz="1800" dirty="0">
                <a:effectLst/>
                <a:latin typeface="Calibri" panose="020F0502020204030204" pitchFamily="34" charset="0"/>
                <a:ea typeface="Calibri" panose="020F0502020204030204" pitchFamily="34" charset="0"/>
                <a:cs typeface="Calibri" panose="020F0502020204030204" pitchFamily="34" charset="0"/>
              </a:rPr>
              <a:t> Pero a aquellos que están “afligidos” con una conciencia aterrorizada por su estado culpable ante Dios, les ofrecemos el “consuelo” del evangelio, la salvación a través de Jesús.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8. ¡Tenemos oportunidades de aplicar ley y evangelio todos los días! En nuestras vidas, familias y ministerio, el Espíritu nos guía a compartir fielmente su Palabra según la necesidad de cada corazón.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440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Calibri" panose="020F0502020204030204" pitchFamily="34" charset="0"/>
                <a:cs typeface="Calibri" panose="020F0502020204030204" pitchFamily="34" charset="0"/>
              </a:rPr>
              <a:t>OBJECTIVO #3: Practicar cómo aplicar ley y evangelio en situaciones reales.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f6bdc44d83_0_1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just">
              <a:buFontTx/>
              <a:buNone/>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¿Qué dirías a alguien que cree que irá al cielo por ser buena persona? </a:t>
            </a:r>
          </a:p>
          <a:p>
            <a:pPr marL="0" marR="0" indent="0" algn="just">
              <a:buFontTx/>
              <a:buNone/>
            </a:pPr>
            <a:endParaRPr lang="en-US" sz="1800" dirty="0">
              <a:effectLst/>
              <a:latin typeface="Calibri" panose="020F0502020204030204" pitchFamily="34" charset="0"/>
              <a:ea typeface="Calibri" panose="020F0502020204030204" pitchFamily="34" charset="0"/>
            </a:endParaRPr>
          </a:p>
          <a:p>
            <a:pPr marL="0" marR="0" indent="0" algn="just">
              <a:buFontTx/>
              <a:buNone/>
            </a:pPr>
            <a:r>
              <a:rPr lang="es-MX"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El maestro deja  que los alumnos compartan ideas. Luego, según sea necesario, puede añadir: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301" name="Google Shape;301;g2f6bdc44d83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buFontTx/>
              <a:buNone/>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¿Qué dirías a alguien que cree que irá al cielo por ser buena persona? </a:t>
            </a:r>
            <a:endParaRPr lang="en-US" sz="1800" dirty="0">
              <a:effectLst/>
              <a:latin typeface="Calibri" panose="020F0502020204030204" pitchFamily="34" charset="0"/>
              <a:ea typeface="Calibri" panose="020F0502020204030204" pitchFamily="34" charset="0"/>
            </a:endParaRPr>
          </a:p>
          <a:p>
            <a:pPr marL="0" marR="0" indent="0" algn="just">
              <a:buFontTx/>
              <a:buNone/>
            </a:pPr>
            <a:r>
              <a:rPr lang="es-MX"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El maestro deja  que los alumnos compartan ideas. Luego, según sea necesario, puede añadir: </a:t>
            </a:r>
          </a:p>
          <a:p>
            <a:pPr marL="0" marR="0" indent="0" algn="just">
              <a:buFontTx/>
              <a:buNone/>
            </a:pPr>
            <a:endParaRPr lang="en-US" sz="1800" dirty="0">
              <a:effectLst/>
              <a:latin typeface="Calibri" panose="020F0502020204030204" pitchFamily="34" charset="0"/>
              <a:ea typeface="Calibri" panose="020F0502020204030204" pitchFamily="34" charset="0"/>
            </a:endParaRPr>
          </a:p>
          <a:p>
            <a:pPr marL="285750" marR="0" lvl="0" indent="-285750">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Mostrar amor: Evitemos confrontaciones directas (“estás mal”).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Recordar la perfección de Dios: Mateo 5:48 – Dios exige perfección, algo que nadie puede cumplir. Un solo pecado, incluso en pensamiento, merece el infierno.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Deja que la ley haga su obra: la ley obra para mostrar el pecado y que, por nosotros mismos, no podemos ser salvos.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nSpc>
                <a:spcPct val="107000"/>
              </a:lnSpc>
              <a:spcAft>
                <a:spcPts val="800"/>
              </a:spcAft>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Presentar la solución: Jesús vivió la perfección que Dios exige. Por medio de la fe, no por obras, se nos da su justicia.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7943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f6bdc44d83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lgn="just">
              <a:buFontTx/>
              <a:buNone/>
            </a:pP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diría a un anciano que piensa que ya es tarde para estar bien con Dios, por su vida impía? </a:t>
            </a:r>
            <a:endParaRPr lang="en-US" sz="1800" dirty="0">
              <a:effectLst/>
              <a:latin typeface="Calibri" panose="020F0502020204030204" pitchFamily="34" charset="0"/>
              <a:ea typeface="Calibri" panose="020F0502020204030204" pitchFamily="34" charset="0"/>
            </a:endParaRPr>
          </a:p>
          <a:p>
            <a:pPr marL="0" marR="0" indent="0" algn="just">
              <a:buFontTx/>
              <a:buNone/>
            </a:pPr>
            <a:r>
              <a:rPr lang="es-MX"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El maestro deja que los alumnos respondan. Luego puede agregar: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309" name="Google Shape;309;g2f6bdc44d83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just">
              <a:buFontTx/>
              <a:buNone/>
            </a:pPr>
            <a:r>
              <a:rPr lang="es-MX"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 ¿Qué diría a un anciano que piensa que ya es tarde para estar bien con Dios, por su vida impía? </a:t>
            </a:r>
            <a:endParaRPr lang="en-US" sz="1800" dirty="0">
              <a:effectLst/>
              <a:latin typeface="Calibri" panose="020F0502020204030204" pitchFamily="34" charset="0"/>
              <a:ea typeface="Calibri" panose="020F0502020204030204" pitchFamily="34" charset="0"/>
            </a:endParaRPr>
          </a:p>
          <a:p>
            <a:pPr marL="0" marR="0" indent="0" algn="just">
              <a:buFontTx/>
              <a:buNone/>
            </a:pPr>
            <a:r>
              <a:rPr lang="es-MX"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El maestro deja que los alumnos respondan. Luego puede agregar: </a:t>
            </a:r>
          </a:p>
          <a:p>
            <a:pPr marL="285750" marR="0" indent="-285750" algn="just"/>
            <a:endParaRPr lang="en-US" sz="1800" dirty="0">
              <a:effectLst/>
              <a:latin typeface="Calibri" panose="020F0502020204030204" pitchFamily="34" charset="0"/>
              <a:ea typeface="Calibri" panose="020F0502020204030204" pitchFamily="34"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Esta persona necesita más evangelio que ley.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Recordar: Es normal pensar así: el ser humano cree que debe ganarse su salvación.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Afirmar: Que todos merecemos el castigo de Dios por nuestros pecados.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285750" marR="0" lvl="0" indent="-285750" algn="just">
              <a:lnSpc>
                <a:spcPct val="107000"/>
              </a:lnSpc>
              <a:spcAft>
                <a:spcPts val="800"/>
              </a:spcAft>
            </a:pPr>
            <a:r>
              <a:rPr lang="es-MX" sz="1800" kern="100"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Compartir mucho más el evangelio: Jesús ganó perdón y vida eterna con su vida, muerte y resurrección. Ese perdón es instantáneo, no un proceso. En el momento que uno confía en Cristo, el perdón es suyo (ver Lucas 23:39-43, el criminal en la cruz). </a:t>
            </a:r>
            <a:endParaRPr lang="en-US" sz="1800" kern="1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5848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 </a:t>
            </a:r>
            <a:r>
              <a:rPr lang="es-ES" sz="1800" b="1" u="sng" dirty="0">
                <a:effectLst/>
                <a:latin typeface="Calibri" panose="020F0502020204030204" pitchFamily="34" charset="0"/>
                <a:ea typeface="Calibri" panose="020F0502020204030204" pitchFamily="34" charset="0"/>
                <a:cs typeface="Calibri" panose="020F0502020204030204" pitchFamily="34" charset="0"/>
              </a:rPr>
              <a:t>CONCLUSIÓN</a:t>
            </a:r>
            <a:br>
              <a:rPr lang="es-E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s-ES" sz="1800" dirty="0">
                <a:effectLst/>
                <a:latin typeface="Calibri" panose="020F0502020204030204" pitchFamily="34" charset="0"/>
                <a:ea typeface="Calibri" panose="020F0502020204030204" pitchFamily="34" charset="0"/>
                <a:cs typeface="Calibri" panose="020F0502020204030204" pitchFamily="34" charset="0"/>
              </a:rPr>
              <a:t>1. Gálatas 2:20-21: </a:t>
            </a:r>
            <a:r>
              <a:rPr lang="es-ES" sz="1800" i="1" dirty="0">
                <a:effectLst/>
                <a:latin typeface="Calibri" panose="020F0502020204030204" pitchFamily="34" charset="0"/>
                <a:ea typeface="Calibri" panose="020F0502020204030204" pitchFamily="34" charset="0"/>
                <a:cs typeface="Calibri" panose="020F0502020204030204" pitchFamily="34" charset="0"/>
              </a:rPr>
              <a:t>“Con Cristo estoy juntamente crucificado, y ya no vivo yo, sino que Cristo vive en mí; y lo que ahora vivo en la carne, lo vivo en la fe del Hijo de Dios, el cual me amó y se entregó a sí mismo por mí. No desecho la gracia de Dios; pues si la justicia dependiera de la ley, entonces por demás habría muerto Cristo.”</a:t>
            </a:r>
            <a:endParaRPr lang="en-US" sz="1800" dirty="0">
              <a:effectLst/>
              <a:latin typeface="Calibri" panose="020F0502020204030204" pitchFamily="34" charset="0"/>
              <a:ea typeface="Calibri" panose="020F0502020204030204" pitchFamily="34" charset="0"/>
            </a:endParaRPr>
          </a:p>
          <a:p>
            <a:pPr marL="457200" marR="0" lvl="0" indent="-298450" algn="l" rtl="0">
              <a:spcBef>
                <a:spcPts val="0"/>
              </a:spcBef>
              <a:spcAft>
                <a:spcPts val="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152" name="Google Shape;15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6316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u="sng" dirty="0">
                <a:solidFill>
                  <a:srgbClr val="000000"/>
                </a:solidFill>
                <a:effectLst/>
                <a:latin typeface="Calibri" panose="020F0502020204030204" pitchFamily="34" charset="0"/>
                <a:ea typeface="Cambria" panose="02040503050406030204" pitchFamily="18" charset="0"/>
                <a:cs typeface="Times New Roman" panose="02020603050405020304" pitchFamily="18" charset="0"/>
              </a:rPr>
              <a:t>PROYECTO FINAL</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informar a los estudiantes que hay 2 preguntas en el proyecto final que tiene base en Lección 3. Animales ya empezar en su proyecto final, contestando en sus propias palabras.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spcBef>
                <a:spcPts val="0"/>
              </a:spcBef>
              <a:spcAft>
                <a:spcPts val="0"/>
              </a:spcAft>
              <a:buFontTx/>
              <a:buNone/>
            </a:pPr>
            <a:r>
              <a:rPr lang="es-ES" sz="1800" i="1" dirty="0">
                <a:solidFill>
                  <a:srgbClr val="00B050"/>
                </a:solidFill>
                <a:effectLst/>
                <a:latin typeface="Calibri" panose="020F0502020204030204" pitchFamily="34" charset="0"/>
                <a:ea typeface="Cambria" panose="02040503050406030204" pitchFamily="18" charset="0"/>
                <a:cs typeface="Times New Roman" panose="02020603050405020304" pitchFamily="18" charset="0"/>
              </a:rPr>
              <a:t>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nSpc>
                <a:spcPct val="107000"/>
              </a:lnSpc>
              <a:spcBef>
                <a:spcPts val="0"/>
              </a:spcBef>
              <a:spcAft>
                <a:spcPts val="800"/>
              </a:spcAft>
              <a:buFontTx/>
              <a:buNone/>
            </a:pPr>
            <a:r>
              <a:rPr lang="es-MX" sz="1800" dirty="0">
                <a:effectLst/>
                <a:latin typeface="Calibri" panose="020F0502020204030204" pitchFamily="34" charset="0"/>
                <a:ea typeface="Calibri" panose="020F0502020204030204" pitchFamily="34" charset="0"/>
              </a:rPr>
              <a:t>4. Un amigo, cuando le preguntaron por qué iría al cielo cuando muera, contestó, “Porque yo voy a la iglesia, oro y he dejado de fumar, tomar, bailar y apostar.” ¿Cómo contestaría a ese hombre?</a:t>
            </a:r>
          </a:p>
          <a:p>
            <a:pPr marL="0" marR="0" indent="0">
              <a:lnSpc>
                <a:spcPct val="107000"/>
              </a:lnSpc>
              <a:spcBef>
                <a:spcPts val="0"/>
              </a:spcBef>
              <a:spcAft>
                <a:spcPts val="800"/>
              </a:spcAft>
              <a:buFontTx/>
              <a:buNone/>
            </a:pPr>
            <a:endParaRPr lang="en-US" sz="1800" dirty="0">
              <a:effectLst/>
              <a:latin typeface="Calibri" panose="020F0502020204030204" pitchFamily="34" charset="0"/>
              <a:ea typeface="Calibri" panose="020F0502020204030204" pitchFamily="34" charset="0"/>
            </a:endParaRPr>
          </a:p>
          <a:p>
            <a:pPr marL="0" marR="0" indent="0">
              <a:lnSpc>
                <a:spcPct val="107000"/>
              </a:lnSpc>
              <a:spcBef>
                <a:spcPts val="0"/>
              </a:spcBef>
              <a:spcAft>
                <a:spcPts val="800"/>
              </a:spcAft>
              <a:buFontTx/>
              <a:buNone/>
            </a:pPr>
            <a:r>
              <a:rPr lang="es-MX" sz="1800" dirty="0">
                <a:effectLst/>
                <a:latin typeface="Calibri" panose="020F0502020204030204" pitchFamily="34" charset="0"/>
                <a:ea typeface="Calibri" panose="020F0502020204030204" pitchFamily="34" charset="0"/>
              </a:rPr>
              <a:t>5. ¿Qué diría a una persona que ha vivido una vida escandalosa e impía y que ahora, como anciano, piensa que es demasiado tarde para estar bien con Dios? </a:t>
            </a:r>
            <a:endParaRPr lang="en-US" sz="1800" dirty="0">
              <a:effectLst/>
              <a:latin typeface="Calibri" panose="020F0502020204030204" pitchFamily="34" charset="0"/>
              <a:ea typeface="Calibri" panose="020F0502020204030204" pitchFamily="34" charset="0"/>
            </a:endParaRPr>
          </a:p>
          <a:p>
            <a:pPr marL="0" marR="0" indent="0">
              <a:spcBef>
                <a:spcPts val="0"/>
              </a:spcBef>
              <a:spcAft>
                <a:spcPts val="0"/>
              </a:spcAft>
              <a:buFontTx/>
              <a:buNone/>
            </a:pPr>
            <a:endParaRPr dirty="0"/>
          </a:p>
        </p:txBody>
      </p:sp>
      <p:sp>
        <p:nvSpPr>
          <p:cNvPr id="536" name="Google Shape;53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2"/>
            </a:pPr>
            <a:r>
              <a:rPr lang="en-US" dirty="0" err="1">
                <a:solidFill>
                  <a:schemeClr val="dk1"/>
                </a:solidFill>
                <a:latin typeface="Calibri"/>
                <a:ea typeface="Calibri"/>
                <a:cs typeface="Calibri"/>
                <a:sym typeface="Calibri"/>
              </a:rPr>
              <a:t>Recuérdeles</a:t>
            </a:r>
            <a:r>
              <a:rPr lang="en-US" dirty="0">
                <a:solidFill>
                  <a:schemeClr val="dk1"/>
                </a:solidFill>
                <a:latin typeface="Calibri"/>
                <a:ea typeface="Calibri"/>
                <a:cs typeface="Calibri"/>
                <a:sym typeface="Calibri"/>
              </a:rPr>
              <a:t> a </a:t>
            </a:r>
            <a:r>
              <a:rPr lang="en-US" dirty="0" err="1">
                <a:solidFill>
                  <a:schemeClr val="dk1"/>
                </a:solidFill>
                <a:latin typeface="Calibri"/>
                <a:ea typeface="Calibri"/>
                <a:cs typeface="Calibri"/>
                <a:sym typeface="Calibri"/>
              </a:rPr>
              <a:t>los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estudiantes</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su</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tarea</a:t>
            </a:r>
            <a:r>
              <a:rPr lang="en-US" dirty="0">
                <a:solidFill>
                  <a:schemeClr val="dk1"/>
                </a:solidFill>
                <a:latin typeface="Calibri"/>
                <a:ea typeface="Calibri"/>
                <a:cs typeface="Calibri"/>
                <a:sym typeface="Calibri"/>
              </a:rPr>
              <a:t> para la </a:t>
            </a:r>
            <a:r>
              <a:rPr lang="en-US" dirty="0" err="1">
                <a:solidFill>
                  <a:schemeClr val="dk1"/>
                </a:solidFill>
                <a:latin typeface="Calibri"/>
                <a:ea typeface="Calibri"/>
                <a:cs typeface="Calibri"/>
                <a:sym typeface="Calibri"/>
              </a:rPr>
              <a:t>próxima</a:t>
            </a:r>
            <a:r>
              <a:rPr lang="en-US" dirty="0">
                <a:solidFill>
                  <a:schemeClr val="dk1"/>
                </a:solidFill>
                <a:latin typeface="Calibri"/>
                <a:ea typeface="Calibri"/>
                <a:cs typeface="Calibri"/>
                <a:sym typeface="Calibri"/>
              </a:rPr>
              <a:t> </a:t>
            </a:r>
            <a:r>
              <a:rPr lang="en-US" dirty="0" err="1">
                <a:solidFill>
                  <a:schemeClr val="dk1"/>
                </a:solidFill>
                <a:latin typeface="Calibri"/>
                <a:ea typeface="Calibri"/>
                <a:cs typeface="Calibri"/>
                <a:sym typeface="Calibri"/>
              </a:rPr>
              <a:t>clase</a:t>
            </a:r>
            <a:r>
              <a:rPr lang="en-US" dirty="0">
                <a:solidFill>
                  <a:schemeClr val="dk1"/>
                </a:solidFill>
                <a:latin typeface="Calibri"/>
                <a:ea typeface="Calibri"/>
                <a:cs typeface="Calibri"/>
                <a:sym typeface="Calibri"/>
              </a:rPr>
              <a:t>.</a:t>
            </a:r>
            <a:endParaRPr dirty="0">
              <a:solidFill>
                <a:schemeClr val="dk1"/>
              </a:solidFill>
              <a:latin typeface="Calibri"/>
              <a:ea typeface="Calibri"/>
              <a:cs typeface="Calibri"/>
              <a:sym typeface="Calibri"/>
            </a:endParaRPr>
          </a:p>
          <a:p>
            <a:pPr marL="0" lvl="0" indent="0" algn="l" rtl="0">
              <a:lnSpc>
                <a:spcPct val="100000"/>
              </a:lnSpc>
              <a:spcBef>
                <a:spcPts val="1000"/>
              </a:spcBef>
              <a:spcAft>
                <a:spcPts val="0"/>
              </a:spcAft>
              <a:buSzPts val="1100"/>
              <a:buNone/>
            </a:pPr>
            <a:endParaRPr sz="1104" dirty="0">
              <a:solidFill>
                <a:schemeClr val="dk1"/>
              </a:solidFill>
              <a:latin typeface="Calibri"/>
              <a:ea typeface="Calibri"/>
              <a:cs typeface="Calibri"/>
              <a:sym typeface="Calibri"/>
            </a:endParaRPr>
          </a:p>
        </p:txBody>
      </p:sp>
      <p:sp>
        <p:nvSpPr>
          <p:cNvPr id="353" name="Google Shape;35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3. Oración </a:t>
            </a:r>
            <a:r>
              <a:rPr lang="es-ES" sz="1800" i="1" dirty="0">
                <a:solidFill>
                  <a:srgbClr val="00B050"/>
                </a:solidFill>
                <a:effectLst/>
                <a:latin typeface="Calibri" panose="020F0502020204030204" pitchFamily="34" charset="0"/>
                <a:ea typeface="Calibri" panose="020F0502020204030204" pitchFamily="34" charset="0"/>
              </a:rPr>
              <a:t>Comienza con la siguiente oración (o tu propia):</a:t>
            </a:r>
            <a:r>
              <a:rPr lang="es-ES" sz="1800" dirty="0">
                <a:solidFill>
                  <a:srgbClr val="00B050"/>
                </a:solidFill>
                <a:effectLst/>
                <a:latin typeface="Calibri" panose="020F0502020204030204" pitchFamily="34" charset="0"/>
                <a:ea typeface="Calibri" panose="020F0502020204030204" pitchFamily="34" charset="0"/>
              </a:rPr>
              <a:t> </a:t>
            </a:r>
          </a:p>
          <a:p>
            <a:pPr marL="0" marR="0" indent="0">
              <a:buFontTx/>
              <a:buNone/>
            </a:pP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rPr>
              <a:t>Señor Dios todopoderoso, gracias por darnos tu Palabra que nos muestra la verdad. Usa tu ley para revelarnos nuestro pecado y llevarnos al arrepentimiento. Luego, consuélanos con el evangelio: la noticia de que somos perdonados y salvos por la vida perfecta y la muerte de tu Hijo Jesús. Danos sabiduría y amor para compartir fielmente ley y evangelio con otros. Aumenta nuestra gratitud por tu gracia cada día. En el nombre de Jesús, Amén. </a:t>
            </a:r>
            <a:endParaRPr lang="en-US" sz="1800" dirty="0">
              <a:effectLst/>
              <a:latin typeface="Calibri" panose="020F0502020204030204" pitchFamily="34" charset="0"/>
              <a:ea typeface="Calibri" panose="020F0502020204030204" pitchFamily="34" charset="0"/>
            </a:endParaRPr>
          </a:p>
          <a:p>
            <a:pPr marL="0" marR="0" indent="0">
              <a:buFontTx/>
              <a:buNone/>
            </a:pPr>
            <a:endParaRPr dirty="0"/>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Calibri" panose="020F0502020204030204" pitchFamily="34" charset="0"/>
              </a:rPr>
              <a:t>4. Oración</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Señor Dios, te damos gracias por tu Palabra poderosa que nos enseña verdad sobre el pecado y la salvación. Gracias por mostrarnos la importancia de aplicar sabiamente la ley y el evangelio en nuestras vidas y al compartir tu mensaje con los demás. Sabemos que sin ti estamos perdidos, pero por tu amor, nos has dado vida por medio de Jesucristo. Que nunca olvidemos el consuelo que tenemos en su cruz, ni la urgencia de compartir ese consuelo con un mundo que sufre.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Padre, tú conoces a cada uno de los estudiantes aquí. Fortalece su fe, anímalos cuando se sientan incapaces, y dales sabiduría para hablar con verdad y amor. Ayúdanos a confiar siempre en la obra del Espíritu Santo, no en nuestras propias fuerzas. Que cada conversación que tengamos sea una oportunidad para mostrar tu gracia. En el nombre de Jesús, nuestro Salvador, oramos. Amén.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b="1" dirty="0">
              <a:solidFill>
                <a:schemeClr val="dk1"/>
              </a:solidFill>
              <a:latin typeface="Calibri"/>
              <a:ea typeface="Calibri"/>
              <a:cs typeface="Calibri"/>
              <a:sym typeface="Calibri"/>
            </a:endParaRPr>
          </a:p>
        </p:txBody>
      </p:sp>
      <p:sp>
        <p:nvSpPr>
          <p:cNvPr id="345" name="Google Shape;345;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marR="171450" lvl="0" indent="-298450" algn="l" rtl="0">
              <a:lnSpc>
                <a:spcPct val="100000"/>
              </a:lnSpc>
              <a:spcBef>
                <a:spcPts val="0"/>
              </a:spcBef>
              <a:spcAft>
                <a:spcPts val="0"/>
              </a:spcAft>
              <a:buClr>
                <a:schemeClr val="dk1"/>
              </a:buClr>
              <a:buSzPts val="1100"/>
              <a:buFont typeface="Calibri"/>
              <a:buAutoNum type="arabicPeriod" startAt="3"/>
            </a:pPr>
            <a:r>
              <a:rPr lang="en-US" sz="1104">
                <a:solidFill>
                  <a:schemeClr val="dk1"/>
                </a:solidFill>
                <a:latin typeface="Calibri"/>
                <a:ea typeface="Calibri"/>
                <a:cs typeface="Calibri"/>
                <a:sym typeface="Calibri"/>
              </a:rPr>
              <a:t>Permita que cada persona se despida de la clase.</a:t>
            </a:r>
            <a:endParaRPr sz="1104">
              <a:solidFill>
                <a:schemeClr val="dk1"/>
              </a:solidFill>
              <a:latin typeface="Calibri"/>
              <a:ea typeface="Calibri"/>
              <a:cs typeface="Calibri"/>
              <a:sym typeface="Calibri"/>
            </a:endParaRPr>
          </a:p>
          <a:p>
            <a:pPr marL="0" lvl="0" indent="0" algn="l" rtl="0">
              <a:lnSpc>
                <a:spcPct val="100000"/>
              </a:lnSpc>
              <a:spcBef>
                <a:spcPts val="600"/>
              </a:spcBef>
              <a:spcAft>
                <a:spcPts val="1000"/>
              </a:spcAft>
              <a:buSzPts val="1100"/>
              <a:buNone/>
            </a:pPr>
            <a:endParaRPr sz="1104">
              <a:solidFill>
                <a:schemeClr val="dk1"/>
              </a:solidFill>
              <a:latin typeface="Calibri"/>
              <a:ea typeface="Calibri"/>
              <a:cs typeface="Calibri"/>
              <a:sym typeface="Calibri"/>
            </a:endParaRPr>
          </a:p>
        </p:txBody>
      </p:sp>
      <p:sp>
        <p:nvSpPr>
          <p:cNvPr id="363" name="Google Shape;363;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ac1ba269cb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000"/>
              </a:spcBef>
              <a:spcAft>
                <a:spcPts val="1000"/>
              </a:spcAft>
              <a:buSzPts val="1100"/>
              <a:buNone/>
            </a:pPr>
            <a:endParaRPr b="1" u="sng" dirty="0">
              <a:solidFill>
                <a:schemeClr val="dk1"/>
              </a:solidFill>
              <a:latin typeface="Calibri"/>
              <a:ea typeface="Calibri"/>
              <a:cs typeface="Calibri"/>
              <a:sym typeface="Calibri"/>
            </a:endParaRPr>
          </a:p>
        </p:txBody>
      </p:sp>
      <p:sp>
        <p:nvSpPr>
          <p:cNvPr id="371" name="Google Shape;371;g2ac1ba269cb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f6bcc46dec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cs typeface="Calibri" panose="020F0502020204030204" pitchFamily="34" charset="0"/>
              </a:rPr>
              <a:t>CAPTAR DE LA TAREA</a:t>
            </a:r>
            <a:br>
              <a:rPr lang="es-ES" sz="1800" b="1" dirty="0">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La historia de Luisa</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Luisa tenía solo 34 años cuando fue hallada muerta en un camino fuera del pueblo. Una serpiente </a:t>
            </a:r>
            <a:r>
              <a:rPr lang="es-ES_tradnl" sz="1800" i="1" dirty="0" err="1">
                <a:effectLst/>
                <a:latin typeface="Calibri" panose="020F0502020204030204" pitchFamily="34" charset="0"/>
                <a:ea typeface="Calibri" panose="020F0502020204030204" pitchFamily="34" charset="0"/>
                <a:cs typeface="Calibri" panose="020F0502020204030204" pitchFamily="34" charset="0"/>
              </a:rPr>
              <a:t>Shushupi</a:t>
            </a:r>
            <a:r>
              <a:rPr lang="es-ES_tradnl" sz="1800" i="1" dirty="0">
                <a:effectLst/>
                <a:latin typeface="Calibri" panose="020F0502020204030204" pitchFamily="34" charset="0"/>
                <a:ea typeface="Calibri" panose="020F0502020204030204" pitchFamily="34" charset="0"/>
                <a:cs typeface="Calibri" panose="020F0502020204030204" pitchFamily="34" charset="0"/>
              </a:rPr>
              <a:t> la había mordido repetidamente en las piernas y la había matado. Ella dejó un bebé de seis meses. Luisa se había casado con José cuando ambos eran adolescentes. Desde el día de la boda, ella llevaba un medallón con una foto de él. Ella nunca se lo quitó y fue enterrada con ese medallón alrededor de su cuello.</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Todos amaban a Luisa. Tristemente, a pesar de que había varias iglesias cristianas en la aldea, Luisa nunca creyó en Jesús.  En el funeral muchos decían: "Luisa fue la persona más amable, amable y amorosa que he conocido. Sin duda ella está en el cielo en este momento".</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El hecho es que Luisa, al igual que mucha gente, pensaba que era lo suficientemente buena como para ir al cielo. Ella no se preocupó por eso. Uno puede fácilmente imaginar el espíritu de Luisa elevándose hacia el cielo en el momento de su muerte, con el medallón de José en su collar.  Y por supuesto, Luisa era muy amorosa y amable con todos. Es fácil pensar que, por seguro, ella entraría en el cielo.</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Pero cuando Luisa se paró ante un Dios perfecto, justo, y santo en la puerta del cielo, los demonios del infierno aparecieron rápidamente. No era la esposa perfecta. No era madre perfecta. No era empleada perfecta. No era vecina perfecta.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Luisa se quedó allí con toda la culpa de sus delitos en exhibición ante el Santo Dios. Sin Jesús, los demonios podrían reclamar el alma eterna de Luisa. La transportaron directamente al infierno.</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dirty="0">
              <a:solidFill>
                <a:schemeClr val="dk1"/>
              </a:solidFill>
              <a:latin typeface="Calibri"/>
              <a:ea typeface="Calibri"/>
              <a:cs typeface="Calibri"/>
              <a:sym typeface="Calibri"/>
            </a:endParaRPr>
          </a:p>
        </p:txBody>
      </p:sp>
      <p:sp>
        <p:nvSpPr>
          <p:cNvPr id="144" name="Google Shape;144;g2f6bcc46dec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8f58b83d9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1. ¿Cuál fue el propósito de la historia de Luisa?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 </a:t>
            </a:r>
            <a:b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Muchas personas, como Luisa, creen que irán al cielo por ser “buenas”. Pero, aunque su vida parecía correcta, no era perfecta, y Dios exige perfección.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Esa perfección solo ser recibe por medio de la fe en Cristo. Pero Luisa no tenía lugar para Cristo en su corazón. Quien confía en su propia bondad y no en Jesús está perdido para siempre.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Esta historia confronta la idea sentimental de que toda “buena persona” va al cielo, sin importar su fe. </a:t>
            </a: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cs typeface="Calibri" panose="020F0502020204030204" pitchFamily="34" charset="0"/>
              </a:rPr>
              <a:t>El mundo ve esta verdad bíblica como dura o intolerante, pero Jesús mismo lo dice: El que en él cree no es condenado. El que no crea será condenado. Juan 3:16-18. </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sz="1104" b="1" dirty="0">
              <a:solidFill>
                <a:schemeClr val="dk1"/>
              </a:solidFill>
              <a:latin typeface="Calibri"/>
              <a:ea typeface="Calibri"/>
              <a:cs typeface="Calibri"/>
              <a:sym typeface="Calibri"/>
            </a:endParaRPr>
          </a:p>
        </p:txBody>
      </p:sp>
      <p:sp>
        <p:nvSpPr>
          <p:cNvPr id="151" name="Google Shape;151;g2e8f58b83d9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effectLst/>
                <a:latin typeface="Calibri" panose="020F0502020204030204" pitchFamily="34" charset="0"/>
                <a:ea typeface="Calibri" panose="020F0502020204030204" pitchFamily="34" charset="0"/>
              </a:rPr>
              <a:t>OBJETIVO #1: Definir qué son la ley y el evangelio y cuál es su propósito. </a:t>
            </a:r>
            <a:endParaRPr lang="en-US"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eb293faa54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1000"/>
              </a:spcAft>
              <a:buClr>
                <a:srgbClr val="000000"/>
              </a:buClr>
              <a:buSzPts val="1100"/>
              <a:buFont typeface="Arial"/>
              <a:buNone/>
              <a:tabLst/>
              <a:defRPr/>
            </a:pPr>
            <a:r>
              <a:rPr lang="es-ES_tradnl" sz="1800" dirty="0">
                <a:effectLst/>
                <a:latin typeface="Calibri" panose="020F0502020204030204" pitchFamily="34" charset="0"/>
                <a:ea typeface="Calibri" panose="020F0502020204030204" pitchFamily="34" charset="0"/>
                <a:cs typeface="Calibri" panose="020F0502020204030204" pitchFamily="34" charset="0"/>
              </a:rPr>
              <a:t>1. ¿Qué es la ley? </a:t>
            </a: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Deja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SzPts val="1100"/>
              <a:buNone/>
            </a:pPr>
            <a:endParaRPr u="sng" dirty="0">
              <a:solidFill>
                <a:schemeClr val="dk1"/>
              </a:solidFill>
              <a:latin typeface="Calibri"/>
              <a:ea typeface="Calibri"/>
              <a:cs typeface="Calibri"/>
              <a:sym typeface="Calibri"/>
            </a:endParaRPr>
          </a:p>
        </p:txBody>
      </p:sp>
      <p:sp>
        <p:nvSpPr>
          <p:cNvPr id="159" name="Google Shape;159;g2eb293faa54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f6bcc46dec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_tradnl" sz="1800" dirty="0">
                <a:effectLst/>
                <a:latin typeface="Calibri" panose="020F0502020204030204" pitchFamily="34" charset="0"/>
                <a:ea typeface="Calibri" panose="020F0502020204030204" pitchFamily="34" charset="0"/>
                <a:cs typeface="Calibri" panose="020F0502020204030204" pitchFamily="34" charset="0"/>
              </a:rPr>
              <a:t>1. ¿Qué es la ley? </a:t>
            </a:r>
          </a:p>
          <a:p>
            <a:pPr marL="0" marR="0" indent="0">
              <a:buFontTx/>
              <a:buNone/>
            </a:pPr>
            <a:endParaRPr lang="es-ES_tradnl" sz="1800" i="1"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buFontTx/>
              <a:buNone/>
            </a:pPr>
            <a:r>
              <a:rPr lang="es-ES_tradnl" sz="1800" i="1" dirty="0">
                <a:effectLst/>
                <a:latin typeface="Calibri" panose="020F0502020204030204" pitchFamily="34" charset="0"/>
                <a:ea typeface="Calibri" panose="020F0502020204030204" pitchFamily="34" charset="0"/>
                <a:cs typeface="Calibri" panose="020F0502020204030204" pitchFamily="34" charset="0"/>
              </a:rPr>
              <a:t>Romanos 3:19-20 Pero sabemos que todo lo que dice la ley, se lo dice a los que están bajo la ley, </a:t>
            </a:r>
            <a:r>
              <a:rPr lang="es-ES_tradnl" sz="1800" b="1" i="1" dirty="0">
                <a:effectLst/>
                <a:latin typeface="Calibri" panose="020F0502020204030204" pitchFamily="34" charset="0"/>
                <a:ea typeface="Calibri" panose="020F0502020204030204" pitchFamily="34" charset="0"/>
                <a:cs typeface="Calibri" panose="020F0502020204030204" pitchFamily="34" charset="0"/>
              </a:rPr>
              <a:t>para que todos callen y caigan bajo el juicio de Dios</a:t>
            </a:r>
            <a:r>
              <a:rPr lang="es-ES_tradnl" sz="1800" i="1" dirty="0">
                <a:effectLst/>
                <a:latin typeface="Calibri" panose="020F0502020204030204" pitchFamily="34" charset="0"/>
                <a:ea typeface="Calibri" panose="020F0502020204030204" pitchFamily="34" charset="0"/>
                <a:cs typeface="Calibri" panose="020F0502020204030204" pitchFamily="34" charset="0"/>
              </a:rPr>
              <a:t>, ya que nadie será justificado delante de Dios por hacer las cosas que la ley exige, pues </a:t>
            </a:r>
            <a:r>
              <a:rPr lang="es-ES_tradnl" sz="1800" b="1" i="1" dirty="0">
                <a:effectLst/>
                <a:latin typeface="Calibri" panose="020F0502020204030204" pitchFamily="34" charset="0"/>
                <a:ea typeface="Calibri" panose="020F0502020204030204" pitchFamily="34" charset="0"/>
                <a:cs typeface="Calibri" panose="020F0502020204030204" pitchFamily="34" charset="0"/>
              </a:rPr>
              <a:t>la ley sirve para reconocer el pecado.</a:t>
            </a:r>
            <a:r>
              <a:rPr lang="es-ES_tradnl" sz="1800" i="1"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1371600" marR="171450" lvl="2" indent="-241300" algn="l" rtl="0">
              <a:spcBef>
                <a:spcPts val="0"/>
              </a:spcBef>
              <a:spcAft>
                <a:spcPts val="1000"/>
              </a:spcAft>
              <a:buClr>
                <a:schemeClr val="dk1"/>
              </a:buClr>
              <a:buSzPts val="1100"/>
              <a:buFont typeface="Calibri"/>
              <a:buAutoNum type="romanLcPeriod"/>
            </a:pPr>
            <a:endParaRPr dirty="0">
              <a:solidFill>
                <a:schemeClr val="dk1"/>
              </a:solidFill>
              <a:latin typeface="Calibri"/>
              <a:ea typeface="Calibri"/>
              <a:cs typeface="Calibri"/>
              <a:sym typeface="Calibri"/>
            </a:endParaRPr>
          </a:p>
        </p:txBody>
      </p:sp>
      <p:sp>
        <p:nvSpPr>
          <p:cNvPr id="167" name="Google Shape;167;g2f6bcc46dec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0" y="0"/>
            <a:ext cx="12192000" cy="6858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2f6bdc44d83_0_9"/>
          <p:cNvSpPr txBox="1"/>
          <p:nvPr/>
        </p:nvSpPr>
        <p:spPr>
          <a:xfrm>
            <a:off x="2374770" y="306781"/>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La Ley</a:t>
            </a:r>
            <a:endParaRPr sz="4860" b="0" i="0" u="none" strike="noStrike" cap="none" dirty="0">
              <a:solidFill>
                <a:srgbClr val="009444"/>
              </a:solidFill>
              <a:latin typeface="Lato"/>
              <a:ea typeface="Lato"/>
              <a:cs typeface="Lato"/>
              <a:sym typeface="Lato"/>
            </a:endParaRPr>
          </a:p>
        </p:txBody>
      </p:sp>
      <p:cxnSp>
        <p:nvCxnSpPr>
          <p:cNvPr id="178" name="Google Shape;178;g2f6bdc44d83_0_9"/>
          <p:cNvCxnSpPr/>
          <p:nvPr/>
        </p:nvCxnSpPr>
        <p:spPr>
          <a:xfrm>
            <a:off x="2374770" y="1241471"/>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79" name="Google Shape;179;g2f6bdc44d83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80" name="Google Shape;180;g2f6bdc44d83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1" name="Google Shape;181;g2f6bdc44d83_0_9"/>
          <p:cNvSpPr txBox="1"/>
          <p:nvPr/>
        </p:nvSpPr>
        <p:spPr>
          <a:xfrm>
            <a:off x="2374770" y="1782770"/>
            <a:ext cx="8784900" cy="4288313"/>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Expresa</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santa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voluntad</a:t>
            </a:r>
            <a:r>
              <a:rPr lang="en-US" sz="3300" dirty="0">
                <a:solidFill>
                  <a:schemeClr val="dk1"/>
                </a:solidFill>
                <a:latin typeface="Lato"/>
                <a:ea typeface="Lato"/>
                <a:cs typeface="Lato"/>
                <a:sym typeface="Lato"/>
              </a:rPr>
              <a:t> de Dios.</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Resumen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amar</a:t>
            </a:r>
            <a:r>
              <a:rPr lang="en-US" sz="3300" dirty="0">
                <a:solidFill>
                  <a:schemeClr val="dk1"/>
                </a:solidFill>
                <a:latin typeface="Lato"/>
                <a:ea typeface="Lato"/>
                <a:cs typeface="Lato"/>
                <a:sym typeface="Lato"/>
              </a:rPr>
              <a:t> al </a:t>
            </a:r>
            <a:r>
              <a:rPr lang="en-US" sz="3300" dirty="0" err="1">
                <a:solidFill>
                  <a:schemeClr val="dk1"/>
                </a:solidFill>
                <a:latin typeface="Lato"/>
                <a:ea typeface="Lato"/>
                <a:cs typeface="Lato"/>
                <a:sym typeface="Lato"/>
              </a:rPr>
              <a:t>Señor</a:t>
            </a:r>
            <a:r>
              <a:rPr lang="en-US" sz="3300" dirty="0">
                <a:solidFill>
                  <a:schemeClr val="dk1"/>
                </a:solidFill>
                <a:latin typeface="Lato"/>
                <a:ea typeface="Lato"/>
                <a:cs typeface="Lato"/>
                <a:sym typeface="Lato"/>
              </a:rPr>
              <a:t> con </a:t>
            </a:r>
            <a:r>
              <a:rPr lang="en-US" sz="3300" dirty="0" err="1">
                <a:solidFill>
                  <a:schemeClr val="dk1"/>
                </a:solidFill>
                <a:latin typeface="Lato"/>
                <a:ea typeface="Lato"/>
                <a:cs typeface="Lato"/>
                <a:sym typeface="Lato"/>
              </a:rPr>
              <a:t>todo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corazón</a:t>
            </a:r>
            <a:r>
              <a:rPr lang="en-US" sz="3300" dirty="0">
                <a:solidFill>
                  <a:schemeClr val="dk1"/>
                </a:solidFill>
                <a:latin typeface="Lato"/>
                <a:ea typeface="Lato"/>
                <a:cs typeface="Lato"/>
                <a:sym typeface="Lato"/>
              </a:rPr>
              <a:t>, alma y </a:t>
            </a:r>
            <a:r>
              <a:rPr lang="en-US" sz="3300" dirty="0" err="1">
                <a:solidFill>
                  <a:schemeClr val="dk1"/>
                </a:solidFill>
                <a:latin typeface="Lato"/>
                <a:ea typeface="Lato"/>
                <a:cs typeface="Lato"/>
                <a:sym typeface="Lato"/>
              </a:rPr>
              <a:t>mente</a:t>
            </a:r>
            <a:r>
              <a:rPr lang="en-US" sz="3300" dirty="0">
                <a:solidFill>
                  <a:schemeClr val="dk1"/>
                </a:solidFill>
                <a:latin typeface="Lato"/>
                <a:ea typeface="Lato"/>
                <a:cs typeface="Lato"/>
                <a:sym typeface="Lato"/>
              </a:rPr>
              <a:t> y </a:t>
            </a:r>
            <a:r>
              <a:rPr lang="en-US" sz="3300" dirty="0" err="1">
                <a:solidFill>
                  <a:schemeClr val="dk1"/>
                </a:solidFill>
                <a:latin typeface="Lato"/>
                <a:ea typeface="Lato"/>
                <a:cs typeface="Lato"/>
                <a:sym typeface="Lato"/>
              </a:rPr>
              <a:t>amar</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nuestro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prójimo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como</a:t>
            </a:r>
            <a:r>
              <a:rPr lang="en-US" sz="3300" dirty="0">
                <a:solidFill>
                  <a:schemeClr val="dk1"/>
                </a:solidFill>
                <a:latin typeface="Lato"/>
                <a:ea typeface="Lato"/>
                <a:cs typeface="Lato"/>
                <a:sym typeface="Lato"/>
              </a:rPr>
              <a:t> a </a:t>
            </a:r>
            <a:r>
              <a:rPr lang="en-US" sz="3300" dirty="0" err="1">
                <a:solidFill>
                  <a:schemeClr val="dk1"/>
                </a:solidFill>
                <a:latin typeface="Lato"/>
                <a:ea typeface="Lato"/>
                <a:cs typeface="Lato"/>
                <a:sym typeface="Lato"/>
              </a:rPr>
              <a:t>nosotros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mismos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Dios </a:t>
            </a:r>
            <a:r>
              <a:rPr lang="en-US" sz="3300" dirty="0" err="1">
                <a:solidFill>
                  <a:schemeClr val="dk1"/>
                </a:solidFill>
                <a:latin typeface="Lato"/>
                <a:ea typeface="Lato"/>
                <a:cs typeface="Lato"/>
                <a:sym typeface="Lato"/>
              </a:rPr>
              <a:t>exige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obediencia</a:t>
            </a:r>
            <a:r>
              <a:rPr lang="en-US" sz="3300" dirty="0">
                <a:solidFill>
                  <a:schemeClr val="dk1"/>
                </a:solidFill>
                <a:latin typeface="Lato"/>
                <a:ea typeface="Lato"/>
                <a:cs typeface="Lato"/>
                <a:sym typeface="Lato"/>
              </a:rPr>
              <a:t> perfecta.</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La ley </a:t>
            </a:r>
            <a:r>
              <a:rPr lang="en-US" sz="3300" dirty="0" err="1">
                <a:solidFill>
                  <a:schemeClr val="dk1"/>
                </a:solidFill>
                <a:latin typeface="Lato"/>
                <a:ea typeface="Lato"/>
                <a:cs typeface="Lato"/>
                <a:sym typeface="Lato"/>
              </a:rPr>
              <a:t>nos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muestra</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nuestros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1000"/>
              </a:spcAft>
              <a:buClr>
                <a:schemeClr val="dk1"/>
              </a:buClr>
              <a:buSzPts val="3300"/>
              <a:buFont typeface="Lato"/>
              <a:buChar char="●"/>
            </a:pPr>
            <a:r>
              <a:rPr lang="en-US" sz="3300" dirty="0" err="1">
                <a:solidFill>
                  <a:schemeClr val="dk1"/>
                </a:solidFill>
                <a:latin typeface="Lato"/>
                <a:ea typeface="Lato"/>
                <a:cs typeface="Lato"/>
                <a:sym typeface="Lato"/>
              </a:rPr>
              <a:t>Revela</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ira</a:t>
            </a:r>
            <a:r>
              <a:rPr lang="en-US" sz="3300" dirty="0">
                <a:solidFill>
                  <a:schemeClr val="dk1"/>
                </a:solidFill>
                <a:latin typeface="Lato"/>
                <a:ea typeface="Lato"/>
                <a:cs typeface="Lato"/>
                <a:sym typeface="Lato"/>
              </a:rPr>
              <a:t> de Dios contra </a:t>
            </a:r>
            <a:r>
              <a:rPr lang="en-US" sz="3300" dirty="0" err="1">
                <a:solidFill>
                  <a:schemeClr val="dk1"/>
                </a:solidFill>
                <a:latin typeface="Lato"/>
                <a:ea typeface="Lato"/>
                <a:cs typeface="Lato"/>
                <a:sym typeface="Lato"/>
              </a:rPr>
              <a:t>el</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pecado</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g2f6bdc44d83_0_30"/>
          <p:cNvSpPr txBox="1"/>
          <p:nvPr/>
        </p:nvSpPr>
        <p:spPr>
          <a:xfrm>
            <a:off x="1248300" y="3539300"/>
            <a:ext cx="96954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Nos </a:t>
            </a:r>
            <a:r>
              <a:rPr lang="en-US" sz="4000" dirty="0" err="1">
                <a:solidFill>
                  <a:schemeClr val="dk1"/>
                </a:solidFill>
                <a:latin typeface="Lato"/>
                <a:ea typeface="Lato"/>
                <a:cs typeface="Lato"/>
                <a:sym typeface="Lato"/>
              </a:rPr>
              <a:t>muestra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nuestro</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pecado</a:t>
            </a:r>
            <a:r>
              <a:rPr lang="en-US" sz="4000" dirty="0">
                <a:solidFill>
                  <a:schemeClr val="dk1"/>
                </a:solidFill>
                <a:latin typeface="Lato"/>
                <a:ea typeface="Lato"/>
                <a:cs typeface="Lato"/>
                <a:sym typeface="Lato"/>
              </a:rPr>
              <a:t> y </a:t>
            </a:r>
            <a:r>
              <a:rPr lang="en-US" sz="4000" dirty="0" err="1">
                <a:solidFill>
                  <a:schemeClr val="dk1"/>
                </a:solidFill>
                <a:latin typeface="Lato"/>
                <a:ea typeface="Lato"/>
                <a:cs typeface="Lato"/>
                <a:sym typeface="Lato"/>
              </a:rPr>
              <a:t>nuestra</a:t>
            </a:r>
            <a:r>
              <a:rPr lang="en-US" sz="4000" dirty="0">
                <a:solidFill>
                  <a:schemeClr val="dk1"/>
                </a:solidFill>
                <a:latin typeface="Lato"/>
                <a:ea typeface="Lato"/>
                <a:cs typeface="Lato"/>
                <a:sym typeface="Lato"/>
              </a:rPr>
              <a:t> </a:t>
            </a:r>
            <a:r>
              <a:rPr lang="en-US" sz="4000" dirty="0" err="1">
                <a:solidFill>
                  <a:schemeClr val="dk1"/>
                </a:solidFill>
                <a:latin typeface="Lato"/>
                <a:ea typeface="Lato"/>
                <a:cs typeface="Lato"/>
                <a:sym typeface="Lato"/>
              </a:rPr>
              <a:t>necesidad</a:t>
            </a:r>
            <a:r>
              <a:rPr lang="en-US" sz="4000" dirty="0">
                <a:solidFill>
                  <a:schemeClr val="dk1"/>
                </a:solidFill>
                <a:latin typeface="Lato"/>
                <a:ea typeface="Lato"/>
                <a:cs typeface="Lato"/>
                <a:sym typeface="Lato"/>
              </a:rPr>
              <a:t> de un Salvador.</a:t>
            </a:r>
            <a:endParaRPr sz="4000" b="0" i="1" u="none" strike="noStrike" cap="none" dirty="0">
              <a:solidFill>
                <a:schemeClr val="dk1"/>
              </a:solidFill>
              <a:latin typeface="Lato"/>
              <a:ea typeface="Lato"/>
              <a:cs typeface="Lato"/>
              <a:sym typeface="Lato"/>
            </a:endParaRPr>
          </a:p>
        </p:txBody>
      </p:sp>
      <p:pic>
        <p:nvPicPr>
          <p:cNvPr id="187" name="Google Shape;187;g2f6bdc44d83_0_3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188" name="Google Shape;188;g2f6bdc44d83_0_30"/>
          <p:cNvSpPr txBox="1"/>
          <p:nvPr/>
        </p:nvSpPr>
        <p:spPr>
          <a:xfrm>
            <a:off x="746850" y="19748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la ley</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2"/>
        <p:cNvGrpSpPr/>
        <p:nvPr/>
      </p:nvGrpSpPr>
      <p:grpSpPr>
        <a:xfrm>
          <a:off x="0" y="0"/>
          <a:ext cx="0" cy="0"/>
          <a:chOff x="0" y="0"/>
          <a:chExt cx="0" cy="0"/>
        </a:xfrm>
      </p:grpSpPr>
      <p:sp>
        <p:nvSpPr>
          <p:cNvPr id="193" name="Google Shape;193;g2f6bdc44d83_0_2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4" name="Google Shape;194;g2f6bdc44d83_0_22"/>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95" name="Google Shape;195;g2f6bdc44d83_0_2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96" name="Google Shape;196;g2f6bdc44d83_0_22"/>
          <p:cNvSpPr txBox="1"/>
          <p:nvPr/>
        </p:nvSpPr>
        <p:spPr>
          <a:xfrm>
            <a:off x="3176206" y="307500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g2f6bdc44d83_0_37"/>
          <p:cNvSpPr txBox="1"/>
          <p:nvPr/>
        </p:nvSpPr>
        <p:spPr>
          <a:xfrm>
            <a:off x="3092830" y="1314054"/>
            <a:ext cx="8070600" cy="5017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No me </a:t>
            </a:r>
            <a:r>
              <a:rPr lang="en-US" sz="3400" dirty="0" err="1">
                <a:solidFill>
                  <a:schemeClr val="dk1"/>
                </a:solidFill>
                <a:latin typeface="Lato"/>
                <a:ea typeface="Lato"/>
                <a:cs typeface="Lato"/>
                <a:sym typeface="Lato"/>
              </a:rPr>
              <a:t>avergüenzo</a:t>
            </a:r>
            <a:r>
              <a:rPr lang="en-US" sz="3400" dirty="0">
                <a:solidFill>
                  <a:schemeClr val="dk1"/>
                </a:solidFill>
                <a:latin typeface="Lato"/>
                <a:ea typeface="Lato"/>
                <a:cs typeface="Lato"/>
                <a:sym typeface="Lato"/>
              </a:rPr>
              <a:t> del </a:t>
            </a:r>
            <a:r>
              <a:rPr lang="en-US" sz="3400" dirty="0" err="1">
                <a:solidFill>
                  <a:schemeClr val="dk1"/>
                </a:solidFill>
                <a:latin typeface="Lato"/>
                <a:ea typeface="Lato"/>
                <a:cs typeface="Lato"/>
                <a:sym typeface="Lato"/>
              </a:rPr>
              <a:t>evangelio</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es </a:t>
            </a:r>
            <a:r>
              <a:rPr lang="en-US" sz="3400" dirty="0" err="1">
                <a:solidFill>
                  <a:schemeClr val="dk1"/>
                </a:solidFill>
                <a:latin typeface="Lato"/>
                <a:ea typeface="Lato"/>
                <a:cs typeface="Lato"/>
                <a:sym typeface="Lato"/>
              </a:rPr>
              <a:t>poder</a:t>
            </a:r>
            <a:r>
              <a:rPr lang="en-US" sz="3400" dirty="0">
                <a:solidFill>
                  <a:schemeClr val="dk1"/>
                </a:solidFill>
                <a:latin typeface="Lato"/>
                <a:ea typeface="Lato"/>
                <a:cs typeface="Lato"/>
                <a:sym typeface="Lato"/>
              </a:rPr>
              <a:t> de Dios para la </a:t>
            </a:r>
            <a:r>
              <a:rPr lang="en-US" sz="3400" dirty="0" err="1">
                <a:solidFill>
                  <a:schemeClr val="dk1"/>
                </a:solidFill>
                <a:latin typeface="Lato"/>
                <a:ea typeface="Lato"/>
                <a:cs typeface="Lato"/>
                <a:sym typeface="Lato"/>
              </a:rPr>
              <a:t>salvación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aquel</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cree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primer </a:t>
            </a:r>
            <a:r>
              <a:rPr lang="en-US" sz="3400" dirty="0" err="1">
                <a:solidFill>
                  <a:schemeClr val="dk1"/>
                </a:solidFill>
                <a:latin typeface="Lato"/>
                <a:ea typeface="Lato"/>
                <a:cs typeface="Lato"/>
                <a:sym typeface="Lato"/>
              </a:rPr>
              <a:t>lugar</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judíos</a:t>
            </a:r>
            <a:r>
              <a:rPr lang="en-US" sz="3400" dirty="0">
                <a:solidFill>
                  <a:schemeClr val="dk1"/>
                </a:solidFill>
                <a:latin typeface="Lato"/>
                <a:ea typeface="Lato"/>
                <a:cs typeface="Lato"/>
                <a:sym typeface="Lato"/>
              </a:rPr>
              <a:t>, y también para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no lo son. </a:t>
            </a:r>
            <a:r>
              <a:rPr lang="en-US" sz="3400" dirty="0" err="1">
                <a:solidFill>
                  <a:schemeClr val="dk1"/>
                </a:solidFill>
                <a:latin typeface="Lato"/>
                <a:ea typeface="Lato"/>
                <a:cs typeface="Lato"/>
                <a:sym typeface="Lato"/>
              </a:rPr>
              <a:t>Porque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evangelio</a:t>
            </a:r>
            <a:r>
              <a:rPr lang="en-US" sz="3400" dirty="0">
                <a:solidFill>
                  <a:schemeClr val="dk1"/>
                </a:solidFill>
                <a:latin typeface="Lato"/>
                <a:ea typeface="Lato"/>
                <a:cs typeface="Lato"/>
                <a:sym typeface="Lato"/>
              </a:rPr>
              <a:t> se </a:t>
            </a:r>
            <a:r>
              <a:rPr lang="en-US" sz="3400" dirty="0" err="1">
                <a:solidFill>
                  <a:schemeClr val="dk1"/>
                </a:solidFill>
                <a:latin typeface="Lato"/>
                <a:ea typeface="Lato"/>
                <a:cs typeface="Lato"/>
                <a:sym typeface="Lato"/>
              </a:rPr>
              <a:t>revela</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justicia</a:t>
            </a:r>
            <a:r>
              <a:rPr lang="en-US" sz="3400" dirty="0">
                <a:solidFill>
                  <a:schemeClr val="dk1"/>
                </a:solidFill>
                <a:latin typeface="Lato"/>
                <a:ea typeface="Lato"/>
                <a:cs typeface="Lato"/>
                <a:sym typeface="Lato"/>
              </a:rPr>
              <a:t> de Dios, que de principio a fin es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medio de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tal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como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está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escrito</a:t>
            </a:r>
            <a:r>
              <a:rPr lang="en-US" sz="3400" dirty="0">
                <a:solidFill>
                  <a:schemeClr val="dk1"/>
                </a:solidFill>
                <a:latin typeface="Lato"/>
                <a:ea typeface="Lato"/>
                <a:cs typeface="Lato"/>
                <a:sym typeface="Lato"/>
              </a:rPr>
              <a:t>: “El </a:t>
            </a:r>
            <a:r>
              <a:rPr lang="en-US" sz="3400" dirty="0" err="1">
                <a:solidFill>
                  <a:schemeClr val="dk1"/>
                </a:solidFill>
                <a:latin typeface="Lato"/>
                <a:ea typeface="Lato"/>
                <a:cs typeface="Lato"/>
                <a:sym typeface="Lato"/>
              </a:rPr>
              <a:t>justo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la </a:t>
            </a:r>
            <a:r>
              <a:rPr lang="en-US" sz="3400" dirty="0" err="1">
                <a:solidFill>
                  <a:schemeClr val="dk1"/>
                </a:solidFill>
                <a:latin typeface="Lato"/>
                <a:ea typeface="Lato"/>
                <a:cs typeface="Lato"/>
                <a:sym typeface="Lato"/>
              </a:rPr>
              <a:t>fe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vivirá</a:t>
            </a:r>
            <a:r>
              <a:rPr lang="en-US" sz="3400" dirty="0">
                <a:solidFill>
                  <a:schemeClr val="dk1"/>
                </a:solidFill>
                <a:latin typeface="Lato"/>
                <a:ea typeface="Lato"/>
                <a:cs typeface="Lato"/>
                <a:sym typeface="Lato"/>
              </a:rPr>
              <a:t>.” </a:t>
            </a:r>
            <a:endParaRPr sz="34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1:16-17</a:t>
            </a:r>
            <a:endParaRPr sz="3400" b="0" i="0" u="none" strike="noStrike" cap="none" dirty="0">
              <a:solidFill>
                <a:schemeClr val="dk1"/>
              </a:solidFill>
              <a:latin typeface="Lato"/>
              <a:ea typeface="Lato"/>
              <a:cs typeface="Lato"/>
              <a:sym typeface="Lato"/>
            </a:endParaRPr>
          </a:p>
        </p:txBody>
      </p:sp>
      <p:sp>
        <p:nvSpPr>
          <p:cNvPr id="202" name="Google Shape;202;g2f6bdc44d83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3" name="Google Shape;203;g2f6bdc44d83_0_37"/>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pic>
        <p:nvPicPr>
          <p:cNvPr id="204" name="Google Shape;204;g2f6bdc44d83_0_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g2f6bdc44d83_0_45"/>
          <p:cNvSpPr txBox="1"/>
          <p:nvPr/>
        </p:nvSpPr>
        <p:spPr>
          <a:xfrm>
            <a:off x="2374771" y="587650"/>
            <a:ext cx="7797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El Evangelio</a:t>
            </a:r>
            <a:endParaRPr sz="4860" b="0" i="0" u="none" strike="noStrike" cap="none">
              <a:solidFill>
                <a:srgbClr val="009444"/>
              </a:solidFill>
              <a:latin typeface="Lato"/>
              <a:ea typeface="Lato"/>
              <a:cs typeface="Lato"/>
              <a:sym typeface="Lato"/>
            </a:endParaRPr>
          </a:p>
        </p:txBody>
      </p:sp>
      <p:cxnSp>
        <p:nvCxnSpPr>
          <p:cNvPr id="210" name="Google Shape;210;g2f6bdc44d83_0_45"/>
          <p:cNvCxnSpPr/>
          <p:nvPr/>
        </p:nvCxnSpPr>
        <p:spPr>
          <a:xfrm>
            <a:off x="2478227" y="149456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211" name="Google Shape;211;g2f6bdc44d83_0_4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g2f6bdc44d83_0_45"/>
          <p:cNvSpPr txBox="1"/>
          <p:nvPr/>
        </p:nvSpPr>
        <p:spPr>
          <a:xfrm>
            <a:off x="2374770" y="1639895"/>
            <a:ext cx="8784900" cy="3780482"/>
          </a:xfrm>
          <a:prstGeom prst="rect">
            <a:avLst/>
          </a:prstGeom>
          <a:noFill/>
          <a:ln>
            <a:noFill/>
          </a:ln>
        </p:spPr>
        <p:txBody>
          <a:bodyPr spcFirstLastPara="1" wrap="square" lIns="91425" tIns="45700" rIns="91425" bIns="45700" anchor="t" anchorCtr="0">
            <a:spAutoFit/>
          </a:bodyPr>
          <a:lstStyle/>
          <a:p>
            <a:pPr marL="457200" marR="0" lvl="0" indent="-438150" algn="l" rtl="0">
              <a:lnSpc>
                <a:spcPct val="100000"/>
              </a:lnSpc>
              <a:spcBef>
                <a:spcPts val="0"/>
              </a:spcBef>
              <a:spcAft>
                <a:spcPts val="0"/>
              </a:spcAft>
              <a:buClr>
                <a:schemeClr val="dk1"/>
              </a:buClr>
              <a:buSzPts val="3300"/>
              <a:buFont typeface="Lato"/>
              <a:buChar char="●"/>
            </a:pPr>
            <a:r>
              <a:rPr lang="en-US" sz="3300" dirty="0">
                <a:solidFill>
                  <a:schemeClr val="dk1"/>
                </a:solidFill>
                <a:latin typeface="Lato"/>
                <a:ea typeface="Lato"/>
                <a:cs typeface="Lato"/>
                <a:sym typeface="Lato"/>
              </a:rPr>
              <a:t>Las </a:t>
            </a:r>
            <a:r>
              <a:rPr lang="en-US" sz="3300" dirty="0" err="1">
                <a:solidFill>
                  <a:schemeClr val="dk1"/>
                </a:solidFill>
                <a:latin typeface="Lato"/>
                <a:ea typeface="Lato"/>
                <a:cs typeface="Lato"/>
                <a:sym typeface="Lato"/>
              </a:rPr>
              <a:t>buenas</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nuevas</a:t>
            </a:r>
            <a:r>
              <a:rPr lang="en-US" sz="3300" dirty="0">
                <a:solidFill>
                  <a:schemeClr val="dk1"/>
                </a:solidFill>
                <a:latin typeface="Lato"/>
                <a:ea typeface="Lato"/>
                <a:cs typeface="Lato"/>
                <a:sym typeface="Lato"/>
              </a:rPr>
              <a:t> para </a:t>
            </a:r>
            <a:r>
              <a:rPr lang="en-US" sz="3300" dirty="0" err="1">
                <a:solidFill>
                  <a:schemeClr val="dk1"/>
                </a:solidFill>
                <a:latin typeface="Lato"/>
                <a:ea typeface="Lato"/>
                <a:cs typeface="Lato"/>
                <a:sym typeface="Lato"/>
              </a:rPr>
              <a:t>pecadores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0"/>
              </a:spcAft>
              <a:buClr>
                <a:schemeClr val="dk1"/>
              </a:buClr>
              <a:buSzPts val="3300"/>
              <a:buFont typeface="Lato"/>
              <a:buChar char="●"/>
            </a:pPr>
            <a:r>
              <a:rPr lang="en-US" sz="3300" dirty="0">
                <a:solidFill>
                  <a:schemeClr val="dk1"/>
                </a:solidFill>
                <a:latin typeface="Lato"/>
                <a:ea typeface="Lato"/>
                <a:cs typeface="Lato"/>
                <a:sym typeface="Lato"/>
              </a:rPr>
              <a:t>Lo que Dios </a:t>
            </a:r>
            <a:r>
              <a:rPr lang="en-US" sz="3300" dirty="0" err="1">
                <a:solidFill>
                  <a:schemeClr val="dk1"/>
                </a:solidFill>
                <a:latin typeface="Lato"/>
                <a:ea typeface="Lato"/>
                <a:cs typeface="Lato"/>
                <a:sym typeface="Lato"/>
              </a:rPr>
              <a:t>hizo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en</a:t>
            </a:r>
            <a:r>
              <a:rPr lang="en-US" sz="3300" dirty="0">
                <a:solidFill>
                  <a:schemeClr val="dk1"/>
                </a:solidFill>
                <a:latin typeface="Lato"/>
                <a:ea typeface="Lato"/>
                <a:cs typeface="Lato"/>
                <a:sym typeface="Lato"/>
              </a:rPr>
              <a:t> Cristo para </a:t>
            </a:r>
            <a:r>
              <a:rPr lang="en-US" sz="3300" dirty="0" err="1">
                <a:solidFill>
                  <a:schemeClr val="dk1"/>
                </a:solidFill>
                <a:latin typeface="Lato"/>
                <a:ea typeface="Lato"/>
                <a:cs typeface="Lato"/>
                <a:sym typeface="Lato"/>
              </a:rPr>
              <a:t>salvarnos</a:t>
            </a:r>
            <a:r>
              <a:rPr lang="en-US" sz="3300" dirty="0">
                <a:solidFill>
                  <a:schemeClr val="dk1"/>
                </a:solidFill>
                <a:latin typeface="Lato"/>
                <a:ea typeface="Lato"/>
                <a:cs typeface="Lato"/>
                <a:sym typeface="Lato"/>
              </a:rPr>
              <a:t>:</a:t>
            </a:r>
            <a:endParaRPr sz="3300" dirty="0">
              <a:solidFill>
                <a:schemeClr val="dk1"/>
              </a:solidFill>
              <a:latin typeface="Lato"/>
              <a:ea typeface="Lato"/>
              <a:cs typeface="Lato"/>
              <a:sym typeface="Lato"/>
            </a:endParaRPr>
          </a:p>
          <a:p>
            <a:pPr marL="914400" marR="0" lvl="1" indent="-438150" algn="l" rtl="0">
              <a:lnSpc>
                <a:spcPct val="100000"/>
              </a:lnSpc>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obediencia</a:t>
            </a:r>
            <a:r>
              <a:rPr lang="en-US" sz="3300" dirty="0">
                <a:solidFill>
                  <a:schemeClr val="dk1"/>
                </a:solidFill>
                <a:latin typeface="Lato"/>
                <a:ea typeface="Lato"/>
                <a:cs typeface="Lato"/>
                <a:sym typeface="Lato"/>
              </a:rPr>
              <a:t> perfecta</a:t>
            </a:r>
            <a:endParaRPr sz="3300" dirty="0">
              <a:solidFill>
                <a:schemeClr val="dk1"/>
              </a:solidFill>
              <a:latin typeface="Lato"/>
              <a:ea typeface="Lato"/>
              <a:cs typeface="Lato"/>
              <a:sym typeface="Lato"/>
            </a:endParaRPr>
          </a:p>
          <a:p>
            <a:pPr marL="914400" marR="0" lvl="1" indent="-438150" algn="l" rtl="0">
              <a:lnSpc>
                <a:spcPct val="100000"/>
              </a:lnSpc>
              <a:spcBef>
                <a:spcPts val="1000"/>
              </a:spcBef>
              <a:spcAft>
                <a:spcPts val="0"/>
              </a:spcAft>
              <a:buClr>
                <a:schemeClr val="dk1"/>
              </a:buClr>
              <a:buSzPts val="3300"/>
              <a:buFont typeface="Lato"/>
              <a:buChar char="○"/>
            </a:pPr>
            <a:r>
              <a:rPr lang="en-US" sz="3300" dirty="0" err="1">
                <a:solidFill>
                  <a:schemeClr val="dk1"/>
                </a:solidFill>
                <a:latin typeface="Lato"/>
                <a:ea typeface="Lato"/>
                <a:cs typeface="Lato"/>
                <a:sym typeface="Lato"/>
              </a:rPr>
              <a:t>su</a:t>
            </a:r>
            <a:r>
              <a:rPr lang="en-US" sz="3300" dirty="0">
                <a:solidFill>
                  <a:schemeClr val="dk1"/>
                </a:solidFill>
                <a:latin typeface="Lato"/>
                <a:ea typeface="Lato"/>
                <a:cs typeface="Lato"/>
                <a:sym typeface="Lato"/>
              </a:rPr>
              <a:t> Muerte </a:t>
            </a:r>
            <a:r>
              <a:rPr lang="en-US" sz="3300" dirty="0" err="1">
                <a:solidFill>
                  <a:schemeClr val="dk1"/>
                </a:solidFill>
                <a:latin typeface="Lato"/>
                <a:ea typeface="Lato"/>
                <a:cs typeface="Lato"/>
                <a:sym typeface="Lato"/>
              </a:rPr>
              <a:t>innocente</a:t>
            </a:r>
            <a:r>
              <a:rPr lang="en-US" sz="3300" dirty="0">
                <a:solidFill>
                  <a:schemeClr val="dk1"/>
                </a:solidFill>
                <a:latin typeface="Lato"/>
                <a:ea typeface="Lato"/>
                <a:cs typeface="Lato"/>
                <a:sym typeface="Lato"/>
              </a:rPr>
              <a:t> </a:t>
            </a:r>
            <a:endParaRPr sz="3300" dirty="0">
              <a:solidFill>
                <a:schemeClr val="dk1"/>
              </a:solidFill>
              <a:latin typeface="Lato"/>
              <a:ea typeface="Lato"/>
              <a:cs typeface="Lato"/>
              <a:sym typeface="Lato"/>
            </a:endParaRPr>
          </a:p>
          <a:p>
            <a:pPr marL="457200" marR="0" lvl="0" indent="-438150" algn="l" rtl="0">
              <a:lnSpc>
                <a:spcPct val="100000"/>
              </a:lnSpc>
              <a:spcBef>
                <a:spcPts val="1000"/>
              </a:spcBef>
              <a:spcAft>
                <a:spcPts val="1000"/>
              </a:spcAft>
              <a:buClr>
                <a:schemeClr val="dk1"/>
              </a:buClr>
              <a:buSzPts val="3300"/>
              <a:buFont typeface="Lato"/>
              <a:buChar char="●"/>
            </a:pPr>
            <a:r>
              <a:rPr lang="en-US" sz="3300" dirty="0" err="1">
                <a:solidFill>
                  <a:schemeClr val="dk1"/>
                </a:solidFill>
                <a:latin typeface="Lato"/>
                <a:ea typeface="Lato"/>
                <a:cs typeface="Lato"/>
                <a:sym typeface="Lato"/>
              </a:rPr>
              <a:t>Perdón</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ganado</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Jesús, dado plena </a:t>
            </a:r>
            <a:r>
              <a:rPr lang="en-US" sz="3300" dirty="0" err="1">
                <a:solidFill>
                  <a:schemeClr val="dk1"/>
                </a:solidFill>
                <a:latin typeface="Lato"/>
                <a:ea typeface="Lato"/>
                <a:cs typeface="Lato"/>
                <a:sym typeface="Lato"/>
              </a:rPr>
              <a:t>gratuitamente</a:t>
            </a:r>
            <a:r>
              <a:rPr lang="en-US" sz="3300" dirty="0">
                <a:solidFill>
                  <a:schemeClr val="dk1"/>
                </a:solidFill>
                <a:latin typeface="Lato"/>
                <a:ea typeface="Lato"/>
                <a:cs typeface="Lato"/>
                <a:sym typeface="Lato"/>
              </a:rPr>
              <a:t> </a:t>
            </a:r>
            <a:r>
              <a:rPr lang="en-US" sz="3300" dirty="0" err="1">
                <a:solidFill>
                  <a:schemeClr val="dk1"/>
                </a:solidFill>
                <a:latin typeface="Lato"/>
                <a:ea typeface="Lato"/>
                <a:cs typeface="Lato"/>
                <a:sym typeface="Lato"/>
              </a:rPr>
              <a:t>por</a:t>
            </a:r>
            <a:r>
              <a:rPr lang="en-US" sz="3300" dirty="0">
                <a:solidFill>
                  <a:schemeClr val="dk1"/>
                </a:solidFill>
                <a:latin typeface="Lato"/>
                <a:ea typeface="Lato"/>
                <a:cs typeface="Lato"/>
                <a:sym typeface="Lato"/>
              </a:rPr>
              <a:t> la </a:t>
            </a:r>
            <a:r>
              <a:rPr lang="en-US" sz="3300" dirty="0" err="1">
                <a:solidFill>
                  <a:schemeClr val="dk1"/>
                </a:solidFill>
                <a:latin typeface="Lato"/>
                <a:ea typeface="Lato"/>
                <a:cs typeface="Lato"/>
                <a:sym typeface="Lato"/>
              </a:rPr>
              <a:t>gracia</a:t>
            </a:r>
            <a:r>
              <a:rPr lang="en-US" sz="3300" dirty="0">
                <a:solidFill>
                  <a:schemeClr val="dk1"/>
                </a:solidFill>
                <a:latin typeface="Lato"/>
                <a:ea typeface="Lato"/>
                <a:cs typeface="Lato"/>
                <a:sym typeface="Lato"/>
              </a:rPr>
              <a:t> de Dios.</a:t>
            </a:r>
            <a:endParaRPr sz="3300" dirty="0">
              <a:solidFill>
                <a:schemeClr val="dk1"/>
              </a:solidFill>
              <a:latin typeface="Lato"/>
              <a:ea typeface="Lato"/>
              <a:cs typeface="Lato"/>
              <a:sym typeface="Lato"/>
            </a:endParaRPr>
          </a:p>
        </p:txBody>
      </p:sp>
      <p:pic>
        <p:nvPicPr>
          <p:cNvPr id="213" name="Google Shape;213;g2f6bdc44d83_0_4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g2f6bdc44d83_0_55"/>
          <p:cNvSpPr txBox="1"/>
          <p:nvPr/>
        </p:nvSpPr>
        <p:spPr>
          <a:xfrm>
            <a:off x="1248300" y="3767900"/>
            <a:ext cx="9695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Nos muestra nuestro Salvador.</a:t>
            </a:r>
            <a:endParaRPr sz="4000" b="0" i="1" u="none" strike="noStrike" cap="none">
              <a:solidFill>
                <a:schemeClr val="dk1"/>
              </a:solidFill>
              <a:latin typeface="Lato"/>
              <a:ea typeface="Lato"/>
              <a:cs typeface="Lato"/>
              <a:sym typeface="Lato"/>
            </a:endParaRPr>
          </a:p>
        </p:txBody>
      </p:sp>
      <p:pic>
        <p:nvPicPr>
          <p:cNvPr id="219" name="Google Shape;219;g2f6bdc44d83_0_5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0" name="Google Shape;220;g2f6bdc44d83_0_55"/>
          <p:cNvSpPr txBox="1"/>
          <p:nvPr/>
        </p:nvSpPr>
        <p:spPr>
          <a:xfrm>
            <a:off x="746850" y="2203400"/>
            <a:ext cx="106983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8000">
                <a:solidFill>
                  <a:srgbClr val="009444"/>
                </a:solidFill>
                <a:latin typeface="Lato Black"/>
                <a:ea typeface="Lato Black"/>
                <a:cs typeface="Lato Black"/>
                <a:sym typeface="Lato Black"/>
              </a:rPr>
              <a:t>el evangelio</a:t>
            </a:r>
            <a:endParaRPr sz="8000" b="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sp>
        <p:nvSpPr>
          <p:cNvPr id="225" name="Google Shape;225;g2f6bcc46dec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26" name="Google Shape;226;g2f6bcc46dec_0_15"/>
          <p:cNvPicPr preferRelativeResize="0"/>
          <p:nvPr/>
        </p:nvPicPr>
        <p:blipFill rotWithShape="1">
          <a:blip r:embed="rId3">
            <a:alphaModFix/>
          </a:blip>
          <a:srcRect/>
          <a:stretch/>
        </p:blipFill>
        <p:spPr>
          <a:xfrm>
            <a:off x="80900" y="1758082"/>
            <a:ext cx="3125597" cy="3218436"/>
          </a:xfrm>
          <a:prstGeom prst="rect">
            <a:avLst/>
          </a:prstGeom>
          <a:noFill/>
          <a:ln>
            <a:noFill/>
          </a:ln>
          <a:effectLst>
            <a:outerShdw blurRad="50800" dist="38100" dir="2700000" algn="tl" rotWithShape="0">
              <a:srgbClr val="000000">
                <a:alpha val="40000"/>
              </a:srgbClr>
            </a:outerShdw>
          </a:effectLst>
        </p:spPr>
      </p:pic>
      <p:pic>
        <p:nvPicPr>
          <p:cNvPr id="227" name="Google Shape;227;g2f6bcc46dec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28" name="Google Shape;228;g2f6bcc46dec_0_15"/>
          <p:cNvSpPr txBox="1"/>
          <p:nvPr/>
        </p:nvSpPr>
        <p:spPr>
          <a:xfrm>
            <a:off x="3287398" y="2204396"/>
            <a:ext cx="8023800" cy="2555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de la ley? </a:t>
            </a: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sz="4000" b="1"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del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a:extLst>
            <a:ext uri="{FF2B5EF4-FFF2-40B4-BE49-F238E27FC236}">
              <a16:creationId xmlns:a16="http://schemas.microsoft.com/office/drawing/2014/main" id="{B30F1E0F-B22C-62AA-85BA-C479C24F8B6B}"/>
            </a:ext>
          </a:extLst>
        </p:cNvPr>
        <p:cNvGrpSpPr/>
        <p:nvPr/>
      </p:nvGrpSpPr>
      <p:grpSpPr>
        <a:xfrm>
          <a:off x="0" y="0"/>
          <a:ext cx="0" cy="0"/>
          <a:chOff x="0" y="0"/>
          <a:chExt cx="0" cy="0"/>
        </a:xfrm>
      </p:grpSpPr>
      <p:sp>
        <p:nvSpPr>
          <p:cNvPr id="260" name="Google Shape;260;p21">
            <a:extLst>
              <a:ext uri="{FF2B5EF4-FFF2-40B4-BE49-F238E27FC236}">
                <a16:creationId xmlns:a16="http://schemas.microsoft.com/office/drawing/2014/main" id="{E9C7FEBE-03DC-08D4-82D2-1FE889688693}"/>
              </a:ext>
            </a:extLst>
          </p:cNvPr>
          <p:cNvSpPr txBox="1"/>
          <p:nvPr/>
        </p:nvSpPr>
        <p:spPr>
          <a:xfrm>
            <a:off x="2192920" y="1347794"/>
            <a:ext cx="199941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018443"/>
                </a:solidFill>
                <a:latin typeface="Overlock"/>
                <a:ea typeface="Overlock"/>
                <a:cs typeface="Overlock"/>
                <a:sym typeface="Overlock"/>
              </a:rPr>
              <a:t>La Ley</a:t>
            </a:r>
            <a:endParaRPr sz="4800" b="1" dirty="0">
              <a:solidFill>
                <a:srgbClr val="5F3913"/>
              </a:solidFill>
              <a:latin typeface="Overlock"/>
              <a:ea typeface="Overlock"/>
              <a:cs typeface="Overlock"/>
              <a:sym typeface="Overlock"/>
            </a:endParaRPr>
          </a:p>
        </p:txBody>
      </p:sp>
      <p:sp>
        <p:nvSpPr>
          <p:cNvPr id="261" name="Google Shape;261;p21">
            <a:extLst>
              <a:ext uri="{FF2B5EF4-FFF2-40B4-BE49-F238E27FC236}">
                <a16:creationId xmlns:a16="http://schemas.microsoft.com/office/drawing/2014/main" id="{7625F47A-EF95-DA74-9B64-53EFF33E8BC6}"/>
              </a:ext>
            </a:extLst>
          </p:cNvPr>
          <p:cNvSpPr txBox="1"/>
          <p:nvPr/>
        </p:nvSpPr>
        <p:spPr>
          <a:xfrm>
            <a:off x="7090503" y="1405676"/>
            <a:ext cx="35481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018443"/>
                </a:solidFill>
                <a:latin typeface="Overlock"/>
                <a:ea typeface="Overlock"/>
                <a:cs typeface="Overlock"/>
                <a:sym typeface="Overlock"/>
              </a:rPr>
              <a:t>El Evangelio</a:t>
            </a:r>
            <a:endParaRPr sz="4800" b="1" dirty="0">
              <a:solidFill>
                <a:srgbClr val="5F3913"/>
              </a:solidFill>
              <a:latin typeface="Overlock"/>
              <a:ea typeface="Overlock"/>
              <a:cs typeface="Overlock"/>
              <a:sym typeface="Overlock"/>
            </a:endParaRPr>
          </a:p>
        </p:txBody>
      </p:sp>
      <p:cxnSp>
        <p:nvCxnSpPr>
          <p:cNvPr id="262" name="Google Shape;262;p21">
            <a:extLst>
              <a:ext uri="{FF2B5EF4-FFF2-40B4-BE49-F238E27FC236}">
                <a16:creationId xmlns:a16="http://schemas.microsoft.com/office/drawing/2014/main" id="{269F732B-B1BA-2592-D2A3-800F7338EF6C}"/>
              </a:ext>
            </a:extLst>
          </p:cNvPr>
          <p:cNvCxnSpPr/>
          <p:nvPr/>
        </p:nvCxnSpPr>
        <p:spPr>
          <a:xfrm>
            <a:off x="6083808" y="1306342"/>
            <a:ext cx="60960" cy="4538812"/>
          </a:xfrm>
          <a:prstGeom prst="straightConnector1">
            <a:avLst/>
          </a:prstGeom>
          <a:noFill/>
          <a:ln w="38100" cap="flat" cmpd="sng">
            <a:solidFill>
              <a:srgbClr val="5F3913"/>
            </a:solidFill>
            <a:prstDash val="solid"/>
            <a:miter lim="800000"/>
            <a:headEnd type="none" w="sm" len="sm"/>
            <a:tailEnd type="none" w="sm" len="sm"/>
          </a:ln>
        </p:spPr>
      </p:cxnSp>
      <p:pic>
        <p:nvPicPr>
          <p:cNvPr id="4" name="Google Shape;409;p19" descr="A black background with a black square&#10;&#10;Description automatically generated with medium confidence">
            <a:extLst>
              <a:ext uri="{FF2B5EF4-FFF2-40B4-BE49-F238E27FC236}">
                <a16:creationId xmlns:a16="http://schemas.microsoft.com/office/drawing/2014/main" id="{55CF078D-7BBD-91F5-387F-20627F06D591}"/>
              </a:ext>
            </a:extLst>
          </p:cNvPr>
          <p:cNvPicPr preferRelativeResize="0"/>
          <p:nvPr/>
        </p:nvPicPr>
        <p:blipFill rotWithShape="1">
          <a:blip r:embed="rId3">
            <a:alphaModFix/>
          </a:blip>
          <a:srcRect r="46728"/>
          <a:stretch/>
        </p:blipFill>
        <p:spPr>
          <a:xfrm>
            <a:off x="2684402" y="4155400"/>
            <a:ext cx="1016456" cy="1432367"/>
          </a:xfrm>
          <a:prstGeom prst="rect">
            <a:avLst/>
          </a:prstGeom>
          <a:noFill/>
          <a:ln>
            <a:noFill/>
          </a:ln>
        </p:spPr>
      </p:pic>
      <p:sp>
        <p:nvSpPr>
          <p:cNvPr id="6" name="Google Shape;394;p18">
            <a:extLst>
              <a:ext uri="{FF2B5EF4-FFF2-40B4-BE49-F238E27FC236}">
                <a16:creationId xmlns:a16="http://schemas.microsoft.com/office/drawing/2014/main" id="{D7BA1539-9679-921A-3299-5FA14B9B8B07}"/>
              </a:ext>
            </a:extLst>
          </p:cNvPr>
          <p:cNvSpPr txBox="1"/>
          <p:nvPr/>
        </p:nvSpPr>
        <p:spPr>
          <a:xfrm>
            <a:off x="1419780" y="2641877"/>
            <a:ext cx="3718293" cy="1200288"/>
          </a:xfrm>
          <a:prstGeom prst="rect">
            <a:avLst/>
          </a:prstGeom>
          <a:noFill/>
          <a:ln>
            <a:noFill/>
          </a:ln>
        </p:spPr>
        <p:txBody>
          <a:bodyPr spcFirstLastPara="1" wrap="square" lIns="91425" tIns="45700" rIns="91425" bIns="45700" anchor="t" anchorCtr="0">
            <a:spAutoFit/>
          </a:bodyPr>
          <a:lstStyle/>
          <a:p>
            <a:pPr algn="ctr"/>
            <a:r>
              <a:rPr lang="es-ES" sz="3600" dirty="0">
                <a:solidFill>
                  <a:schemeClr val="dk1"/>
                </a:solidFill>
                <a:latin typeface="Calibri" panose="020F0502020204030204" pitchFamily="34" charset="0"/>
                <a:ea typeface="Lato"/>
                <a:cs typeface="Lato"/>
                <a:sym typeface="Lato"/>
              </a:rPr>
              <a:t>Nos </a:t>
            </a:r>
            <a:r>
              <a:rPr lang="es-ES" sz="3600" dirty="0" err="1">
                <a:solidFill>
                  <a:schemeClr val="dk1"/>
                </a:solidFill>
                <a:latin typeface="Calibri" panose="020F0502020204030204" pitchFamily="34" charset="0"/>
                <a:ea typeface="Lato"/>
                <a:cs typeface="Lato"/>
                <a:sym typeface="Lato"/>
              </a:rPr>
              <a:t>covence</a:t>
            </a:r>
            <a:r>
              <a:rPr lang="es-ES" sz="3600" dirty="0">
                <a:solidFill>
                  <a:schemeClr val="dk1"/>
                </a:solidFill>
                <a:latin typeface="Calibri" panose="020F0502020204030204" pitchFamily="34" charset="0"/>
                <a:ea typeface="Lato"/>
                <a:cs typeface="Lato"/>
                <a:sym typeface="Lato"/>
              </a:rPr>
              <a:t> de nuestro pecado</a:t>
            </a:r>
            <a:endParaRPr sz="3600" dirty="0">
              <a:solidFill>
                <a:schemeClr val="dk1"/>
              </a:solidFill>
              <a:latin typeface="Lato"/>
              <a:ea typeface="Lato"/>
              <a:cs typeface="Lato"/>
              <a:sym typeface="Lato"/>
            </a:endParaRPr>
          </a:p>
        </p:txBody>
      </p:sp>
    </p:spTree>
    <p:extLst>
      <p:ext uri="{BB962C8B-B14F-4D97-AF65-F5344CB8AC3E}">
        <p14:creationId xmlns:p14="http://schemas.microsoft.com/office/powerpoint/2010/main" val="97372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60" name="Google Shape;260;p21"/>
          <p:cNvSpPr txBox="1"/>
          <p:nvPr/>
        </p:nvSpPr>
        <p:spPr>
          <a:xfrm>
            <a:off x="2192920" y="1347794"/>
            <a:ext cx="199941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018443"/>
                </a:solidFill>
                <a:latin typeface="Overlock"/>
                <a:ea typeface="Overlock"/>
                <a:cs typeface="Overlock"/>
                <a:sym typeface="Overlock"/>
              </a:rPr>
              <a:t>La Ley</a:t>
            </a:r>
            <a:endParaRPr sz="4800" b="1" dirty="0">
              <a:solidFill>
                <a:srgbClr val="5F3913"/>
              </a:solidFill>
              <a:latin typeface="Overlock"/>
              <a:ea typeface="Overlock"/>
              <a:cs typeface="Overlock"/>
              <a:sym typeface="Overlock"/>
            </a:endParaRPr>
          </a:p>
        </p:txBody>
      </p:sp>
      <p:sp>
        <p:nvSpPr>
          <p:cNvPr id="261" name="Google Shape;261;p21"/>
          <p:cNvSpPr txBox="1"/>
          <p:nvPr/>
        </p:nvSpPr>
        <p:spPr>
          <a:xfrm>
            <a:off x="7090503" y="1405676"/>
            <a:ext cx="3548124"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800" b="1" dirty="0">
                <a:solidFill>
                  <a:srgbClr val="018443"/>
                </a:solidFill>
                <a:latin typeface="Overlock"/>
                <a:ea typeface="Overlock"/>
                <a:cs typeface="Overlock"/>
                <a:sym typeface="Overlock"/>
              </a:rPr>
              <a:t>El Evangelio</a:t>
            </a:r>
            <a:endParaRPr sz="4800" b="1" dirty="0">
              <a:solidFill>
                <a:srgbClr val="5F3913"/>
              </a:solidFill>
              <a:latin typeface="Overlock"/>
              <a:ea typeface="Overlock"/>
              <a:cs typeface="Overlock"/>
              <a:sym typeface="Overlock"/>
            </a:endParaRPr>
          </a:p>
        </p:txBody>
      </p:sp>
      <p:cxnSp>
        <p:nvCxnSpPr>
          <p:cNvPr id="262" name="Google Shape;262;p21"/>
          <p:cNvCxnSpPr/>
          <p:nvPr/>
        </p:nvCxnSpPr>
        <p:spPr>
          <a:xfrm>
            <a:off x="6083808" y="1306342"/>
            <a:ext cx="60960" cy="4538812"/>
          </a:xfrm>
          <a:prstGeom prst="straightConnector1">
            <a:avLst/>
          </a:prstGeom>
          <a:noFill/>
          <a:ln w="38100" cap="flat" cmpd="sng">
            <a:solidFill>
              <a:srgbClr val="5F3913"/>
            </a:solidFill>
            <a:prstDash val="solid"/>
            <a:miter lim="800000"/>
            <a:headEnd type="none" w="sm" len="sm"/>
            <a:tailEnd type="none" w="sm" len="sm"/>
          </a:ln>
        </p:spPr>
      </p:cxnSp>
      <p:pic>
        <p:nvPicPr>
          <p:cNvPr id="4" name="Google Shape;409;p19" descr="A black background with a black square&#10;&#10;Description automatically generated with medium confidence">
            <a:extLst>
              <a:ext uri="{FF2B5EF4-FFF2-40B4-BE49-F238E27FC236}">
                <a16:creationId xmlns:a16="http://schemas.microsoft.com/office/drawing/2014/main" id="{EB24BD77-E054-1985-7FCE-6FD93B1E5C5E}"/>
              </a:ext>
            </a:extLst>
          </p:cNvPr>
          <p:cNvPicPr preferRelativeResize="0"/>
          <p:nvPr/>
        </p:nvPicPr>
        <p:blipFill rotWithShape="1">
          <a:blip r:embed="rId3">
            <a:alphaModFix/>
          </a:blip>
          <a:srcRect r="46728"/>
          <a:stretch/>
        </p:blipFill>
        <p:spPr>
          <a:xfrm>
            <a:off x="2770698" y="4412787"/>
            <a:ext cx="1016456" cy="1432367"/>
          </a:xfrm>
          <a:prstGeom prst="rect">
            <a:avLst/>
          </a:prstGeom>
          <a:noFill/>
          <a:ln>
            <a:noFill/>
          </a:ln>
        </p:spPr>
      </p:pic>
      <p:sp>
        <p:nvSpPr>
          <p:cNvPr id="6" name="Google Shape;394;p18">
            <a:extLst>
              <a:ext uri="{FF2B5EF4-FFF2-40B4-BE49-F238E27FC236}">
                <a16:creationId xmlns:a16="http://schemas.microsoft.com/office/drawing/2014/main" id="{6DBDED47-D0C0-2E19-1A31-62403626EEA2}"/>
              </a:ext>
            </a:extLst>
          </p:cNvPr>
          <p:cNvSpPr txBox="1"/>
          <p:nvPr/>
        </p:nvSpPr>
        <p:spPr>
          <a:xfrm>
            <a:off x="1419780" y="2641877"/>
            <a:ext cx="3718293" cy="1200288"/>
          </a:xfrm>
          <a:prstGeom prst="rect">
            <a:avLst/>
          </a:prstGeom>
          <a:noFill/>
          <a:ln>
            <a:noFill/>
          </a:ln>
        </p:spPr>
        <p:txBody>
          <a:bodyPr spcFirstLastPara="1" wrap="square" lIns="91425" tIns="45700" rIns="91425" bIns="45700" anchor="t" anchorCtr="0">
            <a:spAutoFit/>
          </a:bodyPr>
          <a:lstStyle/>
          <a:p>
            <a:pPr algn="ctr"/>
            <a:r>
              <a:rPr lang="es-ES" sz="3600" dirty="0">
                <a:solidFill>
                  <a:schemeClr val="dk1"/>
                </a:solidFill>
                <a:latin typeface="Calibri" panose="020F0502020204030204" pitchFamily="34" charset="0"/>
                <a:ea typeface="Lato"/>
                <a:cs typeface="Lato"/>
                <a:sym typeface="Lato"/>
              </a:rPr>
              <a:t>Nos </a:t>
            </a:r>
            <a:r>
              <a:rPr lang="es-ES" sz="3600" dirty="0" err="1">
                <a:solidFill>
                  <a:schemeClr val="dk1"/>
                </a:solidFill>
                <a:latin typeface="Calibri" panose="020F0502020204030204" pitchFamily="34" charset="0"/>
                <a:ea typeface="Lato"/>
                <a:cs typeface="Lato"/>
                <a:sym typeface="Lato"/>
              </a:rPr>
              <a:t>covence</a:t>
            </a:r>
            <a:r>
              <a:rPr lang="es-ES" sz="3600" dirty="0">
                <a:solidFill>
                  <a:schemeClr val="dk1"/>
                </a:solidFill>
                <a:latin typeface="Calibri" panose="020F0502020204030204" pitchFamily="34" charset="0"/>
                <a:ea typeface="Lato"/>
                <a:cs typeface="Lato"/>
                <a:sym typeface="Lato"/>
              </a:rPr>
              <a:t> de nuestro pecado</a:t>
            </a:r>
            <a:endParaRPr sz="3600" dirty="0">
              <a:solidFill>
                <a:schemeClr val="dk1"/>
              </a:solidFill>
              <a:latin typeface="Lato"/>
              <a:ea typeface="Lato"/>
              <a:cs typeface="Lato"/>
              <a:sym typeface="Lato"/>
            </a:endParaRPr>
          </a:p>
        </p:txBody>
      </p:sp>
      <p:sp>
        <p:nvSpPr>
          <p:cNvPr id="2" name="Google Shape;394;p18">
            <a:extLst>
              <a:ext uri="{FF2B5EF4-FFF2-40B4-BE49-F238E27FC236}">
                <a16:creationId xmlns:a16="http://schemas.microsoft.com/office/drawing/2014/main" id="{9B86371E-CA00-74A0-70A8-39F245C3CB1E}"/>
              </a:ext>
            </a:extLst>
          </p:cNvPr>
          <p:cNvSpPr txBox="1"/>
          <p:nvPr/>
        </p:nvSpPr>
        <p:spPr>
          <a:xfrm>
            <a:off x="6559044" y="2536692"/>
            <a:ext cx="4870956" cy="1754286"/>
          </a:xfrm>
          <a:prstGeom prst="rect">
            <a:avLst/>
          </a:prstGeom>
          <a:noFill/>
          <a:ln>
            <a:noFill/>
          </a:ln>
        </p:spPr>
        <p:txBody>
          <a:bodyPr spcFirstLastPara="1" wrap="square" lIns="91425" tIns="45700" rIns="91425" bIns="45700" anchor="t" anchorCtr="0">
            <a:spAutoFit/>
          </a:bodyPr>
          <a:lstStyle/>
          <a:p>
            <a:pPr algn="ctr"/>
            <a:r>
              <a:rPr lang="es-ES" sz="3600" dirty="0">
                <a:solidFill>
                  <a:schemeClr val="dk1"/>
                </a:solidFill>
                <a:latin typeface="Calibri" panose="020F0502020204030204" pitchFamily="34" charset="0"/>
                <a:ea typeface="Lato"/>
                <a:cs typeface="Lato"/>
                <a:sym typeface="Lato"/>
              </a:rPr>
              <a:t>Ofrece la solución al pecado: la justicia de Dios en Cristo </a:t>
            </a:r>
            <a:endParaRPr sz="3600" dirty="0">
              <a:solidFill>
                <a:schemeClr val="dk1"/>
              </a:solidFill>
              <a:latin typeface="Lato"/>
              <a:ea typeface="Lato"/>
              <a:cs typeface="Lato"/>
              <a:sym typeface="Lato"/>
            </a:endParaRPr>
          </a:p>
        </p:txBody>
      </p:sp>
      <p:pic>
        <p:nvPicPr>
          <p:cNvPr id="3" name="Google Shape;437;p21" descr="A black background with a black square&#10;&#10;Description automatically generated with medium confidence">
            <a:extLst>
              <a:ext uri="{FF2B5EF4-FFF2-40B4-BE49-F238E27FC236}">
                <a16:creationId xmlns:a16="http://schemas.microsoft.com/office/drawing/2014/main" id="{2F824B65-D120-6CE9-9233-C3DAEB518573}"/>
              </a:ext>
            </a:extLst>
          </p:cNvPr>
          <p:cNvPicPr preferRelativeResize="0"/>
          <p:nvPr/>
        </p:nvPicPr>
        <p:blipFill rotWithShape="1">
          <a:blip r:embed="rId4">
            <a:alphaModFix/>
          </a:blip>
          <a:srcRect/>
          <a:stretch/>
        </p:blipFill>
        <p:spPr>
          <a:xfrm>
            <a:off x="8319802" y="4498658"/>
            <a:ext cx="1349440" cy="1346496"/>
          </a:xfrm>
          <a:prstGeom prst="rect">
            <a:avLst/>
          </a:prstGeom>
          <a:noFill/>
          <a:ln>
            <a:noFill/>
          </a:ln>
        </p:spPr>
      </p:pic>
    </p:spTree>
    <p:extLst>
      <p:ext uri="{BB962C8B-B14F-4D97-AF65-F5344CB8AC3E}">
        <p14:creationId xmlns:p14="http://schemas.microsoft.com/office/powerpoint/2010/main" val="415024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60" name="Google Shape;260;p21"/>
          <p:cNvSpPr txBox="1"/>
          <p:nvPr/>
        </p:nvSpPr>
        <p:spPr>
          <a:xfrm>
            <a:off x="2139444" y="983177"/>
            <a:ext cx="1999419"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dirty="0">
                <a:solidFill>
                  <a:srgbClr val="018443"/>
                </a:solidFill>
                <a:latin typeface="Overlock"/>
                <a:ea typeface="Overlock"/>
                <a:cs typeface="Overlock"/>
                <a:sym typeface="Overlock"/>
              </a:rPr>
              <a:t>La Ley</a:t>
            </a:r>
            <a:endParaRPr sz="4400" dirty="0">
              <a:solidFill>
                <a:srgbClr val="5F3913"/>
              </a:solidFill>
              <a:latin typeface="Overlock"/>
              <a:ea typeface="Overlock"/>
              <a:cs typeface="Overlock"/>
              <a:sym typeface="Overlock"/>
            </a:endParaRPr>
          </a:p>
        </p:txBody>
      </p:sp>
      <p:sp>
        <p:nvSpPr>
          <p:cNvPr id="261" name="Google Shape;261;p21"/>
          <p:cNvSpPr txBox="1"/>
          <p:nvPr/>
        </p:nvSpPr>
        <p:spPr>
          <a:xfrm>
            <a:off x="7184004" y="1092905"/>
            <a:ext cx="354812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dirty="0">
                <a:solidFill>
                  <a:srgbClr val="018443"/>
                </a:solidFill>
                <a:latin typeface="Overlock"/>
                <a:ea typeface="Overlock"/>
                <a:cs typeface="Overlock"/>
                <a:sym typeface="Overlock"/>
              </a:rPr>
              <a:t>El Evangelio</a:t>
            </a:r>
            <a:endParaRPr sz="4000" dirty="0">
              <a:solidFill>
                <a:srgbClr val="5F3913"/>
              </a:solidFill>
              <a:latin typeface="Overlock"/>
              <a:ea typeface="Overlock"/>
              <a:cs typeface="Overlock"/>
              <a:sym typeface="Overlock"/>
            </a:endParaRPr>
          </a:p>
        </p:txBody>
      </p:sp>
      <p:cxnSp>
        <p:nvCxnSpPr>
          <p:cNvPr id="262" name="Google Shape;262;p21"/>
          <p:cNvCxnSpPr/>
          <p:nvPr/>
        </p:nvCxnSpPr>
        <p:spPr>
          <a:xfrm>
            <a:off x="6083808" y="1306342"/>
            <a:ext cx="60960" cy="4538812"/>
          </a:xfrm>
          <a:prstGeom prst="straightConnector1">
            <a:avLst/>
          </a:prstGeom>
          <a:noFill/>
          <a:ln w="38100" cap="flat" cmpd="sng">
            <a:solidFill>
              <a:srgbClr val="5F3913"/>
            </a:solidFill>
            <a:prstDash val="solid"/>
            <a:miter lim="800000"/>
            <a:headEnd type="none" w="sm" len="sm"/>
            <a:tailEnd type="none" w="sm" len="sm"/>
          </a:ln>
        </p:spPr>
      </p:cxnSp>
      <p:pic>
        <p:nvPicPr>
          <p:cNvPr id="263" name="Google Shape;263;p21"/>
          <p:cNvPicPr preferRelativeResize="0"/>
          <p:nvPr/>
        </p:nvPicPr>
        <p:blipFill rotWithShape="1">
          <a:blip r:embed="rId3">
            <a:alphaModFix/>
          </a:blip>
          <a:srcRect/>
          <a:stretch/>
        </p:blipFill>
        <p:spPr>
          <a:xfrm>
            <a:off x="1048199" y="2152579"/>
            <a:ext cx="4572000" cy="2795233"/>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pic>
        <p:nvPicPr>
          <p:cNvPr id="264" name="Google Shape;264;p21"/>
          <p:cNvPicPr preferRelativeResize="0"/>
          <p:nvPr/>
        </p:nvPicPr>
        <p:blipFill rotWithShape="1">
          <a:blip r:embed="rId4">
            <a:alphaModFix/>
          </a:blip>
          <a:srcRect/>
          <a:stretch/>
        </p:blipFill>
        <p:spPr>
          <a:xfrm rot="5400000">
            <a:off x="7376338" y="1606971"/>
            <a:ext cx="2941765" cy="3957966"/>
          </a:xfrm>
          <a:prstGeom prst="rect">
            <a:avLst/>
          </a:prstGeom>
          <a:solidFill>
            <a:srgbClr val="ECECEC"/>
          </a:solidFill>
          <a:ln w="190500" cap="sq" cmpd="sng">
            <a:solidFill>
              <a:srgbClr val="FFFFFF"/>
            </a:solidFill>
            <a:prstDash val="solid"/>
            <a:miter lim="800000"/>
            <a:headEnd type="none" w="sm" len="sm"/>
            <a:tailEnd type="none" w="sm" len="sm"/>
          </a:ln>
          <a:effectLst>
            <a:outerShdw blurRad="65000" dist="50800" dir="12900000" kx="195000" ky="145000" algn="tl" rotWithShape="0">
              <a:srgbClr val="000000">
                <a:alpha val="29803"/>
              </a:srgbClr>
            </a:outerShdw>
          </a:effectLst>
        </p:spPr>
      </p:pic>
      <p:sp>
        <p:nvSpPr>
          <p:cNvPr id="2" name="TextBox 1">
            <a:extLst>
              <a:ext uri="{FF2B5EF4-FFF2-40B4-BE49-F238E27FC236}">
                <a16:creationId xmlns:a16="http://schemas.microsoft.com/office/drawing/2014/main" id="{B557A940-1522-1C46-2332-805BA20491B8}"/>
              </a:ext>
            </a:extLst>
          </p:cNvPr>
          <p:cNvSpPr txBox="1"/>
          <p:nvPr/>
        </p:nvSpPr>
        <p:spPr>
          <a:xfrm>
            <a:off x="512891" y="5387009"/>
            <a:ext cx="5386447" cy="1015663"/>
          </a:xfrm>
          <a:prstGeom prst="rect">
            <a:avLst/>
          </a:prstGeom>
          <a:noFill/>
        </p:spPr>
        <p:txBody>
          <a:bodyPr wrap="square" rtlCol="0">
            <a:spAutoFit/>
          </a:bodyPr>
          <a:lstStyle/>
          <a:p>
            <a:pPr algn="ctr"/>
            <a:r>
              <a:rPr lang="es-419" sz="3000" dirty="0">
                <a:latin typeface="Berlin Sans FB" panose="020E0602020502020306" pitchFamily="34" charset="0"/>
              </a:rPr>
              <a:t>Una radiografía: </a:t>
            </a:r>
          </a:p>
          <a:p>
            <a:pPr algn="ctr"/>
            <a:r>
              <a:rPr lang="es-419" sz="3000" dirty="0">
                <a:latin typeface="Berlin Sans FB" panose="020E0602020502020306" pitchFamily="34" charset="0"/>
              </a:rPr>
              <a:t>muestra el problema </a:t>
            </a:r>
            <a:endParaRPr lang="en-US" sz="3000" dirty="0">
              <a:latin typeface="Berlin Sans FB" panose="020E0602020502020306" pitchFamily="34" charset="0"/>
            </a:endParaRPr>
          </a:p>
        </p:txBody>
      </p:sp>
      <p:sp>
        <p:nvSpPr>
          <p:cNvPr id="3" name="TextBox 2">
            <a:extLst>
              <a:ext uri="{FF2B5EF4-FFF2-40B4-BE49-F238E27FC236}">
                <a16:creationId xmlns:a16="http://schemas.microsoft.com/office/drawing/2014/main" id="{55BA0E38-81CB-AA00-DB97-F888862E645B}"/>
              </a:ext>
            </a:extLst>
          </p:cNvPr>
          <p:cNvSpPr txBox="1"/>
          <p:nvPr/>
        </p:nvSpPr>
        <p:spPr>
          <a:xfrm>
            <a:off x="6236208" y="5387009"/>
            <a:ext cx="5386447" cy="1015663"/>
          </a:xfrm>
          <a:prstGeom prst="rect">
            <a:avLst/>
          </a:prstGeom>
          <a:noFill/>
        </p:spPr>
        <p:txBody>
          <a:bodyPr wrap="square" rtlCol="0">
            <a:spAutoFit/>
          </a:bodyPr>
          <a:lstStyle/>
          <a:p>
            <a:pPr algn="ctr"/>
            <a:r>
              <a:rPr lang="es-419" sz="3000" dirty="0">
                <a:latin typeface="Berlin Sans FB" panose="020E0602020502020306" pitchFamily="34" charset="0"/>
              </a:rPr>
              <a:t>La medicina:</a:t>
            </a:r>
          </a:p>
          <a:p>
            <a:pPr algn="ctr"/>
            <a:r>
              <a:rPr lang="es-419" sz="3000" dirty="0">
                <a:latin typeface="Berlin Sans FB" panose="020E0602020502020306" pitchFamily="34" charset="0"/>
              </a:rPr>
              <a:t>Cura el problema</a:t>
            </a:r>
            <a:endParaRPr lang="en-US" sz="3000" dirty="0">
              <a:latin typeface="Berlin Sans FB" panose="020E0602020502020306"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1250"/>
                                        <p:tgtEl>
                                          <p:spTgt spid="263"/>
                                        </p:tgtEl>
                                      </p:cBhvr>
                                    </p:animEffect>
                                  </p:childTnLst>
                                </p:cTn>
                              </p:par>
                              <p:par>
                                <p:cTn id="8" presetID="10" presetClass="entr" presetSubtype="0" fill="hold" nodeType="withEffect">
                                  <p:stCondLst>
                                    <p:cond delay="0"/>
                                  </p:stCondLst>
                                  <p:childTnLst>
                                    <p:set>
                                      <p:cBhvr>
                                        <p:cTn id="9" dur="1" fill="hold">
                                          <p:stCondLst>
                                            <p:cond delay="0"/>
                                          </p:stCondLst>
                                        </p:cTn>
                                        <p:tgtEl>
                                          <p:spTgt spid="264"/>
                                        </p:tgtEl>
                                        <p:attrNameLst>
                                          <p:attrName>style.visibility</p:attrName>
                                        </p:attrNameLst>
                                      </p:cBhvr>
                                      <p:to>
                                        <p:strVal val="visible"/>
                                      </p:to>
                                    </p:set>
                                    <p:animEffect transition="in" filter="fade">
                                      <p:cBhvr>
                                        <p:cTn id="10" dur="1250"/>
                                        <p:tgtEl>
                                          <p:spTgt spid="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3"/>
          <p:cNvSpPr txBox="1"/>
          <p:nvPr/>
        </p:nvSpPr>
        <p:spPr>
          <a:xfrm>
            <a:off x="3206536" y="3008885"/>
            <a:ext cx="6627304"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Saludos</a:t>
            </a:r>
            <a:r>
              <a:rPr lang="en-US" sz="4860" b="0" i="0" u="none" strike="noStrike" cap="none" dirty="0">
                <a:solidFill>
                  <a:srgbClr val="009444"/>
                </a:solidFill>
                <a:latin typeface="Lato"/>
                <a:ea typeface="Lato"/>
                <a:cs typeface="Lato"/>
                <a:sym typeface="Lato"/>
              </a:rPr>
              <a:t> y </a:t>
            </a:r>
            <a:r>
              <a:rPr lang="en-US" sz="4860" b="0" i="0" u="none" strike="noStrike" cap="none" dirty="0" err="1">
                <a:solidFill>
                  <a:srgbClr val="009444"/>
                </a:solidFill>
                <a:latin typeface="Lato"/>
                <a:ea typeface="Lato"/>
                <a:cs typeface="Lato"/>
                <a:sym typeface="Lato"/>
              </a:rPr>
              <a:t>bienvenidos</a:t>
            </a:r>
            <a:endParaRPr sz="6000" b="0" i="0" u="none" strike="noStrike" cap="none" dirty="0">
              <a:solidFill>
                <a:srgbClr val="009444"/>
              </a:solidFill>
              <a:latin typeface="Lato"/>
              <a:ea typeface="Lato"/>
              <a:cs typeface="Lato"/>
              <a:sym typeface="Lato"/>
            </a:endParaRPr>
          </a:p>
        </p:txBody>
      </p:sp>
      <p:sp>
        <p:nvSpPr>
          <p:cNvPr id="111" name="Google Shape;111;p3"/>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3"/>
          <p:cNvPicPr preferRelativeResize="0"/>
          <p:nvPr/>
        </p:nvPicPr>
        <p:blipFill rotWithShape="1">
          <a:blip r:embed="rId3">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pic>
        <p:nvPicPr>
          <p:cNvPr id="113" name="Google Shape;113;p3"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qué</a:t>
              </a:r>
              <a:r>
                <a:rPr lang="en-US" sz="2800" dirty="0">
                  <a:solidFill>
                    <a:schemeClr val="lt1"/>
                  </a:solidFill>
                  <a:latin typeface="Lato"/>
                  <a:ea typeface="Lato"/>
                  <a:cs typeface="Lato"/>
                  <a:sym typeface="Lato"/>
                </a:rPr>
                <a:t> son la ley y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y </a:t>
              </a:r>
              <a:r>
                <a:rPr lang="en-US" sz="2800" dirty="0" err="1">
                  <a:solidFill>
                    <a:schemeClr val="lt1"/>
                  </a:solidFill>
                  <a:latin typeface="Lato"/>
                  <a:ea typeface="Lato"/>
                  <a:cs typeface="Lato"/>
                  <a:sym typeface="Lato"/>
                </a:rPr>
                <a:t>cuál</a:t>
              </a:r>
              <a:r>
                <a:rPr lang="en-US" sz="2800" dirty="0">
                  <a:solidFill>
                    <a:schemeClr val="lt1"/>
                  </a:solidFill>
                  <a:latin typeface="Lato"/>
                  <a:ea typeface="Lato"/>
                  <a:cs typeface="Lato"/>
                  <a:sym typeface="Lato"/>
                </a:rPr>
                <a:t> es </a:t>
              </a:r>
              <a:r>
                <a:rPr lang="en-US" sz="2800" dirty="0" err="1">
                  <a:solidFill>
                    <a:schemeClr val="lt1"/>
                  </a:solidFill>
                  <a:latin typeface="Lato"/>
                  <a:ea typeface="Lato"/>
                  <a:cs typeface="Lato"/>
                  <a:sym typeface="Lato"/>
                </a:rPr>
                <a:t>su</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propósito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Reconocer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cuándo</a:t>
              </a:r>
              <a:r>
                <a:rPr lang="en-US" sz="2800" dirty="0">
                  <a:solidFill>
                    <a:schemeClr val="tx1"/>
                  </a:solidFill>
                  <a:latin typeface="Lato"/>
                  <a:ea typeface="Lato"/>
                  <a:cs typeface="Lato"/>
                  <a:sym typeface="Lato"/>
                </a:rPr>
                <a:t> usar la ley y </a:t>
              </a:r>
              <a:r>
                <a:rPr lang="en-US" sz="2800" dirty="0" err="1">
                  <a:solidFill>
                    <a:schemeClr val="tx1"/>
                  </a:solidFill>
                  <a:latin typeface="Lato"/>
                  <a:ea typeface="Lato"/>
                  <a:cs typeface="Lato"/>
                  <a:sym typeface="Lato"/>
                </a:rPr>
                <a:t>cuándo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aplicar</a:t>
              </a:r>
              <a:r>
                <a:rPr lang="en-US" sz="2800" dirty="0">
                  <a:solidFill>
                    <a:schemeClr val="lt1"/>
                  </a:solidFill>
                  <a:latin typeface="Lato"/>
                  <a:ea typeface="Lato"/>
                  <a:cs typeface="Lato"/>
                  <a:sym typeface="Lato"/>
                </a:rPr>
                <a:t> ley y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situaciones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reales</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1265167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563084" y="489450"/>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Recordamos</a:t>
            </a:r>
            <a:r>
              <a:rPr lang="en-US" sz="4860" dirty="0">
                <a:solidFill>
                  <a:srgbClr val="009444"/>
                </a:solidFill>
                <a:latin typeface="Lato"/>
                <a:ea typeface="Lato"/>
                <a:cs typeface="Lato"/>
                <a:sym typeface="Lato"/>
              </a:rPr>
              <a:t>…</a:t>
            </a:r>
            <a:endParaRPr sz="3600" dirty="0">
              <a:solidFill>
                <a:schemeClr val="tx1"/>
              </a:solidFill>
              <a:latin typeface="Lato"/>
              <a:ea typeface="Lato"/>
              <a:cs typeface="Lato"/>
              <a:sym typeface="Lato"/>
            </a:endParaRPr>
          </a:p>
        </p:txBody>
      </p:sp>
      <p:cxnSp>
        <p:nvCxnSpPr>
          <p:cNvPr id="195" name="Google Shape;195;p8"/>
          <p:cNvCxnSpPr/>
          <p:nvPr/>
        </p:nvCxnSpPr>
        <p:spPr>
          <a:xfrm>
            <a:off x="563084" y="150161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563084" y="1997859"/>
            <a:ext cx="11104660" cy="4524275"/>
          </a:xfrm>
          <a:prstGeom prst="rect">
            <a:avLst/>
          </a:prstGeom>
          <a:noFill/>
          <a:ln>
            <a:noFill/>
          </a:ln>
        </p:spPr>
        <p:txBody>
          <a:bodyPr spcFirstLastPara="1" wrap="square" lIns="91425" tIns="45700" rIns="91425" bIns="45700" anchor="t" anchorCtr="0">
            <a:spAutoFit/>
          </a:bodyPr>
          <a:lstStyle/>
          <a:p>
            <a:pPr marL="571500" indent="-571500">
              <a:buFont typeface="Arial" panose="020B0604020202020204" pitchFamily="34" charset="0"/>
              <a:buChar char="•"/>
            </a:pPr>
            <a:r>
              <a:rPr lang="es-ES_tradnl" sz="3600" dirty="0">
                <a:effectLst/>
                <a:latin typeface="Calibri" panose="020F0502020204030204" pitchFamily="34" charset="0"/>
                <a:ea typeface="Calibri" panose="020F0502020204030204" pitchFamily="34" charset="0"/>
              </a:rPr>
              <a:t>La fe es un don de Dios. No podemos obrar para recibir la fe, para que nadie se vanaglorie. (Efesios 2:8-9</a:t>
            </a:r>
            <a:r>
              <a:rPr lang="es-ES_tradnl" sz="3600" dirty="0">
                <a:latin typeface="Calibri" panose="020F0502020204030204" pitchFamily="34" charset="0"/>
                <a:ea typeface="Calibri" panose="020F0502020204030204" pitchFamily="34" charset="0"/>
              </a:rPr>
              <a:t>)</a:t>
            </a:r>
            <a:endParaRPr lang="es-ES_tradnl" sz="3600" dirty="0">
              <a:effectLst/>
              <a:latin typeface="Calibri" panose="020F0502020204030204" pitchFamily="34" charset="0"/>
              <a:ea typeface="Calibri" panose="020F0502020204030204" pitchFamily="34" charset="0"/>
            </a:endParaRPr>
          </a:p>
          <a:p>
            <a:pPr marL="571500" indent="-571500">
              <a:buFont typeface="Arial" panose="020B0604020202020204" pitchFamily="34" charset="0"/>
              <a:buChar char="•"/>
            </a:pPr>
            <a:endParaRPr lang="es-ES_tradnl" sz="3600" dirty="0">
              <a:latin typeface="Calibri" panose="020F0502020204030204" pitchFamily="34" charset="0"/>
              <a:ea typeface="Calibri" panose="020F0502020204030204" pitchFamily="34" charset="0"/>
            </a:endParaRPr>
          </a:p>
          <a:p>
            <a:pPr marL="571500" indent="-571500">
              <a:buFont typeface="Arial" panose="020B0604020202020204" pitchFamily="34" charset="0"/>
              <a:buChar char="•"/>
            </a:pPr>
            <a:r>
              <a:rPr lang="es-ES_tradnl" sz="3600" dirty="0">
                <a:effectLst/>
                <a:latin typeface="Calibri" panose="020F0502020204030204" pitchFamily="34" charset="0"/>
                <a:ea typeface="Calibri" panose="020F0502020204030204" pitchFamily="34" charset="0"/>
              </a:rPr>
              <a:t>La fe es por oír, y </a:t>
            </a:r>
            <a:r>
              <a:rPr lang="es-ES_tradnl" sz="3600" dirty="0">
                <a:latin typeface="Calibri" panose="020F0502020204030204" pitchFamily="34" charset="0"/>
                <a:ea typeface="Calibri" panose="020F0502020204030204" pitchFamily="34" charset="0"/>
              </a:rPr>
              <a:t>oír por la Palabra (</a:t>
            </a:r>
            <a:r>
              <a:rPr lang="es-ES_tradnl" sz="3600" dirty="0">
                <a:effectLst/>
                <a:latin typeface="Calibri" panose="020F0502020204030204" pitchFamily="34" charset="0"/>
                <a:ea typeface="Calibri" panose="020F0502020204030204" pitchFamily="34" charset="0"/>
              </a:rPr>
              <a:t>Romanos 10:17)  </a:t>
            </a:r>
          </a:p>
          <a:p>
            <a:pPr marL="571500" indent="-571500">
              <a:buFont typeface="Arial" panose="020B0604020202020204" pitchFamily="34" charset="0"/>
              <a:buChar char="•"/>
            </a:pPr>
            <a:endParaRPr lang="es-ES_tradnl" sz="3600" dirty="0">
              <a:effectLst/>
              <a:latin typeface="Calibri" panose="020F0502020204030204" pitchFamily="34" charset="0"/>
              <a:ea typeface="Calibri" panose="020F0502020204030204" pitchFamily="34" charset="0"/>
            </a:endParaRPr>
          </a:p>
          <a:p>
            <a:pPr marL="571500" indent="-571500">
              <a:buFont typeface="Arial" panose="020B0604020202020204" pitchFamily="34" charset="0"/>
              <a:buChar char="•"/>
            </a:pPr>
            <a:r>
              <a:rPr lang="es-ES_tradnl" sz="3600" dirty="0">
                <a:latin typeface="Calibri" panose="020F0502020204030204" pitchFamily="34" charset="0"/>
                <a:ea typeface="Calibri" panose="020F0502020204030204" pitchFamily="34" charset="0"/>
              </a:rPr>
              <a:t>Deseamos compartirlo con gozo, sabiduría y confianza en la obra del Espíritu Santo. </a:t>
            </a:r>
            <a:endParaRPr lang="es-ES_tradnl" sz="3600" dirty="0">
              <a:effectLst/>
              <a:latin typeface="Calibri" panose="020F0502020204030204" pitchFamily="34" charset="0"/>
              <a:ea typeface="Calibri" panose="020F0502020204030204" pitchFamily="34" charset="0"/>
            </a:endParaRPr>
          </a:p>
          <a:p>
            <a:endParaRPr sz="3600" dirty="0">
              <a:solidFill>
                <a:schemeClr val="dk1"/>
              </a:solidFill>
              <a:latin typeface="Lato"/>
              <a:ea typeface="Lato"/>
              <a:cs typeface="Lato"/>
              <a:sym typeface="Lato"/>
            </a:endParaRPr>
          </a:p>
        </p:txBody>
      </p:sp>
    </p:spTree>
    <p:extLst>
      <p:ext uri="{BB962C8B-B14F-4D97-AF65-F5344CB8AC3E}">
        <p14:creationId xmlns:p14="http://schemas.microsoft.com/office/powerpoint/2010/main" val="2176506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sp>
        <p:nvSpPr>
          <p:cNvPr id="249" name="Google Shape;249;g2f6bdc44d83_0_8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50" name="Google Shape;250;g2f6bdc44d83_0_84"/>
          <p:cNvPicPr preferRelativeResize="0"/>
          <p:nvPr/>
        </p:nvPicPr>
        <p:blipFill rotWithShape="1">
          <a:blip r:embed="rId3">
            <a:alphaModFix/>
          </a:blip>
          <a:srcRect/>
          <a:stretch/>
        </p:blipFill>
        <p:spPr>
          <a:xfrm>
            <a:off x="-1" y="1819656"/>
            <a:ext cx="3125597" cy="3218688"/>
          </a:xfrm>
          <a:prstGeom prst="rect">
            <a:avLst/>
          </a:prstGeom>
          <a:noFill/>
          <a:ln>
            <a:noFill/>
          </a:ln>
          <a:effectLst>
            <a:outerShdw blurRad="50800" dist="38100" dir="2700000" algn="tl" rotWithShape="0">
              <a:srgbClr val="000000">
                <a:alpha val="40000"/>
              </a:srgbClr>
            </a:outerShdw>
          </a:effectLst>
        </p:spPr>
      </p:pic>
      <p:pic>
        <p:nvPicPr>
          <p:cNvPr id="251" name="Google Shape;251;g2f6bdc44d83_0_8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52" name="Google Shape;252;g2f6bdc44d83_0_84"/>
          <p:cNvSpPr txBox="1"/>
          <p:nvPr/>
        </p:nvSpPr>
        <p:spPr>
          <a:xfrm>
            <a:off x="3125596" y="307500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¿La ley es para ________________?</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301824"/>
            <a:ext cx="913060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Cuándo</a:t>
            </a:r>
            <a:r>
              <a:rPr lang="en-US" sz="4860" dirty="0">
                <a:solidFill>
                  <a:srgbClr val="009444"/>
                </a:solidFill>
                <a:latin typeface="Lato"/>
                <a:ea typeface="Lato"/>
                <a:cs typeface="Lato"/>
                <a:sym typeface="Lato"/>
              </a:rPr>
              <a:t> usar la ley</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368672" y="2223889"/>
            <a:ext cx="8738176" cy="3785611"/>
          </a:xfrm>
          <a:prstGeom prst="rect">
            <a:avLst/>
          </a:prstGeom>
          <a:noFill/>
          <a:ln>
            <a:noFill/>
          </a:ln>
        </p:spPr>
        <p:txBody>
          <a:bodyPr spcFirstLastPara="1" wrap="square" lIns="91425" tIns="45700" rIns="91425" bIns="45700" anchor="t" anchorCtr="0">
            <a:spAutoFit/>
          </a:bodyPr>
          <a:lstStyle/>
          <a:p>
            <a:r>
              <a:rPr lang="es-ES" sz="4000" dirty="0">
                <a:solidFill>
                  <a:schemeClr val="dk1"/>
                </a:solidFill>
                <a:latin typeface="Calibri" panose="020F0502020204030204" pitchFamily="34" charset="0"/>
                <a:ea typeface="Lato"/>
                <a:cs typeface="Times New Roman" panose="02020603050405020304" pitchFamily="18" charset="0"/>
                <a:sym typeface="Lato"/>
              </a:rPr>
              <a:t>La ley es para </a:t>
            </a:r>
            <a:r>
              <a:rPr lang="es-ES" sz="4000" b="1" dirty="0">
                <a:solidFill>
                  <a:schemeClr val="dk1"/>
                </a:solidFill>
                <a:latin typeface="Calibri" panose="020F0502020204030204" pitchFamily="34" charset="0"/>
                <a:ea typeface="Lato"/>
                <a:cs typeface="Times New Roman" panose="02020603050405020304" pitchFamily="18" charset="0"/>
                <a:sym typeface="Lato"/>
              </a:rPr>
              <a:t>los impenitentes.</a:t>
            </a:r>
          </a:p>
          <a:p>
            <a:endParaRPr lang="es-ES" sz="4000" b="1" dirty="0">
              <a:solidFill>
                <a:schemeClr val="dk1"/>
              </a:solidFill>
              <a:latin typeface="Calibri" panose="020F0502020204030204" pitchFamily="34" charset="0"/>
              <a:ea typeface="Lato"/>
              <a:cs typeface="Times New Roman" panose="02020603050405020304" pitchFamily="18" charset="0"/>
              <a:sym typeface="Lato"/>
            </a:endParaRPr>
          </a:p>
          <a:p>
            <a:pPr marL="571500" indent="-5715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Su propósito es mostrarles su pecado y que merecen el infierno. </a:t>
            </a:r>
          </a:p>
          <a:p>
            <a:pPr marL="571500" indent="-5715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Para que vean y confiesan sus pecados</a:t>
            </a:r>
          </a:p>
          <a:p>
            <a:endParaRPr lang="es-ES" sz="4000" dirty="0">
              <a:solidFill>
                <a:schemeClr val="dk1"/>
              </a:solidFill>
              <a:latin typeface="Calibri" panose="020F0502020204030204" pitchFamily="34" charset="0"/>
              <a:ea typeface="Lato"/>
              <a:cs typeface="Times New Roman" panose="02020603050405020304" pitchFamily="18" charset="0"/>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97368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g2f6bdc44d83_0_10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g2f6bdc44d83_0_101"/>
          <p:cNvPicPr preferRelativeResize="0"/>
          <p:nvPr/>
        </p:nvPicPr>
        <p:blipFill rotWithShape="1">
          <a:blip r:embed="rId3">
            <a:alphaModFix/>
          </a:blip>
          <a:srcRect/>
          <a:stretch/>
        </p:blipFill>
        <p:spPr>
          <a:xfrm>
            <a:off x="80900" y="1784950"/>
            <a:ext cx="3125597" cy="3218436"/>
          </a:xfrm>
          <a:prstGeom prst="rect">
            <a:avLst/>
          </a:prstGeom>
          <a:noFill/>
          <a:ln>
            <a:noFill/>
          </a:ln>
          <a:effectLst>
            <a:outerShdw blurRad="50800" dist="38100" dir="2700000" algn="tl" rotWithShape="0">
              <a:srgbClr val="000000">
                <a:alpha val="40000"/>
              </a:srgbClr>
            </a:outerShdw>
          </a:effectLst>
        </p:spPr>
      </p:pic>
      <p:pic>
        <p:nvPicPr>
          <p:cNvPr id="267" name="Google Shape;267;g2f6bdc44d83_0_10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68" name="Google Shape;268;g2f6bdc44d83_0_101"/>
          <p:cNvSpPr txBox="1"/>
          <p:nvPr/>
        </p:nvSpPr>
        <p:spPr>
          <a:xfrm>
            <a:off x="2970406" y="3065420"/>
            <a:ext cx="9221594" cy="727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¿El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es para ______________?</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301824"/>
            <a:ext cx="913060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Cuándo</a:t>
            </a:r>
            <a:r>
              <a:rPr lang="en-US" sz="4860" dirty="0">
                <a:solidFill>
                  <a:srgbClr val="009444"/>
                </a:solidFill>
                <a:latin typeface="Lato"/>
                <a:ea typeface="Lato"/>
                <a:cs typeface="Lato"/>
                <a:sym typeface="Lato"/>
              </a:rPr>
              <a:t> usar </a:t>
            </a:r>
            <a:r>
              <a:rPr lang="en-US" sz="4860" dirty="0" err="1">
                <a:solidFill>
                  <a:srgbClr val="009444"/>
                </a:solidFill>
                <a:latin typeface="Lato"/>
                <a:ea typeface="Lato"/>
                <a:cs typeface="Lato"/>
                <a:sym typeface="Lato"/>
              </a:rPr>
              <a:t>el</a:t>
            </a:r>
            <a:r>
              <a:rPr lang="en-US" sz="4860" dirty="0">
                <a:solidFill>
                  <a:srgbClr val="009444"/>
                </a:solidFill>
                <a:latin typeface="Lato"/>
                <a:ea typeface="Lato"/>
                <a:cs typeface="Lato"/>
                <a:sym typeface="Lato"/>
              </a:rPr>
              <a:t> </a:t>
            </a:r>
            <a:r>
              <a:rPr lang="en-US" sz="4860" dirty="0" err="1">
                <a:solidFill>
                  <a:srgbClr val="009444"/>
                </a:solidFill>
                <a:latin typeface="Lato"/>
                <a:ea typeface="Lato"/>
                <a:cs typeface="Lato"/>
                <a:sym typeface="Lato"/>
              </a:rPr>
              <a:t>evangelio</a:t>
            </a:r>
            <a:r>
              <a:rPr lang="en-US" sz="4860" dirty="0">
                <a:solidFill>
                  <a:srgbClr val="009444"/>
                </a:solidFill>
                <a:latin typeface="Lato"/>
                <a:ea typeface="Lato"/>
                <a:cs typeface="Lato"/>
                <a:sym typeface="Lato"/>
              </a:rPr>
              <a:t>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444005" y="2223889"/>
            <a:ext cx="8777097" cy="3170058"/>
          </a:xfrm>
          <a:prstGeom prst="rect">
            <a:avLst/>
          </a:prstGeom>
          <a:noFill/>
          <a:ln>
            <a:noFill/>
          </a:ln>
        </p:spPr>
        <p:txBody>
          <a:bodyPr spcFirstLastPara="1" wrap="square" lIns="91425" tIns="45700" rIns="91425" bIns="45700" anchor="t" anchorCtr="0">
            <a:spAutoFit/>
          </a:bodyPr>
          <a:lstStyle/>
          <a:p>
            <a:r>
              <a:rPr lang="es-ES" sz="4000" dirty="0">
                <a:solidFill>
                  <a:schemeClr val="dk1"/>
                </a:solidFill>
                <a:latin typeface="Calibri" panose="020F0502020204030204" pitchFamily="34" charset="0"/>
                <a:ea typeface="Lato"/>
                <a:cs typeface="Times New Roman" panose="02020603050405020304" pitchFamily="18" charset="0"/>
                <a:sym typeface="Lato"/>
              </a:rPr>
              <a:t>El evangelio es para </a:t>
            </a:r>
            <a:r>
              <a:rPr lang="es-ES" sz="4000" b="1" dirty="0">
                <a:solidFill>
                  <a:schemeClr val="dk1"/>
                </a:solidFill>
                <a:latin typeface="Calibri" panose="020F0502020204030204" pitchFamily="34" charset="0"/>
                <a:ea typeface="Lato"/>
                <a:cs typeface="Times New Roman" panose="02020603050405020304" pitchFamily="18" charset="0"/>
                <a:sym typeface="Lato"/>
              </a:rPr>
              <a:t>los arrepentidos.</a:t>
            </a:r>
          </a:p>
          <a:p>
            <a:endParaRPr lang="es-ES" sz="4000" b="1" dirty="0">
              <a:solidFill>
                <a:schemeClr val="dk1"/>
              </a:solidFill>
              <a:latin typeface="Calibri" panose="020F0502020204030204" pitchFamily="34" charset="0"/>
              <a:ea typeface="Lato"/>
              <a:cs typeface="Times New Roman" panose="02020603050405020304" pitchFamily="18" charset="0"/>
              <a:sym typeface="Lato"/>
            </a:endParaRPr>
          </a:p>
          <a:p>
            <a:pPr marL="571500" indent="-571500">
              <a:buFont typeface="Arial" panose="020B0604020202020204" pitchFamily="34" charset="0"/>
              <a:buChar char="•"/>
            </a:pPr>
            <a:r>
              <a:rPr lang="es-ES" sz="4000" dirty="0">
                <a:solidFill>
                  <a:schemeClr val="dk1"/>
                </a:solidFill>
                <a:latin typeface="Calibri" panose="020F0502020204030204" pitchFamily="34" charset="0"/>
                <a:ea typeface="Lato"/>
                <a:cs typeface="Times New Roman" panose="02020603050405020304" pitchFamily="18" charset="0"/>
                <a:sym typeface="Lato"/>
              </a:rPr>
              <a:t>Para que sean consolados y asegurados del perdón. </a:t>
            </a:r>
          </a:p>
          <a:p>
            <a:pPr marL="571500" indent="-571500">
              <a:buFont typeface="Arial" panose="020B0604020202020204" pitchFamily="34" charset="0"/>
              <a:buChar char="•"/>
            </a:pPr>
            <a:endParaRPr lang="es-ES" sz="4000" dirty="0">
              <a:solidFill>
                <a:schemeClr val="dk1"/>
              </a:solidFill>
              <a:latin typeface="Calibri" panose="020F0502020204030204" pitchFamily="34" charset="0"/>
              <a:ea typeface="Lato"/>
              <a:cs typeface="Times New Roman" panose="02020603050405020304" pitchFamily="18" charset="0"/>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557216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38192" y="3429000"/>
            <a:ext cx="9130601"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rgbClr val="009444"/>
                </a:solidFill>
                <a:latin typeface="Lato"/>
                <a:ea typeface="Lato"/>
                <a:cs typeface="Lato"/>
                <a:sym typeface="Lato"/>
              </a:rPr>
              <a:t>Usar mal la ley o </a:t>
            </a:r>
            <a:r>
              <a:rPr lang="en-US" sz="4400" dirty="0" err="1">
                <a:solidFill>
                  <a:srgbClr val="009444"/>
                </a:solidFill>
                <a:latin typeface="Lato"/>
                <a:ea typeface="Lato"/>
                <a:cs typeface="Lato"/>
                <a:sym typeface="Lato"/>
              </a:rPr>
              <a:t>el</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evangelio</a:t>
            </a:r>
            <a:r>
              <a:rPr lang="en-US" sz="4400" dirty="0">
                <a:solidFill>
                  <a:srgbClr val="009444"/>
                </a:solidFill>
                <a:latin typeface="Lato"/>
                <a:ea typeface="Lato"/>
                <a:cs typeface="Lato"/>
                <a:sym typeface="Lato"/>
              </a:rPr>
              <a:t> causa gran </a:t>
            </a:r>
            <a:r>
              <a:rPr lang="en-US" sz="4400" dirty="0" err="1">
                <a:solidFill>
                  <a:srgbClr val="009444"/>
                </a:solidFill>
                <a:latin typeface="Lato"/>
                <a:ea typeface="Lato"/>
                <a:cs typeface="Lato"/>
                <a:sym typeface="Lato"/>
              </a:rPr>
              <a:t>daño</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espiritual</a:t>
            </a:r>
            <a:r>
              <a:rPr lang="en-US" sz="4400" dirty="0">
                <a:solidFill>
                  <a:srgbClr val="009444"/>
                </a:solidFill>
                <a:latin typeface="Lato"/>
                <a:ea typeface="Lato"/>
                <a:cs typeface="Lato"/>
                <a:sym typeface="Lato"/>
              </a:rPr>
              <a:t>.</a:t>
            </a:r>
            <a:endParaRPr sz="4400" dirty="0">
              <a:solidFill>
                <a:schemeClr val="tx1"/>
              </a:solidFill>
              <a:latin typeface="Lato"/>
              <a:ea typeface="Lato"/>
              <a:cs typeface="Lato"/>
              <a:sym typeface="Lato"/>
            </a:endParaRPr>
          </a:p>
        </p:txBody>
      </p:sp>
      <p:cxnSp>
        <p:nvCxnSpPr>
          <p:cNvPr id="195" name="Google Shape;195;p8"/>
          <p:cNvCxnSpPr/>
          <p:nvPr/>
        </p:nvCxnSpPr>
        <p:spPr>
          <a:xfrm>
            <a:off x="2338192" y="530453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5460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g2f6bcc46dec_0_3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2" name="Google Shape;282;g2f6bcc46dec_0_38"/>
          <p:cNvPicPr preferRelativeResize="0"/>
          <p:nvPr/>
        </p:nvPicPr>
        <p:blipFill rotWithShape="1">
          <a:blip r:embed="rId3">
            <a:alphaModFix/>
          </a:blip>
          <a:srcRect/>
          <a:stretch/>
        </p:blipFill>
        <p:spPr>
          <a:xfrm>
            <a:off x="80900" y="1681882"/>
            <a:ext cx="3125597" cy="3218436"/>
          </a:xfrm>
          <a:prstGeom prst="rect">
            <a:avLst/>
          </a:prstGeom>
          <a:noFill/>
          <a:ln>
            <a:noFill/>
          </a:ln>
          <a:effectLst>
            <a:outerShdw blurRad="50800" dist="38100" dir="2700000" algn="tl" rotWithShape="0">
              <a:srgbClr val="000000">
                <a:alpha val="40000"/>
              </a:srgbClr>
            </a:outerShdw>
          </a:effectLst>
        </p:spPr>
      </p:pic>
      <p:pic>
        <p:nvPicPr>
          <p:cNvPr id="283" name="Google Shape;283;g2f6bcc46dec_0_3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84" name="Google Shape;284;g2f6bcc46dec_0_38"/>
          <p:cNvSpPr txBox="1"/>
          <p:nvPr/>
        </p:nvSpPr>
        <p:spPr>
          <a:xfrm>
            <a:off x="3287398" y="2151747"/>
            <a:ext cx="7267200" cy="255450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ocurre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predica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evangelio</a:t>
            </a:r>
            <a:r>
              <a:rPr lang="en-US" sz="4000" b="1" dirty="0">
                <a:solidFill>
                  <a:schemeClr val="dk1"/>
                </a:solidFill>
                <a:latin typeface="Lato"/>
                <a:ea typeface="Lato"/>
                <a:cs typeface="Lato"/>
                <a:sym typeface="Lato"/>
              </a:rPr>
              <a:t> a un </a:t>
            </a:r>
            <a:r>
              <a:rPr lang="en-US" sz="4000" b="1" dirty="0" err="1">
                <a:solidFill>
                  <a:schemeClr val="dk1"/>
                </a:solidFill>
                <a:latin typeface="Lato"/>
                <a:ea typeface="Lato"/>
                <a:cs typeface="Lato"/>
                <a:sym typeface="Lato"/>
              </a:rPr>
              <a:t>impenitente</a:t>
            </a:r>
            <a:r>
              <a:rPr lang="en-US" sz="4000" b="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r>
              <a:rPr lang="en-US" sz="4000" dirty="0">
                <a:solidFill>
                  <a:schemeClr val="dk1"/>
                </a:solidFill>
                <a:latin typeface="Lato"/>
                <a:ea typeface="Lato"/>
                <a:cs typeface="Lato"/>
                <a:sym typeface="Lato"/>
              </a:rPr>
              <a:t>(que no se </a:t>
            </a:r>
            <a:r>
              <a:rPr lang="en-US" sz="4000" dirty="0" err="1">
                <a:solidFill>
                  <a:schemeClr val="dk1"/>
                </a:solidFill>
                <a:latin typeface="Lato"/>
                <a:ea typeface="Lato"/>
                <a:cs typeface="Lato"/>
                <a:sym typeface="Lato"/>
              </a:rPr>
              <a:t>arrepiente</a:t>
            </a:r>
            <a:r>
              <a:rPr lang="en-US" sz="4000" dirty="0">
                <a:solidFill>
                  <a:schemeClr val="dk1"/>
                </a:solidFill>
                <a:latin typeface="Lato"/>
                <a:ea typeface="Lato"/>
                <a:cs typeface="Lato"/>
                <a:sym typeface="Lato"/>
              </a:rPr>
              <a:t> de sus </a:t>
            </a:r>
            <a:r>
              <a:rPr lang="en-US" sz="4000" dirty="0" err="1">
                <a:solidFill>
                  <a:schemeClr val="dk1"/>
                </a:solidFill>
                <a:latin typeface="Lato"/>
                <a:ea typeface="Lato"/>
                <a:cs typeface="Lato"/>
                <a:sym typeface="Lato"/>
              </a:rPr>
              <a:t>pecados</a:t>
            </a:r>
            <a:r>
              <a:rPr lang="en-US" sz="4000"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2237232" y="920641"/>
            <a:ext cx="9479280" cy="5016718"/>
          </a:xfrm>
          <a:prstGeom prst="rect">
            <a:avLst/>
          </a:prstGeom>
          <a:noFill/>
          <a:ln>
            <a:noFill/>
          </a:ln>
        </p:spPr>
        <p:txBody>
          <a:bodyPr spcFirstLastPara="1" wrap="square" lIns="91425" tIns="45700" rIns="91425" bIns="45700" anchor="t" anchorCtr="0">
            <a:spAutoFit/>
          </a:bodyPr>
          <a:lstStyle/>
          <a:p>
            <a:r>
              <a:rPr lang="es-ES" sz="4000" b="1" dirty="0">
                <a:solidFill>
                  <a:srgbClr val="00B050"/>
                </a:solidFill>
                <a:latin typeface="Calibri" panose="020F0502020204030204" pitchFamily="34" charset="0"/>
                <a:ea typeface="Lato"/>
                <a:cs typeface="Times New Roman" panose="02020603050405020304" pitchFamily="18" charset="0"/>
                <a:sym typeface="Lato"/>
              </a:rPr>
              <a:t>¿Qué pasa cuando se comparte el evangelio a un impenitente?</a:t>
            </a:r>
          </a:p>
          <a:p>
            <a:endParaRPr lang="es-ES" sz="4000" b="1" dirty="0">
              <a:solidFill>
                <a:schemeClr val="tx1"/>
              </a:solidFill>
              <a:latin typeface="Calibri" panose="020F0502020204030204" pitchFamily="34" charset="0"/>
              <a:ea typeface="Lato"/>
              <a:cs typeface="Times New Roman" panose="02020603050405020304" pitchFamily="18" charset="0"/>
              <a:sym typeface="Lato"/>
            </a:endParaRP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No es capaz de reconocer pecado</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Cree que Dios aprueba el pecado</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No ve la necesidad de arrepentirse</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Sigue pecando</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Terminará bajo condenación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035439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g2f6bdc44d83_0_12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0" name="Google Shape;290;g2f6bdc44d83_0_120"/>
          <p:cNvPicPr preferRelativeResize="0"/>
          <p:nvPr/>
        </p:nvPicPr>
        <p:blipFill rotWithShape="1">
          <a:blip r:embed="rId3">
            <a:alphaModFix/>
          </a:blip>
          <a:srcRect/>
          <a:stretch/>
        </p:blipFill>
        <p:spPr>
          <a:xfrm>
            <a:off x="-1" y="1681882"/>
            <a:ext cx="3125597" cy="3218436"/>
          </a:xfrm>
          <a:prstGeom prst="rect">
            <a:avLst/>
          </a:prstGeom>
          <a:noFill/>
          <a:ln>
            <a:noFill/>
          </a:ln>
          <a:effectLst>
            <a:outerShdw blurRad="50800" dist="38100" dir="2700000" algn="tl" rotWithShape="0">
              <a:srgbClr val="000000">
                <a:alpha val="40000"/>
              </a:srgbClr>
            </a:outerShdw>
          </a:effectLst>
        </p:spPr>
      </p:pic>
      <p:pic>
        <p:nvPicPr>
          <p:cNvPr id="291" name="Google Shape;291;g2f6bdc44d83_0_12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92" name="Google Shape;292;g2f6bdc44d83_0_120"/>
          <p:cNvSpPr txBox="1"/>
          <p:nvPr/>
        </p:nvSpPr>
        <p:spPr>
          <a:xfrm>
            <a:off x="3125596" y="2459524"/>
            <a:ext cx="72672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ocurre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se </a:t>
            </a:r>
            <a:r>
              <a:rPr lang="en-US" sz="4000" b="1" dirty="0" err="1">
                <a:solidFill>
                  <a:schemeClr val="dk1"/>
                </a:solidFill>
                <a:latin typeface="Lato"/>
                <a:ea typeface="Lato"/>
                <a:cs typeface="Lato"/>
                <a:sym typeface="Lato"/>
              </a:rPr>
              <a:t>predica</a:t>
            </a:r>
            <a:r>
              <a:rPr lang="en-US" sz="4000" b="1" dirty="0">
                <a:solidFill>
                  <a:schemeClr val="dk1"/>
                </a:solidFill>
                <a:latin typeface="Lato"/>
                <a:ea typeface="Lato"/>
                <a:cs typeface="Lato"/>
                <a:sym typeface="Lato"/>
              </a:rPr>
              <a:t> solo la ley a un </a:t>
            </a:r>
            <a:r>
              <a:rPr lang="en-US" sz="4000" b="1" dirty="0" err="1">
                <a:solidFill>
                  <a:schemeClr val="dk1"/>
                </a:solidFill>
                <a:latin typeface="Lato"/>
                <a:ea typeface="Lato"/>
                <a:cs typeface="Lato"/>
                <a:sym typeface="Lato"/>
              </a:rPr>
              <a:t>arrepentido</a:t>
            </a:r>
            <a:r>
              <a:rPr lang="en-US" sz="4000" b="1" dirty="0">
                <a:solidFill>
                  <a:schemeClr val="dk1"/>
                </a:solidFill>
                <a:latin typeface="Lato"/>
                <a:ea typeface="Lato"/>
                <a:cs typeface="Lato"/>
                <a:sym typeface="Lato"/>
              </a:rPr>
              <a:t>?</a:t>
            </a:r>
          </a:p>
          <a:p>
            <a:pPr marL="0" marR="0" lvl="0" indent="0" algn="l" rtl="0">
              <a:lnSpc>
                <a:spcPct val="100000"/>
              </a:lnSpc>
              <a:spcBef>
                <a:spcPts val="0"/>
              </a:spcBef>
              <a:spcAft>
                <a:spcPts val="0"/>
              </a:spcAft>
              <a:buClr>
                <a:schemeClr val="dk1"/>
              </a:buClr>
              <a:buSzPts val="1100"/>
              <a:buFont typeface="Arial"/>
              <a:buNone/>
            </a:pPr>
            <a:r>
              <a:rPr lang="en-US" sz="4000" i="0" u="none" strike="noStrike" cap="none" dirty="0">
                <a:solidFill>
                  <a:schemeClr val="dk1"/>
                </a:solidFill>
                <a:latin typeface="Lato"/>
                <a:ea typeface="Lato"/>
                <a:cs typeface="Lato"/>
                <a:sym typeface="Lato"/>
              </a:rPr>
              <a:t>(Un </a:t>
            </a:r>
            <a:r>
              <a:rPr lang="en-US" sz="4000" i="0" u="none" strike="noStrike" cap="none" dirty="0" err="1">
                <a:solidFill>
                  <a:schemeClr val="dk1"/>
                </a:solidFill>
                <a:latin typeface="Lato"/>
                <a:ea typeface="Lato"/>
                <a:cs typeface="Lato"/>
                <a:sym typeface="Lato"/>
              </a:rPr>
              <a:t>pecador</a:t>
            </a:r>
            <a:r>
              <a:rPr lang="en-US" sz="4000" i="0" u="none" strike="noStrike" cap="none" dirty="0">
                <a:solidFill>
                  <a:schemeClr val="dk1"/>
                </a:solidFill>
                <a:latin typeface="Lato"/>
                <a:ea typeface="Lato"/>
                <a:cs typeface="Lato"/>
                <a:sym typeface="Lato"/>
              </a:rPr>
              <a:t> </a:t>
            </a:r>
            <a:r>
              <a:rPr lang="en-US" sz="4000" i="0" u="none" strike="noStrike" cap="none" dirty="0" err="1">
                <a:solidFill>
                  <a:schemeClr val="dk1"/>
                </a:solidFill>
                <a:latin typeface="Lato"/>
                <a:ea typeface="Lato"/>
                <a:cs typeface="Lato"/>
                <a:sym typeface="Lato"/>
              </a:rPr>
              <a:t>destrozado</a:t>
            </a:r>
            <a:r>
              <a:rPr lang="en-US" sz="4000" i="0" u="none" strike="noStrike" cap="none" dirty="0">
                <a:solidFill>
                  <a:schemeClr val="dk1"/>
                </a:solidFill>
                <a:latin typeface="Lato"/>
                <a:ea typeface="Lato"/>
                <a:cs typeface="Lato"/>
                <a:sym typeface="Lato"/>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2"/>
          <p:cNvSpPr txBox="1"/>
          <p:nvPr/>
        </p:nvSpPr>
        <p:spPr>
          <a:xfrm>
            <a:off x="3648058" y="2018271"/>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a:t>
            </a:r>
            <a:r>
              <a:rPr lang="en-US" sz="4860" dirty="0">
                <a:solidFill>
                  <a:srgbClr val="009444"/>
                </a:solidFill>
                <a:latin typeface="Lato"/>
                <a:ea typeface="Lato"/>
                <a:cs typeface="Lato"/>
                <a:sym typeface="Lato"/>
              </a:rPr>
              <a:t>3</a:t>
            </a:r>
            <a:endParaRPr sz="6000" b="0" i="0" u="none" strike="noStrike" cap="none" dirty="0">
              <a:solidFill>
                <a:srgbClr val="009444"/>
              </a:solidFill>
              <a:latin typeface="Lato"/>
              <a:ea typeface="Lato"/>
              <a:cs typeface="Lato"/>
              <a:sym typeface="Lato"/>
            </a:endParaRPr>
          </a:p>
        </p:txBody>
      </p:sp>
      <p:sp>
        <p:nvSpPr>
          <p:cNvPr id="101" name="Google Shape;101;p2"/>
          <p:cNvSpPr txBox="1"/>
          <p:nvPr/>
        </p:nvSpPr>
        <p:spPr>
          <a:xfrm>
            <a:off x="3648058" y="3491042"/>
            <a:ext cx="7435200" cy="23180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888" dirty="0" err="1">
                <a:solidFill>
                  <a:schemeClr val="dk1"/>
                </a:solidFill>
                <a:latin typeface="Lato"/>
                <a:ea typeface="Lato"/>
                <a:cs typeface="Lato"/>
                <a:sym typeface="Lato"/>
              </a:rPr>
              <a:t>Cuándo</a:t>
            </a:r>
            <a:r>
              <a:rPr lang="en-US" sz="3888" dirty="0">
                <a:solidFill>
                  <a:schemeClr val="dk1"/>
                </a:solidFill>
                <a:latin typeface="Lato"/>
                <a:ea typeface="Lato"/>
                <a:cs typeface="Lato"/>
                <a:sym typeface="Lato"/>
              </a:rPr>
              <a:t> </a:t>
            </a:r>
            <a:r>
              <a:rPr lang="en-US" sz="3888" dirty="0" err="1">
                <a:solidFill>
                  <a:schemeClr val="dk1"/>
                </a:solidFill>
                <a:latin typeface="Lato"/>
                <a:ea typeface="Lato"/>
                <a:cs typeface="Lato"/>
                <a:sym typeface="Lato"/>
              </a:rPr>
              <a:t>Compartir</a:t>
            </a:r>
            <a:r>
              <a:rPr lang="en-US" sz="3888" dirty="0">
                <a:solidFill>
                  <a:schemeClr val="dk1"/>
                </a:solidFill>
                <a:latin typeface="Lato"/>
                <a:ea typeface="Lato"/>
                <a:cs typeface="Lato"/>
                <a:sym typeface="Lato"/>
              </a:rPr>
              <a:t> Ley y </a:t>
            </a:r>
            <a:r>
              <a:rPr lang="en-US" sz="3888" dirty="0" err="1">
                <a:solidFill>
                  <a:schemeClr val="dk1"/>
                </a:solidFill>
                <a:latin typeface="Lato"/>
                <a:ea typeface="Lato"/>
                <a:cs typeface="Lato"/>
                <a:sym typeface="Lato"/>
              </a:rPr>
              <a:t>Evangelio</a:t>
            </a: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endParaRPr lang="en-US" sz="3888"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2800" b="1" i="0" u="none" strike="noStrike" cap="none" dirty="0">
                <a:solidFill>
                  <a:schemeClr val="dk1"/>
                </a:solidFill>
                <a:latin typeface="Lato"/>
                <a:ea typeface="Lato"/>
                <a:cs typeface="Lato"/>
                <a:sym typeface="Lato"/>
              </a:rPr>
              <a:t>Romanos 3:19-20; Romanos 1:16-17</a:t>
            </a:r>
            <a:endParaRPr sz="2800" b="1" i="0" u="none" strike="noStrike" cap="none" dirty="0">
              <a:solidFill>
                <a:schemeClr val="dk1"/>
              </a:solidFill>
              <a:latin typeface="Lato"/>
              <a:ea typeface="Lato"/>
              <a:cs typeface="Lato"/>
              <a:sym typeface="Lato"/>
            </a:endParaRPr>
          </a:p>
        </p:txBody>
      </p:sp>
      <p:cxnSp>
        <p:nvCxnSpPr>
          <p:cNvPr id="102" name="Google Shape;102;p2"/>
          <p:cNvCxnSpPr/>
          <p:nvPr/>
        </p:nvCxnSpPr>
        <p:spPr>
          <a:xfrm>
            <a:off x="3206536"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03" name="Google Shape;103;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6" name="Google Shape;196;p8"/>
          <p:cNvSpPr txBox="1"/>
          <p:nvPr/>
        </p:nvSpPr>
        <p:spPr>
          <a:xfrm>
            <a:off x="2164080" y="408434"/>
            <a:ext cx="9479280" cy="5632271"/>
          </a:xfrm>
          <a:prstGeom prst="rect">
            <a:avLst/>
          </a:prstGeom>
          <a:noFill/>
          <a:ln>
            <a:noFill/>
          </a:ln>
        </p:spPr>
        <p:txBody>
          <a:bodyPr spcFirstLastPara="1" wrap="square" lIns="91425" tIns="45700" rIns="91425" bIns="45700" anchor="t" anchorCtr="0">
            <a:spAutoFit/>
          </a:bodyPr>
          <a:lstStyle/>
          <a:p>
            <a:r>
              <a:rPr lang="es-ES" sz="4000" b="1" dirty="0">
                <a:solidFill>
                  <a:srgbClr val="00B050"/>
                </a:solidFill>
                <a:latin typeface="Calibri" panose="020F0502020204030204" pitchFamily="34" charset="0"/>
                <a:ea typeface="Lato"/>
                <a:cs typeface="Times New Roman" panose="02020603050405020304" pitchFamily="18" charset="0"/>
                <a:sym typeface="Lato"/>
              </a:rPr>
              <a:t>¿Qué pasa cuando se predica solo la ley a un arrepentido?</a:t>
            </a:r>
          </a:p>
          <a:p>
            <a:endParaRPr lang="es-ES" sz="4000" b="1" dirty="0">
              <a:solidFill>
                <a:schemeClr val="tx1"/>
              </a:solidFill>
              <a:latin typeface="Calibri" panose="020F0502020204030204" pitchFamily="34" charset="0"/>
              <a:ea typeface="Lato"/>
              <a:cs typeface="Times New Roman" panose="02020603050405020304" pitchFamily="18" charset="0"/>
              <a:sym typeface="Lato"/>
            </a:endParaRP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Se le niega el consuelo del perdón</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Solo recibe condena</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Esto lleva a tristeza, la culpa y la desesperación </a:t>
            </a:r>
          </a:p>
          <a:p>
            <a:pPr marL="571500" indent="-571500">
              <a:buFont typeface="Arial" panose="020B0604020202020204" pitchFamily="34" charset="0"/>
              <a:buChar char="•"/>
            </a:pPr>
            <a:r>
              <a:rPr lang="es-ES" sz="4000" dirty="0">
                <a:solidFill>
                  <a:schemeClr val="tx1"/>
                </a:solidFill>
                <a:latin typeface="Calibri" panose="020F0502020204030204" pitchFamily="34" charset="0"/>
                <a:ea typeface="Lato"/>
                <a:cs typeface="Times New Roman" panose="02020603050405020304" pitchFamily="18" charset="0"/>
                <a:sym typeface="Lato"/>
              </a:rPr>
              <a:t>Podría pensar que debe salvarse con sus obras y perderse eternamente</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670530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38192" y="2694477"/>
            <a:ext cx="9130601"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err="1">
                <a:solidFill>
                  <a:srgbClr val="009444"/>
                </a:solidFill>
                <a:latin typeface="Lato"/>
                <a:ea typeface="Lato"/>
                <a:cs typeface="Lato"/>
                <a:sym typeface="Lato"/>
              </a:rPr>
              <a:t>Afligir</a:t>
            </a:r>
            <a:r>
              <a:rPr lang="en-US" sz="4400" dirty="0">
                <a:solidFill>
                  <a:srgbClr val="009444"/>
                </a:solidFill>
                <a:latin typeface="Lato"/>
                <a:ea typeface="Lato"/>
                <a:cs typeface="Lato"/>
                <a:sym typeface="Lato"/>
              </a:rPr>
              <a:t> al </a:t>
            </a:r>
            <a:r>
              <a:rPr lang="en-US" sz="4400" dirty="0" err="1">
                <a:solidFill>
                  <a:srgbClr val="009444"/>
                </a:solidFill>
                <a:latin typeface="Lato"/>
                <a:ea typeface="Lato"/>
                <a:cs typeface="Lato"/>
                <a:sym typeface="Lato"/>
              </a:rPr>
              <a:t>cómodo</a:t>
            </a:r>
            <a:r>
              <a:rPr lang="en-US" sz="4400" dirty="0">
                <a:solidFill>
                  <a:srgbClr val="009444"/>
                </a:solidFill>
                <a:latin typeface="Lato"/>
                <a:ea typeface="Lato"/>
                <a:cs typeface="Lato"/>
                <a:sym typeface="Lato"/>
              </a:rPr>
              <a:t> (con la ley) y </a:t>
            </a:r>
            <a:r>
              <a:rPr lang="en-US" sz="4400" dirty="0" err="1">
                <a:solidFill>
                  <a:srgbClr val="009444"/>
                </a:solidFill>
                <a:latin typeface="Lato"/>
                <a:ea typeface="Lato"/>
                <a:cs typeface="Lato"/>
                <a:sym typeface="Lato"/>
              </a:rPr>
              <a:t>consolar</a:t>
            </a:r>
            <a:r>
              <a:rPr lang="en-US" sz="4400" dirty="0">
                <a:solidFill>
                  <a:srgbClr val="009444"/>
                </a:solidFill>
                <a:latin typeface="Lato"/>
                <a:ea typeface="Lato"/>
                <a:cs typeface="Lato"/>
                <a:sym typeface="Lato"/>
              </a:rPr>
              <a:t> a </a:t>
            </a:r>
            <a:r>
              <a:rPr lang="en-US" sz="4400" dirty="0" err="1">
                <a:solidFill>
                  <a:srgbClr val="009444"/>
                </a:solidFill>
                <a:latin typeface="Lato"/>
                <a:ea typeface="Lato"/>
                <a:cs typeface="Lato"/>
                <a:sym typeface="Lato"/>
              </a:rPr>
              <a:t>los</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afligidos</a:t>
            </a:r>
            <a:r>
              <a:rPr lang="en-US" sz="4400" dirty="0">
                <a:solidFill>
                  <a:srgbClr val="009444"/>
                </a:solidFill>
                <a:latin typeface="Lato"/>
                <a:ea typeface="Lato"/>
                <a:cs typeface="Lato"/>
                <a:sym typeface="Lato"/>
              </a:rPr>
              <a:t> (con </a:t>
            </a:r>
            <a:r>
              <a:rPr lang="en-US" sz="4400" dirty="0" err="1">
                <a:solidFill>
                  <a:srgbClr val="009444"/>
                </a:solidFill>
                <a:latin typeface="Lato"/>
                <a:ea typeface="Lato"/>
                <a:cs typeface="Lato"/>
                <a:sym typeface="Lato"/>
              </a:rPr>
              <a:t>el</a:t>
            </a:r>
            <a:r>
              <a:rPr lang="en-US" sz="4400" dirty="0">
                <a:solidFill>
                  <a:srgbClr val="009444"/>
                </a:solidFill>
                <a:latin typeface="Lato"/>
                <a:ea typeface="Lato"/>
                <a:cs typeface="Lato"/>
                <a:sym typeface="Lato"/>
              </a:rPr>
              <a:t> </a:t>
            </a:r>
            <a:r>
              <a:rPr lang="en-US" sz="4400" dirty="0" err="1">
                <a:solidFill>
                  <a:srgbClr val="009444"/>
                </a:solidFill>
                <a:latin typeface="Lato"/>
                <a:ea typeface="Lato"/>
                <a:cs typeface="Lato"/>
                <a:sym typeface="Lato"/>
              </a:rPr>
              <a:t>evangelio</a:t>
            </a:r>
            <a:r>
              <a:rPr lang="en-US" sz="4400" dirty="0">
                <a:solidFill>
                  <a:srgbClr val="009444"/>
                </a:solidFill>
                <a:latin typeface="Lato"/>
                <a:ea typeface="Lato"/>
                <a:cs typeface="Lato"/>
                <a:sym typeface="Lato"/>
              </a:rPr>
              <a:t>) </a:t>
            </a:r>
            <a:endParaRPr sz="4400" dirty="0">
              <a:solidFill>
                <a:schemeClr val="tx1"/>
              </a:solidFill>
              <a:latin typeface="Lato"/>
              <a:ea typeface="Lato"/>
              <a:cs typeface="Lato"/>
              <a:sym typeface="Lato"/>
            </a:endParaRPr>
          </a:p>
        </p:txBody>
      </p:sp>
      <p:cxnSp>
        <p:nvCxnSpPr>
          <p:cNvPr id="195" name="Google Shape;195;p8"/>
          <p:cNvCxnSpPr/>
          <p:nvPr/>
        </p:nvCxnSpPr>
        <p:spPr>
          <a:xfrm>
            <a:off x="2338192" y="530453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30903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Definir</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qué</a:t>
              </a:r>
              <a:r>
                <a:rPr lang="en-US" sz="2800" b="0" i="0" u="none" strike="noStrike" cap="none" dirty="0">
                  <a:solidFill>
                    <a:schemeClr val="lt1"/>
                  </a:solidFill>
                  <a:latin typeface="Lato"/>
                  <a:ea typeface="Lato"/>
                  <a:cs typeface="Lato"/>
                  <a:sym typeface="Lato"/>
                </a:rPr>
                <a:t> son la ley y </a:t>
              </a:r>
              <a:r>
                <a:rPr lang="en-US" sz="2800" b="0" i="0" u="none" strike="noStrike" cap="none" dirty="0" err="1">
                  <a:solidFill>
                    <a:schemeClr val="lt1"/>
                  </a:solidFill>
                  <a:latin typeface="Lato"/>
                  <a:ea typeface="Lato"/>
                  <a:cs typeface="Lato"/>
                  <a:sym typeface="Lato"/>
                </a:rPr>
                <a:t>el</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evaneglio</a:t>
              </a:r>
              <a:r>
                <a:rPr lang="en-US" sz="2800" b="0" i="0" u="none" strike="noStrike" cap="none" dirty="0">
                  <a:solidFill>
                    <a:schemeClr val="lt1"/>
                  </a:solidFill>
                  <a:latin typeface="Lato"/>
                  <a:ea typeface="Lato"/>
                  <a:cs typeface="Lato"/>
                  <a:sym typeface="Lato"/>
                </a:rPr>
                <a:t> y </a:t>
              </a:r>
              <a:r>
                <a:rPr lang="en-US" sz="2800" b="0" i="0" u="none" strike="noStrike" cap="none" dirty="0" err="1">
                  <a:solidFill>
                    <a:schemeClr val="lt1"/>
                  </a:solidFill>
                  <a:latin typeface="Lato"/>
                  <a:ea typeface="Lato"/>
                  <a:cs typeface="Lato"/>
                  <a:sym typeface="Lato"/>
                </a:rPr>
                <a:t>cuál</a:t>
              </a:r>
              <a:r>
                <a:rPr lang="en-US" sz="2800" b="0" i="0" u="none" strike="noStrike" cap="none" dirty="0">
                  <a:solidFill>
                    <a:schemeClr val="lt1"/>
                  </a:solidFill>
                  <a:latin typeface="Lato"/>
                  <a:ea typeface="Lato"/>
                  <a:cs typeface="Lato"/>
                  <a:sym typeface="Lato"/>
                </a:rPr>
                <a:t> es </a:t>
              </a:r>
              <a:r>
                <a:rPr lang="en-US" sz="2800" b="0" i="0" u="none" strike="noStrike" cap="none" dirty="0" err="1">
                  <a:solidFill>
                    <a:schemeClr val="lt1"/>
                  </a:solidFill>
                  <a:latin typeface="Lato"/>
                  <a:ea typeface="Lato"/>
                  <a:cs typeface="Lato"/>
                  <a:sym typeface="Lato"/>
                </a:rPr>
                <a:t>su</a:t>
              </a:r>
              <a:r>
                <a:rPr lang="en-US" sz="2800" b="0" i="0" u="none" strike="noStrike" cap="none" dirty="0">
                  <a:solidFill>
                    <a:schemeClr val="lt1"/>
                  </a:solidFill>
                  <a:latin typeface="Lato"/>
                  <a:ea typeface="Lato"/>
                  <a:cs typeface="Lato"/>
                  <a:sym typeface="Lato"/>
                </a:rPr>
                <a:t> </a:t>
              </a:r>
              <a:r>
                <a:rPr lang="en-US" sz="2800" b="0" i="0" u="none" strike="noStrike" cap="none" dirty="0" err="1">
                  <a:solidFill>
                    <a:schemeClr val="lt1"/>
                  </a:solidFill>
                  <a:latin typeface="Lato"/>
                  <a:ea typeface="Lato"/>
                  <a:cs typeface="Lato"/>
                  <a:sym typeface="Lato"/>
                </a:rPr>
                <a:t>propósito</a:t>
              </a:r>
              <a:r>
                <a:rPr lang="en-US" sz="2800" b="0" i="0" u="none" strike="noStrike" cap="none"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cuándo</a:t>
              </a:r>
              <a:r>
                <a:rPr lang="en-US" sz="2800" dirty="0">
                  <a:solidFill>
                    <a:schemeClr val="lt1"/>
                  </a:solidFill>
                  <a:latin typeface="Lato"/>
                  <a:ea typeface="Lato"/>
                  <a:cs typeface="Lato"/>
                  <a:sym typeface="Lato"/>
                </a:rPr>
                <a:t> usar la ley y </a:t>
              </a:r>
              <a:r>
                <a:rPr lang="en-US" sz="2800" dirty="0" err="1">
                  <a:solidFill>
                    <a:schemeClr val="lt1"/>
                  </a:solidFill>
                  <a:latin typeface="Lato"/>
                  <a:ea typeface="Lato"/>
                  <a:cs typeface="Lato"/>
                  <a:sym typeface="Lato"/>
                </a:rPr>
                <a:t>cuándo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Practicar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cómo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aplicar</a:t>
              </a:r>
              <a:r>
                <a:rPr lang="en-US" sz="2800" dirty="0">
                  <a:solidFill>
                    <a:schemeClr val="tx1"/>
                  </a:solidFill>
                  <a:latin typeface="Lato"/>
                  <a:ea typeface="Lato"/>
                  <a:cs typeface="Lato"/>
                  <a:sym typeface="Lato"/>
                </a:rPr>
                <a:t> ley y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en</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situaciones</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reales</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g2f6bdc44d83_0_13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04" name="Google Shape;304;g2f6bdc44d83_0_13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305" name="Google Shape;305;g2f6bdc44d83_0_13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06" name="Google Shape;306;g2f6bdc44d83_0_135"/>
          <p:cNvSpPr txBox="1"/>
          <p:nvPr/>
        </p:nvSpPr>
        <p:spPr>
          <a:xfrm>
            <a:off x="3206497" y="2459524"/>
            <a:ext cx="77640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dirías</a:t>
            </a:r>
            <a:r>
              <a:rPr lang="en-US" sz="4000" b="1" dirty="0">
                <a:solidFill>
                  <a:schemeClr val="dk1"/>
                </a:solidFill>
                <a:latin typeface="Lato"/>
                <a:ea typeface="Lato"/>
                <a:cs typeface="Lato"/>
                <a:sym typeface="Lato"/>
              </a:rPr>
              <a:t> a </a:t>
            </a:r>
            <a:r>
              <a:rPr lang="en-US" sz="4000" b="1" dirty="0" err="1">
                <a:solidFill>
                  <a:schemeClr val="dk1"/>
                </a:solidFill>
                <a:latin typeface="Lato"/>
                <a:ea typeface="Lato"/>
                <a:cs typeface="Lato"/>
                <a:sym typeface="Lato"/>
              </a:rPr>
              <a:t>alguien</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cree</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irá</a:t>
            </a:r>
            <a:r>
              <a:rPr lang="en-US" sz="4000" b="1" dirty="0">
                <a:solidFill>
                  <a:schemeClr val="dk1"/>
                </a:solidFill>
                <a:latin typeface="Lato"/>
                <a:ea typeface="Lato"/>
                <a:cs typeface="Lato"/>
                <a:sym typeface="Lato"/>
              </a:rPr>
              <a:t> al </a:t>
            </a:r>
            <a:r>
              <a:rPr lang="en-US" sz="4000" b="1" dirty="0" err="1">
                <a:solidFill>
                  <a:schemeClr val="dk1"/>
                </a:solidFill>
                <a:latin typeface="Lato"/>
                <a:ea typeface="Lato"/>
                <a:cs typeface="Lato"/>
                <a:sym typeface="Lato"/>
              </a:rPr>
              <a:t>cielo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ser </a:t>
            </a:r>
            <a:r>
              <a:rPr lang="en-US" sz="4000" b="1" dirty="0" err="1">
                <a:solidFill>
                  <a:schemeClr val="dk1"/>
                </a:solidFill>
                <a:latin typeface="Lato"/>
                <a:ea typeface="Lato"/>
                <a:cs typeface="Lato"/>
                <a:sym typeface="Lato"/>
              </a:rPr>
              <a:t>buena</a:t>
            </a:r>
            <a:r>
              <a:rPr lang="en-US" sz="4000" b="1" dirty="0">
                <a:solidFill>
                  <a:schemeClr val="dk1"/>
                </a:solidFill>
                <a:latin typeface="Lato"/>
                <a:ea typeface="Lato"/>
                <a:cs typeface="Lato"/>
                <a:sym typeface="Lato"/>
              </a:rPr>
              <a:t> persona?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327819"/>
            <a:ext cx="91306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Qué</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dirías</a:t>
            </a:r>
            <a:r>
              <a:rPr lang="en-US" sz="3600" b="1" dirty="0">
                <a:solidFill>
                  <a:srgbClr val="00B050"/>
                </a:solidFill>
                <a:latin typeface="Lato"/>
                <a:ea typeface="Lato"/>
                <a:cs typeface="Lato"/>
                <a:sym typeface="Lato"/>
              </a:rPr>
              <a:t>? </a:t>
            </a:r>
          </a:p>
          <a:p>
            <a:pPr marL="0" marR="0" lvl="0" indent="0" algn="l" rtl="0">
              <a:spcBef>
                <a:spcPts val="0"/>
              </a:spcBef>
              <a:spcAft>
                <a:spcPts val="0"/>
              </a:spcAft>
              <a:buNone/>
            </a:pPr>
            <a:r>
              <a:rPr lang="en-US" sz="3600" b="1" dirty="0">
                <a:solidFill>
                  <a:srgbClr val="00B050"/>
                </a:solidFill>
                <a:latin typeface="Lato"/>
                <a:ea typeface="Lato"/>
                <a:cs typeface="Lato"/>
                <a:sym typeface="Lato"/>
              </a:rPr>
              <a:t>“Voy al </a:t>
            </a:r>
            <a:r>
              <a:rPr lang="en-US" sz="3600" b="1" dirty="0" err="1">
                <a:solidFill>
                  <a:srgbClr val="00B050"/>
                </a:solidFill>
                <a:latin typeface="Lato"/>
                <a:ea typeface="Lato"/>
                <a:cs typeface="Lato"/>
                <a:sym typeface="Lato"/>
              </a:rPr>
              <a:t>cielo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porque</a:t>
            </a:r>
            <a:r>
              <a:rPr lang="en-US" sz="3600" b="1" dirty="0">
                <a:solidFill>
                  <a:srgbClr val="00B050"/>
                </a:solidFill>
                <a:latin typeface="Lato"/>
                <a:ea typeface="Lato"/>
                <a:cs typeface="Lato"/>
                <a:sym typeface="Lato"/>
              </a:rPr>
              <a:t> soy </a:t>
            </a:r>
            <a:r>
              <a:rPr lang="en-US" sz="3600" b="1" dirty="0" err="1">
                <a:solidFill>
                  <a:srgbClr val="00B050"/>
                </a:solidFill>
                <a:latin typeface="Lato"/>
                <a:ea typeface="Lato"/>
                <a:cs typeface="Lato"/>
                <a:sym typeface="Lato"/>
              </a:rPr>
              <a:t>buena</a:t>
            </a:r>
            <a:r>
              <a:rPr lang="en-US" sz="3600" b="1" dirty="0">
                <a:solidFill>
                  <a:srgbClr val="00B050"/>
                </a:solidFill>
                <a:latin typeface="Lato"/>
                <a:ea typeface="Lato"/>
                <a:cs typeface="Lato"/>
                <a:sym typeface="Lato"/>
              </a:rPr>
              <a:t> persona.”</a:t>
            </a:r>
            <a:endParaRPr sz="3600" dirty="0">
              <a:solidFill>
                <a:srgbClr val="00B050"/>
              </a:solidFill>
              <a:latin typeface="Lato"/>
              <a:ea typeface="Lato"/>
              <a:cs typeface="Lato"/>
              <a:sym typeface="Lato"/>
            </a:endParaRPr>
          </a:p>
        </p:txBody>
      </p:sp>
      <p:cxnSp>
        <p:nvCxnSpPr>
          <p:cNvPr id="195" name="Google Shape;195;p8"/>
          <p:cNvCxnSpPr/>
          <p:nvPr/>
        </p:nvCxnSpPr>
        <p:spPr>
          <a:xfrm>
            <a:off x="1976247" y="1702418"/>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2042019"/>
            <a:ext cx="9768078" cy="4524275"/>
          </a:xfrm>
          <a:prstGeom prst="rect">
            <a:avLst/>
          </a:prstGeom>
          <a:noFill/>
          <a:ln>
            <a:noFill/>
          </a:ln>
        </p:spPr>
        <p:txBody>
          <a:bodyPr spcFirstLastPara="1" wrap="square" lIns="91425" tIns="45700" rIns="91425" bIns="45700" anchor="t" anchorCtr="0">
            <a:spAutoFit/>
          </a:bodyPr>
          <a:lstStyle/>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Mostrar amor</a:t>
            </a:r>
          </a:p>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Recordar la perfección de Dios. </a:t>
            </a:r>
          </a:p>
          <a:p>
            <a:pPr marL="742950" indent="-742950">
              <a:buAutoNum type="arabicPeriod"/>
            </a:pPr>
            <a:r>
              <a:rPr lang="es-ES" sz="3600" dirty="0">
                <a:solidFill>
                  <a:schemeClr val="dk1"/>
                </a:solidFill>
                <a:latin typeface="Calibri" panose="020F0502020204030204" pitchFamily="34" charset="0"/>
                <a:ea typeface="Lato"/>
                <a:cs typeface="Times New Roman" panose="02020603050405020304" pitchFamily="18" charset="0"/>
                <a:sym typeface="Lato"/>
              </a:rPr>
              <a:t>Un solo pecado merece el infierno. </a:t>
            </a:r>
          </a:p>
          <a:p>
            <a:pPr marL="742950" indent="-742950">
              <a:buAutoNum type="arabicPeriod"/>
            </a:pPr>
            <a:endParaRPr lang="es-ES" sz="3600" dirty="0">
              <a:solidFill>
                <a:schemeClr val="dk1"/>
              </a:solidFill>
              <a:latin typeface="Calibri" panose="020F0502020204030204" pitchFamily="34" charset="0"/>
              <a:ea typeface="Lato"/>
              <a:cs typeface="Times New Roman" panose="02020603050405020304" pitchFamily="18" charset="0"/>
              <a:sym typeface="Lato"/>
            </a:endParaRPr>
          </a:p>
          <a:p>
            <a:r>
              <a:rPr lang="es-ES" sz="3600" i="1" dirty="0">
                <a:solidFill>
                  <a:srgbClr val="00B050"/>
                </a:solidFill>
                <a:latin typeface="Calibri" panose="020F0502020204030204" pitchFamily="34" charset="0"/>
                <a:ea typeface="Lato"/>
                <a:cs typeface="Times New Roman" panose="02020603050405020304" pitchFamily="18" charset="0"/>
                <a:sym typeface="Lato"/>
              </a:rPr>
              <a:t>Deja que la ley haga su obra – mostrar pecado y la verdad que necesitamos un Salvador</a:t>
            </a:r>
          </a:p>
          <a:p>
            <a:endParaRPr lang="es-ES" sz="3600" i="1" dirty="0">
              <a:solidFill>
                <a:srgbClr val="00B050"/>
              </a:solidFill>
              <a:latin typeface="Calibri" panose="020F0502020204030204" pitchFamily="34" charset="0"/>
              <a:ea typeface="Lato"/>
              <a:cs typeface="Times New Roman" panose="02020603050405020304" pitchFamily="18" charset="0"/>
              <a:sym typeface="Lato"/>
            </a:endParaRPr>
          </a:p>
          <a:p>
            <a:r>
              <a:rPr lang="es-ES" sz="3600" dirty="0">
                <a:solidFill>
                  <a:schemeClr val="tx1"/>
                </a:solidFill>
                <a:latin typeface="Calibri" panose="020F0502020204030204" pitchFamily="34" charset="0"/>
                <a:ea typeface="Lato"/>
                <a:cs typeface="Times New Roman" panose="02020603050405020304" pitchFamily="18" charset="0"/>
                <a:sym typeface="Lato"/>
              </a:rPr>
              <a:t>4. Hay </a:t>
            </a:r>
            <a:r>
              <a:rPr lang="es-ES" sz="3600" dirty="0">
                <a:solidFill>
                  <a:schemeClr val="dk1"/>
                </a:solidFill>
                <a:latin typeface="Calibri" panose="020F0502020204030204" pitchFamily="34" charset="0"/>
                <a:ea typeface="Lato"/>
                <a:cs typeface="Times New Roman" panose="02020603050405020304" pitchFamily="18" charset="0"/>
                <a:sym typeface="Lato"/>
              </a:rPr>
              <a:t>solución – En Jesucristo </a:t>
            </a:r>
            <a:endParaRPr lang="es-ES" sz="3600" dirty="0">
              <a:solidFill>
                <a:srgbClr val="00B050"/>
              </a:solidFill>
              <a:latin typeface="Calibri" panose="020F0502020204030204" pitchFamily="34" charset="0"/>
              <a:ea typeface="Lato"/>
              <a:cs typeface="Times New Roman" panose="02020603050405020304" pitchFamily="18" charset="0"/>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193716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0"/>
        <p:cNvGrpSpPr/>
        <p:nvPr/>
      </p:nvGrpSpPr>
      <p:grpSpPr>
        <a:xfrm>
          <a:off x="0" y="0"/>
          <a:ext cx="0" cy="0"/>
          <a:chOff x="0" y="0"/>
          <a:chExt cx="0" cy="0"/>
        </a:xfrm>
      </p:grpSpPr>
      <p:sp>
        <p:nvSpPr>
          <p:cNvPr id="311" name="Google Shape;311;g2f6bdc44d83_0_1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12" name="Google Shape;312;g2f6bdc44d83_0_144"/>
          <p:cNvPicPr preferRelativeResize="0"/>
          <p:nvPr/>
        </p:nvPicPr>
        <p:blipFill rotWithShape="1">
          <a:blip r:embed="rId3">
            <a:alphaModFix/>
          </a:blip>
          <a:srcRect/>
          <a:stretch/>
        </p:blipFill>
        <p:spPr>
          <a:xfrm>
            <a:off x="144083" y="1819782"/>
            <a:ext cx="3125597" cy="3218436"/>
          </a:xfrm>
          <a:prstGeom prst="rect">
            <a:avLst/>
          </a:prstGeom>
          <a:noFill/>
          <a:ln>
            <a:noFill/>
          </a:ln>
          <a:effectLst>
            <a:outerShdw blurRad="50800" dist="38100" dir="2700000" algn="tl" rotWithShape="0">
              <a:srgbClr val="000000">
                <a:alpha val="40000"/>
              </a:srgbClr>
            </a:outerShdw>
          </a:effectLst>
        </p:spPr>
      </p:pic>
      <p:pic>
        <p:nvPicPr>
          <p:cNvPr id="313" name="Google Shape;313;g2f6bdc44d83_0_1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314" name="Google Shape;314;g2f6bdc44d83_0_144"/>
          <p:cNvSpPr txBox="1"/>
          <p:nvPr/>
        </p:nvSpPr>
        <p:spPr>
          <a:xfrm>
            <a:off x="3413764" y="2459524"/>
            <a:ext cx="77640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diría</a:t>
            </a:r>
            <a:r>
              <a:rPr lang="en-US" sz="4000" b="1" dirty="0">
                <a:solidFill>
                  <a:schemeClr val="dk1"/>
                </a:solidFill>
                <a:latin typeface="Lato"/>
                <a:ea typeface="Lato"/>
                <a:cs typeface="Lato"/>
                <a:sym typeface="Lato"/>
              </a:rPr>
              <a:t> a un </a:t>
            </a:r>
            <a:r>
              <a:rPr lang="en-US" sz="4000" b="1" dirty="0" err="1">
                <a:solidFill>
                  <a:schemeClr val="dk1"/>
                </a:solidFill>
                <a:latin typeface="Lato"/>
                <a:ea typeface="Lato"/>
                <a:cs typeface="Lato"/>
                <a:sym typeface="Lato"/>
              </a:rPr>
              <a:t>anciano</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piensa</a:t>
            </a:r>
            <a:r>
              <a:rPr lang="en-US" sz="4000" b="1" dirty="0">
                <a:solidFill>
                  <a:schemeClr val="dk1"/>
                </a:solidFill>
                <a:latin typeface="Lato"/>
                <a:ea typeface="Lato"/>
                <a:cs typeface="Lato"/>
                <a:sym typeface="Lato"/>
              </a:rPr>
              <a:t> que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tarde</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estar</a:t>
            </a:r>
            <a:r>
              <a:rPr lang="en-US" sz="4000" b="1" dirty="0">
                <a:solidFill>
                  <a:schemeClr val="dk1"/>
                </a:solidFill>
                <a:latin typeface="Lato"/>
                <a:ea typeface="Lato"/>
                <a:cs typeface="Lato"/>
                <a:sym typeface="Lato"/>
              </a:rPr>
              <a:t> bien con Dios, </a:t>
            </a:r>
            <a:r>
              <a:rPr lang="en-US" sz="4000" b="1" dirty="0" err="1">
                <a:solidFill>
                  <a:schemeClr val="dk1"/>
                </a:solidFill>
                <a:latin typeface="Lato"/>
                <a:ea typeface="Lato"/>
                <a:cs typeface="Lato"/>
                <a:sym typeface="Lato"/>
              </a:rPr>
              <a:t>por</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vida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impía</a:t>
            </a:r>
            <a:r>
              <a:rPr lang="en-US" sz="4000" b="1" dirty="0">
                <a:solidFill>
                  <a:schemeClr val="dk1"/>
                </a:solidFill>
                <a:latin typeface="Lato"/>
                <a:ea typeface="Lato"/>
                <a:cs typeface="Lato"/>
                <a:sym typeface="Lato"/>
              </a:rPr>
              <a:t>? </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1976247" y="172312"/>
            <a:ext cx="9130601"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00B050"/>
                </a:solidFill>
                <a:latin typeface="Lato"/>
                <a:ea typeface="Lato"/>
                <a:cs typeface="Lato"/>
                <a:sym typeface="Lato"/>
              </a:rPr>
              <a:t>¿</a:t>
            </a:r>
            <a:r>
              <a:rPr lang="en-US" sz="3600" b="1" dirty="0" err="1">
                <a:solidFill>
                  <a:srgbClr val="00B050"/>
                </a:solidFill>
                <a:latin typeface="Lato"/>
                <a:ea typeface="Lato"/>
                <a:cs typeface="Lato"/>
                <a:sym typeface="Lato"/>
              </a:rPr>
              <a:t>Qué</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diría</a:t>
            </a:r>
            <a:r>
              <a:rPr lang="en-US" sz="3600" b="1" dirty="0">
                <a:solidFill>
                  <a:srgbClr val="00B050"/>
                </a:solidFill>
                <a:latin typeface="Lato"/>
                <a:ea typeface="Lato"/>
                <a:cs typeface="Lato"/>
                <a:sym typeface="Lato"/>
              </a:rPr>
              <a:t>?</a:t>
            </a:r>
          </a:p>
          <a:p>
            <a:pPr marL="0" marR="0" lvl="0" indent="0" algn="l" rtl="0">
              <a:spcBef>
                <a:spcPts val="0"/>
              </a:spcBef>
              <a:spcAft>
                <a:spcPts val="0"/>
              </a:spcAft>
              <a:buNone/>
            </a:pPr>
            <a:r>
              <a:rPr lang="en-US" sz="3600" b="1" dirty="0">
                <a:solidFill>
                  <a:srgbClr val="00B050"/>
                </a:solidFill>
                <a:latin typeface="Lato"/>
                <a:ea typeface="Lato"/>
                <a:cs typeface="Lato"/>
                <a:sym typeface="Lato"/>
              </a:rPr>
              <a:t>“Es </a:t>
            </a:r>
            <a:r>
              <a:rPr lang="en-US" sz="3600" b="1" dirty="0" err="1">
                <a:solidFill>
                  <a:srgbClr val="00B050"/>
                </a:solidFill>
                <a:latin typeface="Lato"/>
                <a:ea typeface="Lato"/>
                <a:cs typeface="Lato"/>
                <a:sym typeface="Lato"/>
              </a:rPr>
              <a:t>demasiado</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tarde</a:t>
            </a:r>
            <a:r>
              <a:rPr lang="en-US" sz="3600" b="1" dirty="0">
                <a:solidFill>
                  <a:srgbClr val="00B050"/>
                </a:solidFill>
                <a:latin typeface="Lato"/>
                <a:ea typeface="Lato"/>
                <a:cs typeface="Lato"/>
                <a:sym typeface="Lato"/>
              </a:rPr>
              <a:t> </a:t>
            </a:r>
            <a:r>
              <a:rPr lang="en-US" sz="3600" b="1" dirty="0" err="1">
                <a:solidFill>
                  <a:srgbClr val="00B050"/>
                </a:solidFill>
                <a:latin typeface="Lato"/>
                <a:ea typeface="Lato"/>
                <a:cs typeface="Lato"/>
                <a:sym typeface="Lato"/>
              </a:rPr>
              <a:t>estar</a:t>
            </a:r>
            <a:r>
              <a:rPr lang="en-US" sz="3600" b="1" dirty="0">
                <a:solidFill>
                  <a:srgbClr val="00B050"/>
                </a:solidFill>
                <a:latin typeface="Lato"/>
                <a:ea typeface="Lato"/>
                <a:cs typeface="Lato"/>
                <a:sym typeface="Lato"/>
              </a:rPr>
              <a:t> bien con Dios”</a:t>
            </a:r>
            <a:endParaRPr sz="3600" dirty="0">
              <a:solidFill>
                <a:srgbClr val="00B050"/>
              </a:solidFill>
              <a:latin typeface="Lato"/>
              <a:ea typeface="Lato"/>
              <a:cs typeface="Lato"/>
              <a:sym typeface="Lato"/>
            </a:endParaRPr>
          </a:p>
        </p:txBody>
      </p:sp>
      <p:cxnSp>
        <p:nvCxnSpPr>
          <p:cNvPr id="195" name="Google Shape;195;p8"/>
          <p:cNvCxnSpPr/>
          <p:nvPr/>
        </p:nvCxnSpPr>
        <p:spPr>
          <a:xfrm>
            <a:off x="1976247" y="1525775"/>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76247" y="1749411"/>
            <a:ext cx="9768078" cy="5078273"/>
          </a:xfrm>
          <a:prstGeom prst="rect">
            <a:avLst/>
          </a:prstGeom>
          <a:noFill/>
          <a:ln>
            <a:noFill/>
          </a:ln>
        </p:spPr>
        <p:txBody>
          <a:bodyPr spcFirstLastPara="1" wrap="square" lIns="91425" tIns="45700" rIns="91425" bIns="45700" anchor="t" anchorCtr="0">
            <a:spAutoFit/>
          </a:bodyPr>
          <a:lstStyle/>
          <a:p>
            <a:r>
              <a:rPr lang="es-ES" sz="3600" dirty="0">
                <a:solidFill>
                  <a:schemeClr val="dk1"/>
                </a:solidFill>
                <a:latin typeface="Calibri" panose="020F0502020204030204" pitchFamily="34" charset="0"/>
                <a:ea typeface="Lato"/>
                <a:cs typeface="Times New Roman" panose="02020603050405020304" pitchFamily="18" charset="0"/>
                <a:sym typeface="Lato"/>
              </a:rPr>
              <a:t>1. Recordar: Es normal pensar así. </a:t>
            </a:r>
          </a:p>
          <a:p>
            <a:r>
              <a:rPr lang="es-ES" sz="3600" dirty="0">
                <a:solidFill>
                  <a:schemeClr val="tx1"/>
                </a:solidFill>
                <a:latin typeface="Calibri" panose="020F0502020204030204" pitchFamily="34" charset="0"/>
                <a:ea typeface="Lato"/>
                <a:cs typeface="Times New Roman" panose="02020603050405020304" pitchFamily="18" charset="0"/>
                <a:sym typeface="Lato"/>
              </a:rPr>
              <a:t>2. Afirmar: Todo merecemos el castigo de Dios</a:t>
            </a:r>
          </a:p>
          <a:p>
            <a:endParaRPr lang="es-ES" sz="3600" dirty="0">
              <a:solidFill>
                <a:schemeClr val="tx1"/>
              </a:solidFill>
              <a:latin typeface="Calibri" panose="020F0502020204030204" pitchFamily="34" charset="0"/>
              <a:ea typeface="Lato"/>
              <a:cs typeface="Times New Roman" panose="02020603050405020304" pitchFamily="18" charset="0"/>
              <a:sym typeface="Lato"/>
            </a:endParaRPr>
          </a:p>
          <a:p>
            <a:r>
              <a:rPr lang="es-ES" sz="3600" i="1" dirty="0">
                <a:solidFill>
                  <a:srgbClr val="00B050"/>
                </a:solidFill>
                <a:latin typeface="Calibri" panose="020F0502020204030204" pitchFamily="34" charset="0"/>
                <a:ea typeface="Lato"/>
                <a:cs typeface="Times New Roman" panose="02020603050405020304" pitchFamily="18" charset="0"/>
                <a:sym typeface="Lato"/>
              </a:rPr>
              <a:t>Enfoca mucho más en el evangelio</a:t>
            </a:r>
          </a:p>
          <a:p>
            <a:endParaRPr lang="es-ES" sz="3600" dirty="0">
              <a:solidFill>
                <a:schemeClr val="tx1"/>
              </a:solidFill>
              <a:latin typeface="Calibri" panose="020F0502020204030204" pitchFamily="34" charset="0"/>
              <a:ea typeface="Lato"/>
              <a:cs typeface="Times New Roman" panose="02020603050405020304" pitchFamily="18" charset="0"/>
              <a:sym typeface="Lato"/>
            </a:endParaRPr>
          </a:p>
          <a:p>
            <a:r>
              <a:rPr lang="es-ES" sz="3600" dirty="0">
                <a:solidFill>
                  <a:schemeClr val="tx1"/>
                </a:solidFill>
                <a:latin typeface="Calibri" panose="020F0502020204030204" pitchFamily="34" charset="0"/>
                <a:ea typeface="Lato"/>
                <a:cs typeface="Times New Roman" panose="02020603050405020304" pitchFamily="18" charset="0"/>
                <a:sym typeface="Lato"/>
              </a:rPr>
              <a:t>3. Compartir el evangelio: Jesús ganó perdón y vida eterna con su vida, muerte y resurrección. Ese perdón es instantáneo, no un proceso (Lucas 23:39-43) </a:t>
            </a: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08043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6"/>
          <p:cNvPicPr preferRelativeResize="0"/>
          <p:nvPr/>
        </p:nvPicPr>
        <p:blipFill rotWithShape="1">
          <a:blip r:embed="rId3">
            <a:alphaModFix/>
          </a:blip>
          <a:srcRect/>
          <a:stretch/>
        </p:blipFill>
        <p:spPr>
          <a:xfrm>
            <a:off x="762000" y="-1187023"/>
            <a:ext cx="11430000" cy="6010275"/>
          </a:xfrm>
          <a:prstGeom prst="rect">
            <a:avLst/>
          </a:prstGeom>
          <a:noFill/>
          <a:ln>
            <a:noFill/>
          </a:ln>
        </p:spPr>
      </p:pic>
      <p:sp>
        <p:nvSpPr>
          <p:cNvPr id="155" name="Google Shape;155;p6"/>
          <p:cNvSpPr txBox="1"/>
          <p:nvPr/>
        </p:nvSpPr>
        <p:spPr>
          <a:xfrm>
            <a:off x="1908030" y="2639624"/>
            <a:ext cx="9521969"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tema</a:t>
            </a:r>
            <a:r>
              <a:rPr lang="en-US" sz="4860" dirty="0">
                <a:solidFill>
                  <a:srgbClr val="009444"/>
                </a:solidFill>
                <a:latin typeface="Lato"/>
                <a:ea typeface="Lato"/>
                <a:cs typeface="Lato"/>
                <a:sym typeface="Lato"/>
              </a:rPr>
              <a:t> principal: </a:t>
            </a:r>
            <a:r>
              <a:rPr lang="en-US" sz="4860" dirty="0" err="1">
                <a:solidFill>
                  <a:srgbClr val="009444"/>
                </a:solidFill>
                <a:latin typeface="Lato"/>
                <a:ea typeface="Lato"/>
                <a:cs typeface="Lato"/>
                <a:sym typeface="Lato"/>
              </a:rPr>
              <a:t>Gálatas</a:t>
            </a:r>
            <a:r>
              <a:rPr lang="en-US" sz="4860" dirty="0">
                <a:solidFill>
                  <a:srgbClr val="009444"/>
                </a:solidFill>
                <a:latin typeface="Lato"/>
                <a:ea typeface="Lato"/>
                <a:cs typeface="Lato"/>
                <a:sym typeface="Lato"/>
              </a:rPr>
              <a:t> 2:20-21</a:t>
            </a:r>
            <a:endParaRPr sz="6000" dirty="0">
              <a:solidFill>
                <a:srgbClr val="009444"/>
              </a:solidFill>
              <a:latin typeface="Lato"/>
              <a:ea typeface="Lato"/>
              <a:cs typeface="Lato"/>
              <a:sym typeface="Lato"/>
            </a:endParaRPr>
          </a:p>
        </p:txBody>
      </p:sp>
      <p:cxnSp>
        <p:nvCxnSpPr>
          <p:cNvPr id="156" name="Google Shape;156;p6"/>
          <p:cNvCxnSpPr/>
          <p:nvPr/>
        </p:nvCxnSpPr>
        <p:spPr>
          <a:xfrm>
            <a:off x="1989802" y="350291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57" name="Google Shape;157;p6"/>
          <p:cNvSpPr txBox="1"/>
          <p:nvPr/>
        </p:nvSpPr>
        <p:spPr>
          <a:xfrm>
            <a:off x="1899884" y="3681604"/>
            <a:ext cx="9999639"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Con Cristo estoy juntamente crucificado, y ya no vivo yo, sino Cristo vive en mí; y lo que ahora vivo en la carne, lo vivo en la fe del Hijo de Dios, el cual me amó y se entregó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a sí mismo por mí. No desecho la gracia de Dios; </a:t>
            </a:r>
          </a:p>
          <a:p>
            <a:pPr marL="0" marR="0" lvl="0" indent="0" algn="l" rtl="0">
              <a:spcBef>
                <a:spcPts val="0"/>
              </a:spcBef>
              <a:spcAft>
                <a:spcPts val="0"/>
              </a:spcAft>
              <a:buNone/>
            </a:pPr>
            <a:r>
              <a:rPr lang="es-ES" sz="3200" i="1" dirty="0">
                <a:latin typeface="Calibri" panose="020F0502020204030204" pitchFamily="34" charset="0"/>
                <a:ea typeface="Lato"/>
                <a:cs typeface="Lato"/>
                <a:sym typeface="Lato"/>
              </a:rPr>
              <a:t>pues si la justicia dependiera de la ley, entonces por demás habría muerto Cristo.” </a:t>
            </a:r>
            <a:endParaRPr sz="3200" dirty="0">
              <a:solidFill>
                <a:schemeClr val="dk1"/>
              </a:solidFill>
              <a:latin typeface="Lato"/>
              <a:ea typeface="Lato"/>
              <a:cs typeface="Lato"/>
              <a:sym typeface="Lato"/>
            </a:endParaRPr>
          </a:p>
        </p:txBody>
      </p:sp>
      <p:sp>
        <p:nvSpPr>
          <p:cNvPr id="159" name="Google Shape;159;p6"/>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0" name="Google Shape;160;p6"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62" name="Google Shape;162;p6"/>
          <p:cNvSpPr/>
          <p:nvPr/>
        </p:nvSpPr>
        <p:spPr>
          <a:xfrm>
            <a:off x="279444" y="4823252"/>
            <a:ext cx="114817" cy="2034748"/>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22106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30"/>
          <p:cNvSpPr txBox="1"/>
          <p:nvPr/>
        </p:nvSpPr>
        <p:spPr>
          <a:xfrm>
            <a:off x="2017577" y="455046"/>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Proyecto Final</a:t>
            </a:r>
            <a:endParaRPr sz="6000" dirty="0">
              <a:solidFill>
                <a:srgbClr val="009444"/>
              </a:solidFill>
              <a:latin typeface="Lato"/>
              <a:ea typeface="Lato"/>
              <a:cs typeface="Lato"/>
              <a:sym typeface="Lato"/>
            </a:endParaRPr>
          </a:p>
        </p:txBody>
      </p:sp>
      <p:cxnSp>
        <p:nvCxnSpPr>
          <p:cNvPr id="539" name="Google Shape;539;p30"/>
          <p:cNvCxnSpPr/>
          <p:nvPr/>
        </p:nvCxnSpPr>
        <p:spPr>
          <a:xfrm>
            <a:off x="2017577"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41" name="Google Shape;54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45" name="Google Shape;54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D461B63C-4738-E65F-7FDE-D453F671D2EA}"/>
              </a:ext>
            </a:extLst>
          </p:cNvPr>
          <p:cNvSpPr txBox="1"/>
          <p:nvPr/>
        </p:nvSpPr>
        <p:spPr>
          <a:xfrm>
            <a:off x="2377440" y="1629175"/>
            <a:ext cx="9522084" cy="4910896"/>
          </a:xfrm>
          <a:prstGeom prst="rect">
            <a:avLst/>
          </a:prstGeom>
          <a:noFill/>
        </p:spPr>
        <p:txBody>
          <a:bodyPr wrap="square">
            <a:spAutoFit/>
          </a:bodyPr>
          <a:lstStyle/>
          <a:p>
            <a:pPr marL="0" marR="0">
              <a:lnSpc>
                <a:spcPct val="107000"/>
              </a:lnSpc>
              <a:spcBef>
                <a:spcPts val="0"/>
              </a:spcBef>
              <a:spcAft>
                <a:spcPts val="800"/>
              </a:spcAft>
            </a:pPr>
            <a:r>
              <a:rPr lang="es-MX" sz="3600" dirty="0">
                <a:effectLst/>
                <a:latin typeface="Calibri" panose="020F0502020204030204" pitchFamily="34" charset="0"/>
                <a:ea typeface="Calibri" panose="020F0502020204030204" pitchFamily="34" charset="0"/>
              </a:rPr>
              <a:t>4. Un amigo, cuando le preguntaron por qué iría al cielo cuando muera, contestó, “Porque yo voy a la iglesia, oro y he dejado de fumar, tomar, bailar y apostar.” ¿Cómo contestaría a ese hombre?</a:t>
            </a:r>
            <a:endParaRPr lang="en-US" sz="3600" dirty="0">
              <a:effectLst/>
              <a:latin typeface="Calibri" panose="020F0502020204030204" pitchFamily="34" charset="0"/>
              <a:ea typeface="Calibri" panose="020F0502020204030204" pitchFamily="34" charset="0"/>
            </a:endParaRPr>
          </a:p>
          <a:p>
            <a:pPr marL="0" marR="0">
              <a:lnSpc>
                <a:spcPct val="107000"/>
              </a:lnSpc>
              <a:spcBef>
                <a:spcPts val="0"/>
              </a:spcBef>
              <a:spcAft>
                <a:spcPts val="800"/>
              </a:spcAft>
            </a:pPr>
            <a:r>
              <a:rPr lang="es-MX" sz="3600" dirty="0">
                <a:effectLst/>
                <a:latin typeface="Calibri" panose="020F0502020204030204" pitchFamily="34" charset="0"/>
                <a:ea typeface="Calibri" panose="020F0502020204030204" pitchFamily="34" charset="0"/>
              </a:rPr>
              <a:t>5. ¿Qué diría a una persona que ha vivido una vida escandalosa e impía y que ahora, como anciano, piensa que es demasiado tarde para estar bien con Dios? </a:t>
            </a:r>
            <a:endParaRPr lang="en-US" sz="3600" dirty="0">
              <a:effectLst/>
              <a:latin typeface="Calibri" panose="020F0502020204030204" pitchFamily="34" charset="0"/>
              <a:ea typeface="Calibri" panose="020F0502020204030204" pitchFamily="34" charset="0"/>
            </a:endParaRPr>
          </a:p>
        </p:txBody>
      </p:sp>
      <p:pic>
        <p:nvPicPr>
          <p:cNvPr id="2" name="Google Shape;332;g2f5882f685f_0_1050">
            <a:extLst>
              <a:ext uri="{FF2B5EF4-FFF2-40B4-BE49-F238E27FC236}">
                <a16:creationId xmlns:a16="http://schemas.microsoft.com/office/drawing/2014/main" id="{07CE9274-3BD4-73A7-8CAF-F86ACD78E776}"/>
              </a:ext>
            </a:extLst>
          </p:cNvPr>
          <p:cNvPicPr preferRelativeResize="0"/>
          <p:nvPr/>
        </p:nvPicPr>
        <p:blipFill rotWithShape="1">
          <a:blip r:embed="rId4">
            <a:alphaModFix/>
          </a:blip>
          <a:srcRect/>
          <a:stretch/>
        </p:blipFill>
        <p:spPr>
          <a:xfrm rot="5400000">
            <a:off x="-421201" y="2259160"/>
            <a:ext cx="3044911" cy="284061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4"/>
        <p:cNvGrpSpPr/>
        <p:nvPr/>
      </p:nvGrpSpPr>
      <p:grpSpPr>
        <a:xfrm>
          <a:off x="0" y="0"/>
          <a:ext cx="0" cy="0"/>
          <a:chOff x="0" y="0"/>
          <a:chExt cx="0" cy="0"/>
        </a:xfrm>
      </p:grpSpPr>
      <p:sp>
        <p:nvSpPr>
          <p:cNvPr id="355" name="Google Shape;355;p30"/>
          <p:cNvSpPr txBox="1"/>
          <p:nvPr/>
        </p:nvSpPr>
        <p:spPr>
          <a:xfrm>
            <a:off x="3767506" y="2050392"/>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356" name="Google Shape;356;p30"/>
          <p:cNvCxnSpPr/>
          <p:nvPr/>
        </p:nvCxnSpPr>
        <p:spPr>
          <a:xfrm>
            <a:off x="3493601" y="3429000"/>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357" name="Google Shape;357;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8" name="Google Shape;358;p30"/>
          <p:cNvPicPr preferRelativeResize="0"/>
          <p:nvPr/>
        </p:nvPicPr>
        <p:blipFill rotWithShape="1">
          <a:blip r:embed="rId3">
            <a:alphaModFix/>
          </a:blip>
          <a:srcRect/>
          <a:stretch/>
        </p:blipFill>
        <p:spPr>
          <a:xfrm>
            <a:off x="80940" y="1980579"/>
            <a:ext cx="3125596" cy="3218436"/>
          </a:xfrm>
          <a:prstGeom prst="rect">
            <a:avLst/>
          </a:prstGeom>
          <a:noFill/>
          <a:ln>
            <a:noFill/>
          </a:ln>
          <a:effectLst>
            <a:outerShdw blurRad="50800" dist="38100" dir="2700000" algn="tl" rotWithShape="0">
              <a:srgbClr val="000000">
                <a:alpha val="40000"/>
              </a:srgbClr>
            </a:outerShdw>
          </a:effectLst>
        </p:spPr>
      </p:pic>
      <p:sp>
        <p:nvSpPr>
          <p:cNvPr id="359" name="Google Shape;359;p30"/>
          <p:cNvSpPr txBox="1"/>
          <p:nvPr/>
        </p:nvSpPr>
        <p:spPr>
          <a:xfrm>
            <a:off x="3767506" y="3918428"/>
            <a:ext cx="7432500" cy="585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3200"/>
              <a:buFont typeface="Arial"/>
              <a:buNone/>
            </a:pPr>
            <a:r>
              <a:rPr lang="en-US" sz="3200" b="0" i="1" u="none" strike="noStrike" cap="none" dirty="0" err="1">
                <a:solidFill>
                  <a:schemeClr val="dk1"/>
                </a:solidFill>
                <a:latin typeface="Lato"/>
                <a:ea typeface="Lato"/>
                <a:cs typeface="Lato"/>
                <a:sym typeface="Lato"/>
              </a:rPr>
              <a:t>en</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el</a:t>
            </a:r>
            <a:r>
              <a:rPr lang="en-US" sz="3200" b="0" i="1" u="none" strike="noStrike" cap="none" dirty="0">
                <a:solidFill>
                  <a:schemeClr val="dk1"/>
                </a:solidFill>
                <a:latin typeface="Lato"/>
                <a:ea typeface="Lato"/>
                <a:cs typeface="Lato"/>
                <a:sym typeface="Lato"/>
              </a:rPr>
              <a:t> </a:t>
            </a:r>
            <a:r>
              <a:rPr lang="en-US" sz="3200" b="0" i="1" u="none" strike="noStrike" cap="none" dirty="0" err="1">
                <a:solidFill>
                  <a:schemeClr val="dk1"/>
                </a:solidFill>
                <a:latin typeface="Lato"/>
                <a:ea typeface="Lato"/>
                <a:cs typeface="Lato"/>
                <a:sym typeface="Lato"/>
              </a:rPr>
              <a:t>grupo</a:t>
            </a:r>
            <a:r>
              <a:rPr lang="en-US" sz="3200" b="0" i="1" u="none" strike="noStrike" cap="none" dirty="0">
                <a:solidFill>
                  <a:schemeClr val="dk1"/>
                </a:solidFill>
                <a:latin typeface="Lato"/>
                <a:ea typeface="Lato"/>
                <a:cs typeface="Lato"/>
                <a:sym typeface="Lato"/>
              </a:rPr>
              <a:t> de WhatsApp</a:t>
            </a:r>
            <a:endParaRPr sz="3200" b="0" i="1" u="none" strike="noStrike" cap="none" dirty="0">
              <a:solidFill>
                <a:schemeClr val="dk1"/>
              </a:solidFill>
              <a:latin typeface="Lato"/>
              <a:ea typeface="Lato"/>
              <a:cs typeface="Lato"/>
              <a:sym typeface="Lato"/>
            </a:endParaRPr>
          </a:p>
        </p:txBody>
      </p:sp>
      <p:pic>
        <p:nvPicPr>
          <p:cNvPr id="360" name="Google Shape;360;p30"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19" name="Google Shape;119;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0" name="Google Shape;120;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1" name="Google Shape;121;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df2547317_0_0"/>
          <p:cNvSpPr txBox="1"/>
          <p:nvPr/>
        </p:nvSpPr>
        <p:spPr>
          <a:xfrm>
            <a:off x="3310989" y="3008850"/>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r>
              <a:rPr lang="en-US" sz="4860" b="0" i="0" u="none" strike="noStrike" cap="none" dirty="0">
                <a:solidFill>
                  <a:srgbClr val="009444"/>
                </a:solidFill>
                <a:latin typeface="Lato"/>
                <a:ea typeface="Lato"/>
                <a:cs typeface="Lato"/>
                <a:sym typeface="Lato"/>
              </a:rPr>
              <a:t> o </a:t>
            </a:r>
            <a:r>
              <a:rPr lang="en-US" sz="4860" b="0" i="0" u="none" strike="noStrike" cap="none" dirty="0" err="1">
                <a:solidFill>
                  <a:srgbClr val="009444"/>
                </a:solidFill>
                <a:latin typeface="Lato"/>
                <a:ea typeface="Lato"/>
                <a:cs typeface="Lato"/>
                <a:sym typeface="Lato"/>
              </a:rPr>
              <a:t>bendición</a:t>
            </a:r>
            <a:r>
              <a:rPr lang="en-US" sz="4860" b="0" i="0" u="none" strike="noStrike" cap="none" dirty="0">
                <a:solidFill>
                  <a:srgbClr val="009444"/>
                </a:solidFill>
                <a:latin typeface="Lato"/>
                <a:ea typeface="Lato"/>
                <a:cs typeface="Lato"/>
                <a:sym typeface="Lato"/>
              </a:rPr>
              <a:t> </a:t>
            </a:r>
            <a:endParaRPr sz="6000" b="0" i="0" u="none" strike="noStrike" cap="none" dirty="0">
              <a:solidFill>
                <a:srgbClr val="009444"/>
              </a:solidFill>
              <a:latin typeface="Lato"/>
              <a:ea typeface="Lato"/>
              <a:cs typeface="Lato"/>
              <a:sym typeface="Lato"/>
            </a:endParaRPr>
          </a:p>
        </p:txBody>
      </p:sp>
      <p:sp>
        <p:nvSpPr>
          <p:cNvPr id="348" name="Google Shape;348;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9" name="Google Shape;349;g2adf2547317_0_0"/>
          <p:cNvPicPr preferRelativeResize="0"/>
          <p:nvPr/>
        </p:nvPicPr>
        <p:blipFill rotWithShape="1">
          <a:blip r:embed="rId3">
            <a:alphaModFix/>
          </a:blip>
          <a:srcRect/>
          <a:stretch/>
        </p:blipFill>
        <p:spPr>
          <a:xfrm>
            <a:off x="80901" y="1684575"/>
            <a:ext cx="3125596" cy="3218435"/>
          </a:xfrm>
          <a:prstGeom prst="rect">
            <a:avLst/>
          </a:prstGeom>
          <a:noFill/>
          <a:ln>
            <a:noFill/>
          </a:ln>
          <a:effectLst>
            <a:outerShdw blurRad="50800" dist="38100" dir="2700000" algn="tl" rotWithShape="0">
              <a:srgbClr val="000000">
                <a:alpha val="40000"/>
              </a:srgbClr>
            </a:outerShdw>
          </a:effectLst>
        </p:spPr>
      </p:pic>
      <p:pic>
        <p:nvPicPr>
          <p:cNvPr id="350" name="Google Shape;350;g2adf2547317_0_0"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4"/>
        <p:cNvGrpSpPr/>
        <p:nvPr/>
      </p:nvGrpSpPr>
      <p:grpSpPr>
        <a:xfrm>
          <a:off x="0" y="0"/>
          <a:ext cx="0" cy="0"/>
          <a:chOff x="0" y="0"/>
          <a:chExt cx="0" cy="0"/>
        </a:xfrm>
      </p:grpSpPr>
      <p:sp>
        <p:nvSpPr>
          <p:cNvPr id="365" name="Google Shape;365;g2adf2547317_0_9"/>
          <p:cNvSpPr txBox="1"/>
          <p:nvPr/>
        </p:nvSpPr>
        <p:spPr>
          <a:xfrm>
            <a:off x="3578742" y="3008849"/>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Despedida</a:t>
            </a:r>
            <a:endParaRPr sz="6000" b="0" i="0" u="none" strike="noStrike" cap="none" dirty="0">
              <a:solidFill>
                <a:srgbClr val="009444"/>
              </a:solidFill>
              <a:latin typeface="Lato"/>
              <a:ea typeface="Lato"/>
              <a:cs typeface="Lato"/>
              <a:sym typeface="Lato"/>
            </a:endParaRPr>
          </a:p>
        </p:txBody>
      </p:sp>
      <p:sp>
        <p:nvSpPr>
          <p:cNvPr id="366" name="Google Shape;366;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67" name="Google Shape;367;g2adf2547317_0_9"/>
          <p:cNvPicPr preferRelativeResize="0"/>
          <p:nvPr/>
        </p:nvPicPr>
        <p:blipFill rotWithShape="1">
          <a:blip r:embed="rId3">
            <a:alphaModFix/>
          </a:blip>
          <a:srcRect/>
          <a:stretch/>
        </p:blipFill>
        <p:spPr>
          <a:xfrm>
            <a:off x="80901" y="1819782"/>
            <a:ext cx="3125595" cy="3218435"/>
          </a:xfrm>
          <a:prstGeom prst="rect">
            <a:avLst/>
          </a:prstGeom>
          <a:noFill/>
          <a:ln>
            <a:noFill/>
          </a:ln>
          <a:effectLst>
            <a:outerShdw blurRad="50800" dist="38100" dir="2700000" algn="tl" rotWithShape="0">
              <a:srgbClr val="000000">
                <a:alpha val="40000"/>
              </a:srgbClr>
            </a:outerShdw>
          </a:effectLst>
        </p:spPr>
      </p:pic>
      <p:pic>
        <p:nvPicPr>
          <p:cNvPr id="368" name="Google Shape;368;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g2ac1ba269cb_0_46"/>
          <p:cNvSpPr/>
          <p:nvPr/>
        </p:nvSpPr>
        <p:spPr>
          <a:xfrm>
            <a:off x="9145768" y="-1"/>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4" name="Google Shape;374;g2ac1ba269cb_0_46"/>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75" name="Google Shape;375;g2ac1ba269cb_0_46"/>
          <p:cNvPicPr preferRelativeResize="0"/>
          <p:nvPr/>
        </p:nvPicPr>
        <p:blipFill rotWithShape="1">
          <a:blip r:embed="rId3">
            <a:alphaModFix/>
          </a:blip>
          <a:srcRect l="17158" t="8250" r="29536" b="8239"/>
          <a:stretch/>
        </p:blipFill>
        <p:spPr>
          <a:xfrm>
            <a:off x="6580094" y="810985"/>
            <a:ext cx="5007428" cy="5236027"/>
          </a:xfrm>
          <a:prstGeom prst="rect">
            <a:avLst/>
          </a:prstGeom>
          <a:noFill/>
          <a:ln>
            <a:noFill/>
          </a:ln>
        </p:spPr>
      </p:pic>
      <p:pic>
        <p:nvPicPr>
          <p:cNvPr id="376" name="Google Shape;376;g2ac1ba269cb_0_46" descr="A logo with a cross and a bird&#10;&#10;Description automatically generated"/>
          <p:cNvPicPr preferRelativeResize="0"/>
          <p:nvPr/>
        </p:nvPicPr>
        <p:blipFill rotWithShape="1">
          <a:blip r:embed="rId4">
            <a:alphaModFix/>
          </a:blip>
          <a:srcRect/>
          <a:stretch/>
        </p:blipFill>
        <p:spPr>
          <a:xfrm>
            <a:off x="1978426" y="548168"/>
            <a:ext cx="2230986" cy="1555706"/>
          </a:xfrm>
          <a:prstGeom prst="rect">
            <a:avLst/>
          </a:prstGeom>
          <a:noFill/>
          <a:ln>
            <a:noFill/>
          </a:ln>
        </p:spPr>
      </p:pic>
      <p:sp>
        <p:nvSpPr>
          <p:cNvPr id="377" name="Google Shape;377;g2ac1ba269cb_0_46"/>
          <p:cNvSpPr txBox="1"/>
          <p:nvPr/>
        </p:nvSpPr>
        <p:spPr>
          <a:xfrm>
            <a:off x="1706430" y="2862567"/>
            <a:ext cx="5260500" cy="209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ACADEMIA</a:t>
            </a:r>
            <a:endParaRPr sz="9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6500"/>
              <a:buFont typeface="Arial"/>
              <a:buNone/>
            </a:pPr>
            <a:r>
              <a:rPr lang="en-US" sz="6500" b="0" i="0" u="none" strike="noStrike" cap="none">
                <a:solidFill>
                  <a:schemeClr val="dk1"/>
                </a:solidFill>
                <a:latin typeface="Lato"/>
                <a:ea typeface="Lato"/>
                <a:cs typeface="Lato"/>
                <a:sym typeface="Lato"/>
              </a:rPr>
              <a:t>CRISTO</a:t>
            </a:r>
            <a:endParaRPr sz="900" b="0" i="0" u="none" strike="noStrike" cap="none">
              <a:solidFill>
                <a:srgbClr val="000000"/>
              </a:solidFill>
              <a:latin typeface="Lato"/>
              <a:ea typeface="Lato"/>
              <a:cs typeface="Lato"/>
              <a:sym typeface="Lato"/>
            </a:endParaRPr>
          </a:p>
        </p:txBody>
      </p:sp>
      <p:sp>
        <p:nvSpPr>
          <p:cNvPr id="378" name="Google Shape;378;g2ac1ba269cb_0_46"/>
          <p:cNvSpPr/>
          <p:nvPr/>
        </p:nvSpPr>
        <p:spPr>
          <a:xfrm>
            <a:off x="1264510" y="2818701"/>
            <a:ext cx="114900" cy="21432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9" name="Google Shape;379;g2ac1ba269cb_0_46"/>
          <p:cNvSpPr/>
          <p:nvPr/>
        </p:nvSpPr>
        <p:spPr>
          <a:xfrm>
            <a:off x="1379327" y="2818702"/>
            <a:ext cx="424200" cy="2143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g2f6bcc46dec_0_6"/>
          <p:cNvSpPr/>
          <p:nvPr/>
        </p:nvSpPr>
        <p:spPr>
          <a:xfrm>
            <a:off x="685799"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g2f6bcc46dec_0_6"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026" name="Picture 2" descr="High Res Simple Grave Stone Picture — Free Images">
            <a:extLst>
              <a:ext uri="{FF2B5EF4-FFF2-40B4-BE49-F238E27FC236}">
                <a16:creationId xmlns:a16="http://schemas.microsoft.com/office/drawing/2014/main" id="{FA4DD1D0-2BFC-277A-2A25-83D753AF3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121" y="1104900"/>
            <a:ext cx="7643534" cy="5086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g2e8f58b83d9_0_98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4" name="Google Shape;154;g2e8f58b83d9_0_989"/>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5" name="Google Shape;155;g2e8f58b83d9_0_989"/>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el</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historia</a:t>
            </a:r>
            <a:r>
              <a:rPr lang="en-US" sz="4000" b="1" dirty="0">
                <a:solidFill>
                  <a:schemeClr val="dk1"/>
                </a:solidFill>
                <a:latin typeface="Lato"/>
                <a:ea typeface="Lato"/>
                <a:cs typeface="Lato"/>
                <a:sym typeface="Lato"/>
              </a:rPr>
              <a:t> de Luisa?</a:t>
            </a:r>
            <a:endParaRPr sz="4000" b="1" i="0" u="none" strike="noStrike" cap="none" dirty="0">
              <a:solidFill>
                <a:schemeClr val="dk1"/>
              </a:solidFill>
              <a:latin typeface="Lato"/>
              <a:ea typeface="Lato"/>
              <a:cs typeface="Lato"/>
              <a:sym typeface="Lato"/>
            </a:endParaRPr>
          </a:p>
        </p:txBody>
      </p:sp>
      <p:pic>
        <p:nvPicPr>
          <p:cNvPr id="156" name="Google Shape;156;g2e8f58b83d9_0_98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a:solidFill>
                  <a:srgbClr val="009444"/>
                </a:solidFill>
                <a:latin typeface="Lato"/>
                <a:ea typeface="Lato"/>
                <a:cs typeface="Lato"/>
                <a:sym typeface="Lato"/>
              </a:rPr>
              <a:t>Objetivos de la Lección</a:t>
            </a:r>
            <a:endParaRPr sz="6000">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qué</a:t>
              </a:r>
              <a:r>
                <a:rPr lang="en-US" sz="2800" dirty="0">
                  <a:solidFill>
                    <a:schemeClr val="tx1"/>
                  </a:solidFill>
                  <a:latin typeface="Lato"/>
                  <a:ea typeface="Lato"/>
                  <a:cs typeface="Lato"/>
                  <a:sym typeface="Lato"/>
                </a:rPr>
                <a:t> son la ley y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evangelio</a:t>
              </a:r>
              <a:r>
                <a:rPr lang="en-US" sz="2800" dirty="0">
                  <a:solidFill>
                    <a:schemeClr val="tx1"/>
                  </a:solidFill>
                  <a:latin typeface="Lato"/>
                  <a:ea typeface="Lato"/>
                  <a:cs typeface="Lato"/>
                  <a:sym typeface="Lato"/>
                </a:rPr>
                <a:t> y </a:t>
              </a:r>
              <a:r>
                <a:rPr lang="en-US" sz="2800" dirty="0" err="1">
                  <a:solidFill>
                    <a:schemeClr val="tx1"/>
                  </a:solidFill>
                  <a:latin typeface="Lato"/>
                  <a:ea typeface="Lato"/>
                  <a:cs typeface="Lato"/>
                  <a:sym typeface="Lato"/>
                </a:rPr>
                <a:t>cuál</a:t>
              </a:r>
              <a:r>
                <a:rPr lang="en-US" sz="2800" dirty="0">
                  <a:solidFill>
                    <a:schemeClr val="tx1"/>
                  </a:solidFill>
                  <a:latin typeface="Lato"/>
                  <a:ea typeface="Lato"/>
                  <a:cs typeface="Lato"/>
                  <a:sym typeface="Lato"/>
                </a:rPr>
                <a:t> es </a:t>
              </a:r>
              <a:r>
                <a:rPr lang="en-US" sz="2800" dirty="0" err="1">
                  <a:solidFill>
                    <a:schemeClr val="tx1"/>
                  </a:solidFill>
                  <a:latin typeface="Lato"/>
                  <a:ea typeface="Lato"/>
                  <a:cs typeface="Lato"/>
                  <a:sym typeface="Lato"/>
                </a:rPr>
                <a:t>su</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propósito</a:t>
              </a:r>
              <a:r>
                <a:rPr lang="en-US" sz="2800" dirty="0">
                  <a:solidFill>
                    <a:schemeClr val="tx1"/>
                  </a:solidFill>
                  <a:latin typeface="Lato"/>
                  <a:ea typeface="Lato"/>
                  <a:cs typeface="Lato"/>
                  <a:sym typeface="Lato"/>
                </a:rPr>
                <a:t>.  </a:t>
              </a:r>
              <a:endParaRPr sz="2800"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Reconocer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cuándo</a:t>
              </a:r>
              <a:r>
                <a:rPr lang="en-US" sz="2800" dirty="0">
                  <a:solidFill>
                    <a:schemeClr val="lt1"/>
                  </a:solidFill>
                  <a:latin typeface="Lato"/>
                  <a:ea typeface="Lato"/>
                  <a:cs typeface="Lato"/>
                  <a:sym typeface="Lato"/>
                </a:rPr>
                <a:t> usar la ley y </a:t>
              </a:r>
              <a:r>
                <a:rPr lang="en-US" sz="2800" dirty="0" err="1">
                  <a:solidFill>
                    <a:schemeClr val="lt1"/>
                  </a:solidFill>
                  <a:latin typeface="Lato"/>
                  <a:ea typeface="Lato"/>
                  <a:cs typeface="Lato"/>
                  <a:sym typeface="Lato"/>
                </a:rPr>
                <a:t>cuándo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endParaRPr sz="2800"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Practicar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cómo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aplicar</a:t>
              </a:r>
              <a:r>
                <a:rPr lang="en-US" sz="2800" dirty="0">
                  <a:solidFill>
                    <a:schemeClr val="lt1"/>
                  </a:solidFill>
                  <a:latin typeface="Lato"/>
                  <a:ea typeface="Lato"/>
                  <a:cs typeface="Lato"/>
                  <a:sym typeface="Lato"/>
                </a:rPr>
                <a:t> ley y </a:t>
              </a:r>
              <a:r>
                <a:rPr lang="en-US" sz="2800" dirty="0" err="1">
                  <a:solidFill>
                    <a:schemeClr val="lt1"/>
                  </a:solidFill>
                  <a:latin typeface="Lato"/>
                  <a:ea typeface="Lato"/>
                  <a:cs typeface="Lato"/>
                  <a:sym typeface="Lato"/>
                </a:rPr>
                <a:t>evangelio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en</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situaciones</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reales</a:t>
              </a:r>
              <a:r>
                <a:rPr lang="en-US" sz="2800" dirty="0">
                  <a:solidFill>
                    <a:schemeClr val="lt1"/>
                  </a:solidFill>
                  <a:latin typeface="Lato"/>
                  <a:ea typeface="Lato"/>
                  <a:cs typeface="Lato"/>
                  <a:sym typeface="Lato"/>
                </a:rPr>
                <a:t>. </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g2eb293faa54_0_118"/>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2" name="Google Shape;162;g2eb293faa54_0_118"/>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pic>
        <p:nvPicPr>
          <p:cNvPr id="163" name="Google Shape;163;g2eb293faa54_0_118"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164" name="Google Shape;164;g2eb293faa54_0_118"/>
          <p:cNvSpPr txBox="1"/>
          <p:nvPr/>
        </p:nvSpPr>
        <p:spPr>
          <a:xfrm>
            <a:off x="3287398" y="3075000"/>
            <a:ext cx="8023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la ley?</a:t>
            </a:r>
            <a:endParaRPr sz="4000" b="1" i="0" u="none" strike="noStrike" cap="none" dirty="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8"/>
        <p:cNvGrpSpPr/>
        <p:nvPr/>
      </p:nvGrpSpPr>
      <p:grpSpPr>
        <a:xfrm>
          <a:off x="0" y="0"/>
          <a:ext cx="0" cy="0"/>
          <a:chOff x="0" y="0"/>
          <a:chExt cx="0" cy="0"/>
        </a:xfrm>
      </p:grpSpPr>
      <p:sp>
        <p:nvSpPr>
          <p:cNvPr id="169" name="Google Shape;169;g2f6bcc46dec_0_31"/>
          <p:cNvSpPr txBox="1"/>
          <p:nvPr/>
        </p:nvSpPr>
        <p:spPr>
          <a:xfrm>
            <a:off x="3280246" y="1537065"/>
            <a:ext cx="7912619" cy="44934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400" dirty="0">
                <a:solidFill>
                  <a:schemeClr val="dk1"/>
                </a:solidFill>
                <a:latin typeface="Lato"/>
                <a:ea typeface="Lato"/>
                <a:cs typeface="Lato"/>
                <a:sym typeface="Lato"/>
              </a:rPr>
              <a:t>Pero </a:t>
            </a:r>
            <a:r>
              <a:rPr lang="en-US" sz="3400" dirty="0" err="1">
                <a:solidFill>
                  <a:schemeClr val="dk1"/>
                </a:solidFill>
                <a:latin typeface="Lato"/>
                <a:ea typeface="Lato"/>
                <a:cs typeface="Lato"/>
                <a:sym typeface="Lato"/>
              </a:rPr>
              <a:t>sabemos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todo</a:t>
            </a:r>
            <a:r>
              <a:rPr lang="en-US" sz="3400" dirty="0">
                <a:solidFill>
                  <a:schemeClr val="dk1"/>
                </a:solidFill>
                <a:latin typeface="Lato"/>
                <a:ea typeface="Lato"/>
                <a:cs typeface="Lato"/>
                <a:sym typeface="Lato"/>
              </a:rPr>
              <a:t> lo que dice la ley, se lo dice a </a:t>
            </a:r>
            <a:r>
              <a:rPr lang="en-US" sz="3400" dirty="0" err="1">
                <a:solidFill>
                  <a:schemeClr val="dk1"/>
                </a:solidFill>
                <a:latin typeface="Lato"/>
                <a:ea typeface="Lato"/>
                <a:cs typeface="Lato"/>
                <a:sym typeface="Lato"/>
              </a:rPr>
              <a:t>los</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están</a:t>
            </a:r>
            <a:r>
              <a:rPr lang="en-US" sz="3400" dirty="0">
                <a:solidFill>
                  <a:schemeClr val="dk1"/>
                </a:solidFill>
                <a:latin typeface="Lato"/>
                <a:ea typeface="Lato"/>
                <a:cs typeface="Lato"/>
                <a:sym typeface="Lato"/>
              </a:rPr>
              <a:t> bajo la ley, para que </a:t>
            </a:r>
            <a:r>
              <a:rPr lang="en-US" sz="3400" dirty="0" err="1">
                <a:solidFill>
                  <a:schemeClr val="dk1"/>
                </a:solidFill>
                <a:latin typeface="Lato"/>
                <a:ea typeface="Lato"/>
                <a:cs typeface="Lato"/>
                <a:sym typeface="Lato"/>
              </a:rPr>
              <a:t>todos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callen</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caigan</a:t>
            </a:r>
            <a:r>
              <a:rPr lang="en-US" sz="3400" dirty="0">
                <a:solidFill>
                  <a:schemeClr val="dk1"/>
                </a:solidFill>
                <a:latin typeface="Lato"/>
                <a:ea typeface="Lato"/>
                <a:cs typeface="Lato"/>
                <a:sym typeface="Lato"/>
              </a:rPr>
              <a:t> bajo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juicio</a:t>
            </a:r>
            <a:r>
              <a:rPr lang="en-US" sz="3400" dirty="0">
                <a:solidFill>
                  <a:schemeClr val="dk1"/>
                </a:solidFill>
                <a:latin typeface="Lato"/>
                <a:ea typeface="Lato"/>
                <a:cs typeface="Lato"/>
                <a:sym typeface="Lato"/>
              </a:rPr>
              <a:t> de Dios, </a:t>
            </a:r>
            <a:r>
              <a:rPr lang="en-US" sz="3400" dirty="0" err="1">
                <a:solidFill>
                  <a:schemeClr val="dk1"/>
                </a:solidFill>
                <a:latin typeface="Lato"/>
                <a:ea typeface="Lato"/>
                <a:cs typeface="Lato"/>
                <a:sym typeface="Lato"/>
              </a:rPr>
              <a:t>ya</a:t>
            </a:r>
            <a:r>
              <a:rPr lang="en-US" sz="3400" dirty="0">
                <a:solidFill>
                  <a:schemeClr val="dk1"/>
                </a:solidFill>
                <a:latin typeface="Lato"/>
                <a:ea typeface="Lato"/>
                <a:cs typeface="Lato"/>
                <a:sym typeface="Lato"/>
              </a:rPr>
              <a:t> que </a:t>
            </a:r>
            <a:r>
              <a:rPr lang="en-US" sz="3400" dirty="0" err="1">
                <a:solidFill>
                  <a:schemeClr val="dk1"/>
                </a:solidFill>
                <a:latin typeface="Lato"/>
                <a:ea typeface="Lato"/>
                <a:cs typeface="Lato"/>
                <a:sym typeface="Lato"/>
              </a:rPr>
              <a:t>nadie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será</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justificado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delante</a:t>
            </a:r>
            <a:r>
              <a:rPr lang="en-US" sz="3400" dirty="0">
                <a:solidFill>
                  <a:schemeClr val="dk1"/>
                </a:solidFill>
                <a:latin typeface="Lato"/>
                <a:ea typeface="Lato"/>
                <a:cs typeface="Lato"/>
                <a:sym typeface="Lato"/>
              </a:rPr>
              <a:t> de Dios </a:t>
            </a:r>
            <a:r>
              <a:rPr lang="en-US" sz="3400" dirty="0" err="1">
                <a:solidFill>
                  <a:schemeClr val="dk1"/>
                </a:solidFill>
                <a:latin typeface="Lato"/>
                <a:ea typeface="Lato"/>
                <a:cs typeface="Lato"/>
                <a:sym typeface="Lato"/>
              </a:rPr>
              <a:t>por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hacer</a:t>
            </a:r>
            <a:r>
              <a:rPr lang="en-US" sz="3400" dirty="0">
                <a:solidFill>
                  <a:schemeClr val="dk1"/>
                </a:solidFill>
                <a:latin typeface="Lato"/>
                <a:ea typeface="Lato"/>
                <a:cs typeface="Lato"/>
                <a:sym typeface="Lato"/>
              </a:rPr>
              <a:t> las </a:t>
            </a:r>
            <a:r>
              <a:rPr lang="en-US" sz="3400" dirty="0" err="1">
                <a:solidFill>
                  <a:schemeClr val="dk1"/>
                </a:solidFill>
                <a:latin typeface="Lato"/>
                <a:ea typeface="Lato"/>
                <a:cs typeface="Lato"/>
                <a:sym typeface="Lato"/>
              </a:rPr>
              <a:t>cosas</a:t>
            </a:r>
            <a:r>
              <a:rPr lang="en-US" sz="3400" dirty="0">
                <a:solidFill>
                  <a:schemeClr val="dk1"/>
                </a:solidFill>
                <a:latin typeface="Lato"/>
                <a:ea typeface="Lato"/>
                <a:cs typeface="Lato"/>
                <a:sym typeface="Lato"/>
              </a:rPr>
              <a:t> que la ley </a:t>
            </a:r>
            <a:r>
              <a:rPr lang="en-US" sz="3400" dirty="0" err="1">
                <a:solidFill>
                  <a:schemeClr val="dk1"/>
                </a:solidFill>
                <a:latin typeface="Lato"/>
                <a:ea typeface="Lato"/>
                <a:cs typeface="Lato"/>
                <a:sym typeface="Lato"/>
              </a:rPr>
              <a:t>exige</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pues</a:t>
            </a:r>
            <a:r>
              <a:rPr lang="en-US" sz="3400" dirty="0">
                <a:solidFill>
                  <a:schemeClr val="dk1"/>
                </a:solidFill>
                <a:latin typeface="Lato"/>
                <a:ea typeface="Lato"/>
                <a:cs typeface="Lato"/>
                <a:sym typeface="Lato"/>
              </a:rPr>
              <a:t> la ley </a:t>
            </a:r>
            <a:r>
              <a:rPr lang="en-US" sz="3400" dirty="0" err="1">
                <a:solidFill>
                  <a:schemeClr val="dk1"/>
                </a:solidFill>
                <a:latin typeface="Lato"/>
                <a:ea typeface="Lato"/>
                <a:cs typeface="Lato"/>
                <a:sym typeface="Lato"/>
              </a:rPr>
              <a:t>sirve</a:t>
            </a:r>
            <a:r>
              <a:rPr lang="en-US" sz="3400" dirty="0">
                <a:solidFill>
                  <a:schemeClr val="dk1"/>
                </a:solidFill>
                <a:latin typeface="Lato"/>
                <a:ea typeface="Lato"/>
                <a:cs typeface="Lato"/>
                <a:sym typeface="Lato"/>
              </a:rPr>
              <a:t> para </a:t>
            </a:r>
            <a:r>
              <a:rPr lang="en-US" sz="3400" dirty="0" err="1">
                <a:solidFill>
                  <a:schemeClr val="dk1"/>
                </a:solidFill>
                <a:latin typeface="Lato"/>
                <a:ea typeface="Lato"/>
                <a:cs typeface="Lato"/>
                <a:sym typeface="Lato"/>
              </a:rPr>
              <a:t>reconocer</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el</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pecado</a:t>
            </a:r>
            <a:r>
              <a:rPr lang="en-US" sz="3400" dirty="0">
                <a:solidFill>
                  <a:schemeClr val="dk1"/>
                </a:solidFill>
                <a:latin typeface="Lato"/>
                <a:ea typeface="Lato"/>
                <a:cs typeface="Lato"/>
                <a:sym typeface="Lato"/>
              </a:rPr>
              <a:t>. </a:t>
            </a:r>
            <a:endParaRPr sz="34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endParaRPr sz="20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2800"/>
              <a:buFont typeface="Arial"/>
              <a:buNone/>
            </a:pPr>
            <a:r>
              <a:rPr lang="en-US" sz="2800" i="1" dirty="0">
                <a:solidFill>
                  <a:schemeClr val="dk1"/>
                </a:solidFill>
                <a:latin typeface="Lato"/>
                <a:ea typeface="Lato"/>
                <a:cs typeface="Lato"/>
                <a:sym typeface="Lato"/>
              </a:rPr>
              <a:t>Romanos 3:19-20</a:t>
            </a:r>
            <a:endParaRPr sz="3400" b="0" i="0" u="none" strike="noStrike" cap="none" dirty="0">
              <a:solidFill>
                <a:schemeClr val="dk1"/>
              </a:solidFill>
              <a:latin typeface="Lato"/>
              <a:ea typeface="Lato"/>
              <a:cs typeface="Lato"/>
              <a:sym typeface="Lato"/>
            </a:endParaRPr>
          </a:p>
        </p:txBody>
      </p:sp>
      <p:sp>
        <p:nvSpPr>
          <p:cNvPr id="170" name="Google Shape;170;g2f6bcc46dec_0_31"/>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1" name="Google Shape;171;g2f6bcc46dec_0_31"/>
          <p:cNvPicPr preferRelativeResize="0"/>
          <p:nvPr/>
        </p:nvPicPr>
        <p:blipFill rotWithShape="1">
          <a:blip r:embed="rId3">
            <a:alphaModFix/>
          </a:blip>
          <a:srcRect/>
          <a:stretch/>
        </p:blipFill>
        <p:spPr>
          <a:xfrm>
            <a:off x="15465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72" name="Google Shape;172;g2f6bcc46dec_0_31"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0804f3169d1ec14984c36b843dba581">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86a3cfdf6156b76ea85e1153e3c77dd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967454-74D8-41E4-9077-41C4F01A0167}"/>
</file>

<file path=customXml/itemProps2.xml><?xml version="1.0" encoding="utf-8"?>
<ds:datastoreItem xmlns:ds="http://schemas.openxmlformats.org/officeDocument/2006/customXml" ds:itemID="{0911485F-417D-437E-8285-3834298F599B}">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D08B8FA3-7A40-4E88-A3CC-E0D2E4B2C1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364</TotalTime>
  <Words>3828</Words>
  <Application>Microsoft Macintosh PowerPoint</Application>
  <PresentationFormat>Widescreen</PresentationFormat>
  <Paragraphs>274</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Berlin Sans FB</vt:lpstr>
      <vt:lpstr>Courier New</vt:lpstr>
      <vt:lpstr>Symbol</vt:lpstr>
      <vt:lpstr>Lato</vt:lpstr>
      <vt:lpstr>Cambria</vt:lpstr>
      <vt:lpstr>Overlock</vt:lpstr>
      <vt:lpstr>Lato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42</cp:revision>
  <dcterms:created xsi:type="dcterms:W3CDTF">2023-11-29T19:33:05Z</dcterms:created>
  <dcterms:modified xsi:type="dcterms:W3CDTF">2025-07-23T02:34:51Z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