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92" r:id="rId3"/>
    <p:sldId id="259" r:id="rId5"/>
    <p:sldId id="257" r:id="rId6"/>
    <p:sldId id="260" r:id="rId7"/>
    <p:sldId id="263" r:id="rId8"/>
    <p:sldId id="415" r:id="rId9"/>
    <p:sldId id="294" r:id="rId10"/>
    <p:sldId id="314" r:id="rId11"/>
    <p:sldId id="315" r:id="rId12"/>
    <p:sldId id="316" r:id="rId13"/>
    <p:sldId id="295" r:id="rId14"/>
    <p:sldId id="416" r:id="rId15"/>
    <p:sldId id="417" r:id="rId16"/>
    <p:sldId id="418" r:id="rId17"/>
    <p:sldId id="319" r:id="rId18"/>
    <p:sldId id="296" r:id="rId19"/>
    <p:sldId id="297" r:id="rId20"/>
    <p:sldId id="310" r:id="rId21"/>
    <p:sldId id="298" r:id="rId22"/>
    <p:sldId id="299" r:id="rId23"/>
    <p:sldId id="300" r:id="rId24"/>
    <p:sldId id="320" r:id="rId25"/>
    <p:sldId id="276" r:id="rId26"/>
    <p:sldId id="301" r:id="rId27"/>
    <p:sldId id="302" r:id="rId28"/>
    <p:sldId id="303" r:id="rId29"/>
    <p:sldId id="305" r:id="rId30"/>
    <p:sldId id="419" r:id="rId31"/>
    <p:sldId id="420" r:id="rId32"/>
    <p:sldId id="421" r:id="rId33"/>
    <p:sldId id="422" r:id="rId34"/>
    <p:sldId id="423" r:id="rId35"/>
    <p:sldId id="346" r:id="rId36"/>
    <p:sldId id="288" r:id="rId37"/>
    <p:sldId id="289" r:id="rId38"/>
    <p:sldId id="424" r:id="rId39"/>
    <p:sldId id="425" r:id="rId40"/>
  </p:sldIdLst>
  <p:sldSz cx="12192000" cy="6858000"/>
  <p:notesSz cx="6858000" cy="9144000"/>
  <p:embeddedFontLst>
    <p:embeddedFont>
      <p:font typeface="Calibri" panose="020F0502020204030204"/>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Lato" panose="020F0502020204030203"/>
      <p:regular r:id="rId53"/>
      <p:bold r:id="rId54"/>
      <p:italic r:id="rId55"/>
      <p:boldItalic r:id="rId56"/>
    </p:embeddedFont>
    <p:embeddedFont>
      <p:font typeface="Cambria" panose="02040503050406030204" pitchFamily="18" charset="0"/>
      <p:regular r:id="rId57"/>
      <p:bold r:id="rId58"/>
      <p:italic r:id="rId59"/>
      <p:boldItalic r:id="rId60"/>
    </p:embeddedFont>
    <p:embeddedFont>
      <p:font typeface="Overlock" panose="020F0502020204030204"/>
      <p:regular r:id="rId61"/>
    </p:embeddedFont>
    <p:embeddedFont>
      <p:font typeface="Lato" panose="020F0502020204030203"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38"/>
    <p:restoredTop sz="45602"/>
  </p:normalViewPr>
  <p:slideViewPr>
    <p:cSldViewPr snapToGrid="0">
      <p:cViewPr varScale="1">
        <p:scale>
          <a:sx n="47" d="100"/>
          <a:sy n="47" d="100"/>
        </p:scale>
        <p:origin x="23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5" Type="http://schemas.openxmlformats.org/officeDocument/2006/relationships/font" Target="fonts/font21.fntdata"/><Relationship Id="rId64" Type="http://schemas.openxmlformats.org/officeDocument/2006/relationships/font" Target="fonts/font20.fntdata"/><Relationship Id="rId63" Type="http://schemas.openxmlformats.org/officeDocument/2006/relationships/font" Target="fonts/font19.fntdata"/><Relationship Id="rId62" Type="http://schemas.openxmlformats.org/officeDocument/2006/relationships/font" Target="fonts/font18.fntdata"/><Relationship Id="rId61" Type="http://schemas.openxmlformats.org/officeDocument/2006/relationships/font" Target="fonts/font17.fntdata"/><Relationship Id="rId60" Type="http://schemas.openxmlformats.org/officeDocument/2006/relationships/font" Target="fonts/font16.fntdata"/><Relationship Id="rId6" Type="http://schemas.openxmlformats.org/officeDocument/2006/relationships/slide" Target="slides/slide3.xml"/><Relationship Id="rId59" Type="http://schemas.openxmlformats.org/officeDocument/2006/relationships/font" Target="fonts/font15.fntdata"/><Relationship Id="rId58" Type="http://schemas.openxmlformats.org/officeDocument/2006/relationships/font" Target="fonts/font14.fntdata"/><Relationship Id="rId57" Type="http://schemas.openxmlformats.org/officeDocument/2006/relationships/font" Target="fonts/font13.fntdata"/><Relationship Id="rId56" Type="http://schemas.openxmlformats.org/officeDocument/2006/relationships/font" Target="fonts/font12.fntdata"/><Relationship Id="rId55" Type="http://schemas.openxmlformats.org/officeDocument/2006/relationships/font" Target="fonts/font11.fntdata"/><Relationship Id="rId54" Type="http://schemas.openxmlformats.org/officeDocument/2006/relationships/font" Target="fonts/font10.fntdata"/><Relationship Id="rId53" Type="http://schemas.openxmlformats.org/officeDocument/2006/relationships/font" Target="fonts/font9.fntdata"/><Relationship Id="rId52" Type="http://schemas.openxmlformats.org/officeDocument/2006/relationships/font" Target="fonts/font8.fntdata"/><Relationship Id="rId51" Type="http://schemas.openxmlformats.org/officeDocument/2006/relationships/font" Target="fonts/font7.fntdata"/><Relationship Id="rId50" Type="http://schemas.openxmlformats.org/officeDocument/2006/relationships/font" Target="fonts/font6.fntdata"/><Relationship Id="rId5" Type="http://schemas.openxmlformats.org/officeDocument/2006/relationships/slide" Target="slides/slide2.xml"/><Relationship Id="rId49" Type="http://schemas.openxmlformats.org/officeDocument/2006/relationships/font" Target="fonts/font5.fntdata"/><Relationship Id="rId48" Type="http://schemas.openxmlformats.org/officeDocument/2006/relationships/font" Target="fonts/font4.fntdata"/><Relationship Id="rId47" Type="http://schemas.openxmlformats.org/officeDocument/2006/relationships/font" Target="fonts/font3.fntdata"/><Relationship Id="rId46" Type="http://schemas.openxmlformats.org/officeDocument/2006/relationships/font" Target="fonts/font2.fntdata"/><Relationship Id="rId45" Type="http://schemas.openxmlformats.org/officeDocument/2006/relationships/font" Target="fonts/font1.fntdata"/><Relationship Id="rId44" Type="http://schemas.openxmlformats.org/officeDocument/2006/relationships/commentAuthors" Target="commentAuthors.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u="sng" dirty="0">
                <a:effectLst/>
                <a:latin typeface="Calibri" panose="020F0502020204030204" pitchFamily="34" charset="0"/>
                <a:ea typeface="Calibri" panose="020F0502020204030204" pitchFamily="34" charset="0"/>
              </a:rPr>
              <a:t>BIENVENIDA Y ORACIÓN</a:t>
            </a:r>
            <a:r>
              <a:rPr lang="es-ES" sz="1800"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(9 minutos)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D</a:t>
            </a:r>
            <a:r>
              <a:rPr lang="es-CO" altLang="es-ES" sz="1800" i="1" dirty="0">
                <a:solidFill>
                  <a:srgbClr val="00B050"/>
                </a:solidFill>
                <a:effectLst/>
                <a:latin typeface="Calibri" panose="020F0502020204030204" pitchFamily="34" charset="0"/>
                <a:ea typeface="Calibri" panose="020F0502020204030204" pitchFamily="34" charset="0"/>
              </a:rPr>
              <a:t>ales</a:t>
            </a:r>
            <a:r>
              <a:rPr lang="es-ES" sz="1800" i="1" dirty="0">
                <a:solidFill>
                  <a:srgbClr val="00B050"/>
                </a:solidFill>
                <a:effectLst/>
                <a:latin typeface="Calibri" panose="020F0502020204030204" pitchFamily="34" charset="0"/>
                <a:ea typeface="Calibri" panose="020F0502020204030204" pitchFamily="34" charset="0"/>
              </a:rPr>
              <a:t> a los estudiantes una calurosa bienvenida. Si hay demasiados estudiantes, puede</a:t>
            </a:r>
            <a:r>
              <a:rPr lang="es-CO" altLang="es-ES" sz="1800" i="1" dirty="0">
                <a:solidFill>
                  <a:srgbClr val="00B050"/>
                </a:solidFill>
                <a:effectLst/>
                <a:latin typeface="Calibri" panose="020F0502020204030204" pitchFamily="34" charset="0"/>
                <a:ea typeface="Calibri" panose="020F0502020204030204" pitchFamily="34" charset="0"/>
              </a:rPr>
              <a:t>s</a:t>
            </a:r>
            <a:r>
              <a:rPr lang="es-ES" sz="1800" i="1" dirty="0">
                <a:solidFill>
                  <a:srgbClr val="00B050"/>
                </a:solidFill>
                <a:effectLst/>
                <a:latin typeface="Calibri" panose="020F0502020204030204" pitchFamily="34" charset="0"/>
                <a:ea typeface="Calibri" panose="020F0502020204030204" pitchFamily="34" charset="0"/>
              </a:rPr>
              <a:t> pedirl</a:t>
            </a:r>
            <a:r>
              <a:rPr lang="es-CO" altLang="es-ES" sz="1800" i="1" dirty="0">
                <a:solidFill>
                  <a:srgbClr val="00B050"/>
                </a:solidFill>
                <a:effectLst/>
                <a:latin typeface="Calibri" panose="020F0502020204030204" pitchFamily="34" charset="0"/>
                <a:ea typeface="Calibri" panose="020F0502020204030204" pitchFamily="34" charset="0"/>
              </a:rPr>
              <a:t>es que</a:t>
            </a:r>
            <a:r>
              <a:rPr lang="es-ES" sz="1800" i="1" dirty="0">
                <a:solidFill>
                  <a:srgbClr val="00B050"/>
                </a:solidFill>
                <a:effectLst/>
                <a:latin typeface="Calibri" panose="020F0502020204030204" pitchFamily="34" charset="0"/>
                <a:ea typeface="Calibri" panose="020F0502020204030204" pitchFamily="34" charset="0"/>
              </a:rPr>
              <a:t> compart</a:t>
            </a:r>
            <a:r>
              <a:rPr lang="es-CO" altLang="es-ES" sz="1800" i="1" dirty="0">
                <a:solidFill>
                  <a:srgbClr val="00B050"/>
                </a:solidFill>
                <a:effectLst/>
                <a:latin typeface="Calibri" panose="020F0502020204030204" pitchFamily="34" charset="0"/>
                <a:ea typeface="Calibri" panose="020F0502020204030204" pitchFamily="34" charset="0"/>
              </a:rPr>
              <a:t>an sus</a:t>
            </a:r>
            <a:r>
              <a:rPr lang="es-ES" sz="1800" i="1" dirty="0">
                <a:solidFill>
                  <a:srgbClr val="00B050"/>
                </a:solidFill>
                <a:effectLst/>
                <a:latin typeface="Calibri" panose="020F0502020204030204" pitchFamily="34" charset="0"/>
                <a:ea typeface="Calibri" panose="020F0502020204030204" pitchFamily="34" charset="0"/>
              </a:rPr>
              <a:t> saludos en el chat. Después de los saludos personales, se puede compartir una bienvenida breve a</a:t>
            </a:r>
            <a:r>
              <a:rPr lang="es-CO" altLang="es-ES" sz="1800" i="1" dirty="0">
                <a:solidFill>
                  <a:srgbClr val="00B050"/>
                </a:solidFill>
                <a:effectLst/>
                <a:latin typeface="Calibri" panose="020F0502020204030204" pitchFamily="34" charset="0"/>
                <a:ea typeface="Calibri" panose="020F0502020204030204" pitchFamily="34" charset="0"/>
              </a:rPr>
              <a:t> </a:t>
            </a:r>
            <a:r>
              <a:rPr lang="es-ES" sz="1800" i="1" dirty="0">
                <a:solidFill>
                  <a:srgbClr val="00B050"/>
                </a:solidFill>
                <a:effectLst/>
                <a:latin typeface="Calibri" panose="020F0502020204030204" pitchFamily="34" charset="0"/>
                <a:ea typeface="Calibri" panose="020F0502020204030204" pitchFamily="34" charset="0"/>
              </a:rPr>
              <a:t>l</a:t>
            </a:r>
            <a:r>
              <a:rPr lang="es-CO" altLang="es-ES" sz="1800" i="1" dirty="0">
                <a:solidFill>
                  <a:srgbClr val="00B050"/>
                </a:solidFill>
                <a:effectLst/>
                <a:latin typeface="Calibri" panose="020F0502020204030204" pitchFamily="34" charset="0"/>
                <a:ea typeface="Calibri" panose="020F0502020204030204" pitchFamily="34" charset="0"/>
              </a:rPr>
              <a:t>a </a:t>
            </a:r>
            <a:r>
              <a:rPr lang="es-ES" sz="1800" i="1" dirty="0">
                <a:solidFill>
                  <a:srgbClr val="00B050"/>
                </a:solidFill>
                <a:effectLst/>
                <a:latin typeface="Calibri" panose="020F0502020204030204" pitchFamily="34" charset="0"/>
                <a:ea typeface="Calibri" panose="020F0502020204030204" pitchFamily="34" charset="0"/>
              </a:rPr>
              <a:t>Lección </a:t>
            </a:r>
            <a:r>
              <a:rPr lang="es-CO" altLang="es-ES" sz="1800" i="1" dirty="0">
                <a:solidFill>
                  <a:srgbClr val="00B050"/>
                </a:solidFill>
                <a:effectLst/>
                <a:latin typeface="Calibri" panose="020F0502020204030204" pitchFamily="34" charset="0"/>
                <a:ea typeface="Calibri" panose="020F0502020204030204" pitchFamily="34" charset="0"/>
              </a:rPr>
              <a:t>7</a:t>
            </a:r>
            <a:r>
              <a:rPr lang="es-ES" sz="1800" i="1" dirty="0">
                <a:solidFill>
                  <a:srgbClr val="00B050"/>
                </a:solidFill>
                <a:effectLst/>
                <a:latin typeface="Calibri" panose="020F0502020204030204" pitchFamily="34" charset="0"/>
                <a:ea typeface="Calibri" panose="020F0502020204030204" pitchFamily="34" charset="0"/>
              </a:rPr>
              <a:t>. </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¡Bienvenidos a </a:t>
            </a:r>
            <a:r>
              <a:rPr lang="es-CO" altLang="es-ES" sz="1800" dirty="0">
                <a:solidFill>
                  <a:srgbClr val="000000"/>
                </a:solidFill>
                <a:effectLst/>
                <a:latin typeface="Calibri" panose="020F0502020204030204" pitchFamily="34" charset="0"/>
                <a:ea typeface="Calibri" panose="020F0502020204030204" pitchFamily="34" charset="0"/>
              </a:rPr>
              <a:t>la </a:t>
            </a:r>
            <a:r>
              <a:rPr lang="es-ES" sz="1800" dirty="0">
                <a:solidFill>
                  <a:srgbClr val="000000"/>
                </a:solidFill>
                <a:effectLst/>
                <a:latin typeface="Calibri" panose="020F0502020204030204" pitchFamily="34" charset="0"/>
                <a:ea typeface="Calibri" panose="020F0502020204030204" pitchFamily="34" charset="0"/>
              </a:rPr>
              <a:t>Lección 7 del curso La Nación Elegida!  Hoy veremos el reinado de David sobre todo Israel y cómo Dios le preservó por su amor y gracia. Al igual que David, nosotros hemos sido bendecidos por el amor de Dios nuestro Rey de reyes.</a:t>
            </a:r>
            <a:endParaRPr lang="en-US" sz="1800" dirty="0">
              <a:effectLst/>
              <a:latin typeface="Calibri" panose="020F0502020204030204" pitchFamily="34" charset="0"/>
              <a:ea typeface="Calibri" panose="020F0502020204030204" pitchFamily="34" charset="0"/>
            </a:endParaRP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Contar</a:t>
            </a: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(5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Explique que el segundo paso del método de las 4 “C” es Contar. Es el momento para leer la historia bíblica directamente de la Biblia o contarla en sus propias palabras. La Palabra de Dios es viva, eficaz y la autoridad en nuestras vidas.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panose="020B0604020202020204"/>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es proclamado rey de Israel</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Todas las tribus de Israel, todos los ancianos de Israel se reunieron en Hebrón con el rey David, y en presencia del Señor éste hizo un pacto con ellos, y ellos lo ungieron como rey.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tenía 30 años; fue rey de Israel y Judá 33 años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conquista la fortaleza de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Sión</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y sus soldados fue</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ron</a:t>
            </a:r>
            <a:r>
              <a:rPr lang="es-ES" sz="1800" dirty="0">
                <a:effectLst/>
                <a:latin typeface="Calibri" panose="020F0502020204030204" pitchFamily="34" charset="0"/>
                <a:ea typeface="Cambria" panose="02040503050406030204" pitchFamily="18" charset="0"/>
                <a:cs typeface="Times New Roman" panose="02020603050405020304" pitchFamily="18" charset="0"/>
              </a:rPr>
              <a:t> a Jerusalén a pelear contra los jebuseos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conquistó la fortaleza de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Sión</a:t>
            </a:r>
            <a:r>
              <a:rPr lang="es-ES" sz="1800" dirty="0">
                <a:effectLst/>
                <a:latin typeface="Calibri" panose="020F0502020204030204" pitchFamily="34" charset="0"/>
                <a:ea typeface="Cambria" panose="02040503050406030204" pitchFamily="18" charset="0"/>
                <a:cs typeface="Times New Roman" panose="02020603050405020304" pitchFamily="18" charset="0"/>
              </a:rPr>
              <a:t>/Ciudad de David</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err="1">
                <a:effectLst/>
                <a:latin typeface="Calibri" panose="020F0502020204030204" pitchFamily="34" charset="0"/>
                <a:ea typeface="Cambria" panose="02040503050406030204" pitchFamily="18" charset="0"/>
                <a:cs typeface="Times New Roman" panose="02020603050405020304" pitchFamily="18" charset="0"/>
              </a:rPr>
              <a:t>Jirán</a:t>
            </a:r>
            <a:r>
              <a:rPr lang="es-ES" sz="1800" dirty="0">
                <a:effectLst/>
                <a:latin typeface="Calibri" panose="020F0502020204030204" pitchFamily="34" charset="0"/>
                <a:ea typeface="Cambria" panose="02040503050406030204" pitchFamily="18" charset="0"/>
                <a:cs typeface="Times New Roman" panose="02020603050405020304" pitchFamily="18" charset="0"/>
              </a:rPr>
              <a:t> envía embajadores a David</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Rey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Jirán</a:t>
            </a:r>
            <a:r>
              <a:rPr lang="es-ES" sz="1800" dirty="0">
                <a:effectLst/>
                <a:latin typeface="Calibri" panose="020F0502020204030204" pitchFamily="34" charset="0"/>
                <a:ea typeface="Cambria" panose="02040503050406030204" pitchFamily="18" charset="0"/>
                <a:cs typeface="Times New Roman" panose="02020603050405020304" pitchFamily="18" charset="0"/>
              </a:rPr>
              <a:t> de Tiro mandó madera de cedro, carpinteros y canteros para construir el palacio de David.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Hijos de David</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tomó esposas y concubinas y tenía muchos hijos.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derrota a los filisteos</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filisteos atacaron a David.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preguntó al Señor si debería atacar a los filisteos y el Señor respondió que sí y que tendría la victoria.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los venció y quemó a sus ídolos.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Cuando regresaron los filisteos, David de nuevo preguntó al Señor si debería atacarlos. El Señor contestó que sí. David siguió las órdenes del Señor y ganó.</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2 Samuel 6 (Reina Valera Contemporánea)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intenta llevar el arca a Jerusalén</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reunió</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 a</a:t>
            </a:r>
            <a:r>
              <a:rPr lang="es-ES" sz="1800" dirty="0">
                <a:effectLst/>
                <a:latin typeface="Calibri" panose="020F0502020204030204" pitchFamily="34" charset="0"/>
                <a:ea typeface="Cambria" panose="02040503050406030204" pitchFamily="18" charset="0"/>
                <a:cs typeface="Times New Roman" panose="02020603050405020304" pitchFamily="18" charset="0"/>
              </a:rPr>
              <a:t> sus mejores soldados para trasladar el arca de la casa de Abinadab a Jerusalén.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err="1">
                <a:effectLst/>
                <a:latin typeface="Calibri" panose="020F0502020204030204" pitchFamily="34" charset="0"/>
                <a:ea typeface="Cambria" panose="02040503050406030204" pitchFamily="18" charset="0"/>
                <a:cs typeface="Times New Roman" panose="02020603050405020304" pitchFamily="18" charset="0"/>
              </a:rPr>
              <a:t>Uzá</a:t>
            </a:r>
            <a:r>
              <a:rPr lang="es-ES" sz="1800" dirty="0">
                <a:effectLst/>
                <a:latin typeface="Calibri" panose="020F0502020204030204" pitchFamily="34" charset="0"/>
                <a:ea typeface="Cambria" panose="02040503050406030204" pitchFamily="18" charset="0"/>
                <a:cs typeface="Times New Roman" panose="02020603050405020304" pitchFamily="18" charset="0"/>
              </a:rPr>
              <a:t> y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Ajió</a:t>
            </a:r>
            <a:r>
              <a:rPr lang="es-ES" sz="1800" dirty="0">
                <a:effectLst/>
                <a:latin typeface="Calibri" panose="020F0502020204030204" pitchFamily="34" charset="0"/>
                <a:ea typeface="Cambria" panose="02040503050406030204" pitchFamily="18" charset="0"/>
                <a:cs typeface="Times New Roman" panose="02020603050405020304" pitchFamily="18" charset="0"/>
              </a:rPr>
              <a:t>, hijos de Abinadab guiaron el carro. David y el pueblo danzaban y tocaron instrumentos.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bueyes tropezaron y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Uzá</a:t>
            </a:r>
            <a:r>
              <a:rPr lang="es-ES" sz="1800" dirty="0">
                <a:effectLst/>
                <a:latin typeface="Calibri" panose="020F0502020204030204" pitchFamily="34" charset="0"/>
                <a:ea typeface="Cambria" panose="02040503050406030204" pitchFamily="18" charset="0"/>
                <a:cs typeface="Times New Roman" panose="02020603050405020304" pitchFamily="18" charset="0"/>
              </a:rPr>
              <a:t> estiró la mano para sujetar el arca, pero el Señor se enojó contra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Uzá</a:t>
            </a:r>
            <a:r>
              <a:rPr lang="es-ES" sz="1800" dirty="0">
                <a:effectLst/>
                <a:latin typeface="Calibri" panose="020F0502020204030204" pitchFamily="34" charset="0"/>
                <a:ea typeface="Cambria" panose="02040503050406030204" pitchFamily="18" charset="0"/>
                <a:cs typeface="Times New Roman" panose="02020603050405020304" pitchFamily="18" charset="0"/>
              </a:rPr>
              <a:t> por tocar el arca y allí mismo hirió a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Uzá</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se puso muy triste y tuvo entonces temor del Señor.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Llevaron el arca a la casa de Obed Edom y Dios lo bendijo a éste y a toda su familia.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lleva el arca a Jerusalén</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intentó de nuevo llevar el arca a Jerusalén.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Ofreció un sacrificio a ataviado con un efod de lino, David danzaba con todas sus fuerzas delante del Señor</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err="1">
                <a:effectLst/>
                <a:latin typeface="Calibri" panose="020F0502020204030204" pitchFamily="34" charset="0"/>
                <a:ea typeface="Cambria" panose="02040503050406030204" pitchFamily="18" charset="0"/>
                <a:cs typeface="Times New Roman" panose="02020603050405020304" pitchFamily="18" charset="0"/>
              </a:rPr>
              <a:t>Mical</a:t>
            </a:r>
            <a:r>
              <a:rPr lang="es-ES" sz="1800" dirty="0">
                <a:effectLst/>
                <a:latin typeface="Calibri" panose="020F0502020204030204" pitchFamily="34" charset="0"/>
                <a:ea typeface="Cambria" panose="02040503050406030204" pitchFamily="18" charset="0"/>
                <a:cs typeface="Times New Roman" panose="02020603050405020304" pitchFamily="18" charset="0"/>
              </a:rPr>
              <a:t>, hija de Saúl y esposa de David miró desde la ventana y sintió por David un profundo desprecio.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El arca fue llevada a una tienda y David ofreció al Señor sacrificios y ofrendas.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bendijo al pueblo y repartió entre ellos un pan, un trozo de carne y una torta de pasas.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Cuando David llegó a casa,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Mical</a:t>
            </a:r>
            <a:r>
              <a:rPr lang="es-ES" sz="1800" dirty="0">
                <a:effectLst/>
                <a:latin typeface="Calibri" panose="020F0502020204030204" pitchFamily="34" charset="0"/>
                <a:ea typeface="Cambria" panose="02040503050406030204" pitchFamily="18" charset="0"/>
                <a:cs typeface="Times New Roman" panose="02020603050405020304" pitchFamily="18" charset="0"/>
              </a:rPr>
              <a:t> le dijo: “Qué bien ha quedado el rey de Israel, al dejar al descubierto sus intimidades frente a todos!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Pero David le respondió: “Sí, dancé; pero lo hice delante del Señor, porque él me eligió para reinar sobre su pueblo Israel.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err="1">
                <a:effectLst/>
                <a:latin typeface="Calibri" panose="020F0502020204030204" pitchFamily="34" charset="0"/>
                <a:ea typeface="Cambria" panose="02040503050406030204" pitchFamily="18" charset="0"/>
                <a:cs typeface="Times New Roman" panose="02020603050405020304" pitchFamily="18" charset="0"/>
              </a:rPr>
              <a:t>Mical</a:t>
            </a:r>
            <a:r>
              <a:rPr lang="es-ES" sz="1800" dirty="0">
                <a:effectLst/>
                <a:latin typeface="Calibri" panose="020F0502020204030204" pitchFamily="34" charset="0"/>
                <a:ea typeface="Cambria" panose="02040503050406030204" pitchFamily="18" charset="0"/>
                <a:cs typeface="Times New Roman" panose="02020603050405020304" pitchFamily="18" charset="0"/>
              </a:rPr>
              <a:t>, murió sin a tener hijos de David.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spcBef>
                <a:spcPts val="0"/>
              </a:spcBef>
              <a:spcAft>
                <a:spcPts val="0"/>
              </a:spcAft>
              <a:buFontTx/>
              <a:buNone/>
            </a:pPr>
            <a:r>
              <a:rPr lang="es-ES" sz="1050" b="1" dirty="0">
                <a:effectLst/>
                <a:latin typeface="Calibri" panose="020F0502020204030204" pitchFamily="34" charset="0"/>
                <a:ea typeface="Cambria" panose="02040503050406030204" pitchFamily="18" charset="0"/>
                <a:cs typeface="Times New Roman" panose="02020603050405020304" pitchFamily="18" charset="0"/>
              </a:rPr>
              <a:t>2 Samuel 7 (Reina Valera Contemporánea)</a:t>
            </a:r>
            <a:endParaRPr lang="en-US" sz="1200" b="1"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n-US" sz="1200" b="1"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050" dirty="0">
                <a:effectLst/>
                <a:latin typeface="Calibri" panose="020F0502020204030204" pitchFamily="34" charset="0"/>
                <a:ea typeface="Cambria" panose="02040503050406030204" pitchFamily="18" charset="0"/>
                <a:cs typeface="Times New Roman" panose="02020603050405020304" pitchFamily="18" charset="0"/>
              </a:rPr>
              <a:t>Pacto de Dios con David</a:t>
            </a:r>
            <a:endParaRPr lang="es-ES" sz="105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050" dirty="0">
                <a:effectLst/>
                <a:latin typeface="Calibri" panose="020F0502020204030204" pitchFamily="34" charset="0"/>
                <a:ea typeface="Cambria" panose="02040503050406030204" pitchFamily="18" charset="0"/>
                <a:cs typeface="Times New Roman" panose="02020603050405020304" pitchFamily="18" charset="0"/>
              </a:rPr>
              <a:t>David dijo al profeta Natán que quería edificar un templo para el Señor</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050" dirty="0">
                <a:effectLst/>
                <a:latin typeface="Calibri" panose="020F0502020204030204" pitchFamily="34" charset="0"/>
                <a:ea typeface="Cambria" panose="02040503050406030204" pitchFamily="18" charset="0"/>
                <a:cs typeface="Times New Roman" panose="02020603050405020304" pitchFamily="18" charset="0"/>
              </a:rPr>
              <a:t>Pero esa misma noche la palabra del Señor vino a Natán.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050" dirty="0">
                <a:effectLst/>
                <a:latin typeface="Calibri" panose="020F0502020204030204" pitchFamily="34" charset="0"/>
                <a:ea typeface="Cambria" panose="02040503050406030204" pitchFamily="18" charset="0"/>
                <a:cs typeface="Times New Roman" panose="02020603050405020304" pitchFamily="18" charset="0"/>
              </a:rPr>
              <a:t>¿Tú me vas a construir una casa?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050" dirty="0">
                <a:effectLst/>
                <a:latin typeface="Calibri" panose="020F0502020204030204" pitchFamily="34" charset="0"/>
                <a:ea typeface="Cambria" panose="02040503050406030204" pitchFamily="18" charset="0"/>
                <a:cs typeface="Times New Roman" panose="02020603050405020304" pitchFamily="18" charset="0"/>
              </a:rPr>
              <a:t>Desde que saqué de Egipto al pueblo de Israel, y hasta la fecha, no he vivido en ninguna casa. Más bien, he estado en tiendas de campaña y en tabernáculos.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050" dirty="0">
                <a:effectLst/>
                <a:latin typeface="Calibri" panose="020F0502020204030204" pitchFamily="34" charset="0"/>
                <a:ea typeface="Cambria" panose="02040503050406030204" pitchFamily="18" charset="0"/>
                <a:cs typeface="Times New Roman" panose="02020603050405020304" pitchFamily="18" charset="0"/>
              </a:rPr>
              <a:t>Yo, el Señor de los ejércitos, te saqué del redil para ponerte a gobernar a mi pueblo Israel. He estado contigo dondequiera que has andado. Te he dado la victoria, te he hecho famoso. Además, ya he preparado para mi pueblo un lugar donde se establezca. Yo te prometo que te haré descansar de tus enemigos, y te aseguro tendrás muchos descendientes.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050" dirty="0">
                <a:effectLst/>
                <a:latin typeface="Calibri" panose="020F0502020204030204" pitchFamily="34" charset="0"/>
                <a:ea typeface="Cambria" panose="02040503050406030204" pitchFamily="18" charset="0"/>
                <a:cs typeface="Times New Roman" panose="02020603050405020304" pitchFamily="18" charset="0"/>
              </a:rPr>
              <a:t>Uno de tus propios hijos sería elegido para ser rey y edificar un templo.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050" dirty="0">
                <a:effectLst/>
                <a:latin typeface="Calibri" panose="020F0502020204030204" pitchFamily="34" charset="0"/>
                <a:ea typeface="Cambria" panose="02040503050406030204" pitchFamily="18" charset="0"/>
                <a:cs typeface="Times New Roman" panose="02020603050405020304" pitchFamily="18" charset="0"/>
              </a:rPr>
              <a:t>Natán le comunicó a David todo.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050" dirty="0">
                <a:effectLst/>
                <a:latin typeface="Calibri" panose="020F0502020204030204" pitchFamily="34" charset="0"/>
                <a:ea typeface="Cambria" panose="02040503050406030204" pitchFamily="18" charset="0"/>
                <a:cs typeface="Times New Roman" panose="02020603050405020304" pitchFamily="18" charset="0"/>
              </a:rPr>
              <a:t>David se presentó ante el Señor y le dijo:</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050" dirty="0">
                <a:effectLst/>
                <a:latin typeface="Calibri" panose="020F0502020204030204" pitchFamily="34" charset="0"/>
                <a:ea typeface="Cambria" panose="02040503050406030204" pitchFamily="18" charset="0"/>
                <a:cs typeface="Times New Roman" panose="02020603050405020304" pitchFamily="18" charset="0"/>
              </a:rPr>
              <a:t>¿Quién soy yo, y qué es mi familia, para que me hayas encumbrado tanto?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050" dirty="0">
                <a:effectLst/>
                <a:latin typeface="Calibri" panose="020F0502020204030204" pitchFamily="34" charset="0"/>
                <a:ea typeface="Cambria" panose="02040503050406030204" pitchFamily="18" charset="0"/>
                <a:cs typeface="Times New Roman" panose="02020603050405020304" pitchFamily="18" charset="0"/>
              </a:rPr>
              <a:t>Todas estas maravillas las has realizado conforme a tu palabra. ¡Cuán grande eres, Señor y Dios! ¡No hay nadie como tú!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050" dirty="0">
                <a:effectLst/>
                <a:latin typeface="Calibri" panose="020F0502020204030204" pitchFamily="34" charset="0"/>
                <a:ea typeface="Cambria" panose="02040503050406030204" pitchFamily="18" charset="0"/>
                <a:cs typeface="Times New Roman" panose="02020603050405020304" pitchFamily="18" charset="0"/>
              </a:rPr>
              <a:t>Y qué pueblo puede compararse a Israel, tú la liberaste para hacerla tu pueblo; tú lo hiciste tuyo para siempre. ¡Tú, Señor, eres su Dios!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050" dirty="0">
                <a:effectLst/>
                <a:latin typeface="Calibri" panose="020F0502020204030204" pitchFamily="34" charset="0"/>
                <a:ea typeface="Cambria" panose="02040503050406030204" pitchFamily="18" charset="0"/>
                <a:cs typeface="Times New Roman" panose="02020603050405020304" pitchFamily="18" charset="0"/>
              </a:rPr>
              <a:t>Que tu gran nombre sea siempre reconocido. Que se diga que tú, Señor de los ejércitos, eres el Dios de Israel, y que los descendientes de tu siervo David siempre estarán en tu presencia.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050" dirty="0">
                <a:effectLst/>
                <a:latin typeface="Calibri" panose="020F0502020204030204" pitchFamily="34" charset="0"/>
                <a:ea typeface="Cambria" panose="02040503050406030204" pitchFamily="18" charset="0"/>
                <a:cs typeface="Times New Roman" panose="02020603050405020304" pitchFamily="18" charset="0"/>
              </a:rPr>
              <a:t>Tú le has dado a conocer a este siervo tuyo que afirmarás su descendencia. Tú, Señor, lo has prometido, y con tu bendición será bendecida mi familia para siempre.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Considerar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Explica que el tercer paso del método de las 4 “C” es Considerar. Son seis preguntas que nos ayudan a considerar o repasar la historia en detalle. Este paso nos da la base de conocimiento para que la apliquemos bien.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panose="020B0604020202020204"/>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1. </a:t>
            </a:r>
            <a:r>
              <a:rPr lang="en-US" sz="1800" b="1" dirty="0">
                <a:effectLst/>
                <a:latin typeface="Cambria" panose="02040503050406030204" pitchFamily="18" charset="0"/>
                <a:ea typeface="Cambria" panose="02040503050406030204" pitchFamily="18" charset="0"/>
                <a:cs typeface="Times New Roman" panose="02020603050405020304" pitchFamily="18" charset="0"/>
              </a:rPr>
              <a:t>¿</a:t>
            </a:r>
            <a:r>
              <a:rPr lang="es-ES" sz="1800" b="1" dirty="0">
                <a:effectLst/>
                <a:latin typeface="Calibri" panose="020F0502020204030204" pitchFamily="34" charset="0"/>
                <a:ea typeface="Cambria" panose="02040503050406030204" pitchFamily="18" charset="0"/>
                <a:cs typeface="Times New Roman" panose="02020603050405020304" pitchFamily="18" charset="0"/>
              </a:rPr>
              <a:t>Quiénes son los personajes de esta historia? </a:t>
            </a: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(5:1)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tribus y ancianos de Israel que ungieron David como rey (5:1-5)</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ejército de David (5:6)</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jebuseos, los que vivían en Jerusalén (5:6)</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Señor y Dios de los ejércitos (5:10)</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Rey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Jirán</a:t>
            </a:r>
            <a:r>
              <a:rPr lang="es-ES" sz="1800" dirty="0">
                <a:effectLst/>
                <a:latin typeface="Calibri" panose="020F0502020204030204" pitchFamily="34" charset="0"/>
                <a:ea typeface="Cambria" panose="02040503050406030204" pitchFamily="18" charset="0"/>
                <a:cs typeface="Times New Roman" panose="02020603050405020304" pitchFamily="18" charset="0"/>
              </a:rPr>
              <a:t> de Tiro y sus embajadores, carpinteros y canteros (5:11)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Las esposas y concubinas de David, y sus hijos e hijas (5:13)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filisteos que atacaron a David (5:17)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Abinadab y sus hijos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Uzá</a:t>
            </a:r>
            <a:r>
              <a:rPr lang="es-ES" sz="1800" dirty="0">
                <a:effectLst/>
                <a:latin typeface="Calibri" panose="020F0502020204030204" pitchFamily="34" charset="0"/>
                <a:ea typeface="Cambria" panose="02040503050406030204" pitchFamily="18" charset="0"/>
                <a:cs typeface="Times New Roman" panose="02020603050405020304" pitchFamily="18" charset="0"/>
              </a:rPr>
              <a:t> y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Ajió</a:t>
            </a:r>
            <a:r>
              <a:rPr lang="es-ES" sz="1800" dirty="0">
                <a:effectLst/>
                <a:latin typeface="Calibri" panose="020F0502020204030204" pitchFamily="34" charset="0"/>
                <a:ea typeface="Cambria" panose="02040503050406030204" pitchFamily="18" charset="0"/>
                <a:cs typeface="Times New Roman" panose="02020603050405020304" pitchFamily="18" charset="0"/>
              </a:rPr>
              <a:t>; los que tenían el arca del Señor en su casa (6:3)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Obed Edom y su familia; los que guardaron el arca del Señor 3 meses (6:11)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err="1">
                <a:effectLst/>
                <a:latin typeface="Calibri" panose="020F0502020204030204" pitchFamily="34" charset="0"/>
                <a:ea typeface="Cambria" panose="02040503050406030204" pitchFamily="18" charset="0"/>
                <a:cs typeface="Times New Roman" panose="02020603050405020304" pitchFamily="18" charset="0"/>
              </a:rPr>
              <a:t>Mical</a:t>
            </a:r>
            <a:r>
              <a:rPr lang="es-ES" sz="1800" dirty="0">
                <a:effectLst/>
                <a:latin typeface="Calibri" panose="020F0502020204030204" pitchFamily="34" charset="0"/>
                <a:ea typeface="Cambria" panose="02040503050406030204" pitchFamily="18" charset="0"/>
                <a:cs typeface="Times New Roman" panose="02020603050405020304" pitchFamily="18" charset="0"/>
              </a:rPr>
              <a:t>, la hija de Saúl y esposa de David (6:16)</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profeta Natán (7:2)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2. </a:t>
            </a:r>
            <a:r>
              <a:rPr lang="en-US" sz="1800" b="1" dirty="0">
                <a:effectLst/>
                <a:latin typeface="Cambria" panose="02040503050406030204" pitchFamily="18" charset="0"/>
                <a:ea typeface="Cambria" panose="02040503050406030204" pitchFamily="18" charset="0"/>
                <a:cs typeface="Times New Roman" panose="02020603050405020304" pitchFamily="18" charset="0"/>
              </a:rPr>
              <a:t>¿</a:t>
            </a:r>
            <a:r>
              <a:rPr lang="es-ES" sz="1800" b="1" dirty="0">
                <a:effectLst/>
                <a:latin typeface="Calibri" panose="020F0502020204030204" pitchFamily="34" charset="0"/>
                <a:ea typeface="Cambria" panose="02040503050406030204" pitchFamily="18" charset="0"/>
                <a:cs typeface="Times New Roman" panose="02020603050405020304" pitchFamily="18" charset="0"/>
              </a:rPr>
              <a:t>Cuáles son los objetos de esta historia? </a:t>
            </a: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canales de agua de Jerusalén (5:8)</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muralla que David levantó alrededor de la Ciudad de David (5:9)</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Madera de cedro de Tiro (5:11)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ídolos de los filisteos que David ordenó destruidos (5:21)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arca de Señor y los bueyes y el carro nuevo y lo llevó (6:3)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instrumentos musicales (6:5)</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holocaustos y ofrendas que David ofreció (6:13)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Efod de lino que David llevó (6:14, 17)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Una tienda de campaña para el arca (6:17)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comida que David repartió entre el pueblo: pan, un trozo de carne, una torta de pasas (6:19)</a:t>
            </a:r>
            <a:br>
              <a:rPr lang="es-ES" sz="1800" dirty="0">
                <a:effectLst/>
                <a:latin typeface="Calibri" panose="020F0502020204030204" pitchFamily="34" charset="0"/>
                <a:ea typeface="Cambria" panose="02040503050406030204" pitchFamily="18" charset="0"/>
                <a:cs typeface="Times New Roman" panose="02020603050405020304" pitchFamily="18" charset="0"/>
              </a:rPr>
            </a:b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Hebrón (David ungido)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Jerusalén, específicamente la fortaleza de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Sión</a:t>
            </a:r>
            <a:r>
              <a:rPr lang="es-ES" sz="1800" dirty="0">
                <a:effectLst/>
                <a:latin typeface="Calibri" panose="020F0502020204030204" pitchFamily="34" charset="0"/>
                <a:ea typeface="Cambria" panose="02040503050406030204" pitchFamily="18" charset="0"/>
                <a:cs typeface="Times New Roman" panose="02020603050405020304" pitchFamily="18" charset="0"/>
              </a:rPr>
              <a:t>/ la Ciudad de David</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Baal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Perasín</a:t>
            </a:r>
            <a:r>
              <a:rPr lang="es-ES" sz="1800" dirty="0">
                <a:effectLst/>
                <a:latin typeface="Calibri" panose="020F0502020204030204" pitchFamily="34" charset="0"/>
                <a:ea typeface="Cambria" panose="02040503050406030204" pitchFamily="18" charset="0"/>
                <a:cs typeface="Times New Roman" panose="02020603050405020304" pitchFamily="18" charset="0"/>
              </a:rPr>
              <a:t>, dónde David venció los filisteos. (5:20)</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err="1">
                <a:effectLst/>
                <a:latin typeface="Calibri" panose="020F0502020204030204" pitchFamily="34" charset="0"/>
                <a:ea typeface="Cambria" panose="02040503050406030204" pitchFamily="18" charset="0"/>
                <a:cs typeface="Times New Roman" panose="02020603050405020304" pitchFamily="18" charset="0"/>
              </a:rPr>
              <a:t>Baalá</a:t>
            </a:r>
            <a:r>
              <a:rPr lang="es-ES" sz="1800" dirty="0">
                <a:effectLst/>
                <a:latin typeface="Calibri" panose="020F0502020204030204" pitchFamily="34" charset="0"/>
                <a:ea typeface="Cambria" panose="02040503050406030204" pitchFamily="18" charset="0"/>
                <a:cs typeface="Times New Roman" panose="02020603050405020304" pitchFamily="18" charset="0"/>
              </a:rPr>
              <a:t> de Judá y la casa de Abinadab, dónde estaba el arca del Señor (6:2-3)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err="1">
                <a:effectLst/>
                <a:latin typeface="Calibri" panose="020F0502020204030204" pitchFamily="34" charset="0"/>
                <a:ea typeface="Cambria" panose="02040503050406030204" pitchFamily="18" charset="0"/>
                <a:cs typeface="Times New Roman" panose="02020603050405020304" pitchFamily="18" charset="0"/>
              </a:rPr>
              <a:t>Nacón</a:t>
            </a: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Peres</a:t>
            </a: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Uzá</a:t>
            </a:r>
            <a:r>
              <a:rPr lang="es-ES" sz="1800" dirty="0">
                <a:effectLst/>
                <a:latin typeface="Calibri" panose="020F0502020204030204" pitchFamily="34" charset="0"/>
                <a:ea typeface="Cambria" panose="02040503050406030204" pitchFamily="18" charset="0"/>
                <a:cs typeface="Times New Roman" panose="02020603050405020304" pitchFamily="18" charset="0"/>
              </a:rPr>
              <a:t>; dónde Dios hubiera dado muerte a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Uzá</a:t>
            </a:r>
            <a:r>
              <a:rPr lang="es-ES" sz="1800" dirty="0">
                <a:effectLst/>
                <a:latin typeface="Calibri" panose="020F0502020204030204" pitchFamily="34" charset="0"/>
                <a:ea typeface="Cambria" panose="02040503050406030204" pitchFamily="18" charset="0"/>
                <a:cs typeface="Times New Roman" panose="02020603050405020304" pitchFamily="18" charset="0"/>
              </a:rPr>
              <a:t> (6:8)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palacio de David (7:1)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endParaRPr lang="es-E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Empieza cuando David tenía 30 años (5:4)</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En Hebrón David fue rey de Judá durante 7 años y en Jerusalén fue rey de Israel y Judá durante 33 años (5:5)</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Alrededor de 1000 años antes de Cristo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lang="es-E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Comience con la siguiente oración (o tu propia):</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Padre mío y Salvador mío, por la historia de David he aprendido que por tu gracia tú siempre bendecirás a los que te aman y te sirven con todo su corazón. Yo sé que te he fallado de muchas maneras y te pido que me perdones. Te ruego que me des un corazón fiel para que en todos mis días te ame y te sirva. Recuérdame que esa fortaleza viene por medio de tu Palabra, y guíame constantemente a ella. Amén.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5. ¿Cuál es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Hay enemigos viviendo en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Sión</a:t>
            </a:r>
            <a:r>
              <a:rPr lang="es-ES" sz="1800" dirty="0">
                <a:effectLst/>
                <a:latin typeface="Calibri" panose="020F0502020204030204" pitchFamily="34" charset="0"/>
                <a:ea typeface="Cambria" panose="02040503050406030204" pitchFamily="18" charset="0"/>
                <a:cs typeface="Times New Roman" panose="02020603050405020304" pitchFamily="18" charset="0"/>
              </a:rPr>
              <a:t>, los jebuseos. ¿Dónde van a establecer el reino de La Nación Elegida?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Hay enemigos atacando, los filisteos.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arca de está en el capital y no tiene “casa oficial”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err="1">
                <a:effectLst/>
                <a:latin typeface="Calibri" panose="020F0502020204030204" pitchFamily="34" charset="0"/>
                <a:ea typeface="Calibri" panose="020F0502020204030204" pitchFamily="34" charset="0"/>
              </a:rPr>
              <a:t>Mical</a:t>
            </a:r>
            <a:r>
              <a:rPr lang="es-ES" sz="1800" dirty="0">
                <a:effectLst/>
                <a:latin typeface="Calibri" panose="020F0502020204030204" pitchFamily="34" charset="0"/>
                <a:ea typeface="Calibri" panose="020F0502020204030204" pitchFamily="34" charset="0"/>
              </a:rPr>
              <a:t> sintió un profundo desprecio por David y su celebración sobre el arca. </a:t>
            </a: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6. ¿Se soluciona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les da la victoria sobre los jebuseos y filisteos; David destruya sus ídolos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les da un lugar donde pueden establecerse, Jerusalén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arca llega con bien a Jerusalén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prometió que un hijo de David va a ser elegido para construir el templo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Consolidar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r>
              <a:rPr lang="es-ES" sz="1800" i="1" u="sng"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Explica que el cuarto paso del método de las 4 “C” es Consolidar. Es este paso, hacemos cuatro preguntas para dar firmeza, o aplicar la Palabra de Dios a nuestros corazones y a nuestras vidas. Las preguntas nos guían usar la ley y el evangelio correctamente.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panose="020B0604020202020204"/>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Por la gracia de Dios, David reinó sobre Israel haciendo que Jerusalén fuera su capital.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Vemos el gozo de David ante su Señor. David reconoció la grandeza y el amor de Dios en su vida y le alabó con un corazón lleno de alegría. A diferencia de él, nosotros no siempre recordamos alabar a Dios con corazones llenos de gratitud por su amor mostrado a nosotros.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Así como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Mical</a:t>
            </a:r>
            <a:r>
              <a:rPr lang="es-ES" sz="1800" dirty="0">
                <a:effectLst/>
                <a:latin typeface="Calibri" panose="020F0502020204030204" pitchFamily="34" charset="0"/>
                <a:ea typeface="Cambria" panose="02040503050406030204" pitchFamily="18" charset="0"/>
                <a:cs typeface="Times New Roman" panose="02020603050405020304" pitchFamily="18" charset="0"/>
              </a:rPr>
              <a:t> criticó a David por alabar a Dios de todo corazón, yo también puedo juzgar o criticar a otros por su forma de alabar o expresar su gozo por el Señor.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fue muy exitoso. Pero aun así cayó en pecado, de adulterio y de arrogancia.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5:1-5 Primero por haber elegido a David para ser su rey. Dios estaba cuidando a su Nación Elegida y utilizó un rey imperfecto para Su gloria. Aunque no soy nadie a los ojos del mundo, Dios me ha elegido para ser suyo y formo parte de La Nación Elegida por Jesucristo. El rey eterno de la familia de David es MI REY: Jesucristo.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5:6-9 Dios les dio una ciudad, Jerusalén, dónde podrían establecerse como Nación. Palacio no tenemos ahora, pero Dios ha prometido que estaremos en su ‘casa” eterna en el cielo, junto con todos los creyentes.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6:12-19 Dios permitió la llegada del arca del Señor a Jerusalén. Hoy en día tenemos muchas oportunidades para celebrar y adorar, pero en cualquier ubicación. Por Jesucristo, podemos adorar en espíritu y verdad porque tenemos acceso completo a Dios por Su sacrificio en nuestro lugar.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7:16 Por las promesas que Dios hizo a David, sobre todo que iba a tener un reino eterno - Jesús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7:18-29 Al igual que David, nosotros hemos sido bendecidos por el amor de Dios, quién nos dio victoria a través de nuestro Rey eterno, Jesucristo. Ahora, Jesucristo/El Hijo de David gobierna e intercede en nuestras vidas, dándonos un corazón nuevo, dispuesto y gozoso en alabarle.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mi para poner en práctica esta palabra de Dios?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Servir y alabar a Dios de todo corazón.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Buscar consejería de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1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10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Toma un minuto para presentarles los objetivos de la </a:t>
            </a:r>
            <a:r>
              <a:rPr lang="es-CO" alt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séptima </a:t>
            </a: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lección.</a:t>
            </a:r>
            <a:endPar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100" b="1" dirty="0">
                <a:solidFill>
                  <a:srgbClr val="000000"/>
                </a:solidFill>
                <a:effectLst/>
                <a:highlight>
                  <a:srgbClr val="F2F2F2"/>
                </a:highlight>
                <a:latin typeface="Calibri" panose="020F0502020204030204" pitchFamily="34" charset="0"/>
                <a:ea typeface="Calibri" panose="020F0502020204030204" pitchFamily="34" charset="0"/>
              </a:rPr>
              <a:t>1.    Compartir un “Captar” para la historia del Rey David.</a:t>
            </a:r>
            <a:endParaRPr lang="en-US" sz="110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1" dirty="0">
                <a:solidFill>
                  <a:srgbClr val="000000"/>
                </a:solidFill>
                <a:effectLst/>
                <a:highlight>
                  <a:srgbClr val="F2F2F2"/>
                </a:highlight>
                <a:latin typeface="Calibri" panose="020F0502020204030204" pitchFamily="34" charset="0"/>
                <a:ea typeface="Calibri" panose="020F0502020204030204" pitchFamily="34" charset="0"/>
              </a:rPr>
              <a:t>2.    Usar el método de las 4 “C” para leer y entender 2 Samuel 5-7.</a:t>
            </a:r>
            <a:endParaRPr lang="en-US" sz="110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1" dirty="0">
                <a:solidFill>
                  <a:srgbClr val="000000"/>
                </a:solidFill>
                <a:effectLst/>
                <a:highlight>
                  <a:srgbClr val="F2F2F2"/>
                </a:highlight>
                <a:latin typeface="Calibri" panose="020F0502020204030204" pitchFamily="34" charset="0"/>
                <a:ea typeface="Calibri" panose="020F0502020204030204" pitchFamily="34" charset="0"/>
              </a:rPr>
              <a:t>3.    Explicar como David es una imagen del Rey de reyes, Jesucristo. </a:t>
            </a:r>
            <a:endParaRPr lang="en-US" sz="1100" dirty="0">
              <a:effectLst/>
              <a:highlight>
                <a:srgbClr val="F2F2F2"/>
              </a:highligh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¿Quién es David?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Pastor, guerrero y rey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Fiel creyente: el hombre conforme al corazón de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Pecador: tomó muchas mujeres (Deuteronomio 17:17), cometió adulterio y mató, fue débil en guiar a su propia familia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Autor de salmos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Con excepción de Jesús y de Moisés, es David el personaje acerca del cual se escriba más en la Biblia.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también es una imagen de su descendiente mayor, Jesucristo. Hacemos una lista de todo lo que tienen en común David y Jesús: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David también es una imagen de su descendiente mayor, Jesucristo. Hacemos una lista de todo lo que tienen en común David y Jesús: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dos eran “pastores”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dos eran Reyes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“Guerreros” quienes lucharon contra los enemigos de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Amados y odiados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Nacidos en Belén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 Jesús le llaman “Hijo de David”</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Lucas 1:31-33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ángel Gabriel le dice a María, “</a:t>
            </a:r>
            <a:r>
              <a:rPr lang="es-ES" sz="1800" b="1" baseline="300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31 </a:t>
            </a:r>
            <a:r>
              <a:rPr lang="es-ES" sz="18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Vas a quedar encinta, y darás a luz un hijo, y le pondrás por nombre JESÚS. </a:t>
            </a:r>
            <a:r>
              <a:rPr lang="es-ES" sz="1800" b="1" baseline="300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32 </a:t>
            </a:r>
            <a:r>
              <a:rPr lang="es-ES" sz="18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Éste será un gran hombre, y lo llamarán Hijo del Altísimo. Dios, el Señor, </a:t>
            </a:r>
            <a:r>
              <a:rPr lang="es-ES" sz="1800" u="sng"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le dará el trono de David, su padre,</a:t>
            </a:r>
            <a:r>
              <a:rPr lang="es-ES" sz="18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 </a:t>
            </a:r>
            <a:r>
              <a:rPr lang="es-ES" sz="1800" b="1" baseline="300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33 </a:t>
            </a:r>
            <a:r>
              <a:rPr lang="es-ES" sz="18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y reinará sobre la casa de Jacob para siempre, y su reino no tendrá fin.»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dirty="0">
                <a:effectLst/>
                <a:latin typeface="Calibri" panose="020F0502020204030204" pitchFamily="34" charset="0"/>
                <a:ea typeface="Calibri" panose="020F0502020204030204" pitchFamily="34" charset="0"/>
              </a:rPr>
              <a:t>Apocalipsis 22:16 </a:t>
            </a:r>
            <a:endParaRPr lang="es-E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endParaRPr lang="es-E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dirty="0">
                <a:effectLst/>
                <a:latin typeface="Calibri" panose="020F0502020204030204" pitchFamily="34" charset="0"/>
                <a:ea typeface="Calibri" panose="020F0502020204030204" pitchFamily="34" charset="0"/>
              </a:rPr>
              <a:t>Jesús mismo dice, “</a:t>
            </a:r>
            <a:r>
              <a:rPr lang="es-ES" sz="1800" b="1" baseline="30000" dirty="0">
                <a:effectLst/>
                <a:latin typeface="Calibri" panose="020F0502020204030204" pitchFamily="34" charset="0"/>
                <a:ea typeface="Calibri" panose="020F0502020204030204" pitchFamily="34" charset="0"/>
              </a:rPr>
              <a:t>16 </a:t>
            </a:r>
            <a:r>
              <a:rPr lang="es-ES" sz="1800" dirty="0">
                <a:effectLst/>
                <a:latin typeface="Calibri" panose="020F0502020204030204" pitchFamily="34" charset="0"/>
                <a:ea typeface="Calibri" panose="020F0502020204030204" pitchFamily="34" charset="0"/>
              </a:rPr>
              <a:t>«Yo, Jesús, he enviado a mi ángel para que les dé a ustedes testimonio acerca de estas cosas, que tratan de las iglesias. </a:t>
            </a:r>
            <a:r>
              <a:rPr lang="es-ES" sz="1800" u="sng" dirty="0">
                <a:effectLst/>
                <a:latin typeface="Calibri" panose="020F0502020204030204" pitchFamily="34" charset="0"/>
                <a:ea typeface="Calibri" panose="020F0502020204030204" pitchFamily="34" charset="0"/>
              </a:rPr>
              <a:t>Yo soy la raíz y el linaje de David,</a:t>
            </a:r>
            <a:r>
              <a:rPr lang="es-ES" sz="1800" dirty="0">
                <a:effectLst/>
                <a:latin typeface="Calibri" panose="020F0502020204030204" pitchFamily="34" charset="0"/>
                <a:ea typeface="Calibri" panose="020F0502020204030204" pitchFamily="34" charset="0"/>
              </a:rPr>
              <a:t> la estrella resplandeciente de la mañana.»</a:t>
            </a:r>
            <a:endParaRPr lang="en-US" sz="1800" dirty="0">
              <a:effectLst/>
              <a:latin typeface="Calibri" panose="020F0502020204030204" pitchFamily="34" charset="0"/>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spcBef>
                <a:spcPts val="0"/>
              </a:spcBef>
              <a:spcAft>
                <a:spcPts val="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indent="-342900">
              <a:spcBef>
                <a:spcPts val="0"/>
              </a:spcBef>
              <a:spcAft>
                <a:spcPts val="0"/>
              </a:spcAft>
              <a:buFontTx/>
              <a:buAutoNum type="arabicPeriod"/>
            </a:pPr>
            <a:r>
              <a:rPr lang="es-ES" sz="1800" dirty="0">
                <a:effectLst/>
                <a:latin typeface="Calibri" panose="020F0502020204030204" pitchFamily="34" charset="0"/>
                <a:ea typeface="Cambria" panose="02040503050406030204" pitchFamily="18" charset="0"/>
                <a:cs typeface="Times New Roman" panose="02020603050405020304" pitchFamily="18" charset="0"/>
              </a:rPr>
              <a:t>Encargar la tarea</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342900" marR="0" indent="-342900">
              <a:spcBef>
                <a:spcPts val="0"/>
              </a:spcBef>
              <a:spcAft>
                <a:spcPts val="0"/>
              </a:spcAft>
              <a:buFontTx/>
              <a:buAutoNum type="arabicPeriod"/>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Vea el siguiente video de instrucción para la Lección 8: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Lea 1 </a:t>
            </a:r>
            <a:r>
              <a:rPr lang="es-ES" sz="1800">
                <a:effectLst/>
                <a:latin typeface="Calibri" panose="020F0502020204030204" pitchFamily="34" charset="0"/>
                <a:ea typeface="Cambria" panose="02040503050406030204" pitchFamily="18" charset="0"/>
                <a:cs typeface="Times New Roman" panose="02020603050405020304" pitchFamily="18" charset="0"/>
              </a:rPr>
              <a:t>Reyes 8-9:9 </a:t>
            </a:r>
            <a:r>
              <a:rPr lang="es-ES" sz="1800" dirty="0">
                <a:effectLst/>
                <a:latin typeface="Calibri" panose="020F0502020204030204" pitchFamily="34" charset="0"/>
                <a:ea typeface="Cambria" panose="02040503050406030204" pitchFamily="18" charset="0"/>
                <a:cs typeface="Times New Roman" panose="02020603050405020304" pitchFamily="18" charset="0"/>
              </a:rPr>
              <a:t>en sus Biblias.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t>
            </a:r>
            <a:r>
              <a:rPr lang="es-CO" alt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Qué</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“Captar</a:t>
            </a:r>
            <a:r>
              <a:rPr lang="es-CO" alt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podrías utilizar para luego contar la historia del templo de Salomón? (ejemplos: preguntas, dichos o costumbres, una última noticia, una canción o poema, una imagen, un momento de consejería, actividad)</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600"/>
              </a:spcBef>
              <a:spcAft>
                <a:spcPts val="0"/>
              </a:spcAft>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Compartir la oración de clausura o la bendición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Despedida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El arca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Durante los últimos días del reino de Saúl, se había producido un triste abandono de la adoración a Dios, lo que se reflejó́ en la vida de la nación por la transigencia de ese rey en cuanto a lo que Jehová́ había dicho. Pocas personas, quizá́ ninguna, celebraban cultos. El Tabernáculo, es decir, la tienda de la reunión que se había usado a través de todo el tiempo que anduvieron errantes por el desierto, se había deteriorado, y su mobiliario estaba disperso por todas partes. Durante casi setenta años el Arca del pacto había permanecido en una casa particular.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Como la presencia de Dios estaba asociada con el Tabernáculo, el pueblo de Israel no sentía su proximidad, y ya no tenía más el sentido de sobrecogimiento y reverencia ante Dios. Se comprende entonces el interés primordial que tenía David en restaurar la adoración a Jehová́ en el lugar central que le correspondía en la vida de la nación.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Esa restauración implicaba reunir el disperso mobiliario del Tabernáculo, cuya pieza más importante era el Arca del pacto, el sitio donde Dios moraba entre su pueblo y le revelaba su gloria.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La palabra “arca” significa caja o cofre. El Arca estaba hecha de madera y recubierta de láminas de oro por dentro y por fuera; era de unos 1.2 m de longitud, por 0.6 m de anchura y 0.6 m de altura. Tenía sobre la parte superior una cubierta llamada “el asiento de la misericordia” o el “propiciatorio”, en cuyos extremos había una pequeña figura de un querubín o un ángel de oro labrado a martillo. Las figuras tenían las alas extendidas sobre el Arca y con el rostro dirigido hacia abajo, mirándola. En las esquinas inferiores del Arca había unos anillos a través de los cuales se podía introducir una vara para transportarla. En su interior había tres objetos: un recipiente de oro con maná, la vara de Aarón, y los Diez Mandamientos grabados en dos tablas de piedra (véase Éxodo 25 y 37).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Todos estos detalles nos pueden parecer extraños si no recordamos que, antes del Calvario, la mayor parte de la adoración tenía lugar mediante tipos o símbolos de las cosas que vendrían. El Arca era el símbolo de la presencia de Dios en medio de pueblo, y era considerada como el trono terrenal de Dios, el lugar donde el Dios que se sienta en las alturas tiene el estrado de sus pies en la tierra. A su vez, el Arca les hacía recordar que nuestro Dios es el Dios a la vez cercano para ayudar, y digno de que estemos delante de él con reverencia y sobrecogimiento.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David y el arca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Podemos apreciar el ferviente desea que tenía David de que el Arca fuese traída a la nueva capital; pero su apuro por hacerlo lo metió en problemas. La segunda vez, David tomó el tiempo necesario para aprender cómo se debía efectuar el traslado. Reconociendo su pecado, admitió que había hecho mal y actuado apresuradamente: “Jehová, nuestro </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D</a:t>
            </a:r>
            <a:r>
              <a:rPr lang="es-ES" sz="1800" dirty="0">
                <a:effectLst/>
                <a:latin typeface="Calibri" panose="020F0502020204030204" pitchFamily="34" charset="0"/>
                <a:ea typeface="Cambria" panose="02040503050406030204" pitchFamily="18" charset="0"/>
                <a:cs typeface="Times New Roman" panose="02020603050405020304" pitchFamily="18" charset="0"/>
              </a:rPr>
              <a:t>ios, nos quebrantó, por cuanto no le buscamos según su ordenanza.” (1 Crónicas 15:13)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Por medio de Moisés, Dios había dado instrucciones específicas acerca de la forma en que se debía transportar este sagrado objeto. Recordemos los anillos de las esquinas inferiores del cofre: a través de ellos se debían de introducir las varas que luego debían poner sobre sus hombros los hijos de la familia de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Coat</a:t>
            </a:r>
            <a:r>
              <a:rPr lang="es-ES" sz="1800" dirty="0">
                <a:effectLst/>
                <a:latin typeface="Calibri" panose="020F0502020204030204" pitchFamily="34" charset="0"/>
                <a:ea typeface="Cambria" panose="02040503050406030204" pitchFamily="18" charset="0"/>
                <a:cs typeface="Times New Roman" panose="02020603050405020304" pitchFamily="18" charset="0"/>
              </a:rPr>
              <a:t>, el levita. Ellos habían sido los únicos autorizados para transportar el Arca (Números 4:15).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La segunda vez, David tuvo el cuidado de hacer lo que el Señor había dicho.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Toma un minuto para presentarles los objetivos de la </a:t>
            </a:r>
            <a:r>
              <a:rPr lang="es-CO" alt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séptima </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lección.</a:t>
            </a:r>
            <a:endPar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800" b="1" dirty="0">
                <a:solidFill>
                  <a:srgbClr val="000000"/>
                </a:solidFill>
                <a:effectLst/>
                <a:highlight>
                  <a:srgbClr val="F2F2F2"/>
                </a:highlight>
                <a:latin typeface="Calibri" panose="020F0502020204030204" pitchFamily="34" charset="0"/>
                <a:ea typeface="Calibri" panose="020F0502020204030204" pitchFamily="34" charset="0"/>
              </a:rPr>
              <a:t>1.    Compartir un “Captar” para la historia del Rey David.</a:t>
            </a:r>
            <a:endParaRPr lang="en-US" sz="180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1" dirty="0">
                <a:solidFill>
                  <a:srgbClr val="000000"/>
                </a:solidFill>
                <a:effectLst/>
                <a:highlight>
                  <a:srgbClr val="F2F2F2"/>
                </a:highlight>
                <a:latin typeface="Calibri" panose="020F0502020204030204" pitchFamily="34" charset="0"/>
                <a:ea typeface="Calibri" panose="020F0502020204030204" pitchFamily="34" charset="0"/>
              </a:rPr>
              <a:t>2.    Usar el método de las 4 “C” para leer y entender 2 Samuel 5-7.</a:t>
            </a:r>
            <a:endParaRPr lang="en-US" sz="180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1" dirty="0">
                <a:solidFill>
                  <a:srgbClr val="000000"/>
                </a:solidFill>
                <a:effectLst/>
                <a:highlight>
                  <a:srgbClr val="F2F2F2"/>
                </a:highlight>
                <a:latin typeface="Calibri" panose="020F0502020204030204" pitchFamily="34" charset="0"/>
                <a:ea typeface="Calibri" panose="020F0502020204030204" pitchFamily="34" charset="0"/>
              </a:rPr>
              <a:t>3.    Explicar como David es una imagen del Rey de reyes, Jesucristo. </a:t>
            </a:r>
            <a:endParaRPr lang="en-US" sz="1800" dirty="0">
              <a:effectLst/>
              <a:highlight>
                <a:srgbClr val="F2F2F2"/>
              </a:highligh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OBJETIVO 1:</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Compartir un “Captar” para la historia del Rey David.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Record</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e</a:t>
            </a:r>
            <a:r>
              <a:rPr lang="es-ES" sz="1800" dirty="0">
                <a:effectLst/>
                <a:latin typeface="Calibri" panose="020F0502020204030204" pitchFamily="34" charset="0"/>
                <a:ea typeface="Cambria" panose="02040503050406030204" pitchFamily="18" charset="0"/>
                <a:cs typeface="Times New Roman" panose="02020603050405020304" pitchFamily="18" charset="0"/>
              </a:rPr>
              <a:t>mos que un</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r>
              <a:rPr lang="es-ES" sz="1800" dirty="0">
                <a:effectLst/>
                <a:latin typeface="Calibri" panose="020F0502020204030204" pitchFamily="34" charset="0"/>
                <a:ea typeface="Cambria" panose="02040503050406030204" pitchFamily="18" charset="0"/>
                <a:cs typeface="Times New Roman" panose="02020603050405020304" pitchFamily="18" charset="0"/>
              </a:rPr>
              <a:t>“Captar” es un gancho, un anzuelo para llamar la atención. Usamos un “Captar” para luego poder compartir una historia de la Biblia.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Durante </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las lecciones</a:t>
            </a:r>
            <a:r>
              <a:rPr lang="es-ES" sz="1800" dirty="0">
                <a:effectLst/>
                <a:latin typeface="Calibri" panose="020F0502020204030204" pitchFamily="34" charset="0"/>
                <a:ea typeface="Cambria" panose="02040503050406030204" pitchFamily="18" charset="0"/>
                <a:cs typeface="Times New Roman" panose="02020603050405020304" pitchFamily="18" charset="0"/>
              </a:rPr>
              <a:t> 1-6, hemos visto diversas formas de “Captar” como preguntas, dichos o costumbres, las últimas noticias, canciones, imágenes y momentos de consejería. Son tipos de “Captar” que funcionan en grupos grandes o pequeños, o en momentos formales o informales.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En la tarea para hoy día, les p</a:t>
            </a:r>
            <a:r>
              <a:rPr lang="es-CO" alt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di crear un “captar” para la historia del Rey David. Les invito a compartir ahora sus ideas. </a:t>
            </a:r>
            <a:endPar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a:t>
            </a:r>
            <a:r>
              <a:rPr lang="es-CO" alt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ales a los</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estudiantes la oportunidad de compartir en el chat o en voz alta. Inv</a:t>
            </a:r>
            <a:r>
              <a:rPr lang="es-CO" alt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í</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ta</a:t>
            </a:r>
            <a:r>
              <a:rPr lang="es-CO" alt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los</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a compartir no solo el captar </a:t>
            </a:r>
            <a:r>
              <a:rPr lang="es-CO" alt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sino</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también el público para el captar.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¿Porque es importante realizar los pasos de Contar, Considerar, y Consolidar ANTES de pensar en un Captar? </a:t>
            </a:r>
            <a:endPar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Deseamos que el “Captar” nos llev</a:t>
            </a:r>
            <a:r>
              <a:rPr lang="es-CO" alt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 un punto principal de la historia. Es complicado saber un punto principal de la historia sin estudiar la historia de una forma </a:t>
            </a:r>
            <a:r>
              <a:rPr lang="es-ES" sz="1800" dirty="0" err="1">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Cristocéntica</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solidFill>
                  <a:srgbClr val="000000"/>
                </a:solidFill>
                <a:effectLst/>
                <a:latin typeface="Calibri" panose="020F0502020204030204" pitchFamily="34" charset="0"/>
                <a:ea typeface="Calibri" panose="020F0502020204030204" pitchFamily="34" charset="0"/>
              </a:rPr>
              <a:t>Deseamos que el “Captar” ayud</a:t>
            </a:r>
            <a:r>
              <a:rPr lang="es-CO" altLang="es-ES" sz="1800" dirty="0">
                <a:solidFill>
                  <a:srgbClr val="000000"/>
                </a:solidFill>
                <a:effectLst/>
                <a:latin typeface="Calibri" panose="020F0502020204030204" pitchFamily="34" charset="0"/>
                <a:ea typeface="Calibri" panose="020F0502020204030204" pitchFamily="34" charset="0"/>
              </a:rPr>
              <a:t>e</a:t>
            </a:r>
            <a:r>
              <a:rPr lang="es-ES" sz="1800" dirty="0">
                <a:solidFill>
                  <a:srgbClr val="000000"/>
                </a:solidFill>
                <a:effectLst/>
                <a:latin typeface="Calibri" panose="020F0502020204030204" pitchFamily="34" charset="0"/>
                <a:ea typeface="Calibri" panose="020F0502020204030204" pitchFamily="34" charset="0"/>
              </a:rPr>
              <a:t> al público </a:t>
            </a:r>
            <a:r>
              <a:rPr lang="es-CO" altLang="es-ES" sz="1800" dirty="0">
                <a:solidFill>
                  <a:srgbClr val="000000"/>
                </a:solidFill>
                <a:effectLst/>
                <a:latin typeface="Calibri" panose="020F0502020204030204" pitchFamily="34" charset="0"/>
                <a:ea typeface="Calibri" panose="020F0502020204030204" pitchFamily="34" charset="0"/>
              </a:rPr>
              <a:t>a </a:t>
            </a:r>
            <a:r>
              <a:rPr lang="es-ES" sz="1800" dirty="0">
                <a:solidFill>
                  <a:srgbClr val="000000"/>
                </a:solidFill>
                <a:effectLst/>
                <a:latin typeface="Calibri" panose="020F0502020204030204" pitchFamily="34" charset="0"/>
                <a:ea typeface="Calibri" panose="020F0502020204030204" pitchFamily="34" charset="0"/>
              </a:rPr>
              <a:t>recordar la historia en el futuro también. Cuando primero leemos y estudiamos la historia, nos ayuda </a:t>
            </a:r>
            <a:r>
              <a:rPr lang="es-CO" altLang="es-ES" sz="1800" dirty="0">
                <a:solidFill>
                  <a:srgbClr val="000000"/>
                </a:solidFill>
                <a:effectLst/>
                <a:latin typeface="Calibri" panose="020F0502020204030204" pitchFamily="34" charset="0"/>
                <a:ea typeface="Calibri" panose="020F0502020204030204" pitchFamily="34" charset="0"/>
              </a:rPr>
              <a:t>a </a:t>
            </a:r>
            <a:r>
              <a:rPr lang="es-ES" sz="1800" dirty="0">
                <a:solidFill>
                  <a:srgbClr val="000000"/>
                </a:solidFill>
                <a:effectLst/>
                <a:latin typeface="Calibri" panose="020F0502020204030204" pitchFamily="34" charset="0"/>
                <a:ea typeface="Calibri" panose="020F0502020204030204" pitchFamily="34" charset="0"/>
              </a:rPr>
              <a:t>crear un buen “Captar” </a:t>
            </a: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1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10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Toma un minuto para presentarles los objetivos de la </a:t>
            </a:r>
            <a:r>
              <a:rPr lang="es-CO" alt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séptima</a:t>
            </a: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lección.</a:t>
            </a:r>
            <a:endPar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100" b="1" dirty="0">
                <a:solidFill>
                  <a:srgbClr val="000000"/>
                </a:solidFill>
                <a:effectLst/>
                <a:highlight>
                  <a:srgbClr val="F2F2F2"/>
                </a:highlight>
                <a:latin typeface="Calibri" panose="020F0502020204030204" pitchFamily="34" charset="0"/>
                <a:ea typeface="Calibri" panose="020F0502020204030204" pitchFamily="34" charset="0"/>
              </a:rPr>
              <a:t>1.    Compartir un “Captar” para la historia del Rey David.</a:t>
            </a:r>
            <a:endParaRPr lang="en-US" sz="110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1" dirty="0">
                <a:solidFill>
                  <a:srgbClr val="000000"/>
                </a:solidFill>
                <a:effectLst/>
                <a:highlight>
                  <a:srgbClr val="F2F2F2"/>
                </a:highlight>
                <a:latin typeface="Calibri" panose="020F0502020204030204" pitchFamily="34" charset="0"/>
                <a:ea typeface="Calibri" panose="020F0502020204030204" pitchFamily="34" charset="0"/>
              </a:rPr>
              <a:t>2.    Usar el método de las 4 “C” para leer y entender 2 Samuel 5-7.</a:t>
            </a:r>
            <a:endParaRPr lang="en-US" sz="110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1" dirty="0">
                <a:solidFill>
                  <a:srgbClr val="000000"/>
                </a:solidFill>
                <a:effectLst/>
                <a:highlight>
                  <a:srgbClr val="F2F2F2"/>
                </a:highlight>
                <a:latin typeface="Calibri" panose="020F0502020204030204" pitchFamily="34" charset="0"/>
                <a:ea typeface="Calibri" panose="020F0502020204030204" pitchFamily="34" charset="0"/>
              </a:rPr>
              <a:t>3.    Explicar como David es una imagen del Rey de reyes, Jesucristo. </a:t>
            </a:r>
            <a:endParaRPr lang="en-US" sz="1100" dirty="0">
              <a:effectLst/>
              <a:highlight>
                <a:srgbClr val="F2F2F2"/>
              </a:highligh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60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b="1" u="sng" dirty="0">
                <a:effectLst/>
                <a:latin typeface="Calibri" panose="020F0502020204030204" pitchFamily="34" charset="0"/>
                <a:ea typeface="Calibri" panose="020F0502020204030204" pitchFamily="34" charset="0"/>
              </a:rPr>
              <a:t>OBJETIVO 2</a:t>
            </a:r>
            <a:r>
              <a:rPr lang="es-ES" sz="1800" b="1" dirty="0">
                <a:effectLst/>
                <a:latin typeface="Calibri" panose="020F0502020204030204" pitchFamily="34" charset="0"/>
                <a:ea typeface="Calibri" panose="020F0502020204030204" pitchFamily="34" charset="0"/>
              </a:rPr>
              <a:t>: Usar el método de las 4 “C” para leer y entender 2 Samuel 5-7</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(5 minutos) </a:t>
            </a:r>
            <a:endParaRPr lang="es-ES" sz="1800" i="1"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Explique que, en Academia Cristo, usamos el método de las 4 “C” para leer, entender, aplicar, y compartir la Palabra de una forma </a:t>
            </a:r>
            <a:r>
              <a:rPr lang="es-ES" sz="1800" i="1" dirty="0" err="1">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Cristocéntrica</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El primer paso del método de las 4 “C” es Captar.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panose="020B0604020202020204"/>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Ahora voy a demostrar otra manera de hacer un “Captar.” También se puede realizar una actividad interactiva.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Había un ejemplo bueno en el video de tarea para hoy día. ¿Recuerdan la actividad de la mano?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 mano nos ayuda para recordar unas fechas importantes de la Biblia y conectar el Antiguo Testamento con Jesucristo, el cumplimiento de la ley y profetas. </a:t>
            </a:r>
            <a:r>
              <a:rPr lang="es-ES" sz="1800" dirty="0">
                <a:effectLst/>
                <a:latin typeface="Calibri" panose="020F0502020204030204" pitchFamily="34" charset="0"/>
                <a:ea typeface="Cambria" panose="02040503050406030204" pitchFamily="18" charset="0"/>
                <a:cs typeface="Times New Roman" panose="02020603050405020304" pitchFamily="18" charset="0"/>
              </a:rPr>
              <a:t>Nuestro pulgar será Jesús, nuestro dedo meñique representara Abraham, cada uno de nuestros dedos del meñique al pulgar representan 500 años.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El dedo meñique: Abraham (alrededor de 2000 años antes de Jesucristo)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El dedo anular: Moisés (alrededor de 1500 años antes de Cristo)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El dedo del medio: David (alrededor de 1000 años antes de Cristo)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El dedo índice: Edras (alrededor de 500 años antes de Jesucristo)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El pulgar: Jesucristo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Hoy </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nos </a:t>
            </a:r>
            <a:r>
              <a:rPr lang="es-ES" sz="1800" dirty="0">
                <a:effectLst/>
                <a:latin typeface="Calibri" panose="020F0502020204030204" pitchFamily="34" charset="0"/>
                <a:ea typeface="Cambria" panose="02040503050406030204" pitchFamily="18" charset="0"/>
                <a:cs typeface="Times New Roman" panose="02020603050405020304" pitchFamily="18" charset="0"/>
              </a:rPr>
              <a:t>enfocaremos en el dedo del medio – el Rey David.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Como su dedo del medio, David gobernaba a Israel justo en medio del tiempo entre Abraham y Jesucristo. Y, como su dedo del medio es el dedo más largo, David representaba el punto más alto de Israel durante el Antiguo Testamento.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17.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19.png"/><Relationship Id="rId1"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CAPTAR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dirty="0">
                  <a:solidFill>
                    <a:srgbClr val="009444"/>
                  </a:solidFill>
                  <a:latin typeface="Lato" panose="020F0502020204030203"/>
                  <a:ea typeface="Lato" panose="020F0502020204030203"/>
                  <a:cs typeface="Lato" panose="020F0502020204030203"/>
                  <a:sym typeface="Lato" panose="020F0502020204030203"/>
                </a:rPr>
                <a:t>CONTAR</a:t>
              </a:r>
              <a:endParaRPr sz="4200" dirty="0">
                <a:solidFill>
                  <a:srgbClr val="000000"/>
                </a:solidFill>
                <a:latin typeface="Lato" panose="020F0502020204030203"/>
                <a:ea typeface="Lato" panose="020F0502020204030203"/>
                <a:cs typeface="Lato" panose="020F0502020204030203"/>
                <a:sym typeface="Lato" panose="020F0502020204030203"/>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Las</a:t>
            </a:r>
            <a:endParaRPr>
              <a:latin typeface="Lato" panose="020F0502020204030203"/>
              <a:ea typeface="Lato" panose="020F0502020204030203"/>
              <a:cs typeface="Lato" panose="020F0502020204030203"/>
              <a:sym typeface="Lato" panose="020F0502020204030203"/>
            </a:endParaRPr>
          </a:p>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 C</a:t>
            </a:r>
            <a:endParaRPr>
              <a:latin typeface="Lato" panose="020F0502020204030203"/>
              <a:ea typeface="Lato" panose="020F0502020204030203"/>
              <a:cs typeface="Lato" panose="020F0502020204030203"/>
              <a:sym typeface="Lato" panose="020F0502020204030203"/>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1</a:t>
            </a:r>
            <a:endParaRPr>
              <a:latin typeface="Lato" panose="020F0502020204030203"/>
              <a:ea typeface="Lato" panose="020F0502020204030203"/>
              <a:cs typeface="Lato" panose="020F0502020204030203"/>
              <a:sym typeface="Lato" panose="020F0502020204030203"/>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2</a:t>
            </a:r>
            <a:endParaRPr>
              <a:latin typeface="Lato" panose="020F0502020204030203"/>
              <a:ea typeface="Lato" panose="020F0502020204030203"/>
              <a:cs typeface="Lato" panose="020F0502020204030203"/>
              <a:sym typeface="Lato" panose="020F0502020204030203"/>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3</a:t>
            </a:r>
            <a:endParaRPr>
              <a:latin typeface="Lato" panose="020F0502020204030203"/>
              <a:ea typeface="Lato" panose="020F0502020204030203"/>
              <a:cs typeface="Lato" panose="020F0502020204030203"/>
              <a:sym typeface="Lato" panose="020F0502020204030203"/>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a:t>
            </a:r>
            <a:endParaRPr>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50" name="Picture 2" descr="September 11, 2022 – 2 Samuel 5:1-16 – David Anointed King Over All Israel  | Community on Columbi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40182" y="641350"/>
            <a:ext cx="7620000" cy="5575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098" name="Picture 2" descr="King David - People of Go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31126" y="456447"/>
            <a:ext cx="6567055" cy="59451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6146" name="Picture 2" descr="Dance Before the Lord! | Pastor, Preacher, Pray-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07491" y="79663"/>
            <a:ext cx="8931564" cy="66986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8194" name="Picture 2" descr="What Do We Learn from David's Pray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32891" y="1104900"/>
            <a:ext cx="8890000" cy="464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CAPTAR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dirty="0">
                  <a:solidFill>
                    <a:srgbClr val="009444"/>
                  </a:solidFill>
                  <a:latin typeface="Lato" panose="020F0502020204030203"/>
                  <a:ea typeface="Lato" panose="020F0502020204030203"/>
                  <a:cs typeface="Lato" panose="020F0502020204030203"/>
                  <a:sym typeface="Lato" panose="020F0502020204030203"/>
                </a:rPr>
                <a:t>CONTAR</a:t>
              </a:r>
              <a:endParaRPr sz="4200" dirty="0">
                <a:solidFill>
                  <a:srgbClr val="000000"/>
                </a:solidFill>
                <a:latin typeface="Lato" panose="020F0502020204030203"/>
                <a:ea typeface="Lato" panose="020F0502020204030203"/>
                <a:cs typeface="Lato" panose="020F0502020204030203"/>
                <a:sym typeface="Lato" panose="020F0502020204030203"/>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6" name="Google Shape;216;g2ac1ba269cb_0_0"/>
            <p:cNvSpPr txBox="1"/>
            <p:nvPr/>
          </p:nvSpPr>
          <p:spPr>
            <a:xfrm>
              <a:off x="1914524" y="287443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CONSIDERAR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Las</a:t>
            </a:r>
            <a:endParaRPr>
              <a:latin typeface="Lato" panose="020F0502020204030203"/>
              <a:ea typeface="Lato" panose="020F0502020204030203"/>
              <a:cs typeface="Lato" panose="020F0502020204030203"/>
              <a:sym typeface="Lato" panose="020F0502020204030203"/>
            </a:endParaRPr>
          </a:p>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 C</a:t>
            </a:r>
            <a:endParaRPr>
              <a:latin typeface="Lato" panose="020F0502020204030203"/>
              <a:ea typeface="Lato" panose="020F0502020204030203"/>
              <a:cs typeface="Lato" panose="020F0502020204030203"/>
              <a:sym typeface="Lato" panose="020F0502020204030203"/>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1</a:t>
            </a:r>
            <a:endParaRPr>
              <a:latin typeface="Lato" panose="020F0502020204030203"/>
              <a:ea typeface="Lato" panose="020F0502020204030203"/>
              <a:cs typeface="Lato" panose="020F0502020204030203"/>
              <a:sym typeface="Lato" panose="020F0502020204030203"/>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2</a:t>
            </a:r>
            <a:endParaRPr>
              <a:latin typeface="Lato" panose="020F0502020204030203"/>
              <a:ea typeface="Lato" panose="020F0502020204030203"/>
              <a:cs typeface="Lato" panose="020F0502020204030203"/>
              <a:sym typeface="Lato" panose="020F0502020204030203"/>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3</a:t>
            </a:r>
            <a:endParaRPr>
              <a:latin typeface="Lato" panose="020F0502020204030203"/>
              <a:ea typeface="Lato" panose="020F0502020204030203"/>
              <a:cs typeface="Lato" panose="020F0502020204030203"/>
              <a:sym typeface="Lato" panose="020F0502020204030203"/>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a:t>
            </a:r>
            <a:endParaRPr>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1415732"/>
          </a:xfrm>
          <a:prstGeom prst="rect">
            <a:avLst/>
          </a:prstGeom>
          <a:noFill/>
          <a:ln>
            <a:noFill/>
          </a:ln>
        </p:spPr>
        <p:txBody>
          <a:bodyPr spcFirstLastPara="1" wrap="square" lIns="91425" tIns="45700" rIns="91425" bIns="45700" anchor="t" anchorCtr="0">
            <a:spAutoFit/>
          </a:bodyPr>
          <a:lstStyle/>
          <a:p>
            <a:pPr>
              <a:spcBef>
                <a:spcPts val="600"/>
              </a:spcBef>
            </a:pPr>
            <a:r>
              <a:rPr lang="en-US" sz="3600" b="1" dirty="0">
                <a:solidFill>
                  <a:schemeClr val="dk1"/>
                </a:solidFill>
                <a:latin typeface="Lato" panose="020F0502020204030203"/>
                <a:ea typeface="Lato" panose="020F0502020204030203"/>
                <a:cs typeface="Lato" panose="020F0502020204030203"/>
                <a:sym typeface="Lato" panose="020F0502020204030203"/>
              </a:rPr>
              <a:t>1. ¿</a:t>
            </a:r>
            <a:r>
              <a:rPr lang="en-US" sz="3600" b="1" dirty="0" err="1">
                <a:solidFill>
                  <a:schemeClr val="dk1"/>
                </a:solidFill>
                <a:latin typeface="Lato" panose="020F0502020204030203"/>
                <a:ea typeface="Lato" panose="020F0502020204030203"/>
                <a:cs typeface="Lato" panose="020F0502020204030203"/>
                <a:sym typeface="Lato" panose="020F0502020204030203"/>
              </a:rPr>
              <a:t>Quiénes</a:t>
            </a:r>
            <a:r>
              <a:rPr lang="en-US" sz="3600" b="1" dirty="0">
                <a:solidFill>
                  <a:schemeClr val="dk1"/>
                </a:solidFill>
                <a:latin typeface="Lato" panose="020F0502020204030203"/>
                <a:ea typeface="Lato" panose="020F0502020204030203"/>
                <a:cs typeface="Lato" panose="020F0502020204030203"/>
                <a:sym typeface="Lato" panose="020F0502020204030203"/>
              </a:rPr>
              <a:t> son </a:t>
            </a:r>
            <a:r>
              <a:rPr lang="en-US" sz="3600" b="1" dirty="0" err="1">
                <a:solidFill>
                  <a:schemeClr val="dk1"/>
                </a:solidFill>
                <a:latin typeface="Lato" panose="020F0502020204030203"/>
                <a:ea typeface="Lato" panose="020F0502020204030203"/>
                <a:cs typeface="Lato" panose="020F0502020204030203"/>
                <a:sym typeface="Lato" panose="020F0502020204030203"/>
              </a:rPr>
              <a:t>los</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b="1" dirty="0">
                <a:solidFill>
                  <a:schemeClr val="dk1"/>
                </a:solidFill>
                <a:latin typeface="Lato" panose="020F0502020204030203"/>
                <a:ea typeface="Lato" panose="020F0502020204030203"/>
                <a:cs typeface="Lato" panose="020F0502020204030203"/>
                <a:sym typeface="Lato" panose="020F0502020204030203"/>
              </a:rPr>
              <a:t> de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231614"/>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Quiénes</a:t>
            </a:r>
            <a:r>
              <a:rPr lang="en-US" sz="3600" dirty="0">
                <a:solidFill>
                  <a:schemeClr val="dk1"/>
                </a:solidFill>
                <a:latin typeface="Lato" panose="020F0502020204030203"/>
                <a:ea typeface="Lato" panose="020F0502020204030203"/>
                <a:cs typeface="Lato" panose="020F0502020204030203"/>
                <a:sym typeface="Lato" panose="020F0502020204030203"/>
              </a:rPr>
              <a:t> son </a:t>
            </a:r>
            <a:r>
              <a:rPr lang="en-US" sz="3600" dirty="0" err="1">
                <a:solidFill>
                  <a:schemeClr val="dk1"/>
                </a:solidFill>
                <a:latin typeface="Lato" panose="020F0502020204030203"/>
                <a:ea typeface="Lato" panose="020F0502020204030203"/>
                <a:cs typeface="Lato" panose="020F0502020204030203"/>
                <a:sym typeface="Lato" panose="020F0502020204030203"/>
              </a:rPr>
              <a:t>los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esta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historia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s-ES" sz="3600" b="1" dirty="0">
                <a:solidFill>
                  <a:srgbClr val="000000"/>
                </a:solidFill>
                <a:effectLst/>
                <a:latin typeface="Calibri" panose="020F0502020204030204" pitchFamily="34" charset="0"/>
                <a:ea typeface="Times New Roman" panose="02020603050405020304" pitchFamily="18" charset="0"/>
              </a:rPr>
              <a:t>¿Cuáles son los objetos (o animales) de esta historia? </a:t>
            </a:r>
            <a:endParaRPr lang="es-ES" sz="3600" b="1" dirty="0">
              <a:solidFill>
                <a:srgbClr val="000000"/>
              </a:solidFill>
              <a:effectLst/>
              <a:latin typeface="Calibri" panose="020F0502020204030204" pitchFamily="34" charset="0"/>
              <a:ea typeface="Times New Roman" panose="02020603050405020304" pitchFamily="18" charset="0"/>
            </a:endParaRPr>
          </a:p>
          <a:p>
            <a:pPr>
              <a:spcBef>
                <a:spcPts val="600"/>
              </a:spcBef>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86255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Quiénes</a:t>
            </a:r>
            <a:r>
              <a:rPr lang="en-US" sz="3600" dirty="0">
                <a:solidFill>
                  <a:schemeClr val="dk1"/>
                </a:solidFill>
                <a:latin typeface="Lato" panose="020F0502020204030203"/>
                <a:ea typeface="Lato" panose="020F0502020204030203"/>
                <a:cs typeface="Lato" panose="020F0502020204030203"/>
                <a:sym typeface="Lato" panose="020F0502020204030203"/>
              </a:rPr>
              <a:t> son </a:t>
            </a:r>
            <a:r>
              <a:rPr lang="en-US" sz="3600" dirty="0" err="1">
                <a:solidFill>
                  <a:schemeClr val="dk1"/>
                </a:solidFill>
                <a:latin typeface="Lato" panose="020F0502020204030203"/>
                <a:ea typeface="Lato" panose="020F0502020204030203"/>
                <a:cs typeface="Lato" panose="020F0502020204030203"/>
                <a:sym typeface="Lato" panose="020F0502020204030203"/>
              </a:rPr>
              <a:t>los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esta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historia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Calibri" panose="020F0502020204030204" pitchFamily="34" charset="0"/>
                <a:ea typeface="Times New Roman" panose="02020603050405020304" pitchFamily="18" charset="0"/>
              </a:rPr>
              <a:t>¿Cuáles son los objetos (o animales) de esta historia? </a:t>
            </a:r>
            <a:endParaRPr lang="es-ES" sz="3600" dirty="0">
              <a:solidFill>
                <a:srgbClr val="000000"/>
              </a:solidFill>
              <a:effectLst/>
              <a:latin typeface="Calibri" panose="020F0502020204030204" pitchFamily="34" charset="0"/>
              <a:ea typeface="Times New Roman" panose="02020603050405020304" pitchFamily="18" charset="0"/>
            </a:endParaRPr>
          </a:p>
          <a:p>
            <a:pPr marL="742950" indent="-742950">
              <a:spcBef>
                <a:spcPts val="600"/>
              </a:spcBef>
              <a:buFont typeface="Arial" panose="020B0604020202020204"/>
              <a:buAutoNum type="arabicPeriod"/>
            </a:pPr>
            <a:r>
              <a:rPr lang="es-ES" sz="3600" b="1" dirty="0">
                <a:solidFill>
                  <a:srgbClr val="000000"/>
                </a:solidFill>
                <a:effectLst/>
                <a:latin typeface="Calibri" panose="020F0502020204030204" pitchFamily="34" charset="0"/>
                <a:ea typeface="Times New Roman" panose="02020603050405020304" pitchFamily="18" charset="0"/>
              </a:rPr>
              <a:t>¿Dónde ocurrió la historia? </a:t>
            </a: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5124439"/>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602241" y="819595"/>
            <a:ext cx="7152445"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panose="020F0502020204030203"/>
                <a:ea typeface="Lato" panose="020F0502020204030203"/>
                <a:cs typeface="Lato" panose="020F0502020204030203"/>
                <a:sym typeface="Lato" panose="020F0502020204030203"/>
              </a:rPr>
              <a:t>Oración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21" name="Google Shape;121;p4"/>
          <p:cNvCxnSpPr/>
          <p:nvPr/>
        </p:nvCxnSpPr>
        <p:spPr>
          <a:xfrm>
            <a:off x="3602241" y="207438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24" name="Google Shape;124;p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6386323"/>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a:ea typeface="Lato" panose="020F0502020204030203"/>
                <a:cs typeface="Lato" panose="020F0502020204030203"/>
                <a:sym typeface="Lato" panose="020F0502020204030203"/>
              </a:rPr>
              <a:t>¿</a:t>
            </a:r>
            <a:r>
              <a:rPr lang="en-US" sz="3600" b="1" dirty="0" err="1">
                <a:solidFill>
                  <a:schemeClr val="dk1"/>
                </a:solidFill>
                <a:latin typeface="Lato" panose="020F0502020204030203"/>
                <a:ea typeface="Lato" panose="020F0502020204030203"/>
                <a:cs typeface="Lato" panose="020F0502020204030203"/>
                <a:sym typeface="Lato" panose="020F0502020204030203"/>
              </a:rPr>
              <a:t>Cuál</a:t>
            </a:r>
            <a:r>
              <a:rPr lang="en-US" sz="3600" b="1" dirty="0">
                <a:solidFill>
                  <a:schemeClr val="dk1"/>
                </a:solidFill>
                <a:latin typeface="Lato" panose="020F0502020204030203"/>
                <a:ea typeface="Lato" panose="020F0502020204030203"/>
                <a:cs typeface="Lato" panose="020F0502020204030203"/>
                <a:sym typeface="Lato" panose="020F0502020204030203"/>
              </a:rPr>
              <a:t> es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Cuál</a:t>
            </a:r>
            <a:r>
              <a:rPr lang="en-US" sz="3600" dirty="0">
                <a:solidFill>
                  <a:schemeClr val="dk1"/>
                </a:solidFill>
                <a:latin typeface="Lato" panose="020F0502020204030203"/>
                <a:ea typeface="Lato" panose="020F0502020204030203"/>
                <a:cs typeface="Lato" panose="020F0502020204030203"/>
                <a:sym typeface="Lato" panose="020F0502020204030203"/>
              </a:rPr>
              <a:t> es </a:t>
            </a:r>
            <a:r>
              <a:rPr lang="en-US" sz="3600" dirty="0" err="1">
                <a:solidFill>
                  <a:schemeClr val="dk1"/>
                </a:solidFill>
                <a:latin typeface="Lato" panose="020F0502020204030203"/>
                <a:ea typeface="Lato" panose="020F0502020204030203"/>
                <a:cs typeface="Lato" panose="020F0502020204030203"/>
                <a:sym typeface="Lato" panose="020F0502020204030203"/>
              </a:rPr>
              <a:t>el</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problema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a:ea typeface="Lato" panose="020F0502020204030203"/>
                <a:cs typeface="Lato" panose="020F0502020204030203"/>
                <a:sym typeface="Lato" panose="020F0502020204030203"/>
              </a:rPr>
              <a:t>¿Se </a:t>
            </a:r>
            <a:r>
              <a:rPr lang="en-US" sz="3600" b="1" dirty="0" err="1">
                <a:solidFill>
                  <a:schemeClr val="dk1"/>
                </a:solidFill>
                <a:latin typeface="Lato" panose="020F0502020204030203"/>
                <a:ea typeface="Lato" panose="020F0502020204030203"/>
                <a:cs typeface="Lato" panose="020F0502020204030203"/>
                <a:sym typeface="Lato" panose="020F0502020204030203"/>
              </a:rPr>
              <a:t>soluciona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CAPTAR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dirty="0">
                  <a:solidFill>
                    <a:srgbClr val="009444"/>
                  </a:solidFill>
                  <a:latin typeface="Lato" panose="020F0502020204030203"/>
                  <a:ea typeface="Lato" panose="020F0502020204030203"/>
                  <a:cs typeface="Lato" panose="020F0502020204030203"/>
                  <a:sym typeface="Lato" panose="020F0502020204030203"/>
                </a:rPr>
                <a:t>CONTAR</a:t>
              </a:r>
              <a:endParaRPr sz="4200" dirty="0">
                <a:solidFill>
                  <a:srgbClr val="000000"/>
                </a:solidFill>
                <a:latin typeface="Lato" panose="020F0502020204030203"/>
                <a:ea typeface="Lato" panose="020F0502020204030203"/>
                <a:cs typeface="Lato" panose="020F0502020204030203"/>
                <a:sym typeface="Lato" panose="020F0502020204030203"/>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6" name="Google Shape;216;g2ac1ba269cb_0_0"/>
            <p:cNvSpPr txBox="1"/>
            <p:nvPr/>
          </p:nvSpPr>
          <p:spPr>
            <a:xfrm>
              <a:off x="1914524" y="287443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CONSIDERAR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9" name="Google Shape;219;g2ac1ba269cb_0_0"/>
            <p:cNvSpPr txBox="1"/>
            <p:nvPr/>
          </p:nvSpPr>
          <p:spPr>
            <a:xfrm>
              <a:off x="1914524" y="431080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CONSOLIDAR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Las</a:t>
            </a:r>
            <a:endParaRPr>
              <a:latin typeface="Lato" panose="020F0502020204030203"/>
              <a:ea typeface="Lato" panose="020F0502020204030203"/>
              <a:cs typeface="Lato" panose="020F0502020204030203"/>
              <a:sym typeface="Lato" panose="020F0502020204030203"/>
            </a:endParaRPr>
          </a:p>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 C</a:t>
            </a:r>
            <a:endParaRPr>
              <a:latin typeface="Lato" panose="020F0502020204030203"/>
              <a:ea typeface="Lato" panose="020F0502020204030203"/>
              <a:cs typeface="Lato" panose="020F0502020204030203"/>
              <a:sym typeface="Lato" panose="020F0502020204030203"/>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1</a:t>
            </a:r>
            <a:endParaRPr>
              <a:latin typeface="Lato" panose="020F0502020204030203"/>
              <a:ea typeface="Lato" panose="020F0502020204030203"/>
              <a:cs typeface="Lato" panose="020F0502020204030203"/>
              <a:sym typeface="Lato" panose="020F0502020204030203"/>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2</a:t>
            </a:r>
            <a:endParaRPr>
              <a:latin typeface="Lato" panose="020F0502020204030203"/>
              <a:ea typeface="Lato" panose="020F0502020204030203"/>
              <a:cs typeface="Lato" panose="020F0502020204030203"/>
              <a:sym typeface="Lato" panose="020F0502020204030203"/>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3</a:t>
            </a:r>
            <a:endParaRPr>
              <a:latin typeface="Lato" panose="020F0502020204030203"/>
              <a:ea typeface="Lato" panose="020F0502020204030203"/>
              <a:cs typeface="Lato" panose="020F0502020204030203"/>
              <a:sym typeface="Lato" panose="020F0502020204030203"/>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a:t>
            </a:r>
            <a:endParaRPr>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1. ¿</a:t>
            </a:r>
            <a:r>
              <a:rPr lang="en-US" sz="3600" b="1" dirty="0" err="1">
                <a:solidFill>
                  <a:schemeClr val="dk1"/>
                </a:solidFill>
                <a:latin typeface="Lato" panose="020F0502020204030203"/>
                <a:ea typeface="Lato" panose="020F0502020204030203"/>
                <a:cs typeface="Lato" panose="020F0502020204030203"/>
                <a:sym typeface="Lato" panose="020F0502020204030203"/>
              </a:rPr>
              <a:t>Cuál</a:t>
            </a:r>
            <a:r>
              <a:rPr lang="en-US" sz="3600" b="1" dirty="0">
                <a:solidFill>
                  <a:schemeClr val="dk1"/>
                </a:solidFill>
                <a:latin typeface="Lato" panose="020F0502020204030203"/>
                <a:ea typeface="Lato" panose="020F0502020204030203"/>
                <a:cs typeface="Lato" panose="020F0502020204030203"/>
                <a:sym typeface="Lato" panose="020F0502020204030203"/>
              </a:rPr>
              <a:t> es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punto principal de </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     la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2.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pecado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veo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y </a:t>
            </a:r>
            <a:r>
              <a:rPr lang="en-US" sz="3600" b="1" dirty="0" err="1">
                <a:solidFill>
                  <a:schemeClr val="dk1"/>
                </a:solidFill>
                <a:latin typeface="Lato" panose="020F0502020204030203"/>
                <a:ea typeface="Lato" panose="020F0502020204030203"/>
                <a:cs typeface="Lato" panose="020F0502020204030203"/>
                <a:sym typeface="Lato" panose="020F0502020204030203"/>
              </a:rPr>
              <a:t>confieso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mi </a:t>
            </a:r>
            <a:r>
              <a:rPr lang="en-US" sz="3600" b="1" dirty="0" err="1">
                <a:solidFill>
                  <a:schemeClr val="dk1"/>
                </a:solidFill>
                <a:latin typeface="Lato" panose="020F0502020204030203"/>
                <a:ea typeface="Lato" panose="020F0502020204030203"/>
                <a:cs typeface="Lato" panose="020F0502020204030203"/>
                <a:sym typeface="Lato" panose="020F0502020204030203"/>
              </a:rPr>
              <a:t>vida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3" name="Google Shape;409;p19" descr="A black background with a black square&#10;&#10;Description automatically generated with medium confidence"/>
          <p:cNvPicPr preferRelativeResize="0"/>
          <p:nvPr/>
        </p:nvPicPr>
        <p:blipFill rotWithShape="1">
          <a:blip r:embed="rId2"/>
          <a:srcRect/>
          <a:stretch>
            <a:fillRect/>
          </a:stretch>
        </p:blipFill>
        <p:spPr>
          <a:xfrm>
            <a:off x="9544029" y="4720171"/>
            <a:ext cx="1490713" cy="126231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3.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versos y palabras de</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veo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amor de Dios</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hacia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mí</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4" name="Google Shape;437;p21" descr="A black background with a black square&#10;&#10;Description automatically generated with medium confidence"/>
          <p:cNvPicPr preferRelativeResize="0"/>
          <p:nvPr/>
        </p:nvPicPr>
        <p:blipFill rotWithShape="1">
          <a:blip r:embed="rId2"/>
          <a:srcRect/>
          <a:stretch>
            <a:fillRect/>
          </a:stretch>
        </p:blipFill>
        <p:spPr>
          <a:xfrm>
            <a:off x="9617030" y="4683093"/>
            <a:ext cx="1016456" cy="103108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4.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pediré</a:t>
            </a:r>
            <a:r>
              <a:rPr lang="en-US" sz="3600" b="1" dirty="0">
                <a:solidFill>
                  <a:schemeClr val="dk1"/>
                </a:solidFill>
                <a:latin typeface="Lato" panose="020F0502020204030203"/>
                <a:ea typeface="Lato" panose="020F0502020204030203"/>
                <a:cs typeface="Lato" panose="020F0502020204030203"/>
                <a:sym typeface="Lato" panose="020F0502020204030203"/>
              </a:rPr>
              <a:t> que Dios </a:t>
            </a:r>
            <a:r>
              <a:rPr lang="en-US" sz="3600" b="1" dirty="0" err="1">
                <a:solidFill>
                  <a:schemeClr val="dk1"/>
                </a:solidFill>
                <a:latin typeface="Lato" panose="020F0502020204030203"/>
                <a:ea typeface="Lato" panose="020F0502020204030203"/>
                <a:cs typeface="Lato" panose="020F0502020204030203"/>
                <a:sym typeface="Lato" panose="020F0502020204030203"/>
              </a:rPr>
              <a:t>obre</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mí</a:t>
            </a:r>
            <a:r>
              <a:rPr lang="en-US" sz="3600" b="1" dirty="0">
                <a:solidFill>
                  <a:schemeClr val="dk1"/>
                </a:solidFill>
                <a:latin typeface="Lato" panose="020F0502020204030203"/>
                <a:ea typeface="Lato" panose="020F0502020204030203"/>
                <a:cs typeface="Lato" panose="020F0502020204030203"/>
                <a:sym typeface="Lato" panose="020F0502020204030203"/>
              </a:rPr>
              <a:t> para </a:t>
            </a:r>
            <a:r>
              <a:rPr lang="en-US" sz="3600" b="1" dirty="0" err="1">
                <a:solidFill>
                  <a:schemeClr val="dk1"/>
                </a:solidFill>
                <a:latin typeface="Lato" panose="020F0502020204030203"/>
                <a:ea typeface="Lato" panose="020F0502020204030203"/>
                <a:cs typeface="Lato" panose="020F0502020204030203"/>
                <a:sym typeface="Lato" panose="020F0502020204030203"/>
              </a:rPr>
              <a:t>poner</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práctica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su</a:t>
            </a:r>
            <a:r>
              <a:rPr lang="en-US" sz="3600" b="1" dirty="0">
                <a:solidFill>
                  <a:schemeClr val="dk1"/>
                </a:solidFill>
                <a:latin typeface="Lato" panose="020F0502020204030203"/>
                <a:ea typeface="Lato" panose="020F0502020204030203"/>
                <a:cs typeface="Lato" panose="020F0502020204030203"/>
                <a:sym typeface="Lato" panose="020F0502020204030203"/>
              </a:rPr>
              <a:t> Palabra?</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Compartir</a:t>
              </a:r>
              <a:r>
                <a:rPr lang="en-US" sz="2800" dirty="0">
                  <a:solidFill>
                    <a:schemeClr val="lt1"/>
                  </a:solidFill>
                  <a:latin typeface="Lato" panose="020F0502020204030203"/>
                  <a:ea typeface="Lato" panose="020F0502020204030203"/>
                  <a:cs typeface="Lato" panose="020F0502020204030203"/>
                  <a:sym typeface="Lato" panose="020F0502020204030203"/>
                </a:rPr>
                <a:t> un “</a:t>
              </a:r>
              <a:r>
                <a:rPr lang="en-US" sz="2800" dirty="0" err="1">
                  <a:solidFill>
                    <a:schemeClr val="lt1"/>
                  </a:solidFill>
                  <a:latin typeface="Lato" panose="020F0502020204030203"/>
                  <a:ea typeface="Lato" panose="020F0502020204030203"/>
                  <a:cs typeface="Lato" panose="020F0502020204030203"/>
                  <a:sym typeface="Lato" panose="020F0502020204030203"/>
                </a:rPr>
                <a:t>Captar</a:t>
              </a:r>
              <a:r>
                <a:rPr lang="en-US" sz="2800" dirty="0">
                  <a:solidFill>
                    <a:schemeClr val="lt1"/>
                  </a:solidFill>
                  <a:latin typeface="Lato" panose="020F0502020204030203"/>
                  <a:ea typeface="Lato" panose="020F0502020204030203"/>
                  <a:cs typeface="Lato" panose="020F0502020204030203"/>
                  <a:sym typeface="Lato" panose="020F0502020204030203"/>
                </a:rPr>
                <a:t>” para la </a:t>
              </a:r>
              <a:r>
                <a:rPr lang="en-US" sz="2800" dirty="0" err="1">
                  <a:solidFill>
                    <a:schemeClr val="lt1"/>
                  </a:solidFill>
                  <a:latin typeface="Lato" panose="020F0502020204030203"/>
                  <a:ea typeface="Lato" panose="020F0502020204030203"/>
                  <a:cs typeface="Lato" panose="020F0502020204030203"/>
                  <a:sym typeface="Lato" panose="020F0502020204030203"/>
                </a:rPr>
                <a:t>historia</a:t>
              </a:r>
              <a:r>
                <a:rPr lang="en-US" sz="2800" dirty="0">
                  <a:solidFill>
                    <a:schemeClr val="lt1"/>
                  </a:solidFill>
                  <a:latin typeface="Lato" panose="020F0502020204030203"/>
                  <a:ea typeface="Lato" panose="020F0502020204030203"/>
                  <a:cs typeface="Lato" panose="020F0502020204030203"/>
                  <a:sym typeface="Lato" panose="020F0502020204030203"/>
                </a:rPr>
                <a:t> del Rey David.</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Usar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el</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método</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de las Cuatro “C” para leer y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entender</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2</a:t>
              </a:r>
              <a:r>
                <a:rPr lang="en-US" sz="2800" dirty="0">
                  <a:solidFill>
                    <a:schemeClr val="lt1"/>
                  </a:solidFill>
                  <a:latin typeface="Lato" panose="020F0502020204030203"/>
                  <a:ea typeface="Lato" panose="020F0502020204030203"/>
                  <a:cs typeface="Lato" panose="020F0502020204030203"/>
                  <a:sym typeface="Lato" panose="020F0502020204030203"/>
                </a:rPr>
                <a:t> Samuel 5-7</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panose="020B0604020202020204"/>
                <a:buNone/>
              </a:pPr>
              <a:r>
                <a:rPr lang="en-US" sz="2800" dirty="0" err="1">
                  <a:solidFill>
                    <a:schemeClr val="tx1"/>
                  </a:solidFill>
                  <a:latin typeface="Lato" panose="020F0502020204030203"/>
                  <a:ea typeface="Lato" panose="020F0502020204030203"/>
                  <a:cs typeface="Lato" panose="020F0502020204030203"/>
                  <a:sym typeface="Lato" panose="020F0502020204030203"/>
                </a:rPr>
                <a:t>Explicar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como</a:t>
              </a:r>
              <a:r>
                <a:rPr lang="en-US" sz="2800" dirty="0">
                  <a:solidFill>
                    <a:schemeClr val="tx1"/>
                  </a:solidFill>
                  <a:latin typeface="Lato" panose="020F0502020204030203"/>
                  <a:ea typeface="Lato" panose="020F0502020204030203"/>
                  <a:cs typeface="Lato" panose="020F0502020204030203"/>
                  <a:sym typeface="Lato" panose="020F0502020204030203"/>
                </a:rPr>
                <a:t> David es </a:t>
              </a:r>
              <a:r>
                <a:rPr lang="en-US" sz="2800" dirty="0" err="1">
                  <a:solidFill>
                    <a:schemeClr val="tx1"/>
                  </a:solidFill>
                  <a:latin typeface="Lato" panose="020F0502020204030203"/>
                  <a:ea typeface="Lato" panose="020F0502020204030203"/>
                  <a:cs typeface="Lato" panose="020F0502020204030203"/>
                  <a:sym typeface="Lato" panose="020F0502020204030203"/>
                </a:rPr>
                <a:t>una</a:t>
              </a:r>
              <a:r>
                <a:rPr lang="en-US" sz="2800" dirty="0">
                  <a:solidFill>
                    <a:schemeClr val="tx1"/>
                  </a:solidFill>
                  <a:latin typeface="Lato" panose="020F0502020204030203"/>
                  <a:ea typeface="Lato" panose="020F0502020204030203"/>
                  <a:cs typeface="Lato" panose="020F0502020204030203"/>
                  <a:sym typeface="Lato" panose="020F0502020204030203"/>
                </a:rPr>
                <a:t> imagen del Rey de </a:t>
              </a:r>
              <a:r>
                <a:rPr lang="en-US" sz="2800" dirty="0" err="1">
                  <a:solidFill>
                    <a:schemeClr val="tx1"/>
                  </a:solidFill>
                  <a:latin typeface="Lato" panose="020F0502020204030203"/>
                  <a:ea typeface="Lato" panose="020F0502020204030203"/>
                  <a:cs typeface="Lato" panose="020F0502020204030203"/>
                  <a:sym typeface="Lato" panose="020F0502020204030203"/>
                </a:rPr>
                <a:t>reyes</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Jesucristo</a:t>
              </a:r>
              <a:r>
                <a:rPr lang="en-US" sz="2800" dirty="0">
                  <a:solidFill>
                    <a:schemeClr val="tx1"/>
                  </a:solidFill>
                  <a:latin typeface="Lato" panose="020F0502020204030203"/>
                  <a:ea typeface="Lato" panose="020F0502020204030203"/>
                  <a:cs typeface="Lato" panose="020F0502020204030203"/>
                  <a:sym typeface="Lato" panose="020F0502020204030203"/>
                </a:rPr>
                <a:t>.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94" name="Google Shape;394;p18"/>
          <p:cNvSpPr txBox="1"/>
          <p:nvPr/>
        </p:nvSpPr>
        <p:spPr>
          <a:xfrm>
            <a:off x="2854097" y="507368"/>
            <a:ext cx="7432500" cy="1384954"/>
          </a:xfrm>
          <a:prstGeom prst="rect">
            <a:avLst/>
          </a:prstGeom>
          <a:noFill/>
          <a:ln>
            <a:noFill/>
          </a:ln>
        </p:spPr>
        <p:txBody>
          <a:bodyPr spcFirstLastPara="1" wrap="square" lIns="91425" tIns="45700" rIns="91425" bIns="45700" anchor="t" anchorCtr="0">
            <a:spAutoFit/>
          </a:bodyPr>
          <a:lstStyle/>
          <a:p>
            <a:pPr algn="ctr"/>
            <a:r>
              <a:rPr lang="en-US" sz="4800" b="1" dirty="0">
                <a:solidFill>
                  <a:schemeClr val="dk1"/>
                </a:solidFill>
                <a:latin typeface="Lato" panose="020F0502020204030203"/>
                <a:ea typeface="Lato" panose="020F0502020204030203"/>
                <a:cs typeface="Lato" panose="020F0502020204030203"/>
                <a:sym typeface="Lato" panose="020F0502020204030203"/>
              </a:rPr>
              <a:t>¿</a:t>
            </a:r>
            <a:r>
              <a:rPr lang="en-US" sz="4800" b="1" dirty="0" err="1">
                <a:solidFill>
                  <a:schemeClr val="dk1"/>
                </a:solidFill>
                <a:latin typeface="Lato" panose="020F0502020204030203"/>
                <a:ea typeface="Lato" panose="020F0502020204030203"/>
                <a:cs typeface="Lato" panose="020F0502020204030203"/>
                <a:sym typeface="Lato" panose="020F0502020204030203"/>
              </a:rPr>
              <a:t>Quién</a:t>
            </a:r>
            <a:r>
              <a:rPr lang="en-US" sz="4800" b="1" dirty="0">
                <a:solidFill>
                  <a:schemeClr val="dk1"/>
                </a:solidFill>
                <a:latin typeface="Lato" panose="020F0502020204030203"/>
                <a:ea typeface="Lato" panose="020F0502020204030203"/>
                <a:cs typeface="Lato" panose="020F0502020204030203"/>
                <a:sym typeface="Lato" panose="020F0502020204030203"/>
              </a:rPr>
              <a:t> es David?</a:t>
            </a:r>
            <a:endParaRPr lang="en-US" sz="4800" b="1" dirty="0">
              <a:solidFill>
                <a:schemeClr val="dk1"/>
              </a:solidFill>
              <a:latin typeface="Lato" panose="020F0502020204030203"/>
              <a:ea typeface="Lato" panose="020F0502020204030203"/>
              <a:cs typeface="Lato" panose="020F0502020204030203"/>
              <a:sym typeface="Lato" panose="020F0502020204030203"/>
            </a:endParaRPr>
          </a:p>
          <a:p>
            <a:endParaRPr sz="3600" b="1" dirty="0">
              <a:solidFill>
                <a:schemeClr val="dk1"/>
              </a:solidFill>
              <a:latin typeface="Lato" panose="020F0502020204030203"/>
              <a:ea typeface="Lato" panose="020F0502020204030203"/>
              <a:cs typeface="Lato" panose="020F0502020204030203"/>
              <a:sym typeface="Lato" panose="020F0502020204030203"/>
            </a:endParaRPr>
          </a:p>
        </p:txBody>
      </p:sp>
      <p:sp>
        <p:nvSpPr>
          <p:cNvPr id="4" name="TextBox 3"/>
          <p:cNvSpPr txBox="1"/>
          <p:nvPr/>
        </p:nvSpPr>
        <p:spPr>
          <a:xfrm>
            <a:off x="2576946" y="2151727"/>
            <a:ext cx="6096000" cy="2554545"/>
          </a:xfrm>
          <a:prstGeom prst="rect">
            <a:avLst/>
          </a:prstGeom>
          <a:noFill/>
        </p:spPr>
        <p:txBody>
          <a:bodyPr wrap="square">
            <a:spAutoFit/>
          </a:bodyPr>
          <a:lstStyle/>
          <a:p>
            <a:pPr marL="342900" marR="0" lvl="0" indent="-342900">
              <a:spcBef>
                <a:spcPts val="0"/>
              </a:spcBef>
              <a:spcAft>
                <a:spcPts val="0"/>
              </a:spcAft>
              <a:buFont typeface="Symbol" panose="05050102010706020507" pitchFamily="2" charset="2"/>
              <a:buChar char=""/>
            </a:pPr>
            <a:r>
              <a:rPr lang="es-ES" sz="4000" dirty="0">
                <a:effectLst/>
                <a:latin typeface="Calibri" panose="020F0502020204030204" pitchFamily="34" charset="0"/>
                <a:ea typeface="Cambria" panose="02040503050406030204" pitchFamily="18" charset="0"/>
                <a:cs typeface="Times New Roman" panose="02020603050405020304" pitchFamily="18" charset="0"/>
              </a:rPr>
              <a:t>Pastor, guerrero y rey </a:t>
            </a: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4000" dirty="0">
                <a:effectLst/>
                <a:latin typeface="Calibri" panose="020F0502020204030204" pitchFamily="34" charset="0"/>
                <a:ea typeface="Cambria" panose="02040503050406030204" pitchFamily="18" charset="0"/>
                <a:cs typeface="Times New Roman" panose="02020603050405020304" pitchFamily="18" charset="0"/>
              </a:rPr>
              <a:t>Fiel creyente</a:t>
            </a: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4000" dirty="0">
                <a:effectLst/>
                <a:latin typeface="Calibri" panose="020F0502020204030204" pitchFamily="34" charset="0"/>
                <a:ea typeface="Cambria" panose="02040503050406030204" pitchFamily="18" charset="0"/>
                <a:cs typeface="Times New Roman" panose="02020603050405020304" pitchFamily="18" charset="0"/>
              </a:rPr>
              <a:t>Pecador</a:t>
            </a:r>
            <a:endParaRPr lang="es-ES" sz="4000" dirty="0">
              <a:effectLst/>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4000" dirty="0">
                <a:effectLst/>
                <a:latin typeface="Calibri" panose="020F0502020204030204" pitchFamily="34" charset="0"/>
                <a:ea typeface="Cambria" panose="02040503050406030204" pitchFamily="18" charset="0"/>
                <a:cs typeface="Times New Roman" panose="02020603050405020304" pitchFamily="18" charset="0"/>
              </a:rPr>
              <a:t>Autor de salmos </a:t>
            </a: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94" name="Google Shape;394;p18"/>
          <p:cNvSpPr txBox="1"/>
          <p:nvPr/>
        </p:nvSpPr>
        <p:spPr>
          <a:xfrm>
            <a:off x="1643738" y="2736523"/>
            <a:ext cx="10049497" cy="1384954"/>
          </a:xfrm>
          <a:prstGeom prst="rect">
            <a:avLst/>
          </a:prstGeom>
          <a:noFill/>
          <a:ln>
            <a:noFill/>
          </a:ln>
        </p:spPr>
        <p:txBody>
          <a:bodyPr spcFirstLastPara="1" wrap="square" lIns="91425" tIns="45700" rIns="91425" bIns="45700" anchor="t" anchorCtr="0">
            <a:spAutoFit/>
          </a:bodyPr>
          <a:lstStyle/>
          <a:p>
            <a:pPr algn="ctr"/>
            <a:r>
              <a:rPr lang="en-US" sz="4800" b="1" dirty="0">
                <a:solidFill>
                  <a:schemeClr val="dk1"/>
                </a:solidFill>
                <a:latin typeface="Lato" panose="020F0502020204030203"/>
                <a:ea typeface="Lato" panose="020F0502020204030203"/>
                <a:cs typeface="Lato" panose="020F0502020204030203"/>
                <a:sym typeface="Lato" panose="020F0502020204030203"/>
              </a:rPr>
              <a:t>David </a:t>
            </a:r>
            <a:r>
              <a:rPr lang="en-US" sz="4800" b="1" dirty="0" err="1">
                <a:solidFill>
                  <a:schemeClr val="dk1"/>
                </a:solidFill>
                <a:latin typeface="Lato" panose="020F0502020204030203"/>
                <a:ea typeface="Lato" panose="020F0502020204030203"/>
                <a:cs typeface="Lato" panose="020F0502020204030203"/>
                <a:sym typeface="Lato" panose="020F0502020204030203"/>
              </a:rPr>
              <a:t>como</a:t>
            </a:r>
            <a:r>
              <a:rPr lang="en-US" sz="4800" b="1" dirty="0">
                <a:solidFill>
                  <a:schemeClr val="dk1"/>
                </a:solidFill>
                <a:latin typeface="Lato" panose="020F0502020204030203"/>
                <a:ea typeface="Lato" panose="020F0502020204030203"/>
                <a:cs typeface="Lato" panose="020F0502020204030203"/>
                <a:sym typeface="Lato" panose="020F0502020204030203"/>
              </a:rPr>
              <a:t> imagen de </a:t>
            </a:r>
            <a:r>
              <a:rPr lang="en-US" sz="4800" b="1" dirty="0" err="1">
                <a:solidFill>
                  <a:schemeClr val="dk1"/>
                </a:solidFill>
                <a:latin typeface="Lato" panose="020F0502020204030203"/>
                <a:ea typeface="Lato" panose="020F0502020204030203"/>
                <a:cs typeface="Lato" panose="020F0502020204030203"/>
                <a:sym typeface="Lato" panose="020F0502020204030203"/>
              </a:rPr>
              <a:t>Jesucristo</a:t>
            </a:r>
            <a:endParaRPr lang="en-US" sz="4800" b="1" dirty="0">
              <a:solidFill>
                <a:schemeClr val="dk1"/>
              </a:solidFill>
              <a:latin typeface="Lato" panose="020F0502020204030203"/>
              <a:ea typeface="Lato" panose="020F0502020204030203"/>
              <a:cs typeface="Lato" panose="020F0502020204030203"/>
              <a:sym typeface="Lato" panose="020F0502020204030203"/>
            </a:endParaRPr>
          </a:p>
          <a:p>
            <a:endParaRPr sz="3600" b="1"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Lección</a:t>
            </a:r>
            <a:r>
              <a:rPr lang="en-US" sz="4860" dirty="0">
                <a:solidFill>
                  <a:srgbClr val="009444"/>
                </a:solidFill>
                <a:latin typeface="Lato" panose="020F0502020204030203"/>
                <a:ea typeface="Lato" panose="020F0502020204030203"/>
                <a:cs typeface="Lato" panose="020F0502020204030203"/>
                <a:sym typeface="Lato" panose="020F0502020204030203"/>
              </a:rPr>
              <a:t> 7</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98" name="Google Shape;98;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4127382" y="3349413"/>
            <a:ext cx="5017800" cy="690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90" dirty="0">
                <a:solidFill>
                  <a:schemeClr val="dk1"/>
                </a:solidFill>
                <a:latin typeface="Lato" panose="020F0502020204030203"/>
                <a:ea typeface="Lato" panose="020F0502020204030203"/>
                <a:cs typeface="Lato" panose="020F0502020204030203"/>
                <a:sym typeface="Lato" panose="020F0502020204030203"/>
              </a:rPr>
              <a:t>El Rey David</a:t>
            </a:r>
            <a:endParaRPr sz="4800" dirty="0">
              <a:solidFill>
                <a:schemeClr val="dk1"/>
              </a:solidFill>
              <a:latin typeface="Lato" panose="020F0502020204030203"/>
              <a:ea typeface="Lato" panose="020F0502020204030203"/>
              <a:cs typeface="Lato" panose="020F0502020204030203"/>
              <a:sym typeface="Lato" panose="020F0502020204030203"/>
            </a:endParaRPr>
          </a:p>
        </p:txBody>
      </p:sp>
      <p:sp>
        <p:nvSpPr>
          <p:cNvPr id="100" name="Google Shape;100;p2"/>
          <p:cNvSpPr txBox="1"/>
          <p:nvPr/>
        </p:nvSpPr>
        <p:spPr>
          <a:xfrm>
            <a:off x="4127382" y="4198335"/>
            <a:ext cx="5017800" cy="690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90" dirty="0">
                <a:solidFill>
                  <a:schemeClr val="dk1"/>
                </a:solidFill>
                <a:latin typeface="Lato" panose="020F0502020204030203"/>
                <a:ea typeface="Lato" panose="020F0502020204030203"/>
                <a:cs typeface="Lato" panose="020F0502020204030203"/>
                <a:sym typeface="Lato" panose="020F0502020204030203"/>
              </a:rPr>
              <a:t>2 Samuel 5-7</a:t>
            </a:r>
            <a:endParaRPr sz="4800" dirty="0">
              <a:solidFill>
                <a:schemeClr val="dk1"/>
              </a:solidFill>
              <a:latin typeface="Lato" panose="020F0502020204030203"/>
              <a:ea typeface="Lato" panose="020F0502020204030203"/>
              <a:cs typeface="Lato" panose="020F0502020204030203"/>
              <a:sym typeface="Lato" panose="020F0502020204030203"/>
            </a:endParaRPr>
          </a:p>
        </p:txBody>
      </p: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2" descr="A green circle with a white book and a magnifying glass&#10;&#10;Description automatically generated"/>
          <p:cNvPicPr preferRelativeResize="0"/>
          <p:nvPr/>
        </p:nvPicPr>
        <p:blipFill rotWithShape="1">
          <a:blip r:embed="rId1"/>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94" name="Google Shape;394;p18"/>
          <p:cNvSpPr txBox="1"/>
          <p:nvPr/>
        </p:nvSpPr>
        <p:spPr>
          <a:xfrm>
            <a:off x="1643738" y="313405"/>
            <a:ext cx="10049497" cy="1384954"/>
          </a:xfrm>
          <a:prstGeom prst="rect">
            <a:avLst/>
          </a:prstGeom>
          <a:noFill/>
          <a:ln>
            <a:noFill/>
          </a:ln>
        </p:spPr>
        <p:txBody>
          <a:bodyPr spcFirstLastPara="1" wrap="square" lIns="91425" tIns="45700" rIns="91425" bIns="45700" anchor="t" anchorCtr="0">
            <a:spAutoFit/>
          </a:bodyPr>
          <a:lstStyle/>
          <a:p>
            <a:pPr algn="ctr"/>
            <a:r>
              <a:rPr lang="en-US" sz="4800" b="1" dirty="0">
                <a:solidFill>
                  <a:schemeClr val="dk1"/>
                </a:solidFill>
                <a:latin typeface="Lato" panose="020F0502020204030203"/>
                <a:ea typeface="Lato" panose="020F0502020204030203"/>
                <a:cs typeface="Lato" panose="020F0502020204030203"/>
                <a:sym typeface="Lato" panose="020F0502020204030203"/>
              </a:rPr>
              <a:t>David </a:t>
            </a:r>
            <a:r>
              <a:rPr lang="en-US" sz="4800" b="1" dirty="0" err="1">
                <a:solidFill>
                  <a:schemeClr val="dk1"/>
                </a:solidFill>
                <a:latin typeface="Lato" panose="020F0502020204030203"/>
                <a:ea typeface="Lato" panose="020F0502020204030203"/>
                <a:cs typeface="Lato" panose="020F0502020204030203"/>
                <a:sym typeface="Lato" panose="020F0502020204030203"/>
              </a:rPr>
              <a:t>como</a:t>
            </a:r>
            <a:r>
              <a:rPr lang="en-US" sz="4800" b="1" dirty="0">
                <a:solidFill>
                  <a:schemeClr val="dk1"/>
                </a:solidFill>
                <a:latin typeface="Lato" panose="020F0502020204030203"/>
                <a:ea typeface="Lato" panose="020F0502020204030203"/>
                <a:cs typeface="Lato" panose="020F0502020204030203"/>
                <a:sym typeface="Lato" panose="020F0502020204030203"/>
              </a:rPr>
              <a:t> imagen de </a:t>
            </a:r>
            <a:r>
              <a:rPr lang="en-US" sz="4800" b="1" dirty="0" err="1">
                <a:solidFill>
                  <a:schemeClr val="dk1"/>
                </a:solidFill>
                <a:latin typeface="Lato" panose="020F0502020204030203"/>
                <a:ea typeface="Lato" panose="020F0502020204030203"/>
                <a:cs typeface="Lato" panose="020F0502020204030203"/>
                <a:sym typeface="Lato" panose="020F0502020204030203"/>
              </a:rPr>
              <a:t>Jesucristo</a:t>
            </a:r>
            <a:endParaRPr lang="en-US" sz="4800" b="1" dirty="0">
              <a:solidFill>
                <a:schemeClr val="dk1"/>
              </a:solidFill>
              <a:latin typeface="Lato" panose="020F0502020204030203"/>
              <a:ea typeface="Lato" panose="020F0502020204030203"/>
              <a:cs typeface="Lato" panose="020F0502020204030203"/>
              <a:sym typeface="Lato" panose="020F0502020204030203"/>
            </a:endParaRPr>
          </a:p>
          <a:p>
            <a:endParaRPr sz="3600" b="1" dirty="0">
              <a:solidFill>
                <a:schemeClr val="dk1"/>
              </a:solidFill>
              <a:latin typeface="Lato" panose="020F0502020204030203"/>
              <a:ea typeface="Lato" panose="020F0502020204030203"/>
              <a:cs typeface="Lato" panose="020F0502020204030203"/>
              <a:sym typeface="Lato" panose="020F0502020204030203"/>
            </a:endParaRPr>
          </a:p>
        </p:txBody>
      </p:sp>
      <p:graphicFrame>
        <p:nvGraphicFramePr>
          <p:cNvPr id="2" name="Table 1"/>
          <p:cNvGraphicFramePr>
            <a:graphicFrameLocks noGrp="1"/>
          </p:cNvGraphicFramePr>
          <p:nvPr/>
        </p:nvGraphicFramePr>
        <p:xfrm>
          <a:off x="2031999" y="1496878"/>
          <a:ext cx="9384146" cy="4518884"/>
        </p:xfrm>
        <a:graphic>
          <a:graphicData uri="http://schemas.openxmlformats.org/drawingml/2006/table">
            <a:tbl>
              <a:tblPr firstRow="1" bandRow="1">
                <a:tableStyleId>{93296810-A885-4BE3-A3E7-6D5BEEA58F35}</a:tableStyleId>
              </a:tblPr>
              <a:tblGrid>
                <a:gridCol w="4692073"/>
                <a:gridCol w="4692073"/>
              </a:tblGrid>
              <a:tr h="847781">
                <a:tc>
                  <a:txBody>
                    <a:bodyPr/>
                    <a:lstStyle/>
                    <a:p>
                      <a:pPr algn="ctr"/>
                      <a:r>
                        <a:rPr lang="en-US" sz="3600" dirty="0"/>
                        <a:t>David</a:t>
                      </a:r>
                      <a:endParaRPr lang="en-US" sz="3600" dirty="0"/>
                    </a:p>
                  </a:txBody>
                  <a:tcPr/>
                </a:tc>
                <a:tc>
                  <a:txBody>
                    <a:bodyPr/>
                    <a:lstStyle/>
                    <a:p>
                      <a:pPr algn="ctr"/>
                      <a:r>
                        <a:rPr lang="en-US" sz="3600" dirty="0" err="1"/>
                        <a:t>Jesucristo</a:t>
                      </a:r>
                      <a:endParaRPr lang="en-US" sz="3600" dirty="0"/>
                    </a:p>
                  </a:txBody>
                  <a:tcPr/>
                </a:tc>
              </a:tr>
              <a:tr h="847781">
                <a:tc>
                  <a:txBody>
                    <a:bodyPr/>
                    <a:lstStyle/>
                    <a:p>
                      <a:pPr algn="ctr"/>
                      <a:r>
                        <a:rPr lang="en-US" sz="3400" dirty="0"/>
                        <a:t>Pastor de </a:t>
                      </a:r>
                      <a:r>
                        <a:rPr lang="en-US" sz="3400" dirty="0" err="1"/>
                        <a:t>ovejas</a:t>
                      </a:r>
                      <a:endParaRPr lang="en-US" sz="3400" dirty="0"/>
                    </a:p>
                  </a:txBody>
                  <a:tcPr/>
                </a:tc>
                <a:tc>
                  <a:txBody>
                    <a:bodyPr/>
                    <a:lstStyle/>
                    <a:p>
                      <a:pPr algn="ctr"/>
                      <a:r>
                        <a:rPr lang="en-US" sz="3400" dirty="0"/>
                        <a:t>El </a:t>
                      </a:r>
                      <a:r>
                        <a:rPr lang="en-US" sz="3400" dirty="0" err="1"/>
                        <a:t>Buen</a:t>
                      </a:r>
                      <a:r>
                        <a:rPr lang="en-US" sz="3400" dirty="0"/>
                        <a:t> Pastor</a:t>
                      </a:r>
                      <a:endParaRPr lang="en-US" sz="3400" dirty="0"/>
                    </a:p>
                  </a:txBody>
                  <a:tcPr/>
                </a:tc>
              </a:tr>
              <a:tr h="847781">
                <a:tc>
                  <a:txBody>
                    <a:bodyPr/>
                    <a:lstStyle/>
                    <a:p>
                      <a:pPr algn="ctr"/>
                      <a:r>
                        <a:rPr lang="en-US" sz="3400" dirty="0"/>
                        <a:t>Rey de Israel</a:t>
                      </a:r>
                      <a:endParaRPr lang="en-US" sz="3400" dirty="0"/>
                    </a:p>
                  </a:txBody>
                  <a:tcPr/>
                </a:tc>
                <a:tc>
                  <a:txBody>
                    <a:bodyPr/>
                    <a:lstStyle/>
                    <a:p>
                      <a:pPr algn="ctr"/>
                      <a:r>
                        <a:rPr lang="en-US" sz="3400" dirty="0"/>
                        <a:t>REY de </a:t>
                      </a:r>
                      <a:r>
                        <a:rPr lang="en-US" sz="3400" dirty="0" err="1"/>
                        <a:t>reyes</a:t>
                      </a:r>
                      <a:endParaRPr lang="en-US" sz="3400" dirty="0"/>
                    </a:p>
                  </a:txBody>
                  <a:tcPr/>
                </a:tc>
              </a:tr>
              <a:tr h="847781">
                <a:tc>
                  <a:txBody>
                    <a:bodyPr/>
                    <a:lstStyle/>
                    <a:p>
                      <a:pPr algn="ctr"/>
                      <a:r>
                        <a:rPr lang="en-US" sz="3400" dirty="0"/>
                        <a:t>Guerrero contra </a:t>
                      </a:r>
                      <a:r>
                        <a:rPr lang="en-US" sz="3400" dirty="0" err="1"/>
                        <a:t>enemigos</a:t>
                      </a:r>
                      <a:r>
                        <a:rPr lang="en-US" sz="3400" dirty="0"/>
                        <a:t> de Dios</a:t>
                      </a:r>
                      <a:endParaRPr lang="en-US" sz="3400" dirty="0"/>
                    </a:p>
                  </a:txBody>
                  <a:tcPr/>
                </a:tc>
                <a:tc>
                  <a:txBody>
                    <a:bodyPr/>
                    <a:lstStyle/>
                    <a:p>
                      <a:pPr algn="ctr"/>
                      <a:r>
                        <a:rPr lang="en-US" sz="3400" dirty="0"/>
                        <a:t>Guerrero contra </a:t>
                      </a:r>
                      <a:r>
                        <a:rPr lang="en-US" sz="3400" dirty="0" err="1"/>
                        <a:t>el</a:t>
                      </a:r>
                      <a:r>
                        <a:rPr lang="en-US" sz="3400" dirty="0"/>
                        <a:t> Gran </a:t>
                      </a:r>
                      <a:r>
                        <a:rPr lang="en-US" sz="3400" dirty="0" err="1"/>
                        <a:t>Enemigo</a:t>
                      </a:r>
                      <a:r>
                        <a:rPr lang="en-US" sz="3400" dirty="0"/>
                        <a:t> de Dios</a:t>
                      </a:r>
                      <a:endParaRPr lang="en-US" sz="3400" dirty="0"/>
                    </a:p>
                  </a:txBody>
                  <a:tcPr/>
                </a:tc>
              </a:tr>
              <a:tr h="847781">
                <a:tc>
                  <a:txBody>
                    <a:bodyPr/>
                    <a:lstStyle/>
                    <a:p>
                      <a:pPr algn="ctr"/>
                      <a:r>
                        <a:rPr lang="en-US" sz="3400" dirty="0" err="1"/>
                        <a:t>Nacido</a:t>
                      </a:r>
                      <a:r>
                        <a:rPr lang="en-US" sz="3400" dirty="0"/>
                        <a:t> </a:t>
                      </a:r>
                      <a:r>
                        <a:rPr lang="en-US" sz="3400" dirty="0" err="1"/>
                        <a:t>en</a:t>
                      </a:r>
                      <a:r>
                        <a:rPr lang="en-US" sz="3400" dirty="0"/>
                        <a:t> </a:t>
                      </a:r>
                      <a:r>
                        <a:rPr lang="en-US" sz="3400" dirty="0" err="1"/>
                        <a:t>Belén</a:t>
                      </a:r>
                      <a:endParaRPr lang="en-US" sz="3400" dirty="0"/>
                    </a:p>
                  </a:txBody>
                  <a:tcPr/>
                </a:tc>
                <a:tc>
                  <a:txBody>
                    <a:bodyPr/>
                    <a:lstStyle/>
                    <a:p>
                      <a:pPr algn="ctr"/>
                      <a:r>
                        <a:rPr lang="en-US" sz="3400" dirty="0" err="1"/>
                        <a:t>Nacido</a:t>
                      </a:r>
                      <a:r>
                        <a:rPr lang="en-US" sz="3400" dirty="0"/>
                        <a:t> </a:t>
                      </a:r>
                      <a:r>
                        <a:rPr lang="en-US" sz="3400" dirty="0" err="1"/>
                        <a:t>en</a:t>
                      </a:r>
                      <a:r>
                        <a:rPr lang="en-US" sz="3400" dirty="0"/>
                        <a:t> </a:t>
                      </a:r>
                      <a:r>
                        <a:rPr lang="en-US" sz="3400" dirty="0" err="1"/>
                        <a:t>Belén</a:t>
                      </a:r>
                      <a:endParaRPr lang="en-US" sz="3400" dirty="0"/>
                    </a:p>
                  </a:txBody>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041464" y="29912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Lucas 1:31-33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cxnSp>
        <p:nvCxnSpPr>
          <p:cNvPr id="2" name="Google Shape;402;p19"/>
          <p:cNvCxnSpPr/>
          <p:nvPr/>
        </p:nvCxnSpPr>
        <p:spPr>
          <a:xfrm>
            <a:off x="2041464" y="1226140"/>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 name="TextBox 3"/>
          <p:cNvSpPr txBox="1"/>
          <p:nvPr/>
        </p:nvSpPr>
        <p:spPr>
          <a:xfrm>
            <a:off x="2041464" y="1989056"/>
            <a:ext cx="9457808" cy="3970318"/>
          </a:xfrm>
          <a:prstGeom prst="rect">
            <a:avLst/>
          </a:prstGeom>
          <a:noFill/>
        </p:spPr>
        <p:txBody>
          <a:bodyPr wrap="square">
            <a:spAutoFit/>
          </a:bodyPr>
          <a:lstStyle/>
          <a:p>
            <a:r>
              <a:rPr lang="es-ES" sz="3600" dirty="0">
                <a:effectLst/>
                <a:latin typeface="Calibri" panose="020F0502020204030204" pitchFamily="34" charset="0"/>
                <a:ea typeface="Calibri" panose="020F0502020204030204" pitchFamily="34" charset="0"/>
              </a:rPr>
              <a:t>El ángel Gabriel le dice a María, “</a:t>
            </a:r>
            <a:r>
              <a:rPr lang="es-ES" sz="3600" b="1" baseline="30000" dirty="0">
                <a:effectLst/>
                <a:highlight>
                  <a:srgbClr val="FFFFFF"/>
                </a:highlight>
                <a:latin typeface="Calibri" panose="020F0502020204030204" pitchFamily="34" charset="0"/>
                <a:ea typeface="Calibri" panose="020F0502020204030204" pitchFamily="34" charset="0"/>
              </a:rPr>
              <a:t>31 </a:t>
            </a:r>
            <a:r>
              <a:rPr lang="es-ES" sz="3600" dirty="0">
                <a:effectLst/>
                <a:highlight>
                  <a:srgbClr val="FFFFFF"/>
                </a:highlight>
                <a:latin typeface="Calibri" panose="020F0502020204030204" pitchFamily="34" charset="0"/>
                <a:ea typeface="Calibri" panose="020F0502020204030204" pitchFamily="34" charset="0"/>
              </a:rPr>
              <a:t>Vas a quedar encinta, y darás a luz un hijo, y le pondrás por nombre JESÚS. </a:t>
            </a:r>
            <a:r>
              <a:rPr lang="es-ES" sz="3600" b="1" baseline="30000" dirty="0">
                <a:effectLst/>
                <a:highlight>
                  <a:srgbClr val="FFFFFF"/>
                </a:highlight>
                <a:latin typeface="Calibri" panose="020F0502020204030204" pitchFamily="34" charset="0"/>
                <a:ea typeface="Calibri" panose="020F0502020204030204" pitchFamily="34" charset="0"/>
              </a:rPr>
              <a:t>32 </a:t>
            </a:r>
            <a:r>
              <a:rPr lang="es-ES" sz="3600" dirty="0">
                <a:effectLst/>
                <a:highlight>
                  <a:srgbClr val="FFFFFF"/>
                </a:highlight>
                <a:latin typeface="Calibri" panose="020F0502020204030204" pitchFamily="34" charset="0"/>
                <a:ea typeface="Calibri" panose="020F0502020204030204" pitchFamily="34" charset="0"/>
              </a:rPr>
              <a:t>Éste será un gran hombre, y lo llamarán Hijo del Altísimo. Dios, el Señor, </a:t>
            </a:r>
            <a:r>
              <a:rPr lang="es-ES" sz="3600" u="sng" dirty="0">
                <a:effectLst/>
                <a:highlight>
                  <a:srgbClr val="FFFFFF"/>
                </a:highlight>
                <a:latin typeface="Calibri" panose="020F0502020204030204" pitchFamily="34" charset="0"/>
                <a:ea typeface="Calibri" panose="020F0502020204030204" pitchFamily="34" charset="0"/>
              </a:rPr>
              <a:t>le dará el trono de David, su padre,</a:t>
            </a:r>
            <a:r>
              <a:rPr lang="es-ES" sz="3600" dirty="0">
                <a:effectLst/>
                <a:highlight>
                  <a:srgbClr val="FFFFFF"/>
                </a:highlight>
                <a:latin typeface="Calibri" panose="020F0502020204030204" pitchFamily="34" charset="0"/>
                <a:ea typeface="Calibri" panose="020F0502020204030204" pitchFamily="34" charset="0"/>
              </a:rPr>
              <a:t> </a:t>
            </a:r>
            <a:r>
              <a:rPr lang="es-ES" sz="3600" b="1" baseline="30000" dirty="0">
                <a:effectLst/>
                <a:highlight>
                  <a:srgbClr val="FFFFFF"/>
                </a:highlight>
                <a:latin typeface="Calibri" panose="020F0502020204030204" pitchFamily="34" charset="0"/>
                <a:ea typeface="Calibri" panose="020F0502020204030204" pitchFamily="34" charset="0"/>
              </a:rPr>
              <a:t>33 </a:t>
            </a:r>
            <a:r>
              <a:rPr lang="es-ES" sz="3600" dirty="0">
                <a:effectLst/>
                <a:highlight>
                  <a:srgbClr val="FFFFFF"/>
                </a:highlight>
                <a:latin typeface="Calibri" panose="020F0502020204030204" pitchFamily="34" charset="0"/>
                <a:ea typeface="Calibri" panose="020F0502020204030204" pitchFamily="34" charset="0"/>
              </a:rPr>
              <a:t>y reinará sobre la casa de Jacob para siempre, y su reino no tendrá fin.»</a:t>
            </a:r>
            <a:r>
              <a:rPr lang="en-US" sz="3600" dirty="0">
                <a:effectLst/>
              </a:rPr>
              <a:t> </a:t>
            </a:r>
            <a:endParaRPr lang="en-US"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041464" y="29912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Apocalipsis</a:t>
            </a:r>
            <a:r>
              <a:rPr lang="en-US" sz="4860" dirty="0">
                <a:solidFill>
                  <a:srgbClr val="009444"/>
                </a:solidFill>
                <a:latin typeface="Lato" panose="020F0502020204030203"/>
                <a:ea typeface="Lato" panose="020F0502020204030203"/>
                <a:cs typeface="Lato" panose="020F0502020204030203"/>
                <a:sym typeface="Lato" panose="020F0502020204030203"/>
              </a:rPr>
              <a:t> 22:16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cxnSp>
        <p:nvCxnSpPr>
          <p:cNvPr id="2" name="Google Shape;402;p19"/>
          <p:cNvCxnSpPr/>
          <p:nvPr/>
        </p:nvCxnSpPr>
        <p:spPr>
          <a:xfrm>
            <a:off x="2041464" y="1226140"/>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 name="TextBox 4"/>
          <p:cNvSpPr txBox="1"/>
          <p:nvPr/>
        </p:nvSpPr>
        <p:spPr>
          <a:xfrm>
            <a:off x="2220431" y="2215540"/>
            <a:ext cx="8285018" cy="3416320"/>
          </a:xfrm>
          <a:prstGeom prst="rect">
            <a:avLst/>
          </a:prstGeom>
          <a:noFill/>
        </p:spPr>
        <p:txBody>
          <a:bodyPr wrap="square">
            <a:spAutoFit/>
          </a:bodyPr>
          <a:lstStyle/>
          <a:p>
            <a:r>
              <a:rPr lang="es-ES" sz="3600" dirty="0">
                <a:effectLst/>
                <a:latin typeface="Calibri" panose="020F0502020204030204" pitchFamily="34" charset="0"/>
                <a:ea typeface="Calibri" panose="020F0502020204030204" pitchFamily="34" charset="0"/>
              </a:rPr>
              <a:t>Jesús mismo dice, “</a:t>
            </a:r>
            <a:r>
              <a:rPr lang="es-ES" sz="3600" b="1" baseline="30000" dirty="0">
                <a:effectLst/>
                <a:latin typeface="Calibri" panose="020F0502020204030204" pitchFamily="34" charset="0"/>
                <a:ea typeface="Calibri" panose="020F0502020204030204" pitchFamily="34" charset="0"/>
              </a:rPr>
              <a:t>16 </a:t>
            </a:r>
            <a:r>
              <a:rPr lang="es-ES" sz="3600" dirty="0">
                <a:effectLst/>
                <a:latin typeface="Calibri" panose="020F0502020204030204" pitchFamily="34" charset="0"/>
                <a:ea typeface="Calibri" panose="020F0502020204030204" pitchFamily="34" charset="0"/>
              </a:rPr>
              <a:t>«Yo, Jesús, he enviado a mi ángel para que les dé a ustedes testimonio acerca de estas cosas, que tratan de las iglesias.</a:t>
            </a:r>
            <a:r>
              <a:rPr lang="es-ES" sz="3600" u="sng" dirty="0">
                <a:effectLst/>
                <a:latin typeface="Calibri" panose="020F0502020204030204" pitchFamily="34" charset="0"/>
                <a:ea typeface="Calibri" panose="020F0502020204030204" pitchFamily="34" charset="0"/>
              </a:rPr>
              <a:t> Yo soy la raíz y el linaje de David, </a:t>
            </a:r>
            <a:r>
              <a:rPr lang="es-ES" sz="3600" dirty="0">
                <a:effectLst/>
                <a:latin typeface="Calibri" panose="020F0502020204030204" pitchFamily="34" charset="0"/>
                <a:ea typeface="Calibri" panose="020F0502020204030204" pitchFamily="34" charset="0"/>
              </a:rPr>
              <a:t>la estrella resplandeciente de la mañana.»</a:t>
            </a:r>
            <a:r>
              <a:rPr lang="en-US" sz="3600" dirty="0">
                <a:effectLst/>
              </a:rPr>
              <a:t> </a:t>
            </a:r>
            <a:endParaRPr lang="en-US" sz="3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p:cNvPicPr preferRelativeResize="0"/>
          <p:nvPr/>
        </p:nvPicPr>
        <p:blipFill rotWithShape="1">
          <a:blip r:embed="rId1"/>
          <a:srcRect/>
          <a:stretch>
            <a:fillRect/>
          </a:stretch>
        </p:blipFill>
        <p:spPr>
          <a:xfrm>
            <a:off x="762000" y="-169649"/>
            <a:ext cx="11430000" cy="6010275"/>
          </a:xfrm>
          <a:prstGeom prst="rect">
            <a:avLst/>
          </a:prstGeom>
          <a:noFill/>
          <a:ln>
            <a:noFill/>
          </a:ln>
        </p:spPr>
      </p:pic>
      <p:sp>
        <p:nvSpPr>
          <p:cNvPr id="155" name="Google Shape;155;p6"/>
          <p:cNvSpPr txBox="1"/>
          <p:nvPr/>
        </p:nvSpPr>
        <p:spPr>
          <a:xfrm>
            <a:off x="2275770" y="3814112"/>
            <a:ext cx="822471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El </a:t>
            </a:r>
            <a:r>
              <a:rPr lang="en-US" sz="4860" dirty="0" err="1">
                <a:solidFill>
                  <a:srgbClr val="009444"/>
                </a:solidFill>
                <a:latin typeface="Lato" panose="020F0502020204030203"/>
                <a:ea typeface="Lato" panose="020F0502020204030203"/>
                <a:cs typeface="Lato" panose="020F0502020204030203"/>
                <a:sym typeface="Lato" panose="020F0502020204030203"/>
              </a:rPr>
              <a:t>tema</a:t>
            </a:r>
            <a:r>
              <a:rPr lang="en-US" sz="4860" dirty="0">
                <a:solidFill>
                  <a:srgbClr val="009444"/>
                </a:solidFill>
                <a:latin typeface="Lato" panose="020F0502020204030203"/>
                <a:ea typeface="Lato" panose="020F0502020204030203"/>
                <a:cs typeface="Lato" panose="020F0502020204030203"/>
                <a:sym typeface="Lato" panose="020F0502020204030203"/>
              </a:rPr>
              <a:t> principal: Salmo 27:1</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56" name="Google Shape;156;p6"/>
          <p:cNvCxnSpPr/>
          <p:nvPr/>
        </p:nvCxnSpPr>
        <p:spPr>
          <a:xfrm>
            <a:off x="2275770" y="4846956"/>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57" name="Google Shape;157;p6"/>
          <p:cNvSpPr txBox="1"/>
          <p:nvPr/>
        </p:nvSpPr>
        <p:spPr>
          <a:xfrm>
            <a:off x="2275770" y="5039611"/>
            <a:ext cx="915423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i="1" dirty="0">
                <a:solidFill>
                  <a:srgbClr val="000000"/>
                </a:solidFill>
                <a:effectLst/>
                <a:latin typeface="Calibri" panose="020F0502020204030204" pitchFamily="34" charset="0"/>
                <a:ea typeface="Calibri" panose="020F0502020204030204" pitchFamily="34" charset="0"/>
              </a:rPr>
              <a:t>El Señor es mi luz y mi salvación; ¿a quién podría yo temer? </a:t>
            </a:r>
            <a:r>
              <a:rPr lang="es-ES" sz="3200" i="1" u="sng" dirty="0">
                <a:solidFill>
                  <a:srgbClr val="000000"/>
                </a:solidFill>
                <a:effectLst/>
                <a:latin typeface="Calibri" panose="020F0502020204030204" pitchFamily="34" charset="0"/>
                <a:ea typeface="Calibri" panose="020F0502020204030204" pitchFamily="34" charset="0"/>
              </a:rPr>
              <a:t>El Señor es la fortaleza de mi vida; </a:t>
            </a:r>
            <a:r>
              <a:rPr lang="es-ES" sz="3200" i="1" dirty="0">
                <a:solidFill>
                  <a:srgbClr val="000000"/>
                </a:solidFill>
                <a:effectLst/>
                <a:latin typeface="Calibri" panose="020F0502020204030204" pitchFamily="34" charset="0"/>
                <a:ea typeface="Calibri" panose="020F0502020204030204" pitchFamily="34" charset="0"/>
              </a:rPr>
              <a:t>¿quién podría infundirme miedo?</a:t>
            </a:r>
            <a:r>
              <a:rPr lang="es-ES" sz="3200" b="1" dirty="0">
                <a:solidFill>
                  <a:srgbClr val="000000"/>
                </a:solidFill>
                <a:effectLst/>
                <a:latin typeface="Calibri" panose="020F0502020204030204" pitchFamily="34" charset="0"/>
                <a:ea typeface="Calibri" panose="020F0502020204030204" pitchFamily="34" charset="0"/>
              </a:rPr>
              <a:t> </a:t>
            </a:r>
            <a:endParaRPr sz="3200" dirty="0">
              <a:solidFill>
                <a:schemeClr val="dk1"/>
              </a:solidFill>
              <a:latin typeface="Lato" panose="020F0502020204030203"/>
              <a:ea typeface="Lato" panose="020F0502020204030203"/>
              <a:cs typeface="Lato" panose="020F0502020204030203"/>
              <a:sym typeface="Lato" panose="020F0502020204030203"/>
            </a:endParaRPr>
          </a:p>
        </p:txBody>
      </p:sp>
      <p:sp>
        <p:nvSpPr>
          <p:cNvPr id="159" name="Google Shape;159;p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0" name="Google Shape;160;p6"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
        <p:nvSpPr>
          <p:cNvPr id="162" name="Google Shape;162;p6"/>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7"/>
        <p:cNvGrpSpPr/>
        <p:nvPr/>
      </p:nvGrpSpPr>
      <p:grpSpPr>
        <a:xfrm>
          <a:off x="0" y="0"/>
          <a:ext cx="0" cy="0"/>
          <a:chOff x="0" y="0"/>
          <a:chExt cx="0" cy="0"/>
        </a:xfrm>
      </p:grpSpPr>
      <p:sp>
        <p:nvSpPr>
          <p:cNvPr id="538" name="Google Shape;538;p30"/>
          <p:cNvSpPr txBox="1"/>
          <p:nvPr/>
        </p:nvSpPr>
        <p:spPr>
          <a:xfrm>
            <a:off x="2477430" y="1040243"/>
            <a:ext cx="7189367"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Tarea</a:t>
            </a:r>
            <a:r>
              <a:rPr lang="en-US" sz="4860" dirty="0">
                <a:solidFill>
                  <a:srgbClr val="009444"/>
                </a:solidFill>
                <a:latin typeface="Lato" panose="020F0502020204030203"/>
                <a:ea typeface="Lato" panose="020F0502020204030203"/>
                <a:cs typeface="Lato" panose="020F0502020204030203"/>
                <a:sym typeface="Lato" panose="020F0502020204030203"/>
              </a:rPr>
              <a:t> para </a:t>
            </a:r>
            <a:r>
              <a:rPr lang="en-US" sz="4860" dirty="0" err="1">
                <a:solidFill>
                  <a:srgbClr val="009444"/>
                </a:solidFill>
                <a:latin typeface="Lato" panose="020F0502020204030203"/>
                <a:ea typeface="Lato" panose="020F0502020204030203"/>
                <a:cs typeface="Lato" panose="020F0502020204030203"/>
                <a:sym typeface="Lato" panose="020F0502020204030203"/>
              </a:rPr>
              <a:t>Lección</a:t>
            </a:r>
            <a:r>
              <a:rPr lang="en-US" sz="4860" dirty="0">
                <a:solidFill>
                  <a:srgbClr val="009444"/>
                </a:solidFill>
                <a:latin typeface="Lato" panose="020F0502020204030203"/>
                <a:ea typeface="Lato" panose="020F0502020204030203"/>
                <a:cs typeface="Lato" panose="020F0502020204030203"/>
                <a:sym typeface="Lato" panose="020F0502020204030203"/>
              </a:rPr>
              <a:t> 8</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39" name="Google Shape;539;p30"/>
          <p:cNvCxnSpPr/>
          <p:nvPr/>
        </p:nvCxnSpPr>
        <p:spPr>
          <a:xfrm>
            <a:off x="2477430" y="224813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44" name="Google Shape;544;p30"/>
          <p:cNvSpPr txBox="1"/>
          <p:nvPr/>
        </p:nvSpPr>
        <p:spPr>
          <a:xfrm>
            <a:off x="2477430" y="2615790"/>
            <a:ext cx="8701847" cy="245999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Lato" panose="020F0502020204030203"/>
              <a:buChar char="•"/>
            </a:pPr>
            <a:r>
              <a:rPr lang="en-US" sz="3600" b="1" dirty="0" err="1">
                <a:solidFill>
                  <a:schemeClr val="dk1"/>
                </a:solidFill>
                <a:latin typeface="Lato" panose="020F0502020204030203"/>
                <a:ea typeface="Lato" panose="020F0502020204030203"/>
                <a:cs typeface="Lato" panose="020F0502020204030203"/>
                <a:sym typeface="Lato" panose="020F0502020204030203"/>
              </a:rPr>
              <a:t>Vea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video</a:t>
            </a:r>
            <a:endParaRPr sz="3600" dirty="0">
              <a:latin typeface="Lato" panose="020F0502020204030203"/>
              <a:ea typeface="Lato" panose="020F0502020204030203"/>
              <a:cs typeface="Lato" panose="020F0502020204030203"/>
              <a:sym typeface="Lato" panose="020F0502020204030203"/>
            </a:endParaRPr>
          </a:p>
          <a:p>
            <a:pPr marL="457200" marR="0" lvl="0" indent="-457200" algn="l" rtl="0">
              <a:spcBef>
                <a:spcPts val="600"/>
              </a:spcBef>
              <a:spcAft>
                <a:spcPts val="0"/>
              </a:spcAft>
              <a:buClr>
                <a:schemeClr val="dk1"/>
              </a:buClr>
              <a:buSzPts val="3200"/>
              <a:buFont typeface="Lato" panose="020F0502020204030203"/>
              <a:buChar char="•"/>
            </a:pPr>
            <a:r>
              <a:rPr lang="en-US" sz="3600" b="1" dirty="0">
                <a:solidFill>
                  <a:schemeClr val="dk1"/>
                </a:solidFill>
                <a:latin typeface="Lato" panose="020F0502020204030203"/>
                <a:ea typeface="Lato" panose="020F0502020204030203"/>
                <a:cs typeface="Lato" panose="020F0502020204030203"/>
                <a:sym typeface="Lato" panose="020F0502020204030203"/>
              </a:rPr>
              <a:t>Lea 1 </a:t>
            </a:r>
            <a:r>
              <a:rPr lang="en-US" sz="3600" b="1">
                <a:solidFill>
                  <a:schemeClr val="dk1"/>
                </a:solidFill>
                <a:latin typeface="Lato" panose="020F0502020204030203"/>
                <a:ea typeface="Lato" panose="020F0502020204030203"/>
                <a:cs typeface="Lato" panose="020F0502020204030203"/>
                <a:sym typeface="Lato" panose="020F0502020204030203"/>
              </a:rPr>
              <a:t>Reyes 8-9:1-9 </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457200" indent="-457200">
              <a:spcBef>
                <a:spcPts val="600"/>
              </a:spcBef>
              <a:buClr>
                <a:schemeClr val="dk1"/>
              </a:buClr>
              <a:buSzPts val="3200"/>
              <a:buFont typeface="Lato" panose="020F0502020204030203"/>
              <a:buChar char="•"/>
            </a:pPr>
            <a:r>
              <a:rPr lang="es-ES" sz="3600" b="1" dirty="0">
                <a:effectLst/>
                <a:latin typeface="Calibri" panose="020F0502020204030204" pitchFamily="34" charset="0"/>
                <a:ea typeface="Cambria" panose="02040503050406030204" pitchFamily="18" charset="0"/>
                <a:cs typeface="Times New Roman" panose="02020603050405020304" pitchFamily="18" charset="0"/>
              </a:rPr>
              <a:t>¿</a:t>
            </a:r>
            <a:r>
              <a:rPr lang="es-CO" altLang="es-ES" sz="3600" b="1" dirty="0">
                <a:effectLst/>
                <a:latin typeface="Calibri" panose="020F0502020204030204" pitchFamily="34" charset="0"/>
                <a:ea typeface="Cambria" panose="02040503050406030204" pitchFamily="18" charset="0"/>
                <a:cs typeface="Times New Roman" panose="02020603050405020304" pitchFamily="18" charset="0"/>
              </a:rPr>
              <a:t>Qué</a:t>
            </a:r>
            <a:r>
              <a:rPr lang="es-ES" sz="3600" b="1" dirty="0">
                <a:effectLst/>
                <a:latin typeface="Calibri" panose="020F0502020204030204" pitchFamily="34" charset="0"/>
                <a:ea typeface="Cambria" panose="02040503050406030204" pitchFamily="18" charset="0"/>
                <a:cs typeface="Times New Roman" panose="02020603050405020304" pitchFamily="18" charset="0"/>
              </a:rPr>
              <a:t> “Captar”</a:t>
            </a:r>
            <a:r>
              <a:rPr lang="es-ES" sz="3600" b="1" dirty="0">
                <a:latin typeface="Calibri" panose="020F0502020204030204" pitchFamily="34" charset="0"/>
                <a:ea typeface="Cambria" panose="02040503050406030204" pitchFamily="18" charset="0"/>
                <a:cs typeface="Times New Roman" panose="02020603050405020304" pitchFamily="18" charset="0"/>
              </a:rPr>
              <a:t>podrías utilizar para luego contar la historia del templo de Salomón? </a:t>
            </a:r>
            <a:endParaRPr sz="36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545" name="Google Shape;545;p30"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9"/>
        <p:cNvGrpSpPr/>
        <p:nvPr/>
      </p:nvGrpSpPr>
      <p:grpSpPr>
        <a:xfrm>
          <a:off x="0" y="0"/>
          <a:ext cx="0" cy="0"/>
          <a:chOff x="0" y="0"/>
          <a:chExt cx="0" cy="0"/>
        </a:xfrm>
      </p:grpSpPr>
      <p:sp>
        <p:nvSpPr>
          <p:cNvPr id="550" name="Google Shape;550;p31"/>
          <p:cNvSpPr txBox="1"/>
          <p:nvPr/>
        </p:nvSpPr>
        <p:spPr>
          <a:xfrm>
            <a:off x="3851564" y="7194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Bendición</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55" name="Google Shape;555;p31"/>
          <p:cNvPicPr preferRelativeResize="0"/>
          <p:nvPr/>
        </p:nvPicPr>
        <p:blipFill rotWithShape="1">
          <a:blip r:embed="rId1"/>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
        <p:nvSpPr>
          <p:cNvPr id="3" name="TextBox 2"/>
          <p:cNvSpPr txBox="1"/>
          <p:nvPr/>
        </p:nvSpPr>
        <p:spPr>
          <a:xfrm>
            <a:off x="3380509" y="2353193"/>
            <a:ext cx="7660421" cy="341503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en-US" sz="3600" i="1" u="none" strike="noStrike" kern="1200" dirty="0">
                <a:solidFill>
                  <a:schemeClr val="tx1">
                    <a:lumMod val="50000"/>
                  </a:schemeClr>
                </a:solidFill>
                <a:effectLst/>
                <a:latin typeface="+mn-lt"/>
                <a:ea typeface="+mn-ea"/>
                <a:cs typeface="+mn-cs"/>
              </a:rPr>
              <a:t>El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bendiga</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guarde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Haga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resplandecer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t>
            </a:r>
            <a:r>
              <a:rPr lang="en-US" sz="3600" i="1" u="none" strike="noStrike" kern="1200" dirty="0" err="1">
                <a:solidFill>
                  <a:schemeClr val="tx1">
                    <a:lumMod val="50000"/>
                  </a:schemeClr>
                </a:solidFill>
                <a:effectLst/>
                <a:latin typeface="+mn-lt"/>
                <a:ea typeface="+mn-ea"/>
                <a:cs typeface="+mn-cs"/>
              </a:rPr>
              <a:t>sobre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tenga</a:t>
            </a:r>
            <a:r>
              <a:rPr lang="en-US" sz="3600" i="1" u="none" strike="noStrike" kern="1200" dirty="0">
                <a:solidFill>
                  <a:schemeClr val="tx1">
                    <a:lumMod val="50000"/>
                  </a:schemeClr>
                </a:solidFill>
                <a:effectLst/>
                <a:latin typeface="+mn-lt"/>
                <a:ea typeface="+mn-ea"/>
                <a:cs typeface="+mn-cs"/>
              </a:rPr>
              <a:t> de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misericordia. Vuelv</a:t>
            </a:r>
            <a:r>
              <a:rPr lang="es-CO" altLang="en-US" sz="3600" i="1" u="none" strike="noStrike" kern="1200" dirty="0">
                <a:solidFill>
                  <a:schemeClr val="tx1">
                    <a:lumMod val="50000"/>
                  </a:schemeClr>
                </a:solidFill>
                <a:effectLst/>
                <a:latin typeface="+mn-lt"/>
                <a:ea typeface="+mn-ea"/>
                <a:cs typeface="+mn-cs"/>
              </a:rPr>
              <a:t>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conceda</a:t>
            </a:r>
            <a:r>
              <a:rPr lang="en-US" sz="3600" i="1" u="none" strike="noStrike" kern="1200" dirty="0">
                <a:solidFill>
                  <a:schemeClr val="tx1">
                    <a:lumMod val="50000"/>
                  </a:schemeClr>
                </a:solidFill>
                <a:effectLst/>
                <a:latin typeface="+mn-lt"/>
                <a:ea typeface="+mn-ea"/>
                <a:cs typeface="+mn-cs"/>
              </a:rPr>
              <a:t> la </a:t>
            </a:r>
            <a:r>
              <a:rPr lang="en-US" sz="3600" i="1" u="none" strike="noStrike" kern="1200" dirty="0" err="1">
                <a:solidFill>
                  <a:schemeClr val="tx1">
                    <a:lumMod val="50000"/>
                  </a:schemeClr>
                </a:solidFill>
                <a:effectLst/>
                <a:latin typeface="+mn-lt"/>
                <a:ea typeface="+mn-ea"/>
                <a:cs typeface="+mn-cs"/>
              </a:rPr>
              <a:t>paz</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Amén</a:t>
            </a:r>
            <a:r>
              <a:rPr lang="en-US" sz="3600" i="1" u="none" strike="noStrike" kern="1200" dirty="0">
                <a:solidFill>
                  <a:schemeClr val="tx1">
                    <a:lumMod val="50000"/>
                  </a:schemeClr>
                </a:solidFill>
                <a:effectLst/>
                <a:latin typeface="+mn-lt"/>
                <a:ea typeface="+mn-ea"/>
                <a:cs typeface="+mn-cs"/>
              </a:rPr>
              <a:t>. </a:t>
            </a:r>
            <a:r>
              <a:rPr lang="en-US" sz="3600" i="1" kern="1200" dirty="0">
                <a:solidFill>
                  <a:schemeClr val="tx1">
                    <a:lumMod val="50000"/>
                  </a:schemeClr>
                </a:solidFill>
                <a:latin typeface="+mn-lt"/>
                <a:ea typeface="+mn-ea"/>
                <a:cs typeface="+mn-cs"/>
              </a:rPr>
              <a:t>(</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effectLst/>
              <a:latin typeface="+mn-lt"/>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9"/>
        <p:cNvGrpSpPr/>
        <p:nvPr/>
      </p:nvGrpSpPr>
      <p:grpSpPr>
        <a:xfrm>
          <a:off x="0" y="0"/>
          <a:ext cx="0" cy="0"/>
          <a:chOff x="0" y="0"/>
          <a:chExt cx="0" cy="0"/>
        </a:xfrm>
      </p:grpSpPr>
      <p:sp>
        <p:nvSpPr>
          <p:cNvPr id="550" name="Google Shape;550;p31"/>
          <p:cNvSpPr txBox="1"/>
          <p:nvPr/>
        </p:nvSpPr>
        <p:spPr>
          <a:xfrm>
            <a:off x="2477430" y="3008905"/>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El Arca del </a:t>
            </a:r>
            <a:r>
              <a:rPr lang="en-US" sz="4860" dirty="0" err="1">
                <a:solidFill>
                  <a:srgbClr val="009444"/>
                </a:solidFill>
                <a:latin typeface="Lato" panose="020F0502020204030203"/>
                <a:ea typeface="Lato" panose="020F0502020204030203"/>
                <a:cs typeface="Lato" panose="020F0502020204030203"/>
                <a:sym typeface="Lato" panose="020F0502020204030203"/>
              </a:rPr>
              <a:t>Señor</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51" name="Google Shape;551;p31"/>
          <p:cNvCxnSpPr/>
          <p:nvPr/>
        </p:nvCxnSpPr>
        <p:spPr>
          <a:xfrm>
            <a:off x="2549236" y="42708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57" name="Google Shape;557;p31"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9"/>
        <p:cNvGrpSpPr/>
        <p:nvPr/>
      </p:nvGrpSpPr>
      <p:grpSpPr>
        <a:xfrm>
          <a:off x="0" y="0"/>
          <a:ext cx="0" cy="0"/>
          <a:chOff x="0" y="0"/>
          <a:chExt cx="0" cy="0"/>
        </a:xfrm>
      </p:grpSpPr>
      <p:sp>
        <p:nvSpPr>
          <p:cNvPr id="550" name="Google Shape;550;p31"/>
          <p:cNvSpPr txBox="1"/>
          <p:nvPr/>
        </p:nvSpPr>
        <p:spPr>
          <a:xfrm>
            <a:off x="2477430" y="3008905"/>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David y </a:t>
            </a:r>
            <a:r>
              <a:rPr lang="en-US" sz="4860" dirty="0" err="1">
                <a:solidFill>
                  <a:srgbClr val="009444"/>
                </a:solidFill>
                <a:latin typeface="Lato" panose="020F0502020204030203"/>
                <a:ea typeface="Lato" panose="020F0502020204030203"/>
                <a:cs typeface="Lato" panose="020F0502020204030203"/>
                <a:sym typeface="Lato" panose="020F0502020204030203"/>
              </a:rPr>
              <a:t>el</a:t>
            </a:r>
            <a:r>
              <a:rPr lang="en-US" sz="4860" dirty="0">
                <a:solidFill>
                  <a:srgbClr val="009444"/>
                </a:solidFill>
                <a:latin typeface="Lato" panose="020F0502020204030203"/>
                <a:ea typeface="Lato" panose="020F0502020204030203"/>
                <a:cs typeface="Lato" panose="020F0502020204030203"/>
                <a:sym typeface="Lato" panose="020F0502020204030203"/>
              </a:rPr>
              <a:t> Arca</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51" name="Google Shape;551;p31"/>
          <p:cNvCxnSpPr/>
          <p:nvPr/>
        </p:nvCxnSpPr>
        <p:spPr>
          <a:xfrm>
            <a:off x="2549236" y="42708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57" name="Google Shape;557;p31"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tx1"/>
                  </a:solidFill>
                  <a:latin typeface="Lato" panose="020F0502020204030203"/>
                  <a:ea typeface="Lato" panose="020F0502020204030203"/>
                  <a:cs typeface="Lato" panose="020F0502020204030203"/>
                  <a:sym typeface="Lato" panose="020F0502020204030203"/>
                </a:rPr>
                <a:t>Compartir</a:t>
              </a:r>
              <a:r>
                <a:rPr lang="en-US" sz="2800" dirty="0">
                  <a:solidFill>
                    <a:schemeClr val="tx1"/>
                  </a:solidFill>
                  <a:latin typeface="Lato" panose="020F0502020204030203"/>
                  <a:ea typeface="Lato" panose="020F0502020204030203"/>
                  <a:cs typeface="Lato" panose="020F0502020204030203"/>
                  <a:sym typeface="Lato" panose="020F0502020204030203"/>
                </a:rPr>
                <a:t> un “</a:t>
              </a:r>
              <a:r>
                <a:rPr lang="en-US" sz="2800" dirty="0" err="1">
                  <a:solidFill>
                    <a:schemeClr val="tx1"/>
                  </a:solidFill>
                  <a:latin typeface="Lato" panose="020F0502020204030203"/>
                  <a:ea typeface="Lato" panose="020F0502020204030203"/>
                  <a:cs typeface="Lato" panose="020F0502020204030203"/>
                  <a:sym typeface="Lato" panose="020F0502020204030203"/>
                </a:rPr>
                <a:t>Captar</a:t>
              </a:r>
              <a:r>
                <a:rPr lang="en-US" sz="2800" dirty="0">
                  <a:solidFill>
                    <a:schemeClr val="tx1"/>
                  </a:solidFill>
                  <a:latin typeface="Lato" panose="020F0502020204030203"/>
                  <a:ea typeface="Lato" panose="020F0502020204030203"/>
                  <a:cs typeface="Lato" panose="020F0502020204030203"/>
                  <a:sym typeface="Lato" panose="020F0502020204030203"/>
                </a:rPr>
                <a:t>” para la </a:t>
              </a:r>
              <a:r>
                <a:rPr lang="en-US" sz="2800" dirty="0" err="1">
                  <a:solidFill>
                    <a:schemeClr val="tx1"/>
                  </a:solidFill>
                  <a:latin typeface="Lato" panose="020F0502020204030203"/>
                  <a:ea typeface="Lato" panose="020F0502020204030203"/>
                  <a:cs typeface="Lato" panose="020F0502020204030203"/>
                  <a:sym typeface="Lato" panose="020F0502020204030203"/>
                </a:rPr>
                <a:t>historia</a:t>
              </a:r>
              <a:r>
                <a:rPr lang="en-US" sz="2800" dirty="0">
                  <a:solidFill>
                    <a:schemeClr val="tx1"/>
                  </a:solidFill>
                  <a:latin typeface="Lato" panose="020F0502020204030203"/>
                  <a:ea typeface="Lato" panose="020F0502020204030203"/>
                  <a:cs typeface="Lato" panose="020F0502020204030203"/>
                  <a:sym typeface="Lato" panose="020F0502020204030203"/>
                </a:rPr>
                <a:t> del Rey David.</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lt1"/>
                  </a:solidFill>
                  <a:latin typeface="Lato" panose="020F0502020204030203"/>
                  <a:ea typeface="Lato" panose="020F0502020204030203"/>
                  <a:cs typeface="Lato" panose="020F0502020204030203"/>
                  <a:sym typeface="Lato" panose="020F0502020204030203"/>
                </a:rPr>
                <a:t>Usar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Cuatro “C” </a:t>
              </a:r>
              <a:r>
                <a:rPr lang="en-US" sz="2800" dirty="0">
                  <a:solidFill>
                    <a:schemeClr val="lt1"/>
                  </a:solidFill>
                  <a:latin typeface="Lato" panose="020F0502020204030203"/>
                  <a:ea typeface="Lato" panose="020F0502020204030203"/>
                  <a:cs typeface="Lato" panose="020F0502020204030203"/>
                  <a:sym typeface="Lato" panose="020F0502020204030203"/>
                </a:rPr>
                <a:t>para leer y </a:t>
              </a:r>
              <a:r>
                <a:rPr lang="en-US" sz="2800" dirty="0" err="1">
                  <a:solidFill>
                    <a:schemeClr val="lt1"/>
                  </a:solidFill>
                  <a:latin typeface="Lato" panose="020F0502020204030203"/>
                  <a:ea typeface="Lato" panose="020F0502020204030203"/>
                  <a:cs typeface="Lato" panose="020F0502020204030203"/>
                  <a:sym typeface="Lato" panose="020F0502020204030203"/>
                </a:rPr>
                <a:t>entender</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lang="en-US" sz="2800" dirty="0">
                <a:solidFill>
                  <a:schemeClr val="lt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lt1"/>
                  </a:solidFill>
                  <a:latin typeface="Lato" panose="020F0502020204030203"/>
                  <a:ea typeface="Lato" panose="020F0502020204030203"/>
                  <a:cs typeface="Lato" panose="020F0502020204030203"/>
                  <a:sym typeface="Lato" panose="020F0502020204030203"/>
                </a:rPr>
                <a:t>2 Samuel 5-7.</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Explicar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como</a:t>
              </a:r>
              <a:r>
                <a:rPr lang="en-US" sz="2800" dirty="0">
                  <a:solidFill>
                    <a:schemeClr val="lt1"/>
                  </a:solidFill>
                  <a:latin typeface="Lato" panose="020F0502020204030203"/>
                  <a:ea typeface="Lato" panose="020F0502020204030203"/>
                  <a:cs typeface="Lato" panose="020F0502020204030203"/>
                  <a:sym typeface="Lato" panose="020F0502020204030203"/>
                </a:rPr>
                <a:t> David </a:t>
              </a:r>
              <a:r>
                <a:rPr lang="en-US" sz="2800" dirty="0" err="1">
                  <a:solidFill>
                    <a:schemeClr val="lt1"/>
                  </a:solidFill>
                  <a:latin typeface="Lato" panose="020F0502020204030203"/>
                  <a:ea typeface="Lato" panose="020F0502020204030203"/>
                  <a:cs typeface="Lato" panose="020F0502020204030203"/>
                  <a:sym typeface="Lato" panose="020F0502020204030203"/>
                </a:rPr>
                <a:t>e</a:t>
              </a:r>
              <a:r>
                <a:rPr lang="es-CO" altLang="en-US" sz="2800" dirty="0" err="1">
                  <a:solidFill>
                    <a:schemeClr val="lt1"/>
                  </a:solidFill>
                  <a:latin typeface="Lato" panose="020F0502020204030203"/>
                  <a:ea typeface="Lato" panose="020F0502020204030203"/>
                  <a:cs typeface="Lato" panose="020F0502020204030203"/>
                  <a:sym typeface="Lato" panose="020F0502020204030203"/>
                </a:rPr>
                <a:t>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una</a:t>
              </a:r>
              <a:r>
                <a:rPr lang="en-US" sz="2800" dirty="0">
                  <a:solidFill>
                    <a:schemeClr val="lt1"/>
                  </a:solidFill>
                  <a:latin typeface="Lato" panose="020F0502020204030203"/>
                  <a:ea typeface="Lato" panose="020F0502020204030203"/>
                  <a:cs typeface="Lato" panose="020F0502020204030203"/>
                  <a:sym typeface="Lato" panose="020F0502020204030203"/>
                </a:rPr>
                <a:t> imagen del Rey de </a:t>
              </a:r>
              <a:r>
                <a:rPr lang="en-US" sz="2800" dirty="0" err="1">
                  <a:solidFill>
                    <a:schemeClr val="lt1"/>
                  </a:solidFill>
                  <a:latin typeface="Lato" panose="020F0502020204030203"/>
                  <a:ea typeface="Lato" panose="020F0502020204030203"/>
                  <a:cs typeface="Lato" panose="020F0502020204030203"/>
                  <a:sym typeface="Lato" panose="020F0502020204030203"/>
                </a:rPr>
                <a:t>reyes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Jesucristo</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CAPTAR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chemeClr val="tx1"/>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26" name="Picture 2" descr="The Club Bringing Hispanic Culture to NYU's Campus - MEET NYU"/>
          <p:cNvPicPr>
            <a:picLocks noChangeAspect="1" noChangeArrowheads="1"/>
          </p:cNvPicPr>
          <p:nvPr/>
        </p:nvPicPr>
        <p:blipFill rotWithShape="1">
          <a:blip r:embed="rId1">
            <a:extLst>
              <a:ext uri="{28A0092B-C50C-407E-A947-70E740481C1C}">
                <a14:useLocalDpi xmlns:a14="http://schemas.microsoft.com/office/drawing/2010/main" val="0"/>
              </a:ext>
            </a:extLst>
          </a:blip>
          <a:srcRect l="8646" r="17290" b="4257"/>
          <a:stretch>
            <a:fillRect/>
          </a:stretch>
        </p:blipFill>
        <p:spPr bwMode="auto">
          <a:xfrm>
            <a:off x="4500909" y="2130220"/>
            <a:ext cx="1655808" cy="17837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reen Question Mark PNG Transparent Images Free Download | Vector Files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672" y="2102476"/>
            <a:ext cx="1783721" cy="17837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2368672" y="4176342"/>
            <a:ext cx="6269662" cy="752042"/>
          </a:xfrm>
          <a:prstGeom prst="rect">
            <a:avLst/>
          </a:prstGeom>
        </p:spPr>
      </p:pic>
      <p:pic>
        <p:nvPicPr>
          <p:cNvPr id="4" name="Picture 2" descr="Printable Musical Notes Images | Universal PLS4.60 60W Laser w/Rot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2271" y="2101629"/>
            <a:ext cx="1902817" cy="19028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photos, Download Free photos png images, Free ClipArts on Clipart  Libra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6595" y="1909874"/>
            <a:ext cx="2324556" cy="23245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touching another person's shoulder&#10;&#10;Description automatically generated"/>
          <p:cNvPicPr>
            <a:picLocks noChangeAspect="1"/>
          </p:cNvPicPr>
          <p:nvPr/>
        </p:nvPicPr>
        <p:blipFill>
          <a:blip r:embed="rId6"/>
          <a:stretch>
            <a:fillRect/>
          </a:stretch>
        </p:blipFill>
        <p:spPr>
          <a:xfrm>
            <a:off x="8692155" y="4529902"/>
            <a:ext cx="2728499" cy="154546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endParaRPr lang="es-CO" sz="4200" dirty="0">
                <a:solidFill>
                  <a:schemeClr val="dk1"/>
                </a:solidFill>
                <a:latin typeface="Lato" panose="020F0502020204030203"/>
                <a:ea typeface="Lato" panose="020F0502020204030203"/>
                <a:cs typeface="Lato" panose="020F0502020204030203"/>
                <a:sym typeface="Lato" panose="020F0502020204030203"/>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dirty="0">
                  <a:solidFill>
                    <a:srgbClr val="009444"/>
                  </a:solidFill>
                  <a:latin typeface="Lato" panose="020F0502020204030203"/>
                  <a:ea typeface="Lato" panose="020F0502020204030203"/>
                  <a:cs typeface="Lato" panose="020F0502020204030203"/>
                  <a:sym typeface="Lato" panose="020F0502020204030203"/>
                </a:rPr>
                <a:t>CONTAR</a:t>
              </a:r>
              <a:endParaRPr sz="4200" dirty="0">
                <a:solidFill>
                  <a:srgbClr val="000000"/>
                </a:solidFill>
                <a:latin typeface="Lato" panose="020F0502020204030203"/>
                <a:ea typeface="Lato" panose="020F0502020204030203"/>
                <a:cs typeface="Lato" panose="020F0502020204030203"/>
                <a:sym typeface="Lato" panose="020F0502020204030203"/>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6" name="Google Shape;216;g2ac1ba269cb_0_0"/>
            <p:cNvSpPr txBox="1"/>
            <p:nvPr/>
          </p:nvSpPr>
          <p:spPr>
            <a:xfrm>
              <a:off x="1914524" y="287443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CONSIDERAR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9" name="Google Shape;219;g2ac1ba269cb_0_0"/>
            <p:cNvSpPr txBox="1"/>
            <p:nvPr/>
          </p:nvSpPr>
          <p:spPr>
            <a:xfrm>
              <a:off x="1914524" y="431080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CONSOLIDAR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Las</a:t>
            </a:r>
            <a:endParaRPr>
              <a:latin typeface="Lato" panose="020F0502020204030203"/>
              <a:ea typeface="Lato" panose="020F0502020204030203"/>
              <a:cs typeface="Lato" panose="020F0502020204030203"/>
              <a:sym typeface="Lato" panose="020F0502020204030203"/>
            </a:endParaRPr>
          </a:p>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 C</a:t>
            </a:r>
            <a:endParaRPr>
              <a:latin typeface="Lato" panose="020F0502020204030203"/>
              <a:ea typeface="Lato" panose="020F0502020204030203"/>
              <a:cs typeface="Lato" panose="020F0502020204030203"/>
              <a:sym typeface="Lato" panose="020F0502020204030203"/>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1</a:t>
            </a:r>
            <a:endParaRPr>
              <a:latin typeface="Lato" panose="020F0502020204030203"/>
              <a:ea typeface="Lato" panose="020F0502020204030203"/>
              <a:cs typeface="Lato" panose="020F0502020204030203"/>
              <a:sym typeface="Lato" panose="020F0502020204030203"/>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2</a:t>
            </a:r>
            <a:endParaRPr>
              <a:latin typeface="Lato" panose="020F0502020204030203"/>
              <a:ea typeface="Lato" panose="020F0502020204030203"/>
              <a:cs typeface="Lato" panose="020F0502020204030203"/>
              <a:sym typeface="Lato" panose="020F0502020204030203"/>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3</a:t>
            </a:r>
            <a:endParaRPr>
              <a:latin typeface="Lato" panose="020F0502020204030203"/>
              <a:ea typeface="Lato" panose="020F0502020204030203"/>
              <a:cs typeface="Lato" panose="020F0502020204030203"/>
              <a:sym typeface="Lato" panose="020F0502020204030203"/>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a:t>
            </a:r>
            <a:endParaRPr>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Compartir</a:t>
              </a:r>
              <a:r>
                <a:rPr lang="en-US" sz="2800" dirty="0">
                  <a:solidFill>
                    <a:schemeClr val="lt1"/>
                  </a:solidFill>
                  <a:latin typeface="Lato" panose="020F0502020204030203"/>
                  <a:ea typeface="Lato" panose="020F0502020204030203"/>
                  <a:cs typeface="Lato" panose="020F0502020204030203"/>
                  <a:sym typeface="Lato" panose="020F0502020204030203"/>
                </a:rPr>
                <a:t> un “</a:t>
              </a:r>
              <a:r>
                <a:rPr lang="en-US" sz="2800" dirty="0" err="1">
                  <a:solidFill>
                    <a:schemeClr val="lt1"/>
                  </a:solidFill>
                  <a:latin typeface="Lato" panose="020F0502020204030203"/>
                  <a:ea typeface="Lato" panose="020F0502020204030203"/>
                  <a:cs typeface="Lato" panose="020F0502020204030203"/>
                  <a:sym typeface="Lato" panose="020F0502020204030203"/>
                </a:rPr>
                <a:t>Captar</a:t>
              </a:r>
              <a:r>
                <a:rPr lang="en-US" sz="2800" dirty="0">
                  <a:solidFill>
                    <a:schemeClr val="lt1"/>
                  </a:solidFill>
                  <a:latin typeface="Lato" panose="020F0502020204030203"/>
                  <a:ea typeface="Lato" panose="020F0502020204030203"/>
                  <a:cs typeface="Lato" panose="020F0502020204030203"/>
                  <a:sym typeface="Lato" panose="020F0502020204030203"/>
                </a:rPr>
                <a:t>” para la </a:t>
              </a:r>
              <a:r>
                <a:rPr lang="en-US" sz="2800" dirty="0" err="1">
                  <a:solidFill>
                    <a:schemeClr val="lt1"/>
                  </a:solidFill>
                  <a:latin typeface="Lato" panose="020F0502020204030203"/>
                  <a:ea typeface="Lato" panose="020F0502020204030203"/>
                  <a:cs typeface="Lato" panose="020F0502020204030203"/>
                  <a:sym typeface="Lato" panose="020F0502020204030203"/>
                </a:rPr>
                <a:t>historia</a:t>
              </a:r>
              <a:r>
                <a:rPr lang="en-US" sz="2800" dirty="0">
                  <a:solidFill>
                    <a:schemeClr val="lt1"/>
                  </a:solidFill>
                  <a:latin typeface="Lato" panose="020F0502020204030203"/>
                  <a:ea typeface="Lato" panose="020F0502020204030203"/>
                  <a:cs typeface="Lato" panose="020F0502020204030203"/>
                  <a:sym typeface="Lato" panose="020F0502020204030203"/>
                </a:rPr>
                <a:t> del Rey David.</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tx1"/>
                  </a:solidFill>
                  <a:latin typeface="Lato" panose="020F0502020204030203"/>
                  <a:ea typeface="Lato" panose="020F0502020204030203"/>
                  <a:cs typeface="Lato" panose="020F0502020204030203"/>
                  <a:sym typeface="Lato" panose="020F0502020204030203"/>
                </a:rPr>
                <a:t>Usar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método</a:t>
              </a:r>
              <a:r>
                <a:rPr lang="en-US" sz="2800" dirty="0">
                  <a:solidFill>
                    <a:schemeClr val="tx1"/>
                  </a:solidFill>
                  <a:latin typeface="Lato" panose="020F0502020204030203"/>
                  <a:ea typeface="Lato" panose="020F0502020204030203"/>
                  <a:cs typeface="Lato" panose="020F0502020204030203"/>
                  <a:sym typeface="Lato" panose="020F0502020204030203"/>
                </a:rPr>
                <a:t> de las Cuatro “C” </a:t>
              </a:r>
              <a:r>
                <a:rPr lang="en-US" sz="2800" dirty="0">
                  <a:solidFill>
                    <a:schemeClr val="tx1"/>
                  </a:solidFill>
                  <a:latin typeface="Lato" panose="020F0502020204030203"/>
                  <a:ea typeface="Lato" panose="020F0502020204030203"/>
                  <a:cs typeface="Lato" panose="020F0502020204030203"/>
                  <a:sym typeface="Lato" panose="020F0502020204030203"/>
                </a:rPr>
                <a:t>para leer y </a:t>
              </a:r>
              <a:r>
                <a:rPr lang="en-US" sz="2800" dirty="0" err="1">
                  <a:solidFill>
                    <a:schemeClr val="tx1"/>
                  </a:solidFill>
                  <a:latin typeface="Lato" panose="020F0502020204030203"/>
                  <a:ea typeface="Lato" panose="020F0502020204030203"/>
                  <a:cs typeface="Lato" panose="020F0502020204030203"/>
                  <a:sym typeface="Lato" panose="020F0502020204030203"/>
                </a:rPr>
                <a:t>entender</a:t>
              </a:r>
              <a:r>
                <a:rPr lang="en-US" sz="2800" dirty="0">
                  <a:solidFill>
                    <a:schemeClr val="tx1"/>
                  </a:solidFill>
                  <a:latin typeface="Lato" panose="020F0502020204030203"/>
                  <a:ea typeface="Lato" panose="020F0502020204030203"/>
                  <a:cs typeface="Lato" panose="020F0502020204030203"/>
                  <a:sym typeface="Lato" panose="020F0502020204030203"/>
                </a:rPr>
                <a:t> </a:t>
              </a:r>
              <a:endParaRPr lang="en-US" sz="2800" dirty="0">
                <a:solidFill>
                  <a:schemeClr val="tx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tx1"/>
                  </a:solidFill>
                  <a:latin typeface="Lato" panose="020F0502020204030203"/>
                  <a:ea typeface="Lato" panose="020F0502020204030203"/>
                  <a:cs typeface="Lato" panose="020F0502020204030203"/>
                  <a:sym typeface="Lato" panose="020F0502020204030203"/>
                </a:rPr>
                <a:t>2 Samuel 5-7.</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Explicar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como</a:t>
              </a:r>
              <a:r>
                <a:rPr lang="en-US" sz="2800" dirty="0">
                  <a:solidFill>
                    <a:schemeClr val="lt1"/>
                  </a:solidFill>
                  <a:latin typeface="Lato" panose="020F0502020204030203"/>
                  <a:ea typeface="Lato" panose="020F0502020204030203"/>
                  <a:cs typeface="Lato" panose="020F0502020204030203"/>
                  <a:sym typeface="Lato" panose="020F0502020204030203"/>
                </a:rPr>
                <a:t> David es </a:t>
              </a:r>
              <a:r>
                <a:rPr lang="en-US" sz="2800" dirty="0" err="1">
                  <a:solidFill>
                    <a:schemeClr val="lt1"/>
                  </a:solidFill>
                  <a:latin typeface="Lato" panose="020F0502020204030203"/>
                  <a:ea typeface="Lato" panose="020F0502020204030203"/>
                  <a:cs typeface="Lato" panose="020F0502020204030203"/>
                  <a:sym typeface="Lato" panose="020F0502020204030203"/>
                </a:rPr>
                <a:t>una</a:t>
              </a:r>
              <a:r>
                <a:rPr lang="en-US" sz="2800" dirty="0">
                  <a:solidFill>
                    <a:schemeClr val="lt1"/>
                  </a:solidFill>
                  <a:latin typeface="Lato" panose="020F0502020204030203"/>
                  <a:ea typeface="Lato" panose="020F0502020204030203"/>
                  <a:cs typeface="Lato" panose="020F0502020204030203"/>
                  <a:sym typeface="Lato" panose="020F0502020204030203"/>
                </a:rPr>
                <a:t> imagen del Rey de </a:t>
              </a:r>
              <a:r>
                <a:rPr lang="en-US" sz="2800" dirty="0" err="1">
                  <a:solidFill>
                    <a:schemeClr val="lt1"/>
                  </a:solidFill>
                  <a:latin typeface="Lato" panose="020F0502020204030203"/>
                  <a:ea typeface="Lato" panose="020F0502020204030203"/>
                  <a:cs typeface="Lato" panose="020F0502020204030203"/>
                  <a:sym typeface="Lato" panose="020F0502020204030203"/>
                </a:rPr>
                <a:t>reyes</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Jesucristo</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CAPTAR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Las</a:t>
            </a:r>
            <a:endParaRPr>
              <a:latin typeface="Lato" panose="020F0502020204030203"/>
              <a:ea typeface="Lato" panose="020F0502020204030203"/>
              <a:cs typeface="Lato" panose="020F0502020204030203"/>
              <a:sym typeface="Lato" panose="020F0502020204030203"/>
            </a:endParaRPr>
          </a:p>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 C</a:t>
            </a:r>
            <a:endParaRPr>
              <a:latin typeface="Lato" panose="020F0502020204030203"/>
              <a:ea typeface="Lato" panose="020F0502020204030203"/>
              <a:cs typeface="Lato" panose="020F0502020204030203"/>
              <a:sym typeface="Lato" panose="020F0502020204030203"/>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1</a:t>
            </a:r>
            <a:endParaRPr>
              <a:latin typeface="Lato" panose="020F0502020204030203"/>
              <a:ea typeface="Lato" panose="020F0502020204030203"/>
              <a:cs typeface="Lato" panose="020F0502020204030203"/>
              <a:sym typeface="Lato" panose="020F0502020204030203"/>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2</a:t>
            </a:r>
            <a:endParaRPr>
              <a:latin typeface="Lato" panose="020F0502020204030203"/>
              <a:ea typeface="Lato" panose="020F0502020204030203"/>
              <a:cs typeface="Lato" panose="020F0502020204030203"/>
              <a:sym typeface="Lato" panose="020F0502020204030203"/>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3</a:t>
            </a:r>
            <a:endParaRPr>
              <a:latin typeface="Lato" panose="020F0502020204030203"/>
              <a:ea typeface="Lato" panose="020F0502020204030203"/>
              <a:cs typeface="Lato" panose="020F0502020204030203"/>
              <a:sym typeface="Lato" panose="020F0502020204030203"/>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a:t>
            </a:r>
            <a:endParaRPr>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26" name="Picture 2" descr="clip art hand color | Clip art, Remembrance day art, Free clip ar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00944" y="592281"/>
            <a:ext cx="5043055" cy="5673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3404</Words>
  <Application>WPS Presentation</Application>
  <PresentationFormat>Widescreen</PresentationFormat>
  <Paragraphs>255</Paragraphs>
  <Slides>37</Slides>
  <Notes>37</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37</vt:i4>
      </vt:variant>
    </vt:vector>
  </HeadingPairs>
  <TitlesOfParts>
    <vt:vector size="53" baseType="lpstr">
      <vt:lpstr>Arial</vt:lpstr>
      <vt:lpstr>SimSun</vt:lpstr>
      <vt:lpstr>Wingdings</vt:lpstr>
      <vt:lpstr>Arial</vt:lpstr>
      <vt:lpstr>Calibri</vt:lpstr>
      <vt:lpstr>Calibri</vt:lpstr>
      <vt:lpstr>Lato</vt:lpstr>
      <vt:lpstr>Cambria</vt:lpstr>
      <vt:lpstr>Times New Roman</vt:lpstr>
      <vt:lpstr>Overlock</vt:lpstr>
      <vt:lpstr>Microsoft YaHei</vt:lpstr>
      <vt:lpstr>Arial Unicode MS</vt:lpstr>
      <vt:lpstr>Symbol</vt:lpstr>
      <vt:lpstr>Courier New</vt:lpstr>
      <vt:lpstr>Lato</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carola PT</cp:lastModifiedBy>
  <cp:revision>346</cp:revision>
  <dcterms:created xsi:type="dcterms:W3CDTF">2023-11-29T19:33:00Z</dcterms:created>
  <dcterms:modified xsi:type="dcterms:W3CDTF">2025-03-02T00:52:59Z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BBA9C451E96A48D9A283BC85882D888E_12</vt:lpwstr>
  </property>
  <property fmtid="{D5CDD505-2E9C-101B-9397-08002B2CF9AE}" pid="3" name="KSOProductBuildVer">
    <vt:lpwstr>2058-12.2.0.20323</vt:lpwstr>
  </property>
</Properties>
</file>