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embeddedFontLst>
    <p:embeddedFont>
      <p:font typeface="Lato" panose="020F0502020204030203" pitchFamily="34" charset="0"/>
      <p:regular r:id="rId37"/>
      <p:bold r:id="rId38"/>
      <p:italic r:id="rId39"/>
      <p:boldItalic r:id="rId40"/>
    </p:embeddedFont>
    <p:embeddedFont>
      <p:font typeface="Lato Black" panose="020F0502020204030203" pitchFamily="34" charset="0"/>
      <p:bold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CYJwusld0DXcXyGZ6s4axPets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515" autoAdjust="0"/>
  </p:normalViewPr>
  <p:slideViewPr>
    <p:cSldViewPr snapToGrid="0">
      <p:cViewPr varScale="1">
        <p:scale>
          <a:sx n="47" d="100"/>
          <a:sy n="47" d="100"/>
        </p:scale>
        <p:origin x="138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t8PYdR4EQZQ"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Wwe-Jqt7py8"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elsprod.blob.core.windows.net/media/media/academiacristo/pdf-content/biblioteca%20te%C3%B3logica/bibliapopular29-lucas.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r>
              <a:rPr lang="en-US" b="1">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un video personal de bienvenida al curso.</a:t>
            </a:r>
            <a:endParaRPr>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instrucciones para conectarse, el horario para la clase en vivo, y el plan de estudios (el plan de estudios se encuentra en páginas 2-3 de este documento).</a:t>
            </a:r>
            <a:endParaRPr>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 tarea para Lección 1: </a:t>
            </a:r>
            <a:endParaRPr>
              <a:solidFill>
                <a:schemeClr val="dk1"/>
              </a:solidFill>
              <a:latin typeface="Calibri"/>
              <a:ea typeface="Calibri"/>
              <a:cs typeface="Calibri"/>
              <a:sym typeface="Calibri"/>
            </a:endParaRPr>
          </a:p>
          <a:p>
            <a:pPr marL="914400" marR="171450" lvl="1" indent="-2984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https://www.youtube.com/watch?v=t8PYdR4EQZQ</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914400" marR="171450" lvl="1" indent="-2984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la historia de Lucas 5:17-26 en sus Biblias</a:t>
            </a:r>
            <a:endParaRPr>
              <a:solidFill>
                <a:schemeClr val="dk1"/>
              </a:solidFill>
              <a:latin typeface="Calibri"/>
              <a:ea typeface="Calibri"/>
              <a:cs typeface="Calibri"/>
              <a:sym typeface="Calibri"/>
            </a:endParaRPr>
          </a:p>
          <a:p>
            <a:pPr marL="914400" marR="171450" lvl="1" indent="-2984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una escala de 1 al 5 (siendo 1 completamente incómodo y 5 extremadamente cómodo), ¿Qué tan cómodo se siente compartiendo una historia bíblica con alguien? Explica por qué elegiste este número.  </a:t>
            </a:r>
            <a:endParaRPr>
              <a:solidFill>
                <a:schemeClr val="dk1"/>
              </a:solidFill>
              <a:latin typeface="Calibri"/>
              <a:ea typeface="Calibri"/>
              <a:cs typeface="Calibri"/>
              <a:sym typeface="Calibri"/>
            </a:endParaRPr>
          </a:p>
          <a:p>
            <a:pPr marL="0" marR="171450" lvl="0" indent="0" algn="l" rtl="0">
              <a:lnSpc>
                <a:spcPct val="100000"/>
              </a:lnSpc>
              <a:spcBef>
                <a:spcPts val="0"/>
              </a:spcBef>
              <a:spcAft>
                <a:spcPts val="0"/>
              </a:spcAft>
              <a:buSzPts val="1100"/>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c7cd4f111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Proyecto Final</a:t>
            </a:r>
            <a:endParaRPr>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proyecto final es compartir una de las historias de este curso utilizando el método de las Cuatro “C” con un grupo o con otra persona. Pido que ustedes hagan una grabación y que la compartan conmigo o en el grupo de WhatsApp del curso. Deseo que practiquen “el arte de compartir” una historia bíblica, con énfasis en la ley y evangelio (el mensaje amargo de Dios y el mensaje dulce de Dios).</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92" name="Google Shape;192;g2c7cd4f111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c7cd4f111b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Esquema del curso</a:t>
            </a:r>
            <a:endParaRPr>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curso consta de 8 lecciones con períodos de clases en vivo que duran aproximadamente una hora cada una. Las tareas generalmente incluyen un video, una lectura de la Biblia y algunas preguntas. Las tareas están creadas para ayudarles en su preparación para la próxima sesión en vivo y contienen información valiosa y necesaria para completar el curso con éxito.</a:t>
            </a:r>
            <a:r>
              <a:rPr lang="en-US">
                <a:solidFill>
                  <a:srgbClr val="FF0000"/>
                </a:solidFill>
                <a:latin typeface="Calibri"/>
                <a:ea typeface="Calibri"/>
                <a:cs typeface="Calibri"/>
                <a:sym typeface="Calibri"/>
              </a:rPr>
              <a:t> </a:t>
            </a:r>
            <a:r>
              <a:rPr lang="en-US">
                <a:solidFill>
                  <a:schemeClr val="dk1"/>
                </a:solidFill>
                <a:latin typeface="Calibri"/>
                <a:ea typeface="Calibri"/>
                <a:cs typeface="Calibri"/>
                <a:sym typeface="Calibri"/>
              </a:rPr>
              <a:t>Cada clase comenzará con un saludo y una oración. Después de analizar el tema del día, la clase se centrará en una historia clave de la vida, muerte y resurrección de Jesús y en las oportunidades de utilizar y practicar contando la historia. Es muy importante participar tanto como le sea posible. Termine la clase revisando la tarea para la siguiente clase, concluyendo con una oración o bendición. Los estudiantes siempre están proyectados quedarse después de las clases si tienen más preguntas, dudas o comentarios.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02" name="Google Shape;202;g2c7cd4f111b_0_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6c0eec2cfd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Encuesta de Zoom </a:t>
            </a:r>
            <a:r>
              <a:rPr lang="en-US" i="1">
                <a:solidFill>
                  <a:schemeClr val="dk1"/>
                </a:solidFill>
                <a:latin typeface="Calibri"/>
                <a:ea typeface="Calibri"/>
                <a:cs typeface="Calibri"/>
                <a:sym typeface="Calibri"/>
              </a:rPr>
              <a:t>(Las respuestas son anónimas. Mostrar los resultados a la clase en vivo y conversar sobre ellos. Ojo: Hay que crear esta encuesta en Zoom antes de la clase para poder compartirla.)</a:t>
            </a:r>
            <a:endParaRPr i="1">
              <a:solidFill>
                <a:schemeClr val="dk1"/>
              </a:solidFill>
              <a:latin typeface="Calibri"/>
              <a:ea typeface="Calibri"/>
              <a:cs typeface="Calibri"/>
              <a:sym typeface="Calibri"/>
            </a:endParaRPr>
          </a:p>
          <a:p>
            <a:pPr marL="914400" marR="171450" lvl="0" indent="-298450" algn="l" rtl="0">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una escala de 1 al 5, ¿qué tan cómodo se siente compartiendo una historia bíblica con alguien?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1-Completamente incómodo</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2-Incómodo</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3-¡No sé! Nunca lo he intentado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4-Cómodo </a:t>
            </a:r>
            <a:endParaRPr>
              <a:solidFill>
                <a:schemeClr val="dk1"/>
              </a:solidFill>
              <a:latin typeface="Calibri"/>
              <a:ea typeface="Calibri"/>
              <a:cs typeface="Calibri"/>
              <a:sym typeface="Calibri"/>
            </a:endParaRPr>
          </a:p>
          <a:p>
            <a:pPr marL="1371600" marR="171450" lvl="2" indent="-1841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5- Extremadamente cómodo</a:t>
            </a:r>
            <a:endParaRPr b="1">
              <a:solidFill>
                <a:schemeClr val="dk1"/>
              </a:solidFill>
              <a:latin typeface="Calibri"/>
              <a:ea typeface="Calibri"/>
              <a:cs typeface="Calibri"/>
              <a:sym typeface="Calibri"/>
            </a:endParaRPr>
          </a:p>
        </p:txBody>
      </p:sp>
      <p:sp>
        <p:nvSpPr>
          <p:cNvPr id="211" name="Google Shape;211;g26c0eec2cfd_0_1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a:t>
            </a:r>
            <a:r>
              <a:rPr lang="en-US" b="1">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la introducción. Es algo interesante que capte la atención y los pone a pensar en el tema del día</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“Jesús Escandaloso.” Jesús se pasaba tiempo con pecadores escandalosos, gente rechazada por la sociedad y esto chocaba con líderes religiosos del día – los fariseos y los maestros de la ley. Deseo hacer una lista en conjunto con ustedes, una lista de pecadores escandalosos y de gente rechazada y menospreciada por la sociedad que aparecen en la vida de Jesús.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Gente con defectos físicos: Leprosos (Mateo 8:1-4), Paralíticos y cojos (la lección de hoy), una mujer con hemorragia, ciegos, sordos)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Gente que la sociedad consideraría “loca”: Endemoniados (Mateo 8:28-34), María Magdalena había tenido siete demonios)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Extranjeros: oficial romano, una mujer de Tiro y Sidón, Samaritanos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Gente rechazada por su pecado: Mateo/Leví (cobrador de impuestos), Zaqueo (el jefe de los cobradores de impuestos), La mujer pecaminosa que ungió a Jesús (Lucas 7:36-50), La mujer samaritana en el pozo que había tenido a varios esposos y ahora está viviendo en unión libre (Juan 4), La mujer atrapada en adulterio (Juan 8)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600"/>
              </a:spcAft>
              <a:buSzPts val="1100"/>
              <a:buNone/>
            </a:pPr>
            <a:endParaRPr b="1">
              <a:solidFill>
                <a:schemeClr val="dk1"/>
              </a:solidFill>
              <a:latin typeface="Calibri"/>
              <a:ea typeface="Calibri"/>
              <a:cs typeface="Calibri"/>
              <a:sym typeface="Calibri"/>
            </a:endParaRPr>
          </a:p>
        </p:txBody>
      </p:sp>
      <p:sp>
        <p:nvSpPr>
          <p:cNvPr id="232" name="Google Shape;232;g26c0eec2cfd_0_2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6e56d0599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1000"/>
              </a:spcBef>
              <a:spcAft>
                <a:spcPts val="600"/>
              </a:spcAft>
              <a:buClr>
                <a:schemeClr val="dk1"/>
              </a:buClr>
              <a:buSzPts val="1100"/>
              <a:buFont typeface="Calibri"/>
              <a:buAutoNum type="arabicPeriod"/>
            </a:pPr>
            <a:r>
              <a:rPr lang="en-US">
                <a:solidFill>
                  <a:schemeClr val="dk1"/>
                </a:solidFill>
                <a:latin typeface="Calibri"/>
                <a:ea typeface="Calibri"/>
                <a:cs typeface="Calibri"/>
                <a:sym typeface="Calibri"/>
              </a:rPr>
              <a:t>Bien lo dice Jesús en la lección de hoy: “Los que están sanos no necesitan de un médico, sino los enfermos. Yo no he venido a llamar al arrepentimiento a los justos, sino a los pecadores.” (Marcos 2:17) </a:t>
            </a:r>
            <a:endParaRPr>
              <a:solidFill>
                <a:schemeClr val="dk1"/>
              </a:solidFill>
              <a:latin typeface="Calibri"/>
              <a:ea typeface="Calibri"/>
              <a:cs typeface="Calibri"/>
              <a:sym typeface="Calibri"/>
            </a:endParaRPr>
          </a:p>
        </p:txBody>
      </p:sp>
      <p:sp>
        <p:nvSpPr>
          <p:cNvPr id="243" name="Google Shape;243;g26e56d05998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“Contar”</a:t>
            </a:r>
            <a:endParaRPr b="1">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Explique que ahora va a repasar la historia de Lucas 5:17-26  y que demostrará cómo contar una historia bíblica. Deseamos que los oyentes sepan la historia. También deseamos contar la historia sin explicar, sin añadir comentarios, sin dar opiniones… </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Trate de tener la historia memorizada. Concéntrese en contar la historia con sus propias palabras, PERO asegúrese de que los detalles sean precisos. </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Lucas 5:17-26.&gt;</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251" name="Google Shape;251;g26c0eec2cfd_0_2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6ba99a7413_0_4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262" name="Google Shape;262;g26ba99a7413_0_4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a:t>
            </a:r>
            <a:endParaRPr>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fariseos y los doctores de la ley (maestros de la ley y los escribas eran expertos en la Torá. Preservaban la ley, instruían a la gente la ley. También les llamaban ‘abogados’ y ‘maestros de la ley’</a:t>
            </a:r>
            <a:endParaRPr>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 paralítico y los hombres que cargaban su camilla</a:t>
            </a:r>
            <a:endParaRPr>
              <a:solidFill>
                <a:schemeClr val="dk1"/>
              </a:solidFill>
              <a:latin typeface="Calibri"/>
              <a:ea typeface="Calibri"/>
              <a:cs typeface="Calibri"/>
              <a:sym typeface="Calibri"/>
            </a:endParaRPr>
          </a:p>
          <a:p>
            <a:pPr marL="1371600" lvl="2" indent="-1841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La multitud </a:t>
            </a:r>
            <a:endParaRPr>
              <a:solidFill>
                <a:schemeClr val="dk1"/>
              </a:solidFill>
              <a:latin typeface="Calibri"/>
              <a:ea typeface="Calibri"/>
              <a:cs typeface="Calibri"/>
              <a:sym typeface="Calibri"/>
            </a:endParaRPr>
          </a:p>
        </p:txBody>
      </p:sp>
      <p:sp>
        <p:nvSpPr>
          <p:cNvPr id="273" name="Google Shape;27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camilla</a:t>
            </a:r>
            <a:endParaRPr>
              <a:solidFill>
                <a:schemeClr val="dk1"/>
              </a:solidFill>
              <a:latin typeface="Calibri"/>
              <a:ea typeface="Calibri"/>
              <a:cs typeface="Calibri"/>
              <a:sym typeface="Calibri"/>
            </a:endParaRPr>
          </a:p>
          <a:p>
            <a:pPr marL="1371600" marR="171450" lvl="2" indent="-1841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La casa y el tejado</a:t>
            </a:r>
            <a:endParaRPr>
              <a:solidFill>
                <a:schemeClr val="dk1"/>
              </a:solidFill>
              <a:latin typeface="Calibri"/>
              <a:ea typeface="Calibri"/>
              <a:cs typeface="Calibri"/>
              <a:sym typeface="Calibri"/>
            </a:endParaRPr>
          </a:p>
        </p:txBody>
      </p:sp>
      <p:sp>
        <p:nvSpPr>
          <p:cNvPr id="285" name="Google Shape;28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Dentro de una casa</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297" name="Google Shape;29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621378b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621378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el ministerio de Jesús</a:t>
            </a:r>
            <a:endParaRPr>
              <a:solidFill>
                <a:schemeClr val="dk1"/>
              </a:solidFill>
              <a:latin typeface="Calibri"/>
              <a:ea typeface="Calibri"/>
              <a:cs typeface="Calibri"/>
              <a:sym typeface="Calibri"/>
            </a:endParaRPr>
          </a:p>
          <a:p>
            <a:pPr marL="457200" marR="171450" lvl="0" indent="0" algn="l" rtl="0">
              <a:lnSpc>
                <a:spcPct val="100000"/>
              </a:lnSpc>
              <a:spcBef>
                <a:spcPts val="1000"/>
              </a:spcBef>
              <a:spcAft>
                <a:spcPts val="0"/>
              </a:spcAft>
              <a:buNone/>
            </a:pPr>
            <a:endParaRPr>
              <a:solidFill>
                <a:schemeClr val="dk1"/>
              </a:solidFill>
              <a:latin typeface="Calibri"/>
              <a:ea typeface="Calibri"/>
              <a:cs typeface="Calibri"/>
              <a:sym typeface="Calibri"/>
            </a:endParaRPr>
          </a:p>
        </p:txBody>
      </p:sp>
      <p:sp>
        <p:nvSpPr>
          <p:cNvPr id="309" name="Google Shape;30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hay forma de llevar al paralítico a Jesús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fariseos dudan del poder de Jesús para perdonar.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321" name="Google Shape;32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Sí, los amigos del paralítico hallan una solución creativa para acercar a su amigo a Jesús</a:t>
            </a:r>
            <a:endParaRPr>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Jesús demuestra su poder para perdonar pecados (y sanar a los enfermos), y su amor para con los pecadores. Pero aun así los fariseos y maestros de la ley no le creen. </a:t>
            </a:r>
            <a:endParaRPr>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333" name="Google Shape;33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6ba99a7413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600"/>
              </a:spcAft>
              <a:buClr>
                <a:schemeClr val="dk1"/>
              </a:buClr>
              <a:buSzPts val="1100"/>
              <a:buFont typeface="Arial"/>
              <a:buNone/>
            </a:pPr>
            <a:r>
              <a:rPr lang="en-US" b="1">
                <a:solidFill>
                  <a:schemeClr val="dk1"/>
                </a:solidFill>
                <a:latin typeface="Calibri"/>
                <a:ea typeface="Calibri"/>
                <a:cs typeface="Calibri"/>
                <a:sym typeface="Calibri"/>
              </a:rPr>
              <a:t>Platicar las cuatro preguntas de “Consolidar.”</a:t>
            </a:r>
            <a:endParaRPr/>
          </a:p>
        </p:txBody>
      </p:sp>
      <p:sp>
        <p:nvSpPr>
          <p:cNvPr id="345" name="Google Shape;345;g26ba99a7413_0_5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marL="1371600" marR="171450" lvl="1" indent="-184150" algn="l" rtl="0">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muestra su divina autoridad para perdonar pecados al sanar al hombre paralítico. </a:t>
            </a:r>
            <a:endParaRPr>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100"/>
              <a:buNone/>
            </a:pPr>
            <a:endParaRPr>
              <a:solidFill>
                <a:schemeClr val="dk1"/>
              </a:solidFill>
              <a:latin typeface="Calibri"/>
              <a:ea typeface="Calibri"/>
              <a:cs typeface="Calibri"/>
              <a:sym typeface="Calibri"/>
            </a:endParaRPr>
          </a:p>
        </p:txBody>
      </p:sp>
      <p:sp>
        <p:nvSpPr>
          <p:cNvPr id="356" name="Google Shape;35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marL="1371600" marR="171450" lvl="1" indent="-184150" algn="l" rtl="0">
              <a:spcBef>
                <a:spcPts val="600"/>
              </a:spcBef>
              <a:spcAft>
                <a:spcPts val="600"/>
              </a:spcAft>
              <a:buClr>
                <a:schemeClr val="dk1"/>
              </a:buClr>
              <a:buSzPts val="1100"/>
              <a:buFont typeface="Calibri"/>
              <a:buAutoNum type="romanLcPeriod"/>
            </a:pPr>
            <a:r>
              <a:rPr lang="en-US">
                <a:solidFill>
                  <a:schemeClr val="dk1"/>
                </a:solidFill>
                <a:latin typeface="Calibri"/>
                <a:ea typeface="Calibri"/>
                <a:cs typeface="Calibri"/>
                <a:sym typeface="Calibri"/>
              </a:rPr>
              <a:t>Al igual que los fariseos y escribas yo soy tentado a juzgar a otros como no merecedores de la salvación, cuando de hecho yo necesito la gracia y misericordia de Dios a través de Jesucristo al igual que ellos.</a:t>
            </a:r>
            <a:endParaRPr>
              <a:solidFill>
                <a:schemeClr val="dk1"/>
              </a:solidFill>
              <a:latin typeface="Calibri"/>
              <a:ea typeface="Calibri"/>
              <a:cs typeface="Calibri"/>
              <a:sym typeface="Calibri"/>
            </a:endParaRPr>
          </a:p>
        </p:txBody>
      </p:sp>
      <p:sp>
        <p:nvSpPr>
          <p:cNvPr id="368" name="Google Shape;36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marL="1371600" marR="171450" lvl="1"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Aunque he pecado contra Dios innumerables veces y de muchas maneras, yo soy perdonado al igual que el hombre paralítico. Por medio de su palabra, Dios me ha llamado al arrepentimiento. </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380" name="Google Shape;38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marL="1371600" marR="171450" lvl="1" indent="-184150"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 Dios me ayude a ver que el problema más grande en la vida (y en las vidas de los demás) no es la falta de dinero, ni la enfermedad, ni siquiera la muerte física, sino mis pecados que me condenarían a la muerte eterna. </a:t>
            </a:r>
            <a:endParaRPr>
              <a:solidFill>
                <a:schemeClr val="dk1"/>
              </a:solidFill>
              <a:latin typeface="Calibri"/>
              <a:ea typeface="Calibri"/>
              <a:cs typeface="Calibri"/>
              <a:sym typeface="Calibri"/>
            </a:endParaRPr>
          </a:p>
          <a:p>
            <a:pPr marL="1371600" marR="171450" lvl="1" indent="-184150"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 Dios me ayude a proclamar el perdón de pecados en Jesucristo. </a:t>
            </a:r>
            <a:endParaRPr>
              <a:solidFill>
                <a:schemeClr val="dk1"/>
              </a:solidFill>
              <a:latin typeface="Calibri"/>
              <a:ea typeface="Calibri"/>
              <a:cs typeface="Calibri"/>
              <a:sym typeface="Calibri"/>
            </a:endParaRPr>
          </a:p>
          <a:p>
            <a:pPr marL="1371600" marR="171450" lvl="1" indent="-184150" algn="l" rtl="0">
              <a:lnSpc>
                <a:spcPct val="107916"/>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Que Dios me guíe a enfocarme en Jesús, y en el nuevo pacto, es decir, el pacto del perdón. La nueva vida en el Espíritu se desliga de la antigua mentalidad que se enfoca en observar la ley ceremonial del Antiguo Testamento. (v. 33-39) “Porque el reino de Dios no es la cuestión de comida ni de bebida, sino de justicia, paz y gozo en el Espíritu Santo. (Romanos 14:17)</a:t>
            </a:r>
            <a:endParaRPr>
              <a:solidFill>
                <a:schemeClr val="dk1"/>
              </a:solidFill>
              <a:latin typeface="Calibri"/>
              <a:ea typeface="Calibri"/>
              <a:cs typeface="Calibri"/>
              <a:sym typeface="Calibri"/>
            </a:endParaRPr>
          </a:p>
        </p:txBody>
      </p:sp>
      <p:sp>
        <p:nvSpPr>
          <p:cNvPr id="392" name="Google Shape;39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c7cd4f111b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¿Cómo podemos compartir esta historia con otros? </a:t>
            </a:r>
            <a:endParaRPr b="1">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Aquí están tres ejemplos.</a:t>
            </a:r>
            <a:endParaRPr>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Ejemplo 1: ¿Por qué Dios no me sana?</a:t>
            </a:r>
            <a:endParaRPr>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Ejemplo 2: ¿Puede Jesús realmente perdonarme?</a:t>
            </a:r>
            <a:endParaRPr>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Ejemplo 3: ¿Jesús es Dios u hombre?</a:t>
            </a:r>
            <a:endParaRPr>
              <a:solidFill>
                <a:schemeClr val="dk1"/>
              </a:solidFill>
              <a:latin typeface="Calibri"/>
              <a:ea typeface="Calibri"/>
              <a:cs typeface="Calibri"/>
              <a:sym typeface="Calibri"/>
            </a:endParaRPr>
          </a:p>
          <a:p>
            <a:pPr marL="914400" lvl="0" indent="-298450" algn="l" rtl="0">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Se puede contestar a cada ejemplo con ¿Puedo contarte una historia de la Biblia? (Lucas 5:17-26)</a:t>
            </a:r>
            <a:endParaRPr>
              <a:solidFill>
                <a:schemeClr val="dk1"/>
              </a:solidFill>
              <a:latin typeface="Calibri"/>
              <a:ea typeface="Calibri"/>
              <a:cs typeface="Calibri"/>
              <a:sym typeface="Calibri"/>
            </a:endParaRPr>
          </a:p>
        </p:txBody>
      </p:sp>
      <p:sp>
        <p:nvSpPr>
          <p:cNvPr id="404" name="Google Shape;404;g2c7cd4f111b_0_1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6e56d05998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Usamos la Palabra de Dios en nuestras conversaciones porque </a:t>
            </a:r>
            <a:endParaRPr>
              <a:solidFill>
                <a:schemeClr val="dk1"/>
              </a:solidFill>
              <a:latin typeface="Calibri"/>
              <a:ea typeface="Calibri"/>
              <a:cs typeface="Calibri"/>
              <a:sym typeface="Calibri"/>
            </a:endParaRPr>
          </a:p>
          <a:p>
            <a:pPr marL="1371600" lvl="1" indent="-1841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Hebreos 4:12: “Ciertamente, la palabra de Dios es viva y poderosa, y más cortante que cualquier espada de dos filos. Penetra hasta lo más profundo del alma y del espíritu, hasta la médula de los huesos, y juzga los pensamientos y las intenciones del corazón.”</a:t>
            </a:r>
            <a:endParaRPr>
              <a:solidFill>
                <a:schemeClr val="dk1"/>
              </a:solidFill>
              <a:latin typeface="Calibri"/>
              <a:ea typeface="Calibri"/>
              <a:cs typeface="Calibri"/>
              <a:sym typeface="Calibri"/>
            </a:endParaRPr>
          </a:p>
        </p:txBody>
      </p:sp>
      <p:sp>
        <p:nvSpPr>
          <p:cNvPr id="414" name="Google Shape;414;g26e56d05998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6e56d05998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1" indent="-1841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Romanos 10:17: “Así que la fe viene como resultado de oír el mensaje y el mensaje que se oye es la palabra de Cristo.” </a:t>
            </a:r>
            <a:endParaRPr>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Deseamos que escuchen a Dios y no al maestro. </a:t>
            </a:r>
            <a:endParaRPr>
              <a:solidFill>
                <a:schemeClr val="dk1"/>
              </a:solidFill>
              <a:latin typeface="Calibri"/>
              <a:ea typeface="Calibri"/>
              <a:cs typeface="Calibri"/>
              <a:sym typeface="Calibri"/>
            </a:endParaRPr>
          </a:p>
          <a:p>
            <a:pPr marL="0" lvl="0" indent="0" algn="l" rtl="0">
              <a:lnSpc>
                <a:spcPct val="107916"/>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422" name="Google Shape;422;g26e56d05998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6ba99a7413_0_6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marL="1143000" marR="171450" lvl="0" indent="-184150" algn="l" rtl="0">
              <a:spcBef>
                <a:spcPts val="600"/>
              </a:spcBef>
              <a:spcAft>
                <a:spcPts val="0"/>
              </a:spcAft>
              <a:buClr>
                <a:schemeClr val="dk1"/>
              </a:buClr>
              <a:buSzPts val="1100"/>
              <a:buFont typeface="Calibri"/>
              <a:buChar char="●"/>
            </a:pPr>
            <a:r>
              <a:rPr lang="en-US" b="1">
                <a:solidFill>
                  <a:schemeClr val="dk1"/>
                </a:solidFill>
                <a:latin typeface="Calibri"/>
                <a:ea typeface="Calibri"/>
                <a:cs typeface="Calibri"/>
                <a:sym typeface="Calibri"/>
              </a:rPr>
              <a:t>Ver el video de lección 2: </a:t>
            </a:r>
            <a:r>
              <a:rPr lang="en-US"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https://www.youtube.com/watch?v=Wwe-Jqt7py8</a:t>
            </a:r>
            <a:endParaRPr>
              <a:solidFill>
                <a:schemeClr val="dk1"/>
              </a:solidFill>
              <a:latin typeface="Calibri"/>
              <a:ea typeface="Calibri"/>
              <a:cs typeface="Calibri"/>
              <a:sym typeface="Calibri"/>
            </a:endParaRPr>
          </a:p>
          <a:p>
            <a:pPr marL="1143000" marR="171450" lvl="0" indent="-184150" algn="l" rtl="0">
              <a:spcBef>
                <a:spcPts val="600"/>
              </a:spcBef>
              <a:spcAft>
                <a:spcPts val="0"/>
              </a:spcAft>
              <a:buClr>
                <a:schemeClr val="dk1"/>
              </a:buClr>
              <a:buSzPts val="1100"/>
              <a:buFont typeface="Calibri"/>
              <a:buChar char="●"/>
            </a:pPr>
            <a:r>
              <a:rPr lang="en-US" b="1">
                <a:solidFill>
                  <a:schemeClr val="dk1"/>
                </a:solidFill>
                <a:latin typeface="Calibri"/>
                <a:ea typeface="Calibri"/>
                <a:cs typeface="Calibri"/>
                <a:sym typeface="Calibri"/>
              </a:rPr>
              <a:t>Leer Mateo 14:13-21 en sus Biblias</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430" name="Google Shape;430;g26ba99a7413_0_6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adf14766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440" name="Google Shape;440;g2adf147660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adf14766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448" name="Google Shape;448;g2adf1476608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0"/>
              </a:spcBef>
              <a:spcAft>
                <a:spcPts val="0"/>
              </a:spcAft>
              <a:buClr>
                <a:schemeClr val="dk1"/>
              </a:buClr>
              <a:buSzPts val="1100"/>
              <a:buFont typeface="Arial"/>
              <a:buNone/>
            </a:pPr>
            <a:r>
              <a:rPr lang="en-US" b="1" u="sng">
                <a:solidFill>
                  <a:schemeClr val="dk1"/>
                </a:solidFill>
                <a:latin typeface="Calibri"/>
                <a:ea typeface="Calibri"/>
                <a:cs typeface="Calibri"/>
                <a:sym typeface="Calibri"/>
              </a:rPr>
              <a:t>Material extra</a:t>
            </a:r>
            <a:r>
              <a:rPr lang="en-US" b="1">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marL="457200" marR="171450" lvl="0" indent="-298450" algn="l" rtl="0">
              <a:spcBef>
                <a:spcPts val="6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La Biblia popular: Lucas </a:t>
            </a:r>
            <a:r>
              <a:rPr lang="en-US"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https://welsprod.blob.core.windows.net/media/media/academiacristo/pdf-content/biblioteca%20teólogica/bibliapopular29-lucas.pdf</a:t>
            </a:r>
            <a:endParaRPr b="1" u="sng">
              <a:solidFill>
                <a:schemeClr val="dk1"/>
              </a:solidFill>
              <a:latin typeface="Calibri"/>
              <a:ea typeface="Calibri"/>
              <a:cs typeface="Calibri"/>
              <a:sym typeface="Calibri"/>
            </a:endParaRPr>
          </a:p>
        </p:txBody>
      </p:sp>
      <p:sp>
        <p:nvSpPr>
          <p:cNvPr id="456" name="Google Shape;456;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1000"/>
              </a:spcAft>
              <a:buClr>
                <a:schemeClr val="dk1"/>
              </a:buClr>
              <a:buSzPts val="1100"/>
              <a:buFont typeface="Arial"/>
              <a:buNone/>
            </a:pPr>
            <a:r>
              <a:rPr lang="en-US" b="1">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Señor y Salvador Jesús, tú sabes que yo preferiría estar siempre saludable y no sufrir accidentes ni enfermedades. Pero a mí también me van a suceder esas cosas. Yo sé que tú puedes ayudarme cuando tenga lesiones o enfermedades. Cristo Jesús, no permitas que yo olvide que lo más importante es tener el perdón de mis pecados. No importa lo que me pueda ocurrir en esta vida, con mis pecados perdonados tengo la seguridad de una morada en el cielo contigo. Dame la fe, por medio de tu palabra, para confiar siempre en ti. Amén.</a:t>
            </a:r>
            <a:endParaRPr b="1">
              <a:solidFill>
                <a:schemeClr val="dk1"/>
              </a:solidFill>
              <a:latin typeface="Calibri"/>
              <a:ea typeface="Calibri"/>
              <a:cs typeface="Calibri"/>
              <a:sym typeface="Calibri"/>
            </a:endParaRPr>
          </a:p>
        </p:txBody>
      </p:sp>
      <p:sp>
        <p:nvSpPr>
          <p:cNvPr id="117" name="Google Shape;1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Presentarnos</a:t>
            </a:r>
            <a:endParaRPr b="1">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Identificar el propósito y los objetivos del curso</a:t>
            </a:r>
            <a:endParaRPr b="1">
              <a:solidFill>
                <a:schemeClr val="dk1"/>
              </a:solidFill>
              <a:latin typeface="Calibri"/>
              <a:ea typeface="Calibri"/>
              <a:cs typeface="Calibri"/>
              <a:sym typeface="Calibri"/>
            </a:endParaRPr>
          </a:p>
          <a:p>
            <a:pPr marL="914400" marR="171450" lvl="1" indent="-298450" algn="l" rtl="0">
              <a:spcBef>
                <a:spcPts val="1000"/>
              </a:spcBef>
              <a:spcAft>
                <a:spcPts val="1000"/>
              </a:spcAft>
              <a:buClr>
                <a:schemeClr val="dk1"/>
              </a:buClr>
              <a:buSzPts val="1100"/>
              <a:buFont typeface="Calibri"/>
              <a:buAutoNum type="arabicPeriod"/>
            </a:pPr>
            <a:r>
              <a:rPr lang="en-US" b="1">
                <a:solidFill>
                  <a:schemeClr val="dk1"/>
                </a:solidFill>
                <a:latin typeface="Calibri"/>
                <a:ea typeface="Calibri"/>
                <a:cs typeface="Calibri"/>
                <a:sym typeface="Calibri"/>
              </a:rPr>
              <a:t>Usar el método de las Cuatro “C” para leer y entender Lucas 5:17-26</a:t>
            </a:r>
            <a:endParaRPr b="1">
              <a:solidFill>
                <a:schemeClr val="dk1"/>
              </a:solidFill>
              <a:latin typeface="Calibri"/>
              <a:ea typeface="Calibri"/>
              <a:cs typeface="Calibri"/>
              <a:sym typeface="Calibri"/>
            </a:endParaRPr>
          </a:p>
        </p:txBody>
      </p:sp>
      <p:sp>
        <p:nvSpPr>
          <p:cNvPr id="125" name="Google Shape;12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ba99a7413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Descripción del curso: </a:t>
            </a:r>
            <a:endParaRPr b="1">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Sean bienvenidos al curso </a:t>
            </a:r>
            <a:r>
              <a:rPr lang="en-US" i="1">
                <a:solidFill>
                  <a:schemeClr val="dk1"/>
                </a:solidFill>
                <a:latin typeface="Calibri"/>
                <a:ea typeface="Calibri"/>
                <a:cs typeface="Calibri"/>
                <a:sym typeface="Calibri"/>
              </a:rPr>
              <a:t>La Obra del Salvador</a:t>
            </a:r>
            <a:r>
              <a:rPr lang="en-US">
                <a:solidFill>
                  <a:schemeClr val="dk1"/>
                </a:solidFill>
                <a:latin typeface="Calibri"/>
                <a:ea typeface="Calibri"/>
                <a:cs typeface="Calibri"/>
                <a:sym typeface="Calibri"/>
              </a:rPr>
              <a:t>. En este curso contemplaremos la obra de nuestro Señor Jesucristo, en específico, la última parte de su vida aquí en esta tierra. </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Jesús, siendo verdadero Dios y verdadero hombre, tomó sobre sí nuestro castigo. Él vivió una vida perfecta en nuestro lugar y clavó nuestros pecados en la cruz. Su muerte, resurrección y victoria son nuestras porque nos las regaló. Esto es La Gracia, amor inmerecido, perdón inmerecido. Y ahora, como sus hijos, “Nosotros amamos porque él nos amó primero” (1 John 4:19). </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“Más bien, sean bondadosos y compasivos unos con otros, y perdónense mutuamente, así como Dios los perdonó a ustedes en Cristo.” Efesios 4:32</a:t>
            </a:r>
            <a:endParaRPr>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b="1">
              <a:solidFill>
                <a:schemeClr val="dk1"/>
              </a:solidFill>
              <a:latin typeface="Calibri"/>
              <a:ea typeface="Calibri"/>
              <a:cs typeface="Calibri"/>
              <a:sym typeface="Calibri"/>
            </a:endParaRPr>
          </a:p>
        </p:txBody>
      </p:sp>
      <p:sp>
        <p:nvSpPr>
          <p:cNvPr id="144" name="Google Shape;144;g26ba99a7413_0_2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6ba99a7413_0_3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Este curso fue diseñado con el fin de prepararlos para compartir la bella noticia de Jesucristo con su prójimo. Mientras leemos historias clave de la vida de Jesús, practicaremos el método de las Cuatro “C” que nos ayudará a comprender mejor lo que estamos leyendo y compartirlo con quienes nos rodean. Mi oración es que Dios nos enseñe por medio de Su Palabra, y que Dios nos use para compartir estas historias de salvación con otros. </a:t>
            </a:r>
            <a:endParaRPr>
              <a:solidFill>
                <a:schemeClr val="dk1"/>
              </a:solidFill>
              <a:latin typeface="Calibri"/>
              <a:ea typeface="Calibri"/>
              <a:cs typeface="Calibri"/>
              <a:sym typeface="Calibri"/>
            </a:endParaRPr>
          </a:p>
        </p:txBody>
      </p:sp>
      <p:sp>
        <p:nvSpPr>
          <p:cNvPr id="155" name="Google Shape;155;g26ba99a7413_0_3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6c0eec2cfd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Objetivos del curso</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Leer y entender historias clave de la vida, muerte, y resurrección de Jesús utilizando el método de las Cuatro “C”: Captar, Contar, Considerar, Consolidar.</a:t>
            </a:r>
            <a:endParaRPr>
              <a:solidFill>
                <a:schemeClr val="dk1"/>
              </a:solidFill>
              <a:latin typeface="Calibri"/>
              <a:ea typeface="Calibri"/>
              <a:cs typeface="Calibri"/>
              <a:sym typeface="Calibri"/>
            </a:endParaRPr>
          </a:p>
          <a:p>
            <a:pPr marL="1371600" marR="171450" lvl="2" indent="-1841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Compartir una historia clave de la vida, muerte o resurrección de Jesús utilizando el método de las Cuatro “C”:  Captar, Contar, Considerar, Consolidar.</a:t>
            </a:r>
            <a:endParaRPr>
              <a:solidFill>
                <a:schemeClr val="dk1"/>
              </a:solidFill>
              <a:latin typeface="Calibri"/>
              <a:ea typeface="Calibri"/>
              <a:cs typeface="Calibri"/>
              <a:sym typeface="Calibri"/>
            </a:endParaRPr>
          </a:p>
        </p:txBody>
      </p:sp>
      <p:sp>
        <p:nvSpPr>
          <p:cNvPr id="177" name="Google Shape;177;g26c0eec2cfd_0_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g2c7cd4f111b_0_12"/>
          <p:cNvSpPr txBox="1"/>
          <p:nvPr/>
        </p:nvSpPr>
        <p:spPr>
          <a:xfrm>
            <a:off x="4127375"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195" name="Google Shape;195;g2c7cd4f111b_0_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6" name="Google Shape;196;g2c7cd4f111b_0_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97" name="Google Shape;197;g2c7cd4f111b_0_12"/>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cxnSp>
        <p:nvCxnSpPr>
          <p:cNvPr id="198" name="Google Shape;198;g2c7cd4f111b_0_12"/>
          <p:cNvCxnSpPr/>
          <p:nvPr/>
        </p:nvCxnSpPr>
        <p:spPr>
          <a:xfrm>
            <a:off x="4230827" y="2823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9" name="Google Shape;199;g2c7cd4f111b_0_12"/>
          <p:cNvSpPr txBox="1"/>
          <p:nvPr/>
        </p:nvSpPr>
        <p:spPr>
          <a:xfrm>
            <a:off x="4127375" y="3172550"/>
            <a:ext cx="8064600"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dirty="0" err="1">
                <a:solidFill>
                  <a:schemeClr val="dk1"/>
                </a:solidFill>
                <a:latin typeface="Lato"/>
                <a:ea typeface="Lato"/>
                <a:cs typeface="Lato"/>
                <a:sym typeface="Lato"/>
              </a:rPr>
              <a:t>Compartir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una</a:t>
            </a:r>
            <a:r>
              <a:rPr lang="en-US" sz="3200" dirty="0">
                <a:solidFill>
                  <a:schemeClr val="dk1"/>
                </a:solidFill>
                <a:latin typeface="Lato"/>
                <a:ea typeface="Lato"/>
                <a:cs typeface="Lato"/>
                <a:sym typeface="Lato"/>
              </a:rPr>
              <a:t> de dos </a:t>
            </a:r>
            <a:r>
              <a:rPr lang="en-US" sz="3200" dirty="0" err="1">
                <a:solidFill>
                  <a:schemeClr val="dk1"/>
                </a:solidFill>
                <a:latin typeface="Lato"/>
                <a:ea typeface="Lato"/>
                <a:cs typeface="Lato"/>
                <a:sym typeface="Lato"/>
              </a:rPr>
              <a:t>historias</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hemos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estudiado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curso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utilizando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método</a:t>
            </a:r>
            <a:r>
              <a:rPr lang="en-US" sz="3200" dirty="0">
                <a:solidFill>
                  <a:schemeClr val="dk1"/>
                </a:solidFill>
                <a:latin typeface="Lato"/>
                <a:ea typeface="Lato"/>
                <a:cs typeface="Lato"/>
                <a:sym typeface="Lato"/>
              </a:rPr>
              <a:t> de las Cuatro “C” con un </a:t>
            </a:r>
            <a:r>
              <a:rPr lang="en-US" sz="3200" dirty="0" err="1">
                <a:solidFill>
                  <a:schemeClr val="dk1"/>
                </a:solidFill>
                <a:latin typeface="Lato"/>
                <a:ea typeface="Lato"/>
                <a:cs typeface="Lato"/>
                <a:sym typeface="Lato"/>
              </a:rPr>
              <a:t>grupo</a:t>
            </a:r>
            <a:r>
              <a:rPr lang="en-US" sz="3200" dirty="0">
                <a:solidFill>
                  <a:schemeClr val="dk1"/>
                </a:solidFill>
                <a:latin typeface="Lato"/>
                <a:ea typeface="Lato"/>
                <a:cs typeface="Lato"/>
                <a:sym typeface="Lato"/>
              </a:rPr>
              <a:t> o con </a:t>
            </a:r>
            <a:r>
              <a:rPr lang="en-US" sz="3200" dirty="0" err="1">
                <a:solidFill>
                  <a:schemeClr val="dk1"/>
                </a:solidFill>
                <a:latin typeface="Lato"/>
                <a:ea typeface="Lato"/>
                <a:cs typeface="Lato"/>
                <a:sym typeface="Lato"/>
              </a:rPr>
              <a:t>otra</a:t>
            </a:r>
            <a:r>
              <a:rPr lang="en-US" sz="3200" dirty="0">
                <a:solidFill>
                  <a:schemeClr val="dk1"/>
                </a:solidFill>
                <a:latin typeface="Lato"/>
                <a:ea typeface="Lato"/>
                <a:cs typeface="Lato"/>
                <a:sym typeface="Lato"/>
              </a:rPr>
              <a:t> persona.</a:t>
            </a:r>
            <a:endParaRPr sz="3200" b="0" i="0" u="none" strike="noStrike" cap="none" dirty="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g2c7cd4f111b_0_97"/>
          <p:cNvSpPr txBox="1"/>
          <p:nvPr/>
        </p:nvSpPr>
        <p:spPr>
          <a:xfrm>
            <a:off x="2272082" y="11442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Esquema del Curso</a:t>
            </a:r>
            <a:endParaRPr sz="6000" b="0" i="0" u="none" strike="noStrike" cap="none">
              <a:solidFill>
                <a:srgbClr val="009444"/>
              </a:solidFill>
              <a:latin typeface="Lato"/>
              <a:ea typeface="Lato"/>
              <a:cs typeface="Lato"/>
              <a:sym typeface="Lato"/>
            </a:endParaRPr>
          </a:p>
        </p:txBody>
      </p:sp>
      <p:sp>
        <p:nvSpPr>
          <p:cNvPr id="205" name="Google Shape;205;g2c7cd4f111b_0_9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6" name="Google Shape;206;g2c7cd4f111b_0_9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cxnSp>
        <p:nvCxnSpPr>
          <p:cNvPr id="207" name="Google Shape;207;g2c7cd4f111b_0_97"/>
          <p:cNvCxnSpPr/>
          <p:nvPr/>
        </p:nvCxnSpPr>
        <p:spPr>
          <a:xfrm>
            <a:off x="2375527" y="2160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8" name="Google Shape;208;g2c7cd4f111b_0_97"/>
          <p:cNvSpPr txBox="1"/>
          <p:nvPr/>
        </p:nvSpPr>
        <p:spPr>
          <a:xfrm>
            <a:off x="2272075" y="2509950"/>
            <a:ext cx="8064600" cy="35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Lato"/>
                <a:ea typeface="Lato"/>
                <a:cs typeface="Lato"/>
                <a:sym typeface="Lato"/>
              </a:rPr>
              <a:t>8 clases en vivo</a:t>
            </a:r>
            <a:endParaRPr sz="3200" b="0" i="0" u="none" strike="noStrike" cap="none">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b="0" i="0" u="none" strike="noStrike" cap="none">
                <a:solidFill>
                  <a:schemeClr val="dk1"/>
                </a:solidFill>
                <a:latin typeface="Lato"/>
                <a:ea typeface="Lato"/>
                <a:cs typeface="Lato"/>
                <a:sym typeface="Lato"/>
              </a:rPr>
              <a:t>Oración</a:t>
            </a:r>
            <a:endParaRPr sz="3200" b="0" i="0" u="none" strike="noStrike" cap="none">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b="0" i="0" u="none" strike="noStrike" cap="none">
                <a:solidFill>
                  <a:schemeClr val="dk1"/>
                </a:solidFill>
                <a:latin typeface="Lato"/>
                <a:ea typeface="Lato"/>
                <a:cs typeface="Lato"/>
                <a:sym typeface="Lato"/>
              </a:rPr>
              <a:t>Tema</a:t>
            </a:r>
            <a:endParaRPr sz="3200" b="0" i="0" u="none" strike="noStrike" cap="none">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b="0" i="0" u="none" strike="noStrike" cap="none">
                <a:solidFill>
                  <a:schemeClr val="dk1"/>
                </a:solidFill>
                <a:latin typeface="Lato"/>
                <a:ea typeface="Lato"/>
                <a:cs typeface="Lato"/>
                <a:sym typeface="Lato"/>
              </a:rPr>
              <a:t>Historia</a:t>
            </a:r>
            <a:endParaRPr sz="3200" b="0" i="0" u="none" strike="noStrike" cap="none">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b="0" i="0" u="none" strike="noStrike" cap="none">
                <a:solidFill>
                  <a:schemeClr val="dk1"/>
                </a:solidFill>
                <a:latin typeface="Lato"/>
                <a:ea typeface="Lato"/>
                <a:cs typeface="Lato"/>
                <a:sym typeface="Lato"/>
              </a:rPr>
              <a:t>Cuatro C</a:t>
            </a:r>
            <a:endParaRPr sz="3200" b="0" i="0" u="none" strike="noStrike" cap="none">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b="0" i="0" u="none" strike="noStrike" cap="none">
                <a:solidFill>
                  <a:schemeClr val="dk1"/>
                </a:solidFill>
                <a:latin typeface="Lato"/>
                <a:ea typeface="Lato"/>
                <a:cs typeface="Lato"/>
                <a:sym typeface="Lato"/>
              </a:rPr>
              <a:t>Tarea</a:t>
            </a:r>
            <a:endParaRPr sz="3200" b="0" i="0" u="none" strike="noStrike" cap="none">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b="0" i="0" u="none" strike="noStrike" cap="none">
                <a:solidFill>
                  <a:schemeClr val="dk1"/>
                </a:solidFill>
                <a:latin typeface="Lato"/>
                <a:ea typeface="Lato"/>
                <a:cs typeface="Lato"/>
                <a:sym typeface="Lato"/>
              </a:rPr>
              <a:t>Oración o bendición</a:t>
            </a:r>
            <a:endParaRPr sz="3200" b="0" i="0" u="none" strike="noStrike" cap="non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pic>
        <p:nvPicPr>
          <p:cNvPr id="213" name="Google Shape;213;g26c0eec2cfd_0_11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cxnSp>
        <p:nvCxnSpPr>
          <p:cNvPr id="214" name="Google Shape;214;g26c0eec2cfd_0_111"/>
          <p:cNvCxnSpPr/>
          <p:nvPr/>
        </p:nvCxnSpPr>
        <p:spPr>
          <a:xfrm>
            <a:off x="905575" y="3235750"/>
            <a:ext cx="10469100" cy="0"/>
          </a:xfrm>
          <a:prstGeom prst="straightConnector1">
            <a:avLst/>
          </a:prstGeom>
          <a:noFill/>
          <a:ln w="28575" cap="flat" cmpd="sng">
            <a:solidFill>
              <a:schemeClr val="dk2"/>
            </a:solidFill>
            <a:prstDash val="solid"/>
            <a:round/>
            <a:headEnd type="none" w="sm" len="sm"/>
            <a:tailEnd type="none" w="sm" len="sm"/>
          </a:ln>
        </p:spPr>
      </p:cxnSp>
      <p:cxnSp>
        <p:nvCxnSpPr>
          <p:cNvPr id="215" name="Google Shape;215;g26c0eec2cfd_0_111"/>
          <p:cNvCxnSpPr/>
          <p:nvPr/>
        </p:nvCxnSpPr>
        <p:spPr>
          <a:xfrm rot="10800000" flipH="1">
            <a:off x="9922200" y="2783650"/>
            <a:ext cx="8100" cy="833100"/>
          </a:xfrm>
          <a:prstGeom prst="straightConnector1">
            <a:avLst/>
          </a:prstGeom>
          <a:noFill/>
          <a:ln w="28575" cap="flat" cmpd="sng">
            <a:solidFill>
              <a:schemeClr val="dk2"/>
            </a:solidFill>
            <a:prstDash val="solid"/>
            <a:round/>
            <a:headEnd type="none" w="sm" len="sm"/>
            <a:tailEnd type="none" w="sm" len="sm"/>
          </a:ln>
        </p:spPr>
      </p:cxnSp>
      <p:cxnSp>
        <p:nvCxnSpPr>
          <p:cNvPr id="216" name="Google Shape;216;g26c0eec2cfd_0_111"/>
          <p:cNvCxnSpPr/>
          <p:nvPr/>
        </p:nvCxnSpPr>
        <p:spPr>
          <a:xfrm rot="10800000" flipH="1">
            <a:off x="2303500" y="2783650"/>
            <a:ext cx="8100" cy="833100"/>
          </a:xfrm>
          <a:prstGeom prst="straightConnector1">
            <a:avLst/>
          </a:prstGeom>
          <a:noFill/>
          <a:ln w="28575" cap="flat" cmpd="sng">
            <a:solidFill>
              <a:schemeClr val="dk2"/>
            </a:solidFill>
            <a:prstDash val="solid"/>
            <a:round/>
            <a:headEnd type="none" w="sm" len="sm"/>
            <a:tailEnd type="none" w="sm" len="sm"/>
          </a:ln>
        </p:spPr>
      </p:cxnSp>
      <p:cxnSp>
        <p:nvCxnSpPr>
          <p:cNvPr id="217" name="Google Shape;217;g26c0eec2cfd_0_111"/>
          <p:cNvCxnSpPr/>
          <p:nvPr/>
        </p:nvCxnSpPr>
        <p:spPr>
          <a:xfrm rot="10800000" flipH="1">
            <a:off x="4232150" y="2783650"/>
            <a:ext cx="8100" cy="833100"/>
          </a:xfrm>
          <a:prstGeom prst="straightConnector1">
            <a:avLst/>
          </a:prstGeom>
          <a:noFill/>
          <a:ln w="28575" cap="flat" cmpd="sng">
            <a:solidFill>
              <a:schemeClr val="dk2"/>
            </a:solidFill>
            <a:prstDash val="solid"/>
            <a:round/>
            <a:headEnd type="none" w="sm" len="sm"/>
            <a:tailEnd type="none" w="sm" len="sm"/>
          </a:ln>
        </p:spPr>
      </p:cxnSp>
      <p:cxnSp>
        <p:nvCxnSpPr>
          <p:cNvPr id="218" name="Google Shape;218;g26c0eec2cfd_0_111"/>
          <p:cNvCxnSpPr/>
          <p:nvPr/>
        </p:nvCxnSpPr>
        <p:spPr>
          <a:xfrm rot="10800000" flipH="1">
            <a:off x="8120488" y="2783650"/>
            <a:ext cx="8100" cy="833100"/>
          </a:xfrm>
          <a:prstGeom prst="straightConnector1">
            <a:avLst/>
          </a:prstGeom>
          <a:noFill/>
          <a:ln w="28575" cap="flat" cmpd="sng">
            <a:solidFill>
              <a:schemeClr val="dk2"/>
            </a:solidFill>
            <a:prstDash val="solid"/>
            <a:round/>
            <a:headEnd type="none" w="sm" len="sm"/>
            <a:tailEnd type="none" w="sm" len="sm"/>
          </a:ln>
        </p:spPr>
      </p:cxnSp>
      <p:cxnSp>
        <p:nvCxnSpPr>
          <p:cNvPr id="219" name="Google Shape;219;g26c0eec2cfd_0_111"/>
          <p:cNvCxnSpPr/>
          <p:nvPr/>
        </p:nvCxnSpPr>
        <p:spPr>
          <a:xfrm rot="10800000" flipH="1">
            <a:off x="6207975" y="2795050"/>
            <a:ext cx="8100" cy="833100"/>
          </a:xfrm>
          <a:prstGeom prst="straightConnector1">
            <a:avLst/>
          </a:prstGeom>
          <a:noFill/>
          <a:ln w="28575" cap="flat" cmpd="sng">
            <a:solidFill>
              <a:schemeClr val="dk2"/>
            </a:solidFill>
            <a:prstDash val="solid"/>
            <a:round/>
            <a:headEnd type="none" w="sm" len="sm"/>
            <a:tailEnd type="none" w="sm" len="sm"/>
          </a:ln>
        </p:spPr>
      </p:cxnSp>
      <p:sp>
        <p:nvSpPr>
          <p:cNvPr id="220" name="Google Shape;220;g26c0eec2cfd_0_111"/>
          <p:cNvSpPr txBox="1"/>
          <p:nvPr/>
        </p:nvSpPr>
        <p:spPr>
          <a:xfrm>
            <a:off x="1906750" y="1746000"/>
            <a:ext cx="801600" cy="8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9444"/>
                </a:solidFill>
                <a:latin typeface="Lato Black"/>
                <a:ea typeface="Lato Black"/>
                <a:cs typeface="Lato Black"/>
                <a:sym typeface="Lato Black"/>
              </a:rPr>
              <a:t>1</a:t>
            </a:r>
            <a:endParaRPr sz="5000" b="0" i="0" u="none" strike="noStrike" cap="none">
              <a:solidFill>
                <a:srgbClr val="009444"/>
              </a:solidFill>
              <a:latin typeface="Lato Black"/>
              <a:ea typeface="Lato Black"/>
              <a:cs typeface="Lato Black"/>
              <a:sym typeface="Lato Black"/>
            </a:endParaRPr>
          </a:p>
        </p:txBody>
      </p:sp>
      <p:sp>
        <p:nvSpPr>
          <p:cNvPr id="221" name="Google Shape;221;g26c0eec2cfd_0_111"/>
          <p:cNvSpPr txBox="1"/>
          <p:nvPr/>
        </p:nvSpPr>
        <p:spPr>
          <a:xfrm>
            <a:off x="3835400" y="1746000"/>
            <a:ext cx="801600" cy="8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9444"/>
                </a:solidFill>
                <a:latin typeface="Lato Black"/>
                <a:ea typeface="Lato Black"/>
                <a:cs typeface="Lato Black"/>
                <a:sym typeface="Lato Black"/>
              </a:rPr>
              <a:t>2</a:t>
            </a:r>
            <a:endParaRPr sz="5000" b="0" i="0" u="none" strike="noStrike" cap="none">
              <a:solidFill>
                <a:srgbClr val="009444"/>
              </a:solidFill>
              <a:latin typeface="Lato Black"/>
              <a:ea typeface="Lato Black"/>
              <a:cs typeface="Lato Black"/>
              <a:sym typeface="Lato Black"/>
            </a:endParaRPr>
          </a:p>
        </p:txBody>
      </p:sp>
      <p:sp>
        <p:nvSpPr>
          <p:cNvPr id="222" name="Google Shape;222;g26c0eec2cfd_0_111"/>
          <p:cNvSpPr txBox="1"/>
          <p:nvPr/>
        </p:nvSpPr>
        <p:spPr>
          <a:xfrm>
            <a:off x="5811225" y="1746000"/>
            <a:ext cx="801600" cy="8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9444"/>
                </a:solidFill>
                <a:latin typeface="Lato Black"/>
                <a:ea typeface="Lato Black"/>
                <a:cs typeface="Lato Black"/>
                <a:sym typeface="Lato Black"/>
              </a:rPr>
              <a:t>3</a:t>
            </a:r>
            <a:endParaRPr sz="5000" b="0" i="0" u="none" strike="noStrike" cap="none">
              <a:solidFill>
                <a:srgbClr val="009444"/>
              </a:solidFill>
              <a:latin typeface="Lato Black"/>
              <a:ea typeface="Lato Black"/>
              <a:cs typeface="Lato Black"/>
              <a:sym typeface="Lato Black"/>
            </a:endParaRPr>
          </a:p>
        </p:txBody>
      </p:sp>
      <p:sp>
        <p:nvSpPr>
          <p:cNvPr id="223" name="Google Shape;223;g26c0eec2cfd_0_111"/>
          <p:cNvSpPr txBox="1"/>
          <p:nvPr/>
        </p:nvSpPr>
        <p:spPr>
          <a:xfrm>
            <a:off x="7723750" y="1746000"/>
            <a:ext cx="801600" cy="8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9444"/>
                </a:solidFill>
                <a:latin typeface="Lato Black"/>
                <a:ea typeface="Lato Black"/>
                <a:cs typeface="Lato Black"/>
                <a:sym typeface="Lato Black"/>
              </a:rPr>
              <a:t>4</a:t>
            </a:r>
            <a:endParaRPr sz="5000" b="0" i="0" u="none" strike="noStrike" cap="none">
              <a:solidFill>
                <a:srgbClr val="009444"/>
              </a:solidFill>
              <a:latin typeface="Lato Black"/>
              <a:ea typeface="Lato Black"/>
              <a:cs typeface="Lato Black"/>
              <a:sym typeface="Lato Black"/>
            </a:endParaRPr>
          </a:p>
        </p:txBody>
      </p:sp>
      <p:sp>
        <p:nvSpPr>
          <p:cNvPr id="224" name="Google Shape;224;g26c0eec2cfd_0_111"/>
          <p:cNvSpPr txBox="1"/>
          <p:nvPr/>
        </p:nvSpPr>
        <p:spPr>
          <a:xfrm>
            <a:off x="9525450" y="1746000"/>
            <a:ext cx="801600" cy="8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9444"/>
                </a:solidFill>
                <a:latin typeface="Lato Black"/>
                <a:ea typeface="Lato Black"/>
                <a:cs typeface="Lato Black"/>
                <a:sym typeface="Lato Black"/>
              </a:rPr>
              <a:t>5</a:t>
            </a:r>
            <a:endParaRPr sz="5000" b="0" i="0" u="none" strike="noStrike" cap="none">
              <a:solidFill>
                <a:srgbClr val="009444"/>
              </a:solidFill>
              <a:latin typeface="Lato Black"/>
              <a:ea typeface="Lato Black"/>
              <a:cs typeface="Lato Black"/>
              <a:sym typeface="Lato Black"/>
            </a:endParaRPr>
          </a:p>
        </p:txBody>
      </p:sp>
      <p:sp>
        <p:nvSpPr>
          <p:cNvPr id="225" name="Google Shape;225;g26c0eec2cfd_0_111"/>
          <p:cNvSpPr txBox="1"/>
          <p:nvPr/>
        </p:nvSpPr>
        <p:spPr>
          <a:xfrm>
            <a:off x="1118350" y="3821300"/>
            <a:ext cx="2378400" cy="9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Lato"/>
                <a:ea typeface="Lato"/>
                <a:cs typeface="Lato"/>
                <a:sym typeface="Lato"/>
              </a:rPr>
              <a:t>Completamente incómodo</a:t>
            </a:r>
            <a:endParaRPr sz="2000" b="0" i="0" u="none" strike="noStrike" cap="none">
              <a:solidFill>
                <a:schemeClr val="dk1"/>
              </a:solidFill>
              <a:latin typeface="Lato"/>
              <a:ea typeface="Lato"/>
              <a:cs typeface="Lato"/>
              <a:sym typeface="Lato"/>
            </a:endParaRPr>
          </a:p>
        </p:txBody>
      </p:sp>
      <p:sp>
        <p:nvSpPr>
          <p:cNvPr id="226" name="Google Shape;226;g26c0eec2cfd_0_111"/>
          <p:cNvSpPr txBox="1"/>
          <p:nvPr/>
        </p:nvSpPr>
        <p:spPr>
          <a:xfrm>
            <a:off x="3047000" y="3821300"/>
            <a:ext cx="2378400" cy="9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Lato"/>
                <a:ea typeface="Lato"/>
                <a:cs typeface="Lato"/>
                <a:sym typeface="Lato"/>
              </a:rPr>
              <a:t>Incómodo</a:t>
            </a:r>
            <a:endParaRPr sz="2000" b="0" i="0" u="none" strike="noStrike" cap="none">
              <a:solidFill>
                <a:schemeClr val="dk1"/>
              </a:solidFill>
              <a:latin typeface="Lato"/>
              <a:ea typeface="Lato"/>
              <a:cs typeface="Lato"/>
              <a:sym typeface="Lato"/>
            </a:endParaRPr>
          </a:p>
        </p:txBody>
      </p:sp>
      <p:sp>
        <p:nvSpPr>
          <p:cNvPr id="227" name="Google Shape;227;g26c0eec2cfd_0_111"/>
          <p:cNvSpPr txBox="1"/>
          <p:nvPr/>
        </p:nvSpPr>
        <p:spPr>
          <a:xfrm>
            <a:off x="5022825" y="3844100"/>
            <a:ext cx="2378400" cy="9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Lato"/>
                <a:ea typeface="Lato"/>
                <a:cs typeface="Lato"/>
                <a:sym typeface="Lato"/>
              </a:rPr>
              <a:t>¡No sé! Nunca </a:t>
            </a:r>
            <a:endParaRPr sz="2000" b="0" i="0" u="none" strike="noStrike" cap="none">
              <a:solidFill>
                <a:schemeClr val="dk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Lato"/>
                <a:ea typeface="Lato"/>
                <a:cs typeface="Lato"/>
                <a:sym typeface="Lato"/>
              </a:rPr>
              <a:t>lo he intentado </a:t>
            </a:r>
            <a:endParaRPr sz="2000" b="0" i="0" u="none" strike="noStrike" cap="none">
              <a:solidFill>
                <a:schemeClr val="dk1"/>
              </a:solidFill>
              <a:latin typeface="Lato"/>
              <a:ea typeface="Lato"/>
              <a:cs typeface="Lato"/>
              <a:sym typeface="Lato"/>
            </a:endParaRPr>
          </a:p>
        </p:txBody>
      </p:sp>
      <p:sp>
        <p:nvSpPr>
          <p:cNvPr id="228" name="Google Shape;228;g26c0eec2cfd_0_111"/>
          <p:cNvSpPr txBox="1"/>
          <p:nvPr/>
        </p:nvSpPr>
        <p:spPr>
          <a:xfrm>
            <a:off x="6935350" y="3821300"/>
            <a:ext cx="2378400" cy="9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Lato"/>
                <a:ea typeface="Lato"/>
                <a:cs typeface="Lato"/>
                <a:sym typeface="Lato"/>
              </a:rPr>
              <a:t>Cómodo </a:t>
            </a:r>
            <a:endParaRPr sz="2000" b="0" i="0" u="none" strike="noStrike" cap="none">
              <a:solidFill>
                <a:schemeClr val="dk1"/>
              </a:solidFill>
              <a:latin typeface="Lato"/>
              <a:ea typeface="Lato"/>
              <a:cs typeface="Lato"/>
              <a:sym typeface="Lato"/>
            </a:endParaRPr>
          </a:p>
        </p:txBody>
      </p:sp>
      <p:sp>
        <p:nvSpPr>
          <p:cNvPr id="229" name="Google Shape;229;g26c0eec2cfd_0_111"/>
          <p:cNvSpPr txBox="1"/>
          <p:nvPr/>
        </p:nvSpPr>
        <p:spPr>
          <a:xfrm>
            <a:off x="8737050" y="3821300"/>
            <a:ext cx="2378400" cy="9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Lato"/>
                <a:ea typeface="Lato"/>
                <a:cs typeface="Lato"/>
                <a:sym typeface="Lato"/>
              </a:rPr>
              <a:t>Extremadamente cómodo</a:t>
            </a:r>
            <a:endParaRPr sz="2000" b="0" i="0" u="none" strike="noStrike" cap="none">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g26c0eec2cfd_0_221"/>
          <p:cNvSpPr txBox="1"/>
          <p:nvPr/>
        </p:nvSpPr>
        <p:spPr>
          <a:xfrm>
            <a:off x="4127382" y="1425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cxnSp>
        <p:nvCxnSpPr>
          <p:cNvPr id="235" name="Google Shape;235;g26c0eec2cfd_0_221"/>
          <p:cNvCxnSpPr/>
          <p:nvPr/>
        </p:nvCxnSpPr>
        <p:spPr>
          <a:xfrm>
            <a:off x="4230827" y="3737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6" name="Google Shape;236;g26c0eec2cfd_0_221"/>
          <p:cNvSpPr txBox="1"/>
          <p:nvPr/>
        </p:nvSpPr>
        <p:spPr>
          <a:xfrm>
            <a:off x="4157625" y="2342050"/>
            <a:ext cx="64191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200" b="0" i="1" u="none" strike="noStrike" cap="none">
                <a:solidFill>
                  <a:schemeClr val="dk1"/>
                </a:solidFill>
                <a:latin typeface="Lato"/>
                <a:ea typeface="Lato"/>
                <a:cs typeface="Lato"/>
                <a:sym typeface="Lato"/>
              </a:rPr>
              <a:t>La introducción; captar la atención </a:t>
            </a:r>
            <a:endParaRPr sz="32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3888"/>
              <a:buFont typeface="Arial"/>
              <a:buNone/>
            </a:pPr>
            <a:r>
              <a:rPr lang="en-US" sz="3200" b="0" i="1" u="none" strike="noStrike" cap="none">
                <a:solidFill>
                  <a:schemeClr val="dk1"/>
                </a:solidFill>
                <a:latin typeface="Lato"/>
                <a:ea typeface="Lato"/>
                <a:cs typeface="Lato"/>
                <a:sym typeface="Lato"/>
              </a:rPr>
              <a:t>y pensar en el tema del día</a:t>
            </a:r>
            <a:endParaRPr sz="3200" b="0" i="1" u="none" strike="noStrike" cap="none">
              <a:solidFill>
                <a:schemeClr val="dk1"/>
              </a:solidFill>
              <a:latin typeface="Lato"/>
              <a:ea typeface="Lato"/>
              <a:cs typeface="Lato"/>
              <a:sym typeface="Lato"/>
            </a:endParaRPr>
          </a:p>
        </p:txBody>
      </p:sp>
      <p:sp>
        <p:nvSpPr>
          <p:cNvPr id="237" name="Google Shape;237;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8" name="Google Shape;238;g26c0eec2cfd_0_221"/>
          <p:cNvPicPr preferRelativeResize="0"/>
          <p:nvPr/>
        </p:nvPicPr>
        <p:blipFill rotWithShape="1">
          <a:blip r:embed="rId3">
            <a:alphaModFix/>
          </a:blip>
          <a:srcRect l="1447" r="1435"/>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sp>
        <p:nvSpPr>
          <p:cNvPr id="239" name="Google Shape;239;g26c0eec2cfd_0_221"/>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Lato"/>
                <a:ea typeface="Lato"/>
                <a:cs typeface="Lato"/>
                <a:sym typeface="Lato"/>
              </a:rPr>
              <a:t>“Jesús Escandaloso”</a:t>
            </a:r>
            <a:endParaRPr sz="3200" b="1" i="0" u="none" strike="noStrike" cap="none">
              <a:solidFill>
                <a:schemeClr val="dk1"/>
              </a:solidFill>
              <a:latin typeface="Lato"/>
              <a:ea typeface="Lato"/>
              <a:cs typeface="Lato"/>
              <a:sym typeface="Lato"/>
            </a:endParaRPr>
          </a:p>
        </p:txBody>
      </p:sp>
      <p:pic>
        <p:nvPicPr>
          <p:cNvPr id="240" name="Google Shape;240;g26c0eec2cfd_0_2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g26e56d05998_0_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g26e56d05998_0_8"/>
          <p:cNvSpPr txBox="1"/>
          <p:nvPr/>
        </p:nvSpPr>
        <p:spPr>
          <a:xfrm>
            <a:off x="3721825" y="1977363"/>
            <a:ext cx="81777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“Los que están sanos no necesitan de un médico, sino los enfermos. Yo no he venido a llamar al arrepentimiento a los justos, sino a los pecadores.”</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Marcos 2:17</a:t>
            </a:r>
            <a:endParaRPr sz="3600" b="0" i="0" u="none" strike="noStrike" cap="none">
              <a:solidFill>
                <a:schemeClr val="dk1"/>
              </a:solidFill>
              <a:latin typeface="Lato"/>
              <a:ea typeface="Lato"/>
              <a:cs typeface="Lato"/>
              <a:sym typeface="Lato"/>
            </a:endParaRPr>
          </a:p>
        </p:txBody>
      </p:sp>
      <p:pic>
        <p:nvPicPr>
          <p:cNvPr id="247" name="Google Shape;247;g26e56d05998_0_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48" name="Google Shape;248;g26e56d05998_0_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g26c0eec2cfd_0_235"/>
          <p:cNvSpPr txBox="1"/>
          <p:nvPr/>
        </p:nvSpPr>
        <p:spPr>
          <a:xfrm>
            <a:off x="4127382" y="1425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Contar</a:t>
            </a:r>
            <a:endParaRPr sz="6000" b="0" i="0" u="none" strike="noStrike" cap="none">
              <a:solidFill>
                <a:srgbClr val="009444"/>
              </a:solidFill>
              <a:latin typeface="Lato"/>
              <a:ea typeface="Lato"/>
              <a:cs typeface="Lato"/>
              <a:sym typeface="Lato"/>
            </a:endParaRPr>
          </a:p>
        </p:txBody>
      </p:sp>
      <p:cxnSp>
        <p:nvCxnSpPr>
          <p:cNvPr id="254" name="Google Shape;254;g26c0eec2cfd_0_235"/>
          <p:cNvCxnSpPr/>
          <p:nvPr/>
        </p:nvCxnSpPr>
        <p:spPr>
          <a:xfrm>
            <a:off x="4230827" y="3737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5" name="Google Shape;255;g26c0eec2cfd_0_235"/>
          <p:cNvSpPr txBox="1"/>
          <p:nvPr/>
        </p:nvSpPr>
        <p:spPr>
          <a:xfrm>
            <a:off x="4157625" y="2342050"/>
            <a:ext cx="80343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200" b="0" i="1" u="none" strike="noStrike" cap="none">
                <a:solidFill>
                  <a:schemeClr val="dk1"/>
                </a:solidFill>
                <a:latin typeface="Lato"/>
                <a:ea typeface="Lato"/>
                <a:cs typeface="Lato"/>
                <a:sym typeface="Lato"/>
              </a:rPr>
              <a:t>Repasar la historia (de Lucas </a:t>
            </a:r>
            <a:r>
              <a:rPr lang="en-US" sz="3200" i="1">
                <a:solidFill>
                  <a:schemeClr val="dk1"/>
                </a:solidFill>
                <a:latin typeface="Lato"/>
                <a:ea typeface="Lato"/>
                <a:cs typeface="Lato"/>
                <a:sym typeface="Lato"/>
              </a:rPr>
              <a:t>5:17-26 </a:t>
            </a:r>
            <a:r>
              <a:rPr lang="en-US" sz="3200" b="0" i="1" u="none" strike="noStrike" cap="none">
                <a:solidFill>
                  <a:schemeClr val="dk1"/>
                </a:solidFill>
                <a:latin typeface="Lato"/>
                <a:ea typeface="Lato"/>
                <a:cs typeface="Lato"/>
                <a:sym typeface="Lato"/>
              </a:rPr>
              <a:t>); </a:t>
            </a:r>
            <a:endParaRPr sz="32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3888"/>
              <a:buFont typeface="Arial"/>
              <a:buNone/>
            </a:pPr>
            <a:r>
              <a:rPr lang="en-US" sz="3200" b="0" i="1" u="none" strike="noStrike" cap="none">
                <a:solidFill>
                  <a:schemeClr val="dk1"/>
                </a:solidFill>
                <a:latin typeface="Lato"/>
                <a:ea typeface="Lato"/>
                <a:cs typeface="Lato"/>
                <a:sym typeface="Lato"/>
              </a:rPr>
              <a:t>demostrará cómo contar una historia bíblica</a:t>
            </a:r>
            <a:endParaRPr sz="3200" b="0" i="1" u="none" strike="noStrike" cap="none">
              <a:solidFill>
                <a:schemeClr val="dk1"/>
              </a:solidFill>
              <a:latin typeface="Lato"/>
              <a:ea typeface="Lato"/>
              <a:cs typeface="Lato"/>
              <a:sym typeface="Lato"/>
            </a:endParaRPr>
          </a:p>
        </p:txBody>
      </p:sp>
      <p:sp>
        <p:nvSpPr>
          <p:cNvPr id="256" name="Google Shape;256;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7" name="Google Shape;257;g26c0eec2cfd_0_235"/>
          <p:cNvPicPr preferRelativeResize="0"/>
          <p:nvPr/>
        </p:nvPicPr>
        <p:blipFill rotWithShape="1">
          <a:blip r:embed="rId3">
            <a:alphaModFix/>
          </a:blip>
          <a:srcRect l="1436" r="1447"/>
          <a:stretch/>
        </p:blipFill>
        <p:spPr>
          <a:xfrm>
            <a:off x="95650" y="1323950"/>
            <a:ext cx="3982775" cy="4101062"/>
          </a:xfrm>
          <a:prstGeom prst="rect">
            <a:avLst/>
          </a:prstGeom>
          <a:noFill/>
          <a:ln>
            <a:noFill/>
          </a:ln>
          <a:effectLst>
            <a:outerShdw blurRad="50800" dist="38100" dir="2700000" algn="tl" rotWithShape="0">
              <a:srgbClr val="000000">
                <a:alpha val="40000"/>
              </a:srgbClr>
            </a:outerShdw>
          </a:effectLst>
        </p:spPr>
      </p:pic>
      <p:sp>
        <p:nvSpPr>
          <p:cNvPr id="258" name="Google Shape;258;g26c0eec2cfd_0_235"/>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cuenta la historia de Lucas </a:t>
            </a:r>
            <a:r>
              <a:rPr lang="en-US" sz="3200" b="1">
                <a:solidFill>
                  <a:schemeClr val="dk1"/>
                </a:solidFill>
                <a:latin typeface="Lato"/>
                <a:ea typeface="Lato"/>
                <a:cs typeface="Lato"/>
                <a:sym typeface="Lato"/>
              </a:rPr>
              <a:t>5:17-26</a:t>
            </a:r>
            <a:endParaRPr sz="3200" b="1" i="0" u="none" strike="noStrike" cap="none">
              <a:solidFill>
                <a:schemeClr val="dk1"/>
              </a:solidFill>
              <a:latin typeface="Lato"/>
              <a:ea typeface="Lato"/>
              <a:cs typeface="Lato"/>
              <a:sym typeface="Lato"/>
            </a:endParaRPr>
          </a:p>
        </p:txBody>
      </p:sp>
      <p:pic>
        <p:nvPicPr>
          <p:cNvPr id="259" name="Google Shape;259;g26c0eec2cfd_0_2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g26ba99a7413_0_427"/>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65" name="Google Shape;265;g26ba99a7413_0_427"/>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6" name="Google Shape;266;g26ba99a7413_0_427"/>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5:17-26</a:t>
            </a:r>
            <a:endParaRPr sz="4800" b="0" i="0" u="none" strike="noStrike" cap="none">
              <a:solidFill>
                <a:schemeClr val="dk1"/>
              </a:solidFill>
              <a:latin typeface="Lato"/>
              <a:ea typeface="Lato"/>
              <a:cs typeface="Lato"/>
              <a:sym typeface="Lato"/>
            </a:endParaRPr>
          </a:p>
        </p:txBody>
      </p:sp>
      <p:sp>
        <p:nvSpPr>
          <p:cNvPr id="267" name="Google Shape;267;g26ba99a7413_0_427"/>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8" name="Google Shape;268;g26ba99a7413_0_4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69" name="Google Shape;269;g26ba99a7413_0_427"/>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70" name="Google Shape;270;g26ba99a7413_0_427"/>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p1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76" name="Google Shape;276;p1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77" name="Google Shape;277;p1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5:17-26</a:t>
            </a:r>
            <a:endParaRPr sz="4800" b="0" i="0" u="none" strike="noStrike" cap="none">
              <a:solidFill>
                <a:schemeClr val="dk1"/>
              </a:solidFill>
              <a:latin typeface="Lato"/>
              <a:ea typeface="Lato"/>
              <a:cs typeface="Lato"/>
              <a:sym typeface="Lato"/>
            </a:endParaRPr>
          </a:p>
        </p:txBody>
      </p:sp>
      <p:sp>
        <p:nvSpPr>
          <p:cNvPr id="278" name="Google Shape;278;p1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9" name="Google Shape;279;p1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0" name="Google Shape;280;p1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¿Quiénes son los personajes de esta historia?</a:t>
            </a:r>
            <a:endParaRPr sz="3200" b="1" i="0" u="none" strike="noStrike" cap="none">
              <a:solidFill>
                <a:schemeClr val="dk1"/>
              </a:solidFill>
              <a:latin typeface="Lato"/>
              <a:ea typeface="Lato"/>
              <a:cs typeface="Lato"/>
              <a:sym typeface="Lato"/>
            </a:endParaRPr>
          </a:p>
        </p:txBody>
      </p:sp>
      <p:pic>
        <p:nvPicPr>
          <p:cNvPr id="281" name="Google Shape;281;p11" descr="A black background with a black square&#10;&#10;Description automatically generated with medium confidence"/>
          <p:cNvPicPr preferRelativeResize="0"/>
          <p:nvPr/>
        </p:nvPicPr>
        <p:blipFill rotWithShape="1">
          <a:blip r:embed="rId4">
            <a:alphaModFix/>
          </a:blip>
          <a:srcRect l="7105" t="10153" r="7634" b="23587"/>
          <a:stretch/>
        </p:blipFill>
        <p:spPr>
          <a:xfrm>
            <a:off x="8577182" y="1617635"/>
            <a:ext cx="1662993" cy="1292389"/>
          </a:xfrm>
          <a:prstGeom prst="rect">
            <a:avLst/>
          </a:prstGeom>
          <a:noFill/>
          <a:ln>
            <a:noFill/>
          </a:ln>
        </p:spPr>
      </p:pic>
      <p:pic>
        <p:nvPicPr>
          <p:cNvPr id="282" name="Google Shape;282;p1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12"/>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88" name="Google Shape;288;p1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9" name="Google Shape;289;p1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5:17-26</a:t>
            </a:r>
            <a:endParaRPr sz="4800" b="0" i="0" u="none" strike="noStrike" cap="none">
              <a:solidFill>
                <a:schemeClr val="dk1"/>
              </a:solidFill>
              <a:latin typeface="Lato"/>
              <a:ea typeface="Lato"/>
              <a:cs typeface="Lato"/>
              <a:sym typeface="Lato"/>
            </a:endParaRPr>
          </a:p>
        </p:txBody>
      </p:sp>
      <p:sp>
        <p:nvSpPr>
          <p:cNvPr id="290" name="Google Shape;290;p1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1" name="Google Shape;291;p1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2" name="Google Shape;292;p12"/>
          <p:cNvSpPr txBox="1"/>
          <p:nvPr/>
        </p:nvSpPr>
        <p:spPr>
          <a:xfrm>
            <a:off x="4127381" y="4163146"/>
            <a:ext cx="672797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¿Cuáles son los objetos (o animales) de esta historia?</a:t>
            </a:r>
            <a:endParaRPr sz="3200" b="1" i="0" u="none" strike="noStrike" cap="none">
              <a:solidFill>
                <a:schemeClr val="dk1"/>
              </a:solidFill>
              <a:latin typeface="Lato"/>
              <a:ea typeface="Lato"/>
              <a:cs typeface="Lato"/>
              <a:sym typeface="Lato"/>
            </a:endParaRPr>
          </a:p>
        </p:txBody>
      </p:sp>
      <p:pic>
        <p:nvPicPr>
          <p:cNvPr id="293" name="Google Shape;293;p12" descr="A black background with a black square&#10;&#10;Description automatically generated with medium confidence"/>
          <p:cNvPicPr preferRelativeResize="0"/>
          <p:nvPr/>
        </p:nvPicPr>
        <p:blipFill rotWithShape="1">
          <a:blip r:embed="rId4">
            <a:alphaModFix/>
          </a:blip>
          <a:srcRect/>
          <a:stretch/>
        </p:blipFill>
        <p:spPr>
          <a:xfrm>
            <a:off x="8919859" y="1460358"/>
            <a:ext cx="1266321" cy="1389026"/>
          </a:xfrm>
          <a:prstGeom prst="rect">
            <a:avLst/>
          </a:prstGeom>
          <a:noFill/>
          <a:ln>
            <a:noFill/>
          </a:ln>
        </p:spPr>
      </p:pic>
      <p:pic>
        <p:nvPicPr>
          <p:cNvPr id="294" name="Google Shape;294;p12"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p13"/>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300" name="Google Shape;300;p13"/>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1" name="Google Shape;301;p1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5:17-26</a:t>
            </a:r>
            <a:endParaRPr sz="4800" b="0" i="0" u="none" strike="noStrike" cap="none">
              <a:solidFill>
                <a:schemeClr val="dk1"/>
              </a:solidFill>
              <a:latin typeface="Lato"/>
              <a:ea typeface="Lato"/>
              <a:cs typeface="Lato"/>
              <a:sym typeface="Lato"/>
            </a:endParaRPr>
          </a:p>
        </p:txBody>
      </p:sp>
      <p:sp>
        <p:nvSpPr>
          <p:cNvPr id="302" name="Google Shape;302;p1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3" name="Google Shape;303;p1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4" name="Google Shape;304;p1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¿Dónde ocurrió la historia?</a:t>
            </a:r>
            <a:endParaRPr sz="3200" b="1" i="0" u="none" strike="noStrike" cap="none">
              <a:solidFill>
                <a:schemeClr val="dk1"/>
              </a:solidFill>
              <a:latin typeface="Lato"/>
              <a:ea typeface="Lato"/>
              <a:cs typeface="Lato"/>
              <a:sym typeface="Lato"/>
            </a:endParaRPr>
          </a:p>
        </p:txBody>
      </p:sp>
      <p:pic>
        <p:nvPicPr>
          <p:cNvPr id="305" name="Google Shape;305;p13" descr="A black background with a black square&#10;&#10;Description automatically generated with medium confidence"/>
          <p:cNvPicPr preferRelativeResize="0"/>
          <p:nvPr/>
        </p:nvPicPr>
        <p:blipFill rotWithShape="1">
          <a:blip r:embed="rId4">
            <a:alphaModFix/>
          </a:blip>
          <a:srcRect/>
          <a:stretch/>
        </p:blipFill>
        <p:spPr>
          <a:xfrm>
            <a:off x="9076083" y="1470749"/>
            <a:ext cx="1127705" cy="1374727"/>
          </a:xfrm>
          <a:prstGeom prst="rect">
            <a:avLst/>
          </a:prstGeom>
          <a:noFill/>
          <a:ln>
            <a:noFill/>
          </a:ln>
        </p:spPr>
      </p:pic>
      <p:pic>
        <p:nvPicPr>
          <p:cNvPr id="306" name="Google Shape;306;p13"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p14"/>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312" name="Google Shape;312;p14"/>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3" name="Google Shape;313;p14"/>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5:17-26</a:t>
            </a:r>
            <a:endParaRPr sz="4800" b="0" i="0" u="none" strike="noStrike" cap="none">
              <a:solidFill>
                <a:schemeClr val="dk1"/>
              </a:solidFill>
              <a:latin typeface="Lato"/>
              <a:ea typeface="Lato"/>
              <a:cs typeface="Lato"/>
              <a:sym typeface="Lato"/>
            </a:endParaRPr>
          </a:p>
        </p:txBody>
      </p:sp>
      <p:sp>
        <p:nvSpPr>
          <p:cNvPr id="314" name="Google Shape;314;p1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5" name="Google Shape;315;p1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16" name="Google Shape;316;p14"/>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¿Cuándo ocurrió la historia?</a:t>
            </a:r>
            <a:endParaRPr sz="3200" b="1" i="0" u="none" strike="noStrike" cap="none">
              <a:solidFill>
                <a:schemeClr val="dk1"/>
              </a:solidFill>
              <a:latin typeface="Lato"/>
              <a:ea typeface="Lato"/>
              <a:cs typeface="Lato"/>
              <a:sym typeface="Lato"/>
            </a:endParaRPr>
          </a:p>
        </p:txBody>
      </p:sp>
      <p:pic>
        <p:nvPicPr>
          <p:cNvPr id="317" name="Google Shape;317;p14" descr="A black background with a black square&#10;&#10;Description automatically generated with medium confidence"/>
          <p:cNvPicPr preferRelativeResize="0"/>
          <p:nvPr/>
        </p:nvPicPr>
        <p:blipFill rotWithShape="1">
          <a:blip r:embed="rId4">
            <a:alphaModFix/>
          </a:blip>
          <a:srcRect/>
          <a:stretch/>
        </p:blipFill>
        <p:spPr>
          <a:xfrm>
            <a:off x="9269912" y="1743573"/>
            <a:ext cx="824369" cy="950227"/>
          </a:xfrm>
          <a:prstGeom prst="rect">
            <a:avLst/>
          </a:prstGeom>
          <a:noFill/>
          <a:ln>
            <a:noFill/>
          </a:ln>
        </p:spPr>
      </p:pic>
      <p:pic>
        <p:nvPicPr>
          <p:cNvPr id="318" name="Google Shape;318;p14"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324" name="Google Shape;324;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25" name="Google Shape;325;p15"/>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5:17-26</a:t>
            </a:r>
            <a:endParaRPr sz="4800" b="0" i="0" u="none" strike="noStrike" cap="none">
              <a:solidFill>
                <a:schemeClr val="dk1"/>
              </a:solidFill>
              <a:latin typeface="Lato"/>
              <a:ea typeface="Lato"/>
              <a:cs typeface="Lato"/>
              <a:sym typeface="Lato"/>
            </a:endParaRPr>
          </a:p>
        </p:txBody>
      </p:sp>
      <p:sp>
        <p:nvSpPr>
          <p:cNvPr id="326" name="Google Shape;326;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7" name="Google Shape;327;p15"/>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28" name="Google Shape;328;p15"/>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problema?</a:t>
            </a:r>
            <a:endParaRPr sz="3200" b="1" i="0" u="none" strike="noStrike" cap="none">
              <a:solidFill>
                <a:schemeClr val="dk1"/>
              </a:solidFill>
              <a:latin typeface="Lato"/>
              <a:ea typeface="Lato"/>
              <a:cs typeface="Lato"/>
              <a:sym typeface="Lato"/>
            </a:endParaRPr>
          </a:p>
        </p:txBody>
      </p:sp>
      <p:pic>
        <p:nvPicPr>
          <p:cNvPr id="329" name="Google Shape;329;p15" descr="A black background with a black square&#10;&#10;Description automatically generated with medium confidence"/>
          <p:cNvPicPr preferRelativeResize="0"/>
          <p:nvPr/>
        </p:nvPicPr>
        <p:blipFill rotWithShape="1">
          <a:blip r:embed="rId4">
            <a:alphaModFix/>
          </a:blip>
          <a:srcRect/>
          <a:stretch/>
        </p:blipFill>
        <p:spPr>
          <a:xfrm>
            <a:off x="8884044" y="1460358"/>
            <a:ext cx="1405304" cy="1389026"/>
          </a:xfrm>
          <a:prstGeom prst="rect">
            <a:avLst/>
          </a:prstGeom>
          <a:noFill/>
          <a:ln>
            <a:noFill/>
          </a:ln>
        </p:spPr>
      </p:pic>
      <p:pic>
        <p:nvPicPr>
          <p:cNvPr id="330" name="Google Shape;330;p15"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16"/>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336" name="Google Shape;336;p16"/>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37" name="Google Shape;337;p16"/>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5:17-26</a:t>
            </a:r>
            <a:endParaRPr sz="4800" b="0" i="0" u="none" strike="noStrike" cap="none">
              <a:solidFill>
                <a:schemeClr val="dk1"/>
              </a:solidFill>
              <a:latin typeface="Lato"/>
              <a:ea typeface="Lato"/>
              <a:cs typeface="Lato"/>
              <a:sym typeface="Lato"/>
            </a:endParaRPr>
          </a:p>
        </p:txBody>
      </p:sp>
      <p:sp>
        <p:nvSpPr>
          <p:cNvPr id="338" name="Google Shape;338;p1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9" name="Google Shape;339;p1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40" name="Google Shape;340;p16"/>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resuelve el problema? ¿Cómo?</a:t>
            </a:r>
            <a:endParaRPr sz="3200" b="1" i="0" u="none" strike="noStrike" cap="none">
              <a:solidFill>
                <a:schemeClr val="dk1"/>
              </a:solidFill>
              <a:latin typeface="Lato"/>
              <a:ea typeface="Lato"/>
              <a:cs typeface="Lato"/>
              <a:sym typeface="Lato"/>
            </a:endParaRPr>
          </a:p>
        </p:txBody>
      </p:sp>
      <p:pic>
        <p:nvPicPr>
          <p:cNvPr id="341" name="Google Shape;341;p16"/>
          <p:cNvPicPr preferRelativeResize="0"/>
          <p:nvPr/>
        </p:nvPicPr>
        <p:blipFill rotWithShape="1">
          <a:blip r:embed="rId4">
            <a:alphaModFix/>
          </a:blip>
          <a:srcRect/>
          <a:stretch/>
        </p:blipFill>
        <p:spPr>
          <a:xfrm>
            <a:off x="9202567" y="1460358"/>
            <a:ext cx="1078769" cy="1379086"/>
          </a:xfrm>
          <a:prstGeom prst="rect">
            <a:avLst/>
          </a:prstGeom>
          <a:noFill/>
          <a:ln>
            <a:noFill/>
          </a:ln>
        </p:spPr>
      </p:pic>
      <p:pic>
        <p:nvPicPr>
          <p:cNvPr id="342" name="Google Shape;342;p16"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g26ba99a7413_0_523"/>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48" name="Google Shape;348;g26ba99a7413_0_523"/>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g26ba99a7413_0_523"/>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Lucas 5:17-26</a:t>
            </a:r>
            <a:endParaRPr sz="3888" b="0" i="0" u="none" strike="noStrike" cap="none">
              <a:solidFill>
                <a:schemeClr val="dk1"/>
              </a:solidFill>
              <a:latin typeface="Lato"/>
              <a:ea typeface="Lato"/>
              <a:cs typeface="Lato"/>
              <a:sym typeface="Lato"/>
            </a:endParaRPr>
          </a:p>
        </p:txBody>
      </p:sp>
      <p:sp>
        <p:nvSpPr>
          <p:cNvPr id="350" name="Google Shape;350;g26ba99a7413_0_52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1" name="Google Shape;351;g26ba99a7413_0_5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52" name="Google Shape;352;g26ba99a7413_0_523"/>
          <p:cNvPicPr preferRelativeResize="0"/>
          <p:nvPr/>
        </p:nvPicPr>
        <p:blipFill rotWithShape="1">
          <a:blip r:embed="rId4">
            <a:alphaModFix/>
          </a:blip>
          <a:srcRect l="16675" r="16675"/>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53" name="Google Shape;353;g26ba99a7413_0_523"/>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7"/>
        <p:cNvGrpSpPr/>
        <p:nvPr/>
      </p:nvGrpSpPr>
      <p:grpSpPr>
        <a:xfrm>
          <a:off x="0" y="0"/>
          <a:ext cx="0" cy="0"/>
          <a:chOff x="0" y="0"/>
          <a:chExt cx="0" cy="0"/>
        </a:xfrm>
      </p:grpSpPr>
      <p:sp>
        <p:nvSpPr>
          <p:cNvPr id="358" name="Google Shape;358;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59" name="Google Shape;359;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0" name="Google Shape;360;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5:17-26</a:t>
            </a:r>
            <a:endParaRPr sz="3888" b="0" i="0" u="none" strike="noStrike" cap="none">
              <a:solidFill>
                <a:schemeClr val="dk1"/>
              </a:solidFill>
              <a:latin typeface="Lato"/>
              <a:ea typeface="Lato"/>
              <a:cs typeface="Lato"/>
              <a:sym typeface="Lato"/>
            </a:endParaRPr>
          </a:p>
        </p:txBody>
      </p:sp>
      <p:sp>
        <p:nvSpPr>
          <p:cNvPr id="361" name="Google Shape;36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2" name="Google Shape;362;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3" name="Google Shape;363;p18"/>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punto principal de la historia?</a:t>
            </a:r>
            <a:endParaRPr sz="3200" b="1" i="0" u="none" strike="noStrike" cap="none">
              <a:solidFill>
                <a:schemeClr val="dk1"/>
              </a:solidFill>
              <a:latin typeface="Lato"/>
              <a:ea typeface="Lato"/>
              <a:cs typeface="Lato"/>
              <a:sym typeface="Lato"/>
            </a:endParaRPr>
          </a:p>
        </p:txBody>
      </p:sp>
      <p:pic>
        <p:nvPicPr>
          <p:cNvPr id="364" name="Google Shape;364;p18" descr="A black background with a black square&#10;&#10;Description automatically generated with medium confidence"/>
          <p:cNvPicPr preferRelativeResize="0"/>
          <p:nvPr/>
        </p:nvPicPr>
        <p:blipFill rotWithShape="1">
          <a:blip r:embed="rId4">
            <a:alphaModFix/>
          </a:blip>
          <a:srcRect/>
          <a:stretch/>
        </p:blipFill>
        <p:spPr>
          <a:xfrm>
            <a:off x="9253057" y="1681917"/>
            <a:ext cx="1247432" cy="1167468"/>
          </a:xfrm>
          <a:prstGeom prst="rect">
            <a:avLst/>
          </a:prstGeom>
          <a:noFill/>
          <a:ln>
            <a:noFill/>
          </a:ln>
        </p:spPr>
      </p:pic>
      <p:pic>
        <p:nvPicPr>
          <p:cNvPr id="365" name="Google Shape;365;p18"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71" name="Google Shape;371;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2" name="Google Shape;372;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5:17-26</a:t>
            </a:r>
            <a:endParaRPr sz="3888" b="0" i="0" u="none" strike="noStrike" cap="none">
              <a:solidFill>
                <a:schemeClr val="dk1"/>
              </a:solidFill>
              <a:latin typeface="Lato"/>
              <a:ea typeface="Lato"/>
              <a:cs typeface="Lato"/>
              <a:sym typeface="Lato"/>
            </a:endParaRPr>
          </a:p>
        </p:txBody>
      </p:sp>
      <p:sp>
        <p:nvSpPr>
          <p:cNvPr id="373" name="Google Shape;373;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4" name="Google Shape;374;p1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5" name="Google Shape;375;p19"/>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pecado veo en esta historia y confieso en mi vida?</a:t>
            </a:r>
            <a:endParaRPr sz="3200" b="1" i="0" u="none" strike="noStrike" cap="none">
              <a:solidFill>
                <a:schemeClr val="dk1"/>
              </a:solidFill>
              <a:latin typeface="Lato"/>
              <a:ea typeface="Lato"/>
              <a:cs typeface="Lato"/>
              <a:sym typeface="Lato"/>
            </a:endParaRPr>
          </a:p>
        </p:txBody>
      </p:sp>
      <p:pic>
        <p:nvPicPr>
          <p:cNvPr id="376" name="Google Shape;376;p19" descr="A black background with a black square&#10;&#10;Description automatically generated with medium confidence"/>
          <p:cNvPicPr preferRelativeResize="0"/>
          <p:nvPr/>
        </p:nvPicPr>
        <p:blipFill rotWithShape="1">
          <a:blip r:embed="rId4">
            <a:alphaModFix/>
          </a:blip>
          <a:srcRect/>
          <a:stretch/>
        </p:blipFill>
        <p:spPr>
          <a:xfrm>
            <a:off x="9009776" y="1619490"/>
            <a:ext cx="1490713" cy="1262317"/>
          </a:xfrm>
          <a:prstGeom prst="rect">
            <a:avLst/>
          </a:prstGeom>
          <a:noFill/>
          <a:ln>
            <a:noFill/>
          </a:ln>
        </p:spPr>
      </p:pic>
      <p:pic>
        <p:nvPicPr>
          <p:cNvPr id="377" name="Google Shape;377;p19"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1"/>
        <p:cNvGrpSpPr/>
        <p:nvPr/>
      </p:nvGrpSpPr>
      <p:grpSpPr>
        <a:xfrm>
          <a:off x="0" y="0"/>
          <a:ext cx="0" cy="0"/>
          <a:chOff x="0" y="0"/>
          <a:chExt cx="0" cy="0"/>
        </a:xfrm>
      </p:grpSpPr>
      <p:sp>
        <p:nvSpPr>
          <p:cNvPr id="382" name="Google Shape;382;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83" name="Google Shape;383;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84" name="Google Shape;384;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5:17-26</a:t>
            </a:r>
            <a:endParaRPr sz="3888" b="0" i="0" u="none" strike="noStrike" cap="none">
              <a:solidFill>
                <a:schemeClr val="dk1"/>
              </a:solidFill>
              <a:latin typeface="Lato"/>
              <a:ea typeface="Lato"/>
              <a:cs typeface="Lato"/>
              <a:sym typeface="Lato"/>
            </a:endParaRPr>
          </a:p>
        </p:txBody>
      </p:sp>
      <p:sp>
        <p:nvSpPr>
          <p:cNvPr id="385" name="Google Shape;385;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6" name="Google Shape;386;p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87" name="Google Shape;387;p20"/>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¿En qué versos y palabras de esta historia veo el amor de Dios hacia mí?</a:t>
            </a:r>
            <a:endParaRPr sz="3200" b="1" i="0" u="none" strike="noStrike" cap="none">
              <a:solidFill>
                <a:schemeClr val="dk1"/>
              </a:solidFill>
              <a:latin typeface="Lato"/>
              <a:ea typeface="Lato"/>
              <a:cs typeface="Lato"/>
              <a:sym typeface="Lato"/>
            </a:endParaRPr>
          </a:p>
        </p:txBody>
      </p:sp>
      <p:pic>
        <p:nvPicPr>
          <p:cNvPr id="388" name="Google Shape;388;p20" descr="A black background with a black square&#10;&#10;Description automatically generated with medium confidence"/>
          <p:cNvPicPr preferRelativeResize="0"/>
          <p:nvPr/>
        </p:nvPicPr>
        <p:blipFill rotWithShape="1">
          <a:blip r:embed="rId4">
            <a:alphaModFix/>
          </a:blip>
          <a:srcRect/>
          <a:stretch/>
        </p:blipFill>
        <p:spPr>
          <a:xfrm>
            <a:off x="9384328" y="1686187"/>
            <a:ext cx="751710" cy="1092264"/>
          </a:xfrm>
          <a:prstGeom prst="rect">
            <a:avLst/>
          </a:prstGeom>
          <a:noFill/>
          <a:ln>
            <a:noFill/>
          </a:ln>
        </p:spPr>
      </p:pic>
      <p:pic>
        <p:nvPicPr>
          <p:cNvPr id="389" name="Google Shape;389;p20"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sp>
        <p:nvSpPr>
          <p:cNvPr id="394" name="Google Shape;394;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95" name="Google Shape;395;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96" name="Google Shape;396;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5:17-26</a:t>
            </a:r>
            <a:endParaRPr sz="3888" b="0" i="0" u="none" strike="noStrike" cap="none">
              <a:solidFill>
                <a:schemeClr val="dk1"/>
              </a:solidFill>
              <a:latin typeface="Lato"/>
              <a:ea typeface="Lato"/>
              <a:cs typeface="Lato"/>
              <a:sym typeface="Lato"/>
            </a:endParaRPr>
          </a:p>
        </p:txBody>
      </p:sp>
      <p:sp>
        <p:nvSpPr>
          <p:cNvPr id="397" name="Google Shape;397;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8" name="Google Shape;398;p2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9" name="Google Shape;399;p2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pediré que Dios obre en mí para poner en práctica su Palabra?</a:t>
            </a:r>
            <a:endParaRPr sz="3200" b="1" i="0" u="none" strike="noStrike" cap="none">
              <a:solidFill>
                <a:schemeClr val="dk1"/>
              </a:solidFill>
              <a:latin typeface="Lato"/>
              <a:ea typeface="Lato"/>
              <a:cs typeface="Lato"/>
              <a:sym typeface="Lato"/>
            </a:endParaRPr>
          </a:p>
        </p:txBody>
      </p:sp>
      <p:pic>
        <p:nvPicPr>
          <p:cNvPr id="400" name="Google Shape;400;p21" descr="A black background with a black square&#10;&#10;Description automatically generated with medium confidence"/>
          <p:cNvPicPr preferRelativeResize="0"/>
          <p:nvPr/>
        </p:nvPicPr>
        <p:blipFill rotWithShape="1">
          <a:blip r:embed="rId4">
            <a:alphaModFix/>
          </a:blip>
          <a:srcRect/>
          <a:stretch/>
        </p:blipFill>
        <p:spPr>
          <a:xfrm>
            <a:off x="9227862" y="1722897"/>
            <a:ext cx="1016456" cy="1031081"/>
          </a:xfrm>
          <a:prstGeom prst="rect">
            <a:avLst/>
          </a:prstGeom>
          <a:noFill/>
          <a:ln>
            <a:noFill/>
          </a:ln>
        </p:spPr>
      </p:pic>
      <p:pic>
        <p:nvPicPr>
          <p:cNvPr id="401" name="Google Shape;401;p2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sp>
        <p:nvSpPr>
          <p:cNvPr id="406" name="Google Shape;406;g2c7cd4f111b_0_185"/>
          <p:cNvSpPr txBox="1"/>
          <p:nvPr/>
        </p:nvSpPr>
        <p:spPr>
          <a:xfrm>
            <a:off x="4051175" y="2663625"/>
            <a:ext cx="8140800" cy="3694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700" b="1">
                <a:solidFill>
                  <a:schemeClr val="dk1"/>
                </a:solidFill>
                <a:latin typeface="Lato"/>
                <a:ea typeface="Lato"/>
                <a:cs typeface="Lato"/>
                <a:sym typeface="Lato"/>
              </a:rPr>
              <a:t>Ejemplo 1:</a:t>
            </a:r>
            <a:r>
              <a:rPr lang="en-US" sz="3700">
                <a:solidFill>
                  <a:schemeClr val="dk1"/>
                </a:solidFill>
                <a:latin typeface="Lato"/>
                <a:ea typeface="Lato"/>
                <a:cs typeface="Lato"/>
                <a:sym typeface="Lato"/>
              </a:rPr>
              <a:t> ¿Por qué Dios no me sana?</a:t>
            </a:r>
            <a:endParaRPr sz="3700">
              <a:solidFill>
                <a:schemeClr val="dk1"/>
              </a:solidFill>
              <a:latin typeface="Lato"/>
              <a:ea typeface="Lato"/>
              <a:cs typeface="Lato"/>
              <a:sym typeface="Lato"/>
            </a:endParaRPr>
          </a:p>
          <a:p>
            <a:pPr marL="0" lvl="0" indent="0" algn="l" rtl="0">
              <a:spcBef>
                <a:spcPts val="0"/>
              </a:spcBef>
              <a:spcAft>
                <a:spcPts val="0"/>
              </a:spcAft>
              <a:buNone/>
            </a:pPr>
            <a:r>
              <a:rPr lang="en-US" sz="3700" b="1">
                <a:solidFill>
                  <a:schemeClr val="dk1"/>
                </a:solidFill>
                <a:latin typeface="Lato"/>
                <a:ea typeface="Lato"/>
                <a:cs typeface="Lato"/>
                <a:sym typeface="Lato"/>
              </a:rPr>
              <a:t>Ejemplo 2:</a:t>
            </a:r>
            <a:r>
              <a:rPr lang="en-US" sz="3700">
                <a:solidFill>
                  <a:schemeClr val="dk1"/>
                </a:solidFill>
                <a:latin typeface="Lato"/>
                <a:ea typeface="Lato"/>
                <a:cs typeface="Lato"/>
                <a:sym typeface="Lato"/>
              </a:rPr>
              <a:t> ¿Puede Jesús realmente perdonarme?</a:t>
            </a:r>
            <a:endParaRPr sz="3700">
              <a:solidFill>
                <a:schemeClr val="dk1"/>
              </a:solidFill>
              <a:latin typeface="Lato"/>
              <a:ea typeface="Lato"/>
              <a:cs typeface="Lato"/>
              <a:sym typeface="Lato"/>
            </a:endParaRPr>
          </a:p>
          <a:p>
            <a:pPr marL="0" lvl="0" indent="0" algn="l" rtl="0">
              <a:spcBef>
                <a:spcPts val="0"/>
              </a:spcBef>
              <a:spcAft>
                <a:spcPts val="0"/>
              </a:spcAft>
              <a:buNone/>
            </a:pPr>
            <a:r>
              <a:rPr lang="en-US" sz="3700" b="1">
                <a:solidFill>
                  <a:schemeClr val="dk1"/>
                </a:solidFill>
                <a:latin typeface="Lato"/>
                <a:ea typeface="Lato"/>
                <a:cs typeface="Lato"/>
                <a:sym typeface="Lato"/>
              </a:rPr>
              <a:t>Ejemplo 3:</a:t>
            </a:r>
            <a:r>
              <a:rPr lang="en-US" sz="3700">
                <a:solidFill>
                  <a:schemeClr val="dk1"/>
                </a:solidFill>
                <a:latin typeface="Lato"/>
                <a:ea typeface="Lato"/>
                <a:cs typeface="Lato"/>
                <a:sym typeface="Lato"/>
              </a:rPr>
              <a:t> ¿Jesús es Dios u hombre?</a:t>
            </a:r>
            <a:endParaRPr sz="3700">
              <a:solidFill>
                <a:schemeClr val="dk1"/>
              </a:solidFill>
              <a:latin typeface="Lato"/>
              <a:ea typeface="Lato"/>
              <a:cs typeface="Lato"/>
              <a:sym typeface="Lato"/>
            </a:endParaRPr>
          </a:p>
          <a:p>
            <a:pPr marL="0" lvl="0" indent="0" algn="l" rtl="0">
              <a:spcBef>
                <a:spcPts val="0"/>
              </a:spcBef>
              <a:spcAft>
                <a:spcPts val="0"/>
              </a:spcAft>
              <a:buNone/>
            </a:pPr>
            <a:endParaRPr sz="1200">
              <a:solidFill>
                <a:schemeClr val="dk1"/>
              </a:solidFill>
              <a:latin typeface="Lato"/>
              <a:ea typeface="Lato"/>
              <a:cs typeface="Lato"/>
              <a:sym typeface="Lato"/>
            </a:endParaRPr>
          </a:p>
          <a:p>
            <a:pPr marL="0" lvl="0" indent="0" algn="l" rtl="0">
              <a:spcBef>
                <a:spcPts val="0"/>
              </a:spcBef>
              <a:spcAft>
                <a:spcPts val="0"/>
              </a:spcAft>
              <a:buNone/>
            </a:pPr>
            <a:r>
              <a:rPr lang="en-US" sz="3700" b="1">
                <a:solidFill>
                  <a:schemeClr val="dk1"/>
                </a:solidFill>
                <a:latin typeface="Lato"/>
                <a:ea typeface="Lato"/>
                <a:cs typeface="Lato"/>
                <a:sym typeface="Lato"/>
              </a:rPr>
              <a:t>¿Puedo contarte una historia de la Biblia?</a:t>
            </a:r>
            <a:endParaRPr sz="3700" b="1">
              <a:solidFill>
                <a:schemeClr val="dk1"/>
              </a:solidFill>
              <a:latin typeface="Lato"/>
              <a:ea typeface="Lato"/>
              <a:cs typeface="Lato"/>
              <a:sym typeface="Lato"/>
            </a:endParaRPr>
          </a:p>
        </p:txBody>
      </p:sp>
      <p:sp>
        <p:nvSpPr>
          <p:cNvPr id="407" name="Google Shape;407;g2c7cd4f111b_0_185"/>
          <p:cNvSpPr txBox="1"/>
          <p:nvPr/>
        </p:nvSpPr>
        <p:spPr>
          <a:xfrm>
            <a:off x="3898782" y="816243"/>
            <a:ext cx="7189500" cy="133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50">
                <a:solidFill>
                  <a:srgbClr val="009444"/>
                </a:solidFill>
                <a:latin typeface="Lato"/>
                <a:ea typeface="Lato"/>
                <a:cs typeface="Lato"/>
                <a:sym typeface="Lato"/>
              </a:rPr>
              <a:t>¿Cómo podemos compartir </a:t>
            </a:r>
            <a:endParaRPr sz="4050">
              <a:solidFill>
                <a:srgbClr val="009444"/>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50">
                <a:solidFill>
                  <a:srgbClr val="009444"/>
                </a:solidFill>
                <a:latin typeface="Lato"/>
                <a:ea typeface="Lato"/>
                <a:cs typeface="Lato"/>
                <a:sym typeface="Lato"/>
              </a:rPr>
              <a:t>esta historia con otros? </a:t>
            </a:r>
            <a:endParaRPr sz="4050" b="0" i="0" u="none" strike="noStrike" cap="none">
              <a:solidFill>
                <a:srgbClr val="009444"/>
              </a:solidFill>
              <a:latin typeface="Lato"/>
              <a:ea typeface="Lato"/>
              <a:cs typeface="Lato"/>
              <a:sym typeface="Lato"/>
            </a:endParaRPr>
          </a:p>
        </p:txBody>
      </p:sp>
      <p:cxnSp>
        <p:nvCxnSpPr>
          <p:cNvPr id="408" name="Google Shape;408;g2c7cd4f111b_0_185"/>
          <p:cNvCxnSpPr/>
          <p:nvPr/>
        </p:nvCxnSpPr>
        <p:spPr>
          <a:xfrm>
            <a:off x="4002227" y="23658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09" name="Google Shape;409;g2c7cd4f111b_0_18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0" name="Google Shape;410;g2c7cd4f111b_0_18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11" name="Google Shape;411;g2c7cd4f111b_0_185"/>
          <p:cNvPicPr preferRelativeResize="0"/>
          <p:nvPr/>
        </p:nvPicPr>
        <p:blipFill rotWithShape="1">
          <a:blip r:embed="rId4">
            <a:alphaModFix/>
          </a:blip>
          <a:srcRect l="9765" r="46833" b="586"/>
          <a:stretch/>
        </p:blipFill>
        <p:spPr>
          <a:xfrm>
            <a:off x="432175" y="1254550"/>
            <a:ext cx="3120300" cy="47640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5"/>
        <p:cNvGrpSpPr/>
        <p:nvPr/>
      </p:nvGrpSpPr>
      <p:grpSpPr>
        <a:xfrm>
          <a:off x="0" y="0"/>
          <a:ext cx="0" cy="0"/>
          <a:chOff x="0" y="0"/>
          <a:chExt cx="0" cy="0"/>
        </a:xfrm>
      </p:grpSpPr>
      <p:sp>
        <p:nvSpPr>
          <p:cNvPr id="416" name="Google Shape;416;g26e56d05998_0_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7" name="Google Shape;417;g26e56d05998_0_20"/>
          <p:cNvSpPr txBox="1"/>
          <p:nvPr/>
        </p:nvSpPr>
        <p:spPr>
          <a:xfrm>
            <a:off x="3721825" y="1596375"/>
            <a:ext cx="8315700" cy="369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“Ciertamente, la palabra de Dios es viva y poderosa, y más cortante que cualquier espada de dos filos. Penetra hasta lo más profundo del alma y del espíritu, hasta la médula de los huesos, y juzga los pensamientos y las intenciones del corazón.”</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Hebreos 4:12</a:t>
            </a:r>
            <a:endParaRPr sz="3600" b="0" i="0" u="none" strike="noStrike" cap="none">
              <a:solidFill>
                <a:schemeClr val="dk1"/>
              </a:solidFill>
              <a:latin typeface="Lato"/>
              <a:ea typeface="Lato"/>
              <a:cs typeface="Lato"/>
              <a:sym typeface="Lato"/>
            </a:endParaRPr>
          </a:p>
        </p:txBody>
      </p:sp>
      <p:pic>
        <p:nvPicPr>
          <p:cNvPr id="418" name="Google Shape;418;g26e56d05998_0_2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419" name="Google Shape;419;g26e56d05998_0_2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1</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Jesús Perdona Pecados</a:t>
            </a:r>
            <a:endParaRPr sz="3888" b="0" i="0" u="none" strike="noStrike" cap="none">
              <a:solidFill>
                <a:schemeClr val="dk1"/>
              </a:solidFill>
              <a:latin typeface="Lato"/>
              <a:ea typeface="Lato"/>
              <a:cs typeface="Lato"/>
              <a:sym typeface="Lato"/>
            </a:endParaRPr>
          </a:p>
        </p:txBody>
      </p:sp>
      <p:sp>
        <p:nvSpPr>
          <p:cNvPr id="103" name="Google Shape;103;p2"/>
          <p:cNvSpPr txBox="1"/>
          <p:nvPr/>
        </p:nvSpPr>
        <p:spPr>
          <a:xfrm>
            <a:off x="4127382" y="40459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5:17-26 </a:t>
            </a:r>
            <a:endParaRPr sz="4800" b="0" i="0" u="none" strike="noStrike" cap="non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6" name="Google Shape;106;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3"/>
        <p:cNvGrpSpPr/>
        <p:nvPr/>
      </p:nvGrpSpPr>
      <p:grpSpPr>
        <a:xfrm>
          <a:off x="0" y="0"/>
          <a:ext cx="0" cy="0"/>
          <a:chOff x="0" y="0"/>
          <a:chExt cx="0" cy="0"/>
        </a:xfrm>
      </p:grpSpPr>
      <p:sp>
        <p:nvSpPr>
          <p:cNvPr id="424" name="Google Shape;424;g26e56d05998_0_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5" name="Google Shape;425;g26e56d05998_0_28"/>
          <p:cNvSpPr txBox="1"/>
          <p:nvPr/>
        </p:nvSpPr>
        <p:spPr>
          <a:xfrm>
            <a:off x="3721825" y="2358375"/>
            <a:ext cx="8315700" cy="217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“Así que la fe viene como resultado de oír </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el mensaje y el mensaje que se oye es la palabra de Cristo.” </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Romanos 10:17</a:t>
            </a:r>
            <a:endParaRPr sz="3600" b="0" i="0" u="none" strike="noStrike" cap="none">
              <a:solidFill>
                <a:schemeClr val="dk1"/>
              </a:solidFill>
              <a:latin typeface="Lato"/>
              <a:ea typeface="Lato"/>
              <a:cs typeface="Lato"/>
              <a:sym typeface="Lato"/>
            </a:endParaRPr>
          </a:p>
        </p:txBody>
      </p:sp>
      <p:pic>
        <p:nvPicPr>
          <p:cNvPr id="426" name="Google Shape;426;g26e56d05998_0_2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427" name="Google Shape;427;g26e56d05998_0_2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g26ba99a7413_0_63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33" name="Google Shape;433;g26ba99a7413_0_63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34" name="Google Shape;434;g26ba99a7413_0_6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5" name="Google Shape;435;g26ba99a7413_0_63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36" name="Google Shape;436;g26ba99a7413_0_633"/>
          <p:cNvSpPr txBox="1"/>
          <p:nvPr/>
        </p:nvSpPr>
        <p:spPr>
          <a:xfrm>
            <a:off x="4127375" y="3633850"/>
            <a:ext cx="7772100" cy="11544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a:solidFill>
                  <a:schemeClr val="dk1"/>
                </a:solidFill>
                <a:latin typeface="Lato"/>
                <a:ea typeface="Lato"/>
                <a:cs typeface="Lato"/>
                <a:sym typeface="Lato"/>
              </a:rPr>
              <a:t>Ver el video de lección 2</a:t>
            </a:r>
            <a:endParaRPr sz="3200" b="1" i="0" u="none" strike="noStrike" cap="none">
              <a:solidFill>
                <a:schemeClr val="dk1"/>
              </a:solidFill>
              <a:latin typeface="Lato"/>
              <a:ea typeface="Lato"/>
              <a:cs typeface="Lato"/>
              <a:sym typeface="Lato"/>
            </a:endParaRPr>
          </a:p>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a:solidFill>
                  <a:schemeClr val="dk1"/>
                </a:solidFill>
                <a:latin typeface="Lato"/>
                <a:ea typeface="Lato"/>
                <a:cs typeface="Lato"/>
                <a:sym typeface="Lato"/>
              </a:rPr>
              <a:t>Leer Mate</a:t>
            </a:r>
            <a:r>
              <a:rPr lang="en-US" sz="3200" b="1">
                <a:solidFill>
                  <a:schemeClr val="dk1"/>
                </a:solidFill>
                <a:latin typeface="Lato"/>
                <a:ea typeface="Lato"/>
                <a:cs typeface="Lato"/>
                <a:sym typeface="Lato"/>
              </a:rPr>
              <a:t>o 14:13-21 </a:t>
            </a:r>
            <a:r>
              <a:rPr lang="en-US" sz="3200" b="1" i="0" u="none" strike="noStrike" cap="none">
                <a:solidFill>
                  <a:schemeClr val="dk1"/>
                </a:solidFill>
                <a:latin typeface="Lato"/>
                <a:ea typeface="Lato"/>
                <a:cs typeface="Lato"/>
                <a:sym typeface="Lato"/>
              </a:rPr>
              <a:t>en sus Biblias</a:t>
            </a:r>
            <a:endParaRPr sz="3200" b="1" i="0" u="none" strike="noStrike" cap="none">
              <a:solidFill>
                <a:schemeClr val="dk1"/>
              </a:solidFill>
              <a:latin typeface="Lato"/>
              <a:ea typeface="Lato"/>
              <a:cs typeface="Lato"/>
              <a:sym typeface="Lato"/>
            </a:endParaRPr>
          </a:p>
        </p:txBody>
      </p:sp>
      <p:pic>
        <p:nvPicPr>
          <p:cNvPr id="437" name="Google Shape;437;g26ba99a7413_0_63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1"/>
        <p:cNvGrpSpPr/>
        <p:nvPr/>
      </p:nvGrpSpPr>
      <p:grpSpPr>
        <a:xfrm>
          <a:off x="0" y="0"/>
          <a:ext cx="0" cy="0"/>
          <a:chOff x="0" y="0"/>
          <a:chExt cx="0" cy="0"/>
        </a:xfrm>
      </p:grpSpPr>
      <p:sp>
        <p:nvSpPr>
          <p:cNvPr id="442" name="Google Shape;442;g2adf1476608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443" name="Google Shape;443;g2adf1476608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4" name="Google Shape;444;g2adf1476608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45" name="Google Shape;445;g2adf1476608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9"/>
        <p:cNvGrpSpPr/>
        <p:nvPr/>
      </p:nvGrpSpPr>
      <p:grpSpPr>
        <a:xfrm>
          <a:off x="0" y="0"/>
          <a:ext cx="0" cy="0"/>
          <a:chOff x="0" y="0"/>
          <a:chExt cx="0" cy="0"/>
        </a:xfrm>
      </p:grpSpPr>
      <p:sp>
        <p:nvSpPr>
          <p:cNvPr id="450" name="Google Shape;450;g2adf1476608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51" name="Google Shape;451;g2adf1476608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2" name="Google Shape;452;g2adf1476608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53" name="Google Shape;453;g2adf1476608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9" name="Google Shape;459;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0" name="Google Shape;460;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61" name="Google Shape;461;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62" name="Google Shape;462;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63" name="Google Shape;463;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4" name="Google Shape;464;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4" name="Google Shape;114;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2" name="Google Shape;122;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p:cNvSpPr/>
          <p:nvPr/>
        </p:nvSpPr>
        <p:spPr>
          <a:xfrm>
            <a:off x="745673" y="19353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lt1"/>
                </a:solidFill>
                <a:latin typeface="Lato"/>
                <a:ea typeface="Lato"/>
                <a:cs typeface="Lato"/>
                <a:sym typeface="Lato"/>
              </a:rPr>
              <a:t>Presentarnos</a:t>
            </a:r>
            <a:endParaRPr sz="2500" b="0" i="0" u="none" strike="noStrike" cap="none">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lt1"/>
                </a:solidFill>
                <a:latin typeface="Lato"/>
                <a:ea typeface="Lato"/>
                <a:cs typeface="Lato"/>
                <a:sym typeface="Lato"/>
              </a:rPr>
              <a:t>Identificar el propósito y los objetivos del curso</a:t>
            </a:r>
            <a:endParaRPr sz="2500" b="0" i="0" u="none" strike="noStrike" cap="none">
              <a:solidFill>
                <a:schemeClr val="lt1"/>
              </a:solidFill>
              <a:latin typeface="Lato"/>
              <a:ea typeface="Lato"/>
              <a:cs typeface="Lato"/>
              <a:sym typeface="Lato"/>
            </a:endParaRPr>
          </a:p>
        </p:txBody>
      </p:sp>
      <p:sp>
        <p:nvSpPr>
          <p:cNvPr id="137" name="Google Shape;137;p5"/>
          <p:cNvSpPr/>
          <p:nvPr/>
        </p:nvSpPr>
        <p:spPr>
          <a:xfrm>
            <a:off x="745673" y="44499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1086826" y="47037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2048259" y="44499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2048259" y="4449974"/>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Cuatro “C” para leer y entender Lucas 5:17-26</a:t>
            </a:r>
            <a:endParaRPr sz="2500" b="0" i="0" u="none" strike="noStrike" cap="none">
              <a:solidFill>
                <a:schemeClr val="lt1"/>
              </a:solidFill>
              <a:latin typeface="Lato"/>
              <a:ea typeface="Lato"/>
              <a:cs typeface="Lato"/>
              <a:sym typeface="Lato"/>
            </a:endParaRPr>
          </a:p>
        </p:txBody>
      </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g26ba99a7413_0_221"/>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147" name="Google Shape;147;g26ba99a7413_0_221"/>
          <p:cNvSpPr txBox="1"/>
          <p:nvPr/>
        </p:nvSpPr>
        <p:spPr>
          <a:xfrm>
            <a:off x="2275771" y="413779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Descripción del curso</a:t>
            </a:r>
            <a:endParaRPr sz="6000" b="0" i="0" u="none" strike="noStrike" cap="none">
              <a:solidFill>
                <a:srgbClr val="009444"/>
              </a:solidFill>
              <a:latin typeface="Lato"/>
              <a:ea typeface="Lato"/>
              <a:cs typeface="Lato"/>
              <a:sym typeface="Lato"/>
            </a:endParaRPr>
          </a:p>
        </p:txBody>
      </p:sp>
      <p:cxnSp>
        <p:nvCxnSpPr>
          <p:cNvPr id="148" name="Google Shape;148;g26ba99a7413_0_221"/>
          <p:cNvCxnSpPr/>
          <p:nvPr/>
        </p:nvCxnSpPr>
        <p:spPr>
          <a:xfrm>
            <a:off x="2379216" y="51561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9" name="Google Shape;149;g26ba99a7413_0_221"/>
          <p:cNvSpPr txBox="1"/>
          <p:nvPr/>
        </p:nvSpPr>
        <p:spPr>
          <a:xfrm>
            <a:off x="2275776" y="5319625"/>
            <a:ext cx="77739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a:solidFill>
                  <a:schemeClr val="dk1"/>
                </a:solidFill>
                <a:latin typeface="Lato"/>
                <a:ea typeface="Lato"/>
                <a:cs typeface="Lato"/>
                <a:sym typeface="Lato"/>
              </a:rPr>
              <a:t>La Biblia: La Llegada del Salvador</a:t>
            </a:r>
            <a:endParaRPr sz="4800" b="0" i="0" u="none" strike="noStrike" cap="none">
              <a:solidFill>
                <a:schemeClr val="dk1"/>
              </a:solidFill>
              <a:latin typeface="Lato"/>
              <a:ea typeface="Lato"/>
              <a:cs typeface="Lato"/>
              <a:sym typeface="Lato"/>
            </a:endParaRPr>
          </a:p>
        </p:txBody>
      </p:sp>
      <p:sp>
        <p:nvSpPr>
          <p:cNvPr id="150" name="Google Shape;150;g26ba99a7413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g26ba99a7413_0_2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2" name="Google Shape;152;g26ba99a7413_0_22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6ba99a7413_0_331"/>
          <p:cNvSpPr/>
          <p:nvPr/>
        </p:nvSpPr>
        <p:spPr>
          <a:xfrm rot="10800000">
            <a:off x="4626347" y="54525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58" name="Google Shape;158;g26ba99a7413_0_331"/>
          <p:cNvSpPr txBox="1"/>
          <p:nvPr/>
        </p:nvSpPr>
        <p:spPr>
          <a:xfrm>
            <a:off x="4902869" y="54519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CAPTAR</a:t>
            </a:r>
            <a:endParaRPr sz="4200" b="0" i="0" u="none" strike="noStrike" cap="none">
              <a:solidFill>
                <a:schemeClr val="dk1"/>
              </a:solidFill>
              <a:latin typeface="Lato"/>
              <a:ea typeface="Lato"/>
              <a:cs typeface="Lato"/>
              <a:sym typeface="Lato"/>
            </a:endParaRPr>
          </a:p>
        </p:txBody>
      </p:sp>
      <p:sp>
        <p:nvSpPr>
          <p:cNvPr id="159" name="Google Shape;159;g26ba99a7413_0_331"/>
          <p:cNvSpPr/>
          <p:nvPr/>
        </p:nvSpPr>
        <p:spPr>
          <a:xfrm>
            <a:off x="4073242" y="54519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0" name="Google Shape;160;g26ba99a7413_0_331"/>
          <p:cNvSpPr/>
          <p:nvPr/>
        </p:nvSpPr>
        <p:spPr>
          <a:xfrm rot="10800000">
            <a:off x="4626347" y="198162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1" name="Google Shape;161;g26ba99a7413_0_331"/>
          <p:cNvSpPr txBox="1"/>
          <p:nvPr/>
        </p:nvSpPr>
        <p:spPr>
          <a:xfrm>
            <a:off x="4902869" y="198156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CONTAR</a:t>
            </a:r>
            <a:endParaRPr sz="4200" b="0" i="0" u="none" strike="noStrike" cap="none">
              <a:solidFill>
                <a:srgbClr val="000000"/>
              </a:solidFill>
              <a:latin typeface="Lato"/>
              <a:ea typeface="Lato"/>
              <a:cs typeface="Lato"/>
              <a:sym typeface="Lato"/>
            </a:endParaRPr>
          </a:p>
        </p:txBody>
      </p:sp>
      <p:sp>
        <p:nvSpPr>
          <p:cNvPr id="162" name="Google Shape;162;g26ba99a7413_0_331"/>
          <p:cNvSpPr/>
          <p:nvPr/>
        </p:nvSpPr>
        <p:spPr>
          <a:xfrm>
            <a:off x="4073242" y="198156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3" name="Google Shape;163;g26ba99a7413_0_331"/>
          <p:cNvSpPr/>
          <p:nvPr/>
        </p:nvSpPr>
        <p:spPr>
          <a:xfrm rot="10800000">
            <a:off x="4626347" y="341799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4" name="Google Shape;164;g26ba99a7413_0_331"/>
          <p:cNvSpPr txBox="1"/>
          <p:nvPr/>
        </p:nvSpPr>
        <p:spPr>
          <a:xfrm>
            <a:off x="4902869" y="341793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CONSIDERAR</a:t>
            </a:r>
            <a:endParaRPr sz="4200" b="0" i="0" u="none" strike="noStrike" cap="none">
              <a:solidFill>
                <a:schemeClr val="dk1"/>
              </a:solidFill>
              <a:latin typeface="Lato"/>
              <a:ea typeface="Lato"/>
              <a:cs typeface="Lato"/>
              <a:sym typeface="Lato"/>
            </a:endParaRPr>
          </a:p>
        </p:txBody>
      </p:sp>
      <p:sp>
        <p:nvSpPr>
          <p:cNvPr id="165" name="Google Shape;165;g26ba99a7413_0_331"/>
          <p:cNvSpPr/>
          <p:nvPr/>
        </p:nvSpPr>
        <p:spPr>
          <a:xfrm>
            <a:off x="4073242" y="341793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6" name="Google Shape;166;g26ba99a7413_0_331"/>
          <p:cNvSpPr/>
          <p:nvPr/>
        </p:nvSpPr>
        <p:spPr>
          <a:xfrm rot="10800000">
            <a:off x="4626347" y="485436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7" name="Google Shape;167;g26ba99a7413_0_331"/>
          <p:cNvSpPr txBox="1"/>
          <p:nvPr/>
        </p:nvSpPr>
        <p:spPr>
          <a:xfrm>
            <a:off x="4902869" y="485430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CONSOLIDAR</a:t>
            </a:r>
            <a:endParaRPr sz="4200" b="0" i="0" u="none" strike="noStrike" cap="none">
              <a:solidFill>
                <a:schemeClr val="dk1"/>
              </a:solidFill>
              <a:latin typeface="Lato"/>
              <a:ea typeface="Lato"/>
              <a:cs typeface="Lato"/>
              <a:sym typeface="Lato"/>
            </a:endParaRPr>
          </a:p>
        </p:txBody>
      </p:sp>
      <p:sp>
        <p:nvSpPr>
          <p:cNvPr id="168" name="Google Shape;168;g26ba99a7413_0_331"/>
          <p:cNvSpPr/>
          <p:nvPr/>
        </p:nvSpPr>
        <p:spPr>
          <a:xfrm>
            <a:off x="4073242" y="485430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9" name="Google Shape;169;g26ba99a7413_0_331"/>
          <p:cNvSpPr/>
          <p:nvPr/>
        </p:nvSpPr>
        <p:spPr>
          <a:xfrm>
            <a:off x="887993" y="1015809"/>
            <a:ext cx="3047100" cy="4585500"/>
          </a:xfrm>
          <a:prstGeom prst="rightArrow">
            <a:avLst>
              <a:gd name="adj1" fmla="val 50000"/>
              <a:gd name="adj2" fmla="val 50000"/>
            </a:avLst>
          </a:prstGeom>
          <a:solidFill>
            <a:srgbClr val="009444"/>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lt1"/>
                </a:solidFill>
                <a:latin typeface="Lato"/>
                <a:ea typeface="Lato"/>
                <a:cs typeface="Lato"/>
                <a:sym typeface="Lato"/>
              </a:rPr>
              <a:t>Las</a:t>
            </a:r>
            <a:endParaRPr sz="1400" b="0" i="0" u="none" strike="noStrike" cap="none">
              <a:solidFill>
                <a:schemeClr val="lt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lt1"/>
                </a:solidFill>
                <a:latin typeface="Lato"/>
                <a:ea typeface="Lato"/>
                <a:cs typeface="Lato"/>
                <a:sym typeface="Lato"/>
              </a:rPr>
              <a:t>4 C</a:t>
            </a:r>
            <a:endParaRPr sz="1400" b="0" i="0" u="none" strike="noStrike" cap="none">
              <a:solidFill>
                <a:schemeClr val="lt1"/>
              </a:solidFill>
              <a:latin typeface="Lato"/>
              <a:ea typeface="Lato"/>
              <a:cs typeface="Lato"/>
              <a:sym typeface="Lato"/>
            </a:endParaRPr>
          </a:p>
        </p:txBody>
      </p:sp>
      <p:sp>
        <p:nvSpPr>
          <p:cNvPr id="170" name="Google Shape;170;g26ba99a7413_0_331"/>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1</a:t>
            </a:r>
            <a:endParaRPr sz="1400" b="1" i="0" u="none" strike="noStrike" cap="none">
              <a:solidFill>
                <a:schemeClr val="lt1"/>
              </a:solidFill>
              <a:latin typeface="Lato"/>
              <a:ea typeface="Lato"/>
              <a:cs typeface="Lato"/>
              <a:sym typeface="Lato"/>
            </a:endParaRPr>
          </a:p>
        </p:txBody>
      </p:sp>
      <p:sp>
        <p:nvSpPr>
          <p:cNvPr id="171" name="Google Shape;171;g26ba99a7413_0_331"/>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2</a:t>
            </a:r>
            <a:endParaRPr sz="1400" b="1" i="0" u="none" strike="noStrike" cap="none">
              <a:solidFill>
                <a:schemeClr val="lt1"/>
              </a:solidFill>
              <a:latin typeface="Lato"/>
              <a:ea typeface="Lato"/>
              <a:cs typeface="Lato"/>
              <a:sym typeface="Lato"/>
            </a:endParaRPr>
          </a:p>
        </p:txBody>
      </p:sp>
      <p:sp>
        <p:nvSpPr>
          <p:cNvPr id="172" name="Google Shape;172;g26ba99a7413_0_331"/>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3</a:t>
            </a:r>
            <a:endParaRPr sz="1400" b="1" i="0" u="none" strike="noStrike" cap="none">
              <a:solidFill>
                <a:schemeClr val="lt1"/>
              </a:solidFill>
              <a:latin typeface="Lato"/>
              <a:ea typeface="Lato"/>
              <a:cs typeface="Lato"/>
              <a:sym typeface="Lato"/>
            </a:endParaRPr>
          </a:p>
        </p:txBody>
      </p:sp>
      <p:sp>
        <p:nvSpPr>
          <p:cNvPr id="173" name="Google Shape;173;g26ba99a7413_0_331"/>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4</a:t>
            </a:r>
            <a:endParaRPr sz="1400" b="1" i="0" u="none" strike="noStrike" cap="none">
              <a:solidFill>
                <a:schemeClr val="lt1"/>
              </a:solidFill>
              <a:latin typeface="Lato"/>
              <a:ea typeface="Lato"/>
              <a:cs typeface="Lato"/>
              <a:sym typeface="Lato"/>
            </a:endParaRPr>
          </a:p>
        </p:txBody>
      </p:sp>
      <p:pic>
        <p:nvPicPr>
          <p:cNvPr id="174" name="Google Shape;174;g26ba99a7413_0_33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6c0eec2cfd_0_89"/>
          <p:cNvSpPr txBox="1"/>
          <p:nvPr/>
        </p:nvSpPr>
        <p:spPr>
          <a:xfrm>
            <a:off x="1475027" y="403125"/>
            <a:ext cx="8958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del Curso</a:t>
            </a:r>
            <a:endParaRPr sz="6000" b="0" i="0" u="none" strike="noStrike" cap="none">
              <a:solidFill>
                <a:srgbClr val="009444"/>
              </a:solidFill>
              <a:latin typeface="Lato"/>
              <a:ea typeface="Lato"/>
              <a:cs typeface="Lato"/>
              <a:sym typeface="Lato"/>
            </a:endParaRPr>
          </a:p>
        </p:txBody>
      </p:sp>
      <p:cxnSp>
        <p:nvCxnSpPr>
          <p:cNvPr id="180" name="Google Shape;180;g26c0eec2cfd_0_89"/>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sp>
        <p:nvSpPr>
          <p:cNvPr id="181" name="Google Shape;181;g26c0eec2cfd_0_89"/>
          <p:cNvSpPr/>
          <p:nvPr/>
        </p:nvSpPr>
        <p:spPr>
          <a:xfrm>
            <a:off x="745675" y="2011694"/>
            <a:ext cx="10450200" cy="14994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2" name="Google Shape;182;g26c0eec2cfd_0_89"/>
          <p:cNvSpPr/>
          <p:nvPr/>
        </p:nvSpPr>
        <p:spPr>
          <a:xfrm>
            <a:off x="1086826" y="24176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3" name="Google Shape;183;g26c0eec2cfd_0_89"/>
          <p:cNvSpPr/>
          <p:nvPr/>
        </p:nvSpPr>
        <p:spPr>
          <a:xfrm>
            <a:off x="2048261" y="2011054"/>
            <a:ext cx="9147600" cy="14994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4" name="Google Shape;184;g26c0eec2cfd_0_89"/>
          <p:cNvSpPr txBox="1"/>
          <p:nvPr/>
        </p:nvSpPr>
        <p:spPr>
          <a:xfrm>
            <a:off x="2048261" y="2011054"/>
            <a:ext cx="9147600" cy="1499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Leer y entender historias clave de la vida, muerte, y resurrección de Jesús utilizando el método de las Cuatro “C”: Captar, Contar, Considerar, Consolidar.</a:t>
            </a:r>
            <a:endParaRPr sz="2500" b="0" i="0" u="none" strike="noStrike" cap="none">
              <a:solidFill>
                <a:schemeClr val="lt1"/>
              </a:solidFill>
              <a:latin typeface="Lato"/>
              <a:ea typeface="Lato"/>
              <a:cs typeface="Lato"/>
              <a:sym typeface="Lato"/>
            </a:endParaRPr>
          </a:p>
        </p:txBody>
      </p:sp>
      <p:sp>
        <p:nvSpPr>
          <p:cNvPr id="185" name="Google Shape;185;g26c0eec2cfd_0_89"/>
          <p:cNvSpPr/>
          <p:nvPr/>
        </p:nvSpPr>
        <p:spPr>
          <a:xfrm>
            <a:off x="745675" y="3802251"/>
            <a:ext cx="10450200" cy="14994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6" name="Google Shape;186;g26c0eec2cfd_0_89"/>
          <p:cNvSpPr/>
          <p:nvPr/>
        </p:nvSpPr>
        <p:spPr>
          <a:xfrm>
            <a:off x="1086826" y="42083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7" name="Google Shape;187;g26c0eec2cfd_0_89"/>
          <p:cNvSpPr/>
          <p:nvPr/>
        </p:nvSpPr>
        <p:spPr>
          <a:xfrm>
            <a:off x="2048261" y="3802251"/>
            <a:ext cx="9147600" cy="14994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8" name="Google Shape;188;g26c0eec2cfd_0_89"/>
          <p:cNvSpPr txBox="1"/>
          <p:nvPr/>
        </p:nvSpPr>
        <p:spPr>
          <a:xfrm>
            <a:off x="2048261" y="3802251"/>
            <a:ext cx="9147600" cy="1499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Compartir una historia clave de la vida, muerte o resurrección de Jesús utilizando el método de las Cuatro “C”:  Captar, Contar, Considerar, Consolidar.</a:t>
            </a:r>
            <a:endParaRPr sz="2500" b="0" i="0" u="none" strike="noStrike" cap="none">
              <a:solidFill>
                <a:schemeClr val="lt1"/>
              </a:solidFill>
              <a:latin typeface="Lato"/>
              <a:ea typeface="Lato"/>
              <a:cs typeface="Lato"/>
              <a:sym typeface="Lato"/>
            </a:endParaRPr>
          </a:p>
        </p:txBody>
      </p:sp>
      <p:pic>
        <p:nvPicPr>
          <p:cNvPr id="189" name="Google Shape;189;g26c0eec2cfd_0_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2512</Words>
  <Application>Microsoft Office PowerPoint</Application>
  <PresentationFormat>Widescreen</PresentationFormat>
  <Paragraphs>204</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Lato Black</vt:lpstr>
      <vt:lpstr>Arial</vt:lpstr>
      <vt:lpstr>Lato</vt:lpstr>
      <vt:lpstr>Overlock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Nathan Schulte</cp:lastModifiedBy>
  <cp:revision>1</cp:revision>
  <dcterms:created xsi:type="dcterms:W3CDTF">2023-11-29T19:33:05Z</dcterms:created>
  <dcterms:modified xsi:type="dcterms:W3CDTF">2024-12-17T18:31:53Z</dcterms:modified>
</cp:coreProperties>
</file>