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7" r:id="rId5"/>
    <p:sldId id="258" r:id="rId6"/>
    <p:sldId id="305" r:id="rId7"/>
    <p:sldId id="261" r:id="rId8"/>
    <p:sldId id="262" r:id="rId9"/>
    <p:sldId id="263" r:id="rId10"/>
    <p:sldId id="265" r:id="rId11"/>
    <p:sldId id="306" r:id="rId12"/>
    <p:sldId id="271" r:id="rId13"/>
    <p:sldId id="269" r:id="rId14"/>
    <p:sldId id="270" r:id="rId15"/>
    <p:sldId id="273" r:id="rId16"/>
    <p:sldId id="274" r:id="rId17"/>
    <p:sldId id="272" r:id="rId18"/>
    <p:sldId id="276" r:id="rId19"/>
    <p:sldId id="275" r:id="rId20"/>
    <p:sldId id="307" r:id="rId21"/>
    <p:sldId id="308" r:id="rId22"/>
    <p:sldId id="309" r:id="rId23"/>
    <p:sldId id="295" r:id="rId24"/>
    <p:sldId id="296" r:id="rId25"/>
    <p:sldId id="310" r:id="rId26"/>
    <p:sldId id="287" r:id="rId27"/>
    <p:sldId id="290" r:id="rId28"/>
    <p:sldId id="311" r:id="rId29"/>
    <p:sldId id="312" r:id="rId30"/>
    <p:sldId id="313" r:id="rId31"/>
    <p:sldId id="314" r:id="rId32"/>
    <p:sldId id="315" r:id="rId33"/>
    <p:sldId id="321" r:id="rId34"/>
    <p:sldId id="316" r:id="rId35"/>
    <p:sldId id="297" r:id="rId36"/>
    <p:sldId id="317" r:id="rId37"/>
    <p:sldId id="298" r:id="rId38"/>
    <p:sldId id="318" r:id="rId39"/>
    <p:sldId id="319" r:id="rId40"/>
    <p:sldId id="285" r:id="rId41"/>
    <p:sldId id="320" r:id="rId42"/>
    <p:sldId id="282" r:id="rId43"/>
    <p:sldId id="284" r:id="rId44"/>
  </p:sldIdLst>
  <p:sldSz cx="12192000" cy="6858000"/>
  <p:notesSz cx="6858000" cy="9144000"/>
  <p:embeddedFontLst>
    <p:embeddedFont>
      <p:font typeface="Lato" panose="020F050202020403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8lqJhqYNX9eKPSsQ/OXQSfT0I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0D2C48-95C1-4ECB-AFAE-87F0B854655D}">
  <a:tblStyle styleId="{790D2C48-95C1-4ECB-AFAE-87F0B854655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2"/>
    <p:restoredTop sz="67885"/>
  </p:normalViewPr>
  <p:slideViewPr>
    <p:cSldViewPr snapToGrid="0">
      <p:cViewPr varScale="1">
        <p:scale>
          <a:sx n="50" d="100"/>
          <a:sy n="50" d="100"/>
        </p:scale>
        <p:origin x="184"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customschemas.google.com/relationships/presentationmetadata" Target="meta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dventistas.org/es/mayordomiacristiana/54-preguntas-sobre-diezmos-y-ofrenda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josephprince.org/blog/espanol/dios-quiere-que-tengas-exito-en-todas-las-cosa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els.net/faq/a-christian-view-of-wealth/"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ensaje-celestial.com/2013/05/el-rapto-de-la-iglesia.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elsprod.blob.core.windows.net/media/media/academiacristo/pdf-content/biblioteca%20te%C3%B3logica/enestocreemo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e314509b4d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La Virgen María: ¿Qué dice la Biblia?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Lucas 1:26-56 nos da mucha información sobre la Virgen.  La llaman “bendita entre mujeres” porque encontró “gracia delante de Dios”. (vs. 30) Su elección para ser la madre del Salvador fue puro amor inmerecido. Aunque virgen, concibió y dio a luz al Hijo de Dios por obra del Espíritu Santo (vs. 35)</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Ella es un buen ejemplo de fe humilde (vs. 38) Llamó a Dios su Salvador (v. 47), indicando que era una pecadora que necesitaba ser salvada como el resto de nosotros.</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7" name="Google Shape;207;g2e314509b4d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74b448e17c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100" dirty="0">
                <a:effectLst/>
                <a:latin typeface="Calibri" panose="020F0502020204030204" pitchFamily="34" charset="0"/>
                <a:ea typeface="Calibri" panose="020F0502020204030204" pitchFamily="34" charset="0"/>
              </a:rPr>
              <a:t> Porque hay un solo Dios, y un solo mediador entre Dios y los hombres, que es Jesucristo hombre, el cual se dio a sí mismo en rescate por todos. (1 Timoteo 2:5,6) </a:t>
            </a:r>
          </a:p>
          <a:p>
            <a:pPr marL="0" marR="0" indent="0">
              <a:buFontTx/>
              <a:buNone/>
            </a:pPr>
            <a:endParaRPr lang="es-419" sz="1100" dirty="0">
              <a:effectLst/>
              <a:latin typeface="Calibri" panose="020F0502020204030204" pitchFamily="34" charset="0"/>
              <a:ea typeface="Calibri" panose="020F0502020204030204" pitchFamily="34" charset="0"/>
            </a:endParaRPr>
          </a:p>
          <a:p>
            <a:pPr marL="0" marR="0" indent="0">
              <a:buFontTx/>
              <a:buNone/>
            </a:pPr>
            <a:r>
              <a:rPr lang="es-419" sz="1100" dirty="0">
                <a:effectLst/>
                <a:latin typeface="Calibri" panose="020F0502020204030204" pitchFamily="34" charset="0"/>
                <a:ea typeface="Calibri" panose="020F0502020204030204" pitchFamily="34" charset="0"/>
              </a:rPr>
              <a:t>La Biblia enseña que solo tenemos a uno que media en nuestro nombre con Dios: Jesús. No necesitamos a otro porque la obra de Jesús para salvarnos es perfecta y fue “por todos”.</a:t>
            </a:r>
            <a:endParaRPr lang="en-US" sz="1100" dirty="0">
              <a:effectLst/>
              <a:latin typeface="Calibri" panose="020F0502020204030204" pitchFamily="34" charset="0"/>
              <a:ea typeface="Calibri" panose="020F0502020204030204" pitchFamily="34" charset="0"/>
            </a:endParaRPr>
          </a:p>
          <a:p>
            <a:pPr marL="1371600" marR="171450" lvl="2" indent="-298450" algn="l" rtl="0">
              <a:spcBef>
                <a:spcPts val="0"/>
              </a:spcBef>
              <a:spcAft>
                <a:spcPts val="1000"/>
              </a:spcAft>
              <a:buClr>
                <a:schemeClr val="dk1"/>
              </a:buClr>
              <a:buSzPts val="1100"/>
              <a:buFont typeface="Calibri"/>
              <a:buAutoNum type="romanLcPeriod"/>
            </a:pPr>
            <a:endParaRPr lang="en-US" dirty="0">
              <a:solidFill>
                <a:schemeClr val="dk1"/>
              </a:solidFill>
              <a:latin typeface="Calibri"/>
              <a:ea typeface="Calibri"/>
              <a:cs typeface="Calibri"/>
              <a:sym typeface="Calibri"/>
            </a:endParaRPr>
          </a:p>
        </p:txBody>
      </p:sp>
      <p:sp>
        <p:nvSpPr>
          <p:cNvPr id="218" name="Google Shape;218;g274b448e17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e879e93aee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5. Purgatorio: ¿Qué dice la Iglesia Católica Romana?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0" marR="0" lvl="0" indent="0">
              <a:buFontTx/>
              <a:buNone/>
            </a:pPr>
            <a:r>
              <a:rPr lang="es-419" sz="1800" dirty="0">
                <a:effectLst/>
                <a:latin typeface="Calibri" panose="020F0502020204030204" pitchFamily="34" charset="0"/>
                <a:ea typeface="Calibri" panose="020F0502020204030204" pitchFamily="34" charset="0"/>
              </a:rPr>
              <a:t>“Los que mueren en la gracia y en la amistad de Dios, pero imperfectamente purificados, aunque están seguros de su eterna salvación, sufren después de su muerte una purificación, a fin de obtener la santidad necesaria para entrar en la alegría del cielo…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48" name="Google Shape;248;g2e879e93aee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e879e93aee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5. Purgatorio: ¿Qué dice la Iglesia Católica Romana?</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Desde los primeros tiempos, la Iglesia ha honrado la memoria de los difuntos y ha ofrecido sufragios en su favor, en particular el sacrificio eucarístico (cf. DS 856), para que, una vez purificados, puedan llegar a la visión beatífica de Dios. La Iglesia también recomienda las limosnas, las indulgencias y las obras de penitencia en favor de los difuntos.  (C.I.C., #1030)”</a:t>
            </a:r>
          </a:p>
          <a:p>
            <a:pPr marL="342900" marR="0" lvl="0" indent="-342900">
              <a:buFont typeface="Symbol" pitchFamily="2" charset="2"/>
              <a:buChar char=""/>
            </a:pPr>
            <a:endParaRPr lang="es-419" sz="1800" dirty="0">
              <a:effectLst/>
              <a:latin typeface="Calibri" panose="020F0502020204030204" pitchFamily="34" charset="0"/>
              <a:ea typeface="Calibri" panose="020F0502020204030204" pitchFamily="34" charset="0"/>
            </a:endParaRPr>
          </a:p>
          <a:p>
            <a:pPr marL="0" marR="0" lvl="0" indent="0">
              <a:buFontTx/>
              <a:buNone/>
            </a:pPr>
            <a:r>
              <a:rPr lang="es-419" sz="1100" dirty="0">
                <a:effectLst/>
                <a:latin typeface="Calibri" panose="020F0502020204030204" pitchFamily="34" charset="0"/>
                <a:ea typeface="Calibri" panose="020F0502020204030204" pitchFamily="34" charset="0"/>
              </a:rPr>
              <a:t>Explica que esta cita es antibíblica.</a:t>
            </a:r>
            <a:br>
              <a:rPr lang="es-419" sz="1100" dirty="0">
                <a:effectLst/>
                <a:latin typeface="Calibri" panose="020F0502020204030204" pitchFamily="34" charset="0"/>
                <a:ea typeface="Calibri" panose="020F0502020204030204" pitchFamily="34" charset="0"/>
              </a:rPr>
            </a:br>
            <a:endParaRPr lang="es-419"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“Imperfectamente purificados” – implica que la obra de Jesús no es suficiente para limpiarnos y hacernos aptos para el cielo.</a:t>
            </a:r>
          </a:p>
          <a:p>
            <a:pPr marL="171450" marR="0" lvl="0" indent="-171450"/>
            <a:r>
              <a:rPr lang="es-419" sz="1100" dirty="0">
                <a:effectLst/>
                <a:latin typeface="Calibri" panose="020F0502020204030204" pitchFamily="34" charset="0"/>
                <a:ea typeface="Calibri" panose="020F0502020204030204" pitchFamily="34" charset="0"/>
              </a:rPr>
              <a:t>“…sufren después de su muerte una purificación” – la Biblia indica que los creyentes van directamente al cielo cuando mueren, un final eterno para todo sufrimiento.</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“Ha ofrecido sufragios en su favor” – En ninguna parte la Biblia nos llama a orar o hacer sacrificios por los muertos. De hecho, nos enseña que los muertos están más allá de nuestra ayuda (Lucas 16:26, Heb. 9:27), y los muertos en Cristo en el cielo no necesitan nuestra ayuda.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9" name="Google Shape;259;g2e879e93ae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e879e93aee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Purgatorio: ¿Qué dice la Biblia?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Lucas 23:39-43 – ¿Qué les sucede a los creyentes cuando morimos? “Hoy estarás conmigo en el paraíso”, dijo Jesús a un criminal arrepentido que sufría una sentencia de muerte. </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El resto de la Biblia confirma que, en el momento de la muerte, las almas de los creyentes van a la gloria (Ecl. 12:7, Filipenses 1:23, etc.).</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 sangre de Jesucristo su Hijo nos limpia de todo pecado. (1 Juan 1:7) Jesús la sangre nos limpia por completo.</a:t>
            </a:r>
            <a:endParaRPr lang="en-US" sz="11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237" name="Google Shape;237;g2e879e93aee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e879e93aee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100" dirty="0">
                <a:effectLst/>
                <a:latin typeface="Calibri" panose="020F0502020204030204" pitchFamily="34" charset="0"/>
                <a:ea typeface="Calibri" panose="020F0502020204030204" pitchFamily="34" charset="0"/>
              </a:rPr>
              <a:t>6. Confesión: ¿Qué dice la Iglesia Católica Romana?</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 confesión de los pecados hecha al sacerdote constituye una parte esencial del sacramento de la Penitencia. Liberado del pecado, el pecador debe hacer algo más para reparar sus pecados: debe "satisfacer" de manera apropiada o "expiar" sus pecados. Esta satisfacción se llama también "penitencia “[y] puede consistir en la oración, en ofrendas, en obras de misericordia, servicios al prójimo, privaciones voluntarias, sacrificios…” (C.I.C., #1456-1460)</a:t>
            </a:r>
            <a:br>
              <a:rPr lang="es-419"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Explica que esta cita es antibíblica.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“Hecha al sacerdote” – Los católicos creen que solo los sacerdotes tienen la autoridad para perdonar los pecados, otorgada por el Papa, quien se sienta en el asiento de Cristo.</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“debe hacer algo más para reparar sus pecados… satisfacer o expiar sus pecados” – Nótese nuevamente cómo la obra de Cristo es vista como insuficiente para satisfacer o expiar nuestros pecados. En cambio, debemos completar eso con nuestras obras.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81" name="Google Shape;281;g2e879e93aee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e879e93aee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Confesión: ¿Qué dice la Biblia?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 Biblia enseña que podemos confesar nuestros pecados directamente a Dios (Lucas 18:13) a cualquier hermano creyente (Santiago 5:16).</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 Biblia enseña que cuando confesamos nuestros pecados, Dios es fiel y justo y nos perdona por causa de Jesús (Mateo 3:8), no por nada que hagamos.</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 Biblia sí nos llama a producir frutos dignos de arrepentimiento (Mateo 3:8). Es decir, en agradecimiento por el perdón recibido, nos esforzaremos por no volver a pecar.</a:t>
            </a:r>
            <a:endParaRPr lang="en-US" sz="11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70" name="Google Shape;270;g2e879e93aee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7EAF2493-0654-E43F-F617-C26E1350FEA4}"/>
            </a:ext>
          </a:extLst>
        </p:cNvPr>
        <p:cNvGrpSpPr/>
        <p:nvPr/>
      </p:nvGrpSpPr>
      <p:grpSpPr>
        <a:xfrm>
          <a:off x="0" y="0"/>
          <a:ext cx="0" cy="0"/>
          <a:chOff x="0" y="0"/>
          <a:chExt cx="0" cy="0"/>
        </a:xfrm>
      </p:grpSpPr>
      <p:sp>
        <p:nvSpPr>
          <p:cNvPr id="143" name="Google Shape;143;p28:notes">
            <a:extLst>
              <a:ext uri="{FF2B5EF4-FFF2-40B4-BE49-F238E27FC236}">
                <a16:creationId xmlns:a16="http://schemas.microsoft.com/office/drawing/2014/main" id="{E6B42465-95BC-F076-851C-10386ABE4F3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7. </a:t>
            </a:r>
            <a:r>
              <a:rPr lang="es-419" sz="1800" b="1" dirty="0">
                <a:effectLst/>
                <a:latin typeface="Calibri" panose="020F0502020204030204" pitchFamily="34" charset="0"/>
                <a:ea typeface="Calibri" panose="020F0502020204030204" pitchFamily="34" charset="0"/>
              </a:rPr>
              <a:t>¿Preguntas?</a:t>
            </a:r>
            <a:r>
              <a:rPr lang="es-419" sz="1800" dirty="0">
                <a:effectLst/>
                <a:latin typeface="Calibri" panose="020F0502020204030204" pitchFamily="34" charset="0"/>
                <a:ea typeface="Calibri" panose="020F0502020204030204" pitchFamily="34" charset="0"/>
              </a:rPr>
              <a:t>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419"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i="1" dirty="0">
                <a:solidFill>
                  <a:srgbClr val="00B050"/>
                </a:solidFill>
                <a:effectLst/>
                <a:latin typeface="Calibri" panose="020F0502020204030204" pitchFamily="34" charset="0"/>
                <a:ea typeface="Calibri" panose="020F0502020204030204" pitchFamily="34" charset="0"/>
              </a:rPr>
              <a:t>Tómese el tiempo para responder a cualquier pregunta que los estudiantes puedan tener.</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a:extLst>
              <a:ext uri="{FF2B5EF4-FFF2-40B4-BE49-F238E27FC236}">
                <a16:creationId xmlns:a16="http://schemas.microsoft.com/office/drawing/2014/main" id="{A41B0793-4F09-015A-93E6-06E064B4E8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7503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C6DAA538-076A-DF29-8418-5D7D510690DE}"/>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2D10D066-2054-5B9E-516C-8EFFFA7875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15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#2: Comparar la Biblia con la enseñanza de la Iglesia Protestante. </a:t>
            </a:r>
            <a:endParaRPr lang="en-US" sz="1800" dirty="0">
              <a:effectLst/>
              <a:latin typeface="Calibri" panose="020F0502020204030204" pitchFamily="34" charset="0"/>
              <a:ea typeface="Calibri" panose="020F0502020204030204" pitchFamily="34" charset="0"/>
            </a:endParaRPr>
          </a:p>
          <a:p>
            <a:pPr marL="0" marR="171450" lvl="0" indent="0" algn="l" rtl="0">
              <a:lnSpc>
                <a:spcPct val="115000"/>
              </a:lnSpc>
              <a:spcBef>
                <a:spcPts val="1000"/>
              </a:spcBef>
              <a:spcAft>
                <a:spcPts val="0"/>
              </a:spcAft>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5165D750-C301-2E35-54C1-AFDCFA4367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4603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F86D39B-B5BE-74B0-45B5-AE0B3EE0F82F}"/>
            </a:ext>
          </a:extLst>
        </p:cNvPr>
        <p:cNvGrpSpPr/>
        <p:nvPr/>
      </p:nvGrpSpPr>
      <p:grpSpPr>
        <a:xfrm>
          <a:off x="0" y="0"/>
          <a:ext cx="0" cy="0"/>
          <a:chOff x="0" y="0"/>
          <a:chExt cx="0" cy="0"/>
        </a:xfrm>
      </p:grpSpPr>
      <p:sp>
        <p:nvSpPr>
          <p:cNvPr id="143" name="Google Shape;143;p28:notes">
            <a:extLst>
              <a:ext uri="{FF2B5EF4-FFF2-40B4-BE49-F238E27FC236}">
                <a16:creationId xmlns:a16="http://schemas.microsoft.com/office/drawing/2014/main" id="{79A7AACA-7394-F3AB-1271-C28A014538E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cs typeface="Calibri" panose="020F0502020204030204" pitchFamily="34" charset="0"/>
              </a:rPr>
              <a:t>1. Pregunta de la Tarea: Algunas iglesias protestantes exigen lo que la Biblia no exige y prometen lo que la Biblia no promete. ¿Puedes dar ejemplos de eso?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b="1" i="1" dirty="0">
              <a:solidFill>
                <a:schemeClr val="dk1"/>
              </a:solidFill>
              <a:effectLst/>
              <a:latin typeface="Calibri"/>
              <a:ea typeface="Calibri" panose="020F0502020204030204" pitchFamily="34" charset="0"/>
              <a:cs typeface="Calibri"/>
              <a:sym typeface="Calibri"/>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419" sz="1800" dirty="0">
              <a:effectLst/>
              <a:latin typeface="Calibri" panose="020F0502020204030204" pitchFamily="34" charset="0"/>
              <a:ea typeface="Calibri" panose="020F0502020204030204" pitchFamily="34" charset="0"/>
            </a:endParaRPr>
          </a:p>
          <a:p>
            <a:pPr marL="285750" marR="171450" lvl="0" indent="-285750" algn="l" defTabSz="914400" rtl="0" eaLnBrk="1" fontAlgn="auto" latinLnBrk="0" hangingPunct="1">
              <a:lnSpc>
                <a:spcPct val="100000"/>
              </a:lnSpc>
              <a:spcBef>
                <a:spcPts val="100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Muchas iglesias protestantes prohíben cosas que la Biblia no prohíbe: los ejemplos dados en el video fueron el uso de alcohol, maquillaje o joyas; actividades como bailar; etc.</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Muchas iglesias protestantes también ordenan lo que la Biblia no ordena: el diezmo (ofrenda obligatoria del 10% de los ingresos), el ayuno o el uso de cierto tipo de ropa.</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Ejemplos: Una vida feliz y próspera, bendiciones financieras a cambio de ofrendas, sanidades milagrosas, etc.</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i="1" dirty="0">
                <a:solidFill>
                  <a:srgbClr val="00B050"/>
                </a:solidFill>
                <a:effectLst/>
                <a:latin typeface="Calibri" panose="020F0502020204030204" pitchFamily="34" charset="0"/>
                <a:ea typeface="Calibri" panose="020F0502020204030204" pitchFamily="34" charset="0"/>
              </a:rPr>
              <a:t>Esté preparado para citar versículos de las Escrituras si los alumnos argumentan que cualquiera de los anteriores es bíblico. Pero no pierdas demasiado tiempo en este punto. Asegúreles que profundizarán este tema en el curso "Legalismo: Enemigo de la Gracia.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a:extLst>
              <a:ext uri="{FF2B5EF4-FFF2-40B4-BE49-F238E27FC236}">
                <a16:creationId xmlns:a16="http://schemas.microsoft.com/office/drawing/2014/main" id="{868767DB-4242-87B6-9E7F-077B7766FB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115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72AF929E-1DB8-A869-27E0-31F5BCF6427A}"/>
            </a:ext>
          </a:extLst>
        </p:cNvPr>
        <p:cNvGrpSpPr/>
        <p:nvPr/>
      </p:nvGrpSpPr>
      <p:grpSpPr>
        <a:xfrm>
          <a:off x="0" y="0"/>
          <a:ext cx="0" cy="0"/>
          <a:chOff x="0" y="0"/>
          <a:chExt cx="0" cy="0"/>
        </a:xfrm>
      </p:grpSpPr>
      <p:sp>
        <p:nvSpPr>
          <p:cNvPr id="313" name="Google Shape;313;g2e879e93aee_0_324:notes">
            <a:extLst>
              <a:ext uri="{FF2B5EF4-FFF2-40B4-BE49-F238E27FC236}">
                <a16:creationId xmlns:a16="http://schemas.microsoft.com/office/drawing/2014/main" id="{5F2AE8B1-A8E2-6190-FF02-15D052E4FF5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cs typeface="Calibri" panose="020F0502020204030204" pitchFamily="34" charset="0"/>
              </a:rPr>
              <a:t> </a:t>
            </a:r>
            <a:r>
              <a:rPr lang="es-419" sz="1800" dirty="0">
                <a:effectLst/>
                <a:latin typeface="Calibri" panose="020F0502020204030204" pitchFamily="34" charset="0"/>
                <a:ea typeface="Calibri" panose="020F0502020204030204" pitchFamily="34" charset="0"/>
              </a:rPr>
              <a:t>2. ¿Cómo ordenar o prometer lo que la Biblia no daña la fe de los creyentes? </a:t>
            </a:r>
            <a:br>
              <a:rPr lang="es-419" sz="1800" dirty="0">
                <a:effectLst/>
                <a:latin typeface="Calibri" panose="020F0502020204030204" pitchFamily="34" charset="0"/>
                <a:ea typeface="Calibri" panose="020F0502020204030204" pitchFamily="34" charset="0"/>
              </a:rPr>
            </a:br>
            <a:br>
              <a:rPr lang="es-419" sz="1800" dirty="0">
                <a:effectLst/>
                <a:latin typeface="Calibri" panose="020F0502020204030204" pitchFamily="34" charset="0"/>
                <a:ea typeface="Calibri" panose="020F0502020204030204" pitchFamily="34" charset="0"/>
              </a:rPr>
            </a:br>
            <a:r>
              <a:rPr lang="es-419" sz="1800" i="1" dirty="0">
                <a:solidFill>
                  <a:srgbClr val="00B050"/>
                </a:solidFill>
                <a:effectLst/>
                <a:latin typeface="Calibri" panose="020F0502020204030204" pitchFamily="34" charset="0"/>
                <a:ea typeface="Calibri" panose="020F0502020204030204" pitchFamily="34" charset="0"/>
              </a:rPr>
              <a:t>Permita que los estudiantes platiquen en clase. Luego, complemente sus respuestas con lo siguiente:</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lang="en-US" dirty="0">
              <a:solidFill>
                <a:schemeClr val="dk1"/>
              </a:solidFill>
              <a:latin typeface="Calibri"/>
              <a:ea typeface="Calibri"/>
              <a:cs typeface="Calibri"/>
              <a:sym typeface="Calibri"/>
            </a:endParaRPr>
          </a:p>
        </p:txBody>
      </p:sp>
      <p:sp>
        <p:nvSpPr>
          <p:cNvPr id="314" name="Google Shape;314;g2e879e93aee_0_324:notes">
            <a:extLst>
              <a:ext uri="{FF2B5EF4-FFF2-40B4-BE49-F238E27FC236}">
                <a16:creationId xmlns:a16="http://schemas.microsoft.com/office/drawing/2014/main" id="{0129D8E3-DE50-12CD-AF77-4DA1707E6C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6023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DF9B21D5-D7C3-64E7-CC41-A967FF7A29E6}"/>
            </a:ext>
          </a:extLst>
        </p:cNvPr>
        <p:cNvGrpSpPr/>
        <p:nvPr/>
      </p:nvGrpSpPr>
      <p:grpSpPr>
        <a:xfrm>
          <a:off x="0" y="0"/>
          <a:ext cx="0" cy="0"/>
          <a:chOff x="0" y="0"/>
          <a:chExt cx="0" cy="0"/>
        </a:xfrm>
      </p:grpSpPr>
      <p:sp>
        <p:nvSpPr>
          <p:cNvPr id="313" name="Google Shape;313;g2e879e93aee_0_324:notes">
            <a:extLst>
              <a:ext uri="{FF2B5EF4-FFF2-40B4-BE49-F238E27FC236}">
                <a16:creationId xmlns:a16="http://schemas.microsoft.com/office/drawing/2014/main" id="{58171E26-8D67-FE50-76FA-C29E14E635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2. ¿Cómo ordenar o prometer lo que la Biblia no daña la fe de los creyentes? </a:t>
            </a:r>
          </a:p>
          <a:p>
            <a:pPr marL="0" marR="0" indent="0">
              <a:buFontTx/>
              <a:buNone/>
            </a:pPr>
            <a:endParaRPr lang="es-419" sz="1800" dirty="0">
              <a:effectLst/>
              <a:latin typeface="Calibri" panose="020F0502020204030204" pitchFamily="34" charset="0"/>
              <a:ea typeface="Calibri" panose="020F0502020204030204" pitchFamily="34" charset="0"/>
            </a:endParaRPr>
          </a:p>
          <a:p>
            <a:pPr marL="285750" marR="0" indent="-285750"/>
            <a:r>
              <a:rPr lang="es-419" sz="1800" dirty="0">
                <a:effectLst/>
                <a:latin typeface="Calibri" panose="020F0502020204030204" pitchFamily="34" charset="0"/>
                <a:ea typeface="Calibri" panose="020F0502020204030204" pitchFamily="34" charset="0"/>
              </a:rPr>
              <a:t>Primero, agregar reglas a las que Dios nos da en su Palabra es pecaminoso. Jesús lo condenó (Mateo 15:8-9).</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Además de ser pecaminoso, es peligroso. Hacer reglas que no son bíblicas pone nuestro enfoque en nuestras propias obras, en lugar de en Cristo y su obra. Esto puede conducir rápidamente a dos lugares: orgullo o desesperación. El creyente que piensa que está haciendo bien en guardar las reglas adicionales puede enorgullecerse de sus obras y considerarse un buen cristiano por ellas. El creyente que no cumple con las reglas adicionales puede perder la esperanza del amor de Dios y sentirse como un cristiano indigno a causa de ello. En cualquier caso, en lugar de confiar solo en Cristo, el creyente está confiando en sus obras.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Agregar promesas que Dios no da también daña nuestra fe. Crea falsas expectativas que pueden llevar a la desesperación: el cristiano que cree que Dios le promete una curación milagrosa, por ejemplo, puede considerar a Dios un mentiroso, o su fe defectuosa, cuando no la recibe.</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Además, Dios nos llama a vivir enfocados en nuestras bendiciones espirituales en Cristo y nuestro hogar eterno en el cielo (Col. 3:1-4). En cambio, prometer prosperidad a los creyentes nos distrae de estas cosas y nos enfoca en las bendiciones terrenales. Rápidamente tales bendiciones terrenales pueden convertirse en nuestro ídolo, lo que realmente buscamos, y Dios simplemente en el “genio” o “máquina expendedora” que puede dárnoslas.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Nuestro mayor problema es el pecado, y Cristo es nuestro Salvador del pecado. La prosperidad prometedora disminuye el problema del pecado y lleva a las personas a concluir que sus mayores problemas son con sus finanzas, salud, etc. También los lleva a mirar a Cristo como su "salvador" de la pobreza, la enfermedad, etc., pero no tanto como su Salvador del pecado.</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314" name="Google Shape;314;g2e879e93aee_0_324:notes">
            <a:extLst>
              <a:ext uri="{FF2B5EF4-FFF2-40B4-BE49-F238E27FC236}">
                <a16:creationId xmlns:a16="http://schemas.microsoft.com/office/drawing/2014/main" id="{4C917BF2-6058-B115-8AB9-A2C43ED145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5441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D2D8B08D-CE1C-843E-4D40-FE2A86F5A18B}"/>
            </a:ext>
          </a:extLst>
        </p:cNvPr>
        <p:cNvGrpSpPr/>
        <p:nvPr/>
      </p:nvGrpSpPr>
      <p:grpSpPr>
        <a:xfrm>
          <a:off x="0" y="0"/>
          <a:ext cx="0" cy="0"/>
          <a:chOff x="0" y="0"/>
          <a:chExt cx="0" cy="0"/>
        </a:xfrm>
      </p:grpSpPr>
      <p:sp>
        <p:nvSpPr>
          <p:cNvPr id="143" name="Google Shape;143;p28:notes">
            <a:extLst>
              <a:ext uri="{FF2B5EF4-FFF2-40B4-BE49-F238E27FC236}">
                <a16:creationId xmlns:a16="http://schemas.microsoft.com/office/drawing/2014/main" id="{427E20DD-CE28-5860-2597-1EB458823D7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None/>
            </a:pPr>
            <a:r>
              <a:rPr lang="es-419" sz="1800" dirty="0">
                <a:effectLst/>
                <a:latin typeface="Calibri" panose="020F0502020204030204" pitchFamily="34" charset="0"/>
                <a:ea typeface="Calibri" panose="020F0502020204030204" pitchFamily="34" charset="0"/>
                <a:cs typeface="Calibri" panose="020F0502020204030204" pitchFamily="34" charset="0"/>
              </a:rPr>
              <a:t> 3. Pregunta de la Tarea: ¿Cuáles son las enseñanzas más comunes de la iglesia protestante y cómo esas enseñanzas han interferido con la enseñanza bíblica de la palabra de Dios?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lang="en-US" b="1" dirty="0">
              <a:solidFill>
                <a:schemeClr val="dk1"/>
              </a:solidFill>
              <a:latin typeface="Calibri"/>
              <a:ea typeface="Calibri"/>
              <a:cs typeface="Calibri"/>
              <a:sym typeface="Calibri"/>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solidFill>
                  <a:srgbClr val="000000"/>
                </a:solidFill>
                <a:effectLst/>
                <a:latin typeface="Calibri" panose="020F0502020204030204" pitchFamily="34" charset="0"/>
                <a:ea typeface="Calibri" panose="020F0502020204030204" pitchFamily="34" charset="0"/>
              </a:rPr>
              <a:t>En esta sección, nos enfocaremos en algunas diferencias entre lo que enseña la Iglesia Luterana y lo que enseñan muchas Iglesias Protestantes. Estudiaremos brevemente lo que dice la Biblia sobre estos temas y lo compararemos con citas. El diezmo y la prosperidad.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a:extLst>
              <a:ext uri="{FF2B5EF4-FFF2-40B4-BE49-F238E27FC236}">
                <a16:creationId xmlns:a16="http://schemas.microsoft.com/office/drawing/2014/main" id="{5BE95022-E8F8-945F-FE48-FB4B7422B7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7530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09E891A3-1D65-CD00-9ECA-998D9FF205D9}"/>
            </a:ext>
          </a:extLst>
        </p:cNvPr>
        <p:cNvGrpSpPr/>
        <p:nvPr/>
      </p:nvGrpSpPr>
      <p:grpSpPr>
        <a:xfrm>
          <a:off x="0" y="0"/>
          <a:ext cx="0" cy="0"/>
          <a:chOff x="0" y="0"/>
          <a:chExt cx="0" cy="0"/>
        </a:xfrm>
      </p:grpSpPr>
      <p:sp>
        <p:nvSpPr>
          <p:cNvPr id="313" name="Google Shape;313;g2e879e93aee_0_324:notes">
            <a:extLst>
              <a:ext uri="{FF2B5EF4-FFF2-40B4-BE49-F238E27FC236}">
                <a16:creationId xmlns:a16="http://schemas.microsoft.com/office/drawing/2014/main" id="{843CC818-F20B-3728-AEFC-F21F892A59A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4. El diezmo: ¿Qué dice la Biblia?</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Dios, en el Antiguo Testamento, ciertamente ordenó a su pueblo Israel que le trajera la décima parte de sus ingresos (Lev. 27:30-34, Deut. 12:5-6, Mal. 3:8-12). Era una de las muchas ofrendas que mandó que le trajeran.</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Sin embargo, la Escritura debe ser interpretada en su contexto. Cuando se trata de los mandamientos de Dios, la pregunta contextual que debemos hacernos es: ¿A quién le está dando Dios este mandamiento? La respuesta en todos los versículos citados arriba es: La nación de Israel.</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314" name="Google Shape;314;g2e879e93aee_0_324:notes">
            <a:extLst>
              <a:ext uri="{FF2B5EF4-FFF2-40B4-BE49-F238E27FC236}">
                <a16:creationId xmlns:a16="http://schemas.microsoft.com/office/drawing/2014/main" id="{DA74A1FD-5AAE-E8FA-ABF9-BE0CFA9BD3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0138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A6F0BE22-1ABC-B5F8-2645-6BD1E3F2E487}"/>
            </a:ext>
          </a:extLst>
        </p:cNvPr>
        <p:cNvGrpSpPr/>
        <p:nvPr/>
      </p:nvGrpSpPr>
      <p:grpSpPr>
        <a:xfrm>
          <a:off x="0" y="0"/>
          <a:ext cx="0" cy="0"/>
          <a:chOff x="0" y="0"/>
          <a:chExt cx="0" cy="0"/>
        </a:xfrm>
      </p:grpSpPr>
      <p:sp>
        <p:nvSpPr>
          <p:cNvPr id="313" name="Google Shape;313;g2e879e93aee_0_324:notes">
            <a:extLst>
              <a:ext uri="{FF2B5EF4-FFF2-40B4-BE49-F238E27FC236}">
                <a16:creationId xmlns:a16="http://schemas.microsoft.com/office/drawing/2014/main" id="{C2F1D7F1-87B3-EADE-11F4-E7C4E6D61AB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800" dirty="0">
                <a:effectLst/>
                <a:latin typeface="Calibri" panose="020F0502020204030204" pitchFamily="34" charset="0"/>
                <a:ea typeface="Calibri" panose="020F0502020204030204" pitchFamily="34" charset="0"/>
              </a:rPr>
              <a:t>Para ver si este mandamiento se aplica a nosotros o no, recurrimos al Nuevo Testamento. </a:t>
            </a:r>
          </a:p>
          <a:p>
            <a:pPr marL="0" marR="0" lvl="0" indent="0">
              <a:buFontTx/>
              <a:buNone/>
            </a:pPr>
            <a:endParaRPr lang="es-419" sz="1800" dirty="0">
              <a:effectLst/>
              <a:latin typeface="Calibri" panose="020F0502020204030204" pitchFamily="34" charset="0"/>
              <a:ea typeface="Calibri" panose="020F0502020204030204" pitchFamily="34" charset="0"/>
            </a:endParaRPr>
          </a:p>
          <a:p>
            <a:pPr marL="0" marR="0" lvl="0" indent="0">
              <a:buFontTx/>
              <a:buNone/>
            </a:pPr>
            <a:r>
              <a:rPr lang="es-419" sz="1800" dirty="0">
                <a:effectLst/>
                <a:latin typeface="Calibri" panose="020F0502020204030204" pitchFamily="34" charset="0"/>
                <a:ea typeface="Calibri" panose="020F0502020204030204" pitchFamily="34" charset="0"/>
              </a:rPr>
              <a:t>Allí, no encontramos ningún mandato para diezmar. En cambio, encontramos lo siguiente: </a:t>
            </a:r>
          </a:p>
          <a:p>
            <a:pPr marL="0" marR="0" lvl="0" indent="0">
              <a:buFontTx/>
              <a:buNone/>
            </a:pPr>
            <a:endParaRPr lang="es-419" sz="1800" dirty="0">
              <a:effectLst/>
              <a:latin typeface="Calibri" panose="020F0502020204030204" pitchFamily="34" charset="0"/>
              <a:ea typeface="Calibri" panose="020F0502020204030204" pitchFamily="34" charset="0"/>
            </a:endParaRPr>
          </a:p>
          <a:p>
            <a:pPr marL="0" marR="0" lvl="0" indent="0">
              <a:buFontTx/>
              <a:buNone/>
            </a:pPr>
            <a:r>
              <a:rPr lang="es-419" sz="1800" dirty="0">
                <a:effectLst/>
                <a:latin typeface="Calibri" panose="020F0502020204030204" pitchFamily="34" charset="0"/>
                <a:ea typeface="Calibri" panose="020F0502020204030204" pitchFamily="34" charset="0"/>
              </a:rPr>
              <a:t>"Cada uno debe dar según lo que haya decidido en su corazón, no de mala gana ni por obligación, porque Dios ama al que da con alegría. ̈ (2 Cor. 9:7)</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lang="en-US" dirty="0">
              <a:solidFill>
                <a:schemeClr val="dk1"/>
              </a:solidFill>
              <a:latin typeface="Calibri"/>
              <a:ea typeface="Calibri"/>
              <a:cs typeface="Calibri"/>
              <a:sym typeface="Calibri"/>
            </a:endParaRPr>
          </a:p>
        </p:txBody>
      </p:sp>
      <p:sp>
        <p:nvSpPr>
          <p:cNvPr id="314" name="Google Shape;314;g2e879e93aee_0_324:notes">
            <a:extLst>
              <a:ext uri="{FF2B5EF4-FFF2-40B4-BE49-F238E27FC236}">
                <a16:creationId xmlns:a16="http://schemas.microsoft.com/office/drawing/2014/main" id="{BCE10F2F-0D0D-0729-CB9E-71DA72955C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5625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081995BB-125E-6515-43CB-F5D099726078}"/>
            </a:ext>
          </a:extLst>
        </p:cNvPr>
        <p:cNvGrpSpPr/>
        <p:nvPr/>
      </p:nvGrpSpPr>
      <p:grpSpPr>
        <a:xfrm>
          <a:off x="0" y="0"/>
          <a:ext cx="0" cy="0"/>
          <a:chOff x="0" y="0"/>
          <a:chExt cx="0" cy="0"/>
        </a:xfrm>
      </p:grpSpPr>
      <p:sp>
        <p:nvSpPr>
          <p:cNvPr id="258" name="Google Shape;258;g2e879e93aee_0_181:notes">
            <a:extLst>
              <a:ext uri="{FF2B5EF4-FFF2-40B4-BE49-F238E27FC236}">
                <a16:creationId xmlns:a16="http://schemas.microsoft.com/office/drawing/2014/main" id="{C17D45EA-8A80-1C87-748F-1489D08F5C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5. El diezmo: ¿Qué dicen las iglesias?</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Cita de una Iglesia Adventista: "Dios, pues, como Soberano del Universo, se reservó para sí el diezmo, y lo estableció como un acuerdo: “Traed todos los diezmos al alfolí” (Malaquías 3:10). El deber es el deber, y debe cumplirse por esa misma razón. Un descuido o una postergación de este deber provocará el desagrado divino…" (</a:t>
            </a:r>
            <a:r>
              <a:rPr lang="es-419" sz="1800" u="none" strike="noStrike" dirty="0">
                <a:effectLst/>
                <a:latin typeface="Calibri" panose="020F0502020204030204" pitchFamily="34" charset="0"/>
                <a:ea typeface="Calibri" panose="020F0502020204030204" pitchFamily="34" charset="0"/>
                <a:hlinkClick r:id="rId3"/>
              </a:rPr>
              <a:t>https://www.adventistas.org/es/mayordomiacristiana/54-preguntas-sobre-diezmos-y-ofrendas</a:t>
            </a:r>
            <a:r>
              <a:rPr lang="es-419" sz="1800"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El autor de esta cita aplica lo que Dios ordenó solo de Israel a todas las personas. Note también cómo usa la ley para motivar el dar por obligación – lo contrario de lo que dice Pablo en 2 Cor. 9.</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9" name="Google Shape;259;g2e879e93aee_0_181:notes">
            <a:extLst>
              <a:ext uri="{FF2B5EF4-FFF2-40B4-BE49-F238E27FC236}">
                <a16:creationId xmlns:a16="http://schemas.microsoft.com/office/drawing/2014/main" id="{8DA10101-9B2E-403F-6FA6-78173A02FA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6243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9285B018-3F2C-84C5-247E-7D2F4729F0E6}"/>
            </a:ext>
          </a:extLst>
        </p:cNvPr>
        <p:cNvGrpSpPr/>
        <p:nvPr/>
      </p:nvGrpSpPr>
      <p:grpSpPr>
        <a:xfrm>
          <a:off x="0" y="0"/>
          <a:ext cx="0" cy="0"/>
          <a:chOff x="0" y="0"/>
          <a:chExt cx="0" cy="0"/>
        </a:xfrm>
      </p:grpSpPr>
      <p:sp>
        <p:nvSpPr>
          <p:cNvPr id="258" name="Google Shape;258;g2e879e93aee_0_181:notes">
            <a:extLst>
              <a:ext uri="{FF2B5EF4-FFF2-40B4-BE49-F238E27FC236}">
                <a16:creationId xmlns:a16="http://schemas.microsoft.com/office/drawing/2014/main" id="{632D29C6-6534-8175-5FDC-65B4715679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Cita de la Iglesia Luterana (Academia Cristo)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419" sz="1100" dirty="0">
                <a:effectLst/>
                <a:latin typeface="Calibri" panose="020F0502020204030204" pitchFamily="34" charset="0"/>
                <a:ea typeface="Calibri" panose="020F0502020204030204" pitchFamily="34" charset="0"/>
              </a:rPr>
              <a:t>"Dios nos ha dado un consejo general por medio de su apóstol (1 Cor. 16:2) de planear nuestras ofrendas en proporción a nuestros ingresos… Tenemos libertad para escoger el porcentaje. Reconocer que nuestro dinero pertenece a Dios (Sal. 24:1) y gratitud por nuestra salvación (Rom. 12:1) nos dan buenos motivos para ofrendar con alegría y generosidad (2 Cor. 9:7). " (https://wels.net/light-for-our-path-which-ten-percent-should-i-be-giving/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9" name="Google Shape;259;g2e879e93aee_0_181:notes">
            <a:extLst>
              <a:ext uri="{FF2B5EF4-FFF2-40B4-BE49-F238E27FC236}">
                <a16:creationId xmlns:a16="http://schemas.microsoft.com/office/drawing/2014/main" id="{9BC1A11A-92B8-731C-B45E-DBB9E9878D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3538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BED2A23F-C3DD-6700-A47D-FD99B3785E06}"/>
            </a:ext>
          </a:extLst>
        </p:cNvPr>
        <p:cNvGrpSpPr/>
        <p:nvPr/>
      </p:nvGrpSpPr>
      <p:grpSpPr>
        <a:xfrm>
          <a:off x="0" y="0"/>
          <a:ext cx="0" cy="0"/>
          <a:chOff x="0" y="0"/>
          <a:chExt cx="0" cy="0"/>
        </a:xfrm>
      </p:grpSpPr>
      <p:sp>
        <p:nvSpPr>
          <p:cNvPr id="313" name="Google Shape;313;g2e879e93aee_0_324:notes">
            <a:extLst>
              <a:ext uri="{FF2B5EF4-FFF2-40B4-BE49-F238E27FC236}">
                <a16:creationId xmlns:a16="http://schemas.microsoft.com/office/drawing/2014/main" id="{4E0073B1-B47F-DBA0-96EE-9DF000A873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6. Prosperidad: ¿Qué dice la Biblia?</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"Pero gran ganancia es la piedad acompañada de contentamiento; 7 porque nada hemos traído a este mundo, y sin duda nada podremos sacar. 8 así que, teniendo sustento y abrigo, estemos contentos con esto. 9 porque los que quieren enriquecerse caen en tentación y lazo, y en muchas codicias necias y dañosas, que hunden a los hombres en destrucción y perdición…" (1 Tim. 6:6-9)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Note cómo la versión de Pablo del éxito no es la prosperidad terrenal; es prosperidad espiritual ("piedad") acompañada de contentamiento con lo que tenemos, aunque sea sólo comida y vestido (que Dios promete proveernos). Por el contrario, Pablo dice que el anhelo de riquezas es una trampa espiritual mortal.</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419" sz="1800" dirty="0">
                <a:effectLst/>
                <a:latin typeface="Calibri" panose="020F0502020204030204" pitchFamily="34" charset="0"/>
                <a:ea typeface="Calibri" panose="020F0502020204030204" pitchFamily="34" charset="0"/>
              </a:rPr>
              <a:t>Esto es lo que Jesús también enseñó: No preocuparnos por nuestras necesidades físicas, porque Dios las proveerá, y en su lugar buscar primero las bendiciones espirituales como nuestro mayor tesoro (Mat. 6:19-33).</a:t>
            </a:r>
            <a:endParaRPr lang="en-U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314" name="Google Shape;314;g2e879e93aee_0_324:notes">
            <a:extLst>
              <a:ext uri="{FF2B5EF4-FFF2-40B4-BE49-F238E27FC236}">
                <a16:creationId xmlns:a16="http://schemas.microsoft.com/office/drawing/2014/main" id="{08E1F2A6-D23B-73E5-38F3-D60DE6C41C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615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50122591-7CBF-E390-422C-219FD29960E7}"/>
            </a:ext>
          </a:extLst>
        </p:cNvPr>
        <p:cNvGrpSpPr/>
        <p:nvPr/>
      </p:nvGrpSpPr>
      <p:grpSpPr>
        <a:xfrm>
          <a:off x="0" y="0"/>
          <a:ext cx="0" cy="0"/>
          <a:chOff x="0" y="0"/>
          <a:chExt cx="0" cy="0"/>
        </a:xfrm>
      </p:grpSpPr>
      <p:sp>
        <p:nvSpPr>
          <p:cNvPr id="258" name="Google Shape;258;g2e879e93aee_0_181:notes">
            <a:extLst>
              <a:ext uri="{FF2B5EF4-FFF2-40B4-BE49-F238E27FC236}">
                <a16:creationId xmlns:a16="http://schemas.microsoft.com/office/drawing/2014/main" id="{57C4D4B8-2F15-9DBC-EAA0-B50C75F385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100" dirty="0">
                <a:effectLst/>
                <a:latin typeface="Calibri" panose="020F0502020204030204" pitchFamily="34" charset="0"/>
                <a:ea typeface="Calibri" panose="020F0502020204030204" pitchFamily="34" charset="0"/>
              </a:rPr>
              <a:t>7. Prosperidad: ¿Qué dicen las iglesias?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419"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Cita de un predicador protestante (Joseph Prince): "¿La Palabra de Dios nos dice cómo podemos tener éxito en todas las cosas y tener salud? Absolutamente… Un alma que prospera es lo que hace que todas las demás áreas de tu vida prosperen también. Desde la sanidad de un cáncer… hasta la provisión de trabajos mejor pagados…" (</a:t>
            </a:r>
            <a:r>
              <a:rPr lang="es-419" sz="1100" u="none" strike="noStrike" dirty="0">
                <a:effectLst/>
                <a:latin typeface="Calibri" panose="020F0502020204030204" pitchFamily="34" charset="0"/>
                <a:ea typeface="Calibri" panose="020F0502020204030204" pitchFamily="34" charset="0"/>
                <a:hlinkClick r:id="rId3"/>
              </a:rPr>
              <a:t>https://www.josephprince.org/blog/espanol/dios-quiere-que-tengas-exito-en-todas-las-cosas</a:t>
            </a:r>
            <a:r>
              <a:rPr lang="es-419" sz="1100" dirty="0">
                <a:effectLst/>
                <a:latin typeface="Calibri" panose="020F0502020204030204" pitchFamily="34" charset="0"/>
                <a:ea typeface="Calibri" panose="020F0502020204030204" pitchFamily="34" charset="0"/>
              </a:rPr>
              <a:t>)</a:t>
            </a:r>
          </a:p>
          <a:p>
            <a:pPr marL="171450" marR="0" lvl="0" indent="-171450"/>
            <a:endParaRPr lang="en-US" sz="1100" i="0" dirty="0">
              <a:solidFill>
                <a:srgbClr val="000000"/>
              </a:solidFill>
              <a:effectLst/>
              <a:latin typeface="Calibri" panose="020F0502020204030204" pitchFamily="34" charset="0"/>
              <a:ea typeface="Calibri" panose="020F0502020204030204" pitchFamily="34" charset="0"/>
            </a:endParaRPr>
          </a:p>
          <a:p>
            <a:pPr marL="171450" marR="0" lvl="0" indent="-171450"/>
            <a:r>
              <a:rPr lang="es-419" sz="1100" i="1" dirty="0">
                <a:solidFill>
                  <a:srgbClr val="00B050"/>
                </a:solidFill>
                <a:effectLst/>
                <a:latin typeface="Calibri" panose="020F0502020204030204" pitchFamily="34" charset="0"/>
                <a:ea typeface="Calibri" panose="020F0502020204030204" pitchFamily="34" charset="0"/>
              </a:rPr>
              <a:t>En este punto, los estudiantes podrían preguntar acerca de las curaciones milagrosas; prepárate para responder que, si bien Dios es capaz de tales curaciones y podemos orar por ellas, Él no las promete. Incluso el Apóstol Pablo y sus compañeros sufrían de enfermedades que Dios consideró conveniente no sanar (2 Cor. 12:7-10, 2 Tim. 4:20).</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9" name="Google Shape;259;g2e879e93aee_0_181:notes">
            <a:extLst>
              <a:ext uri="{FF2B5EF4-FFF2-40B4-BE49-F238E27FC236}">
                <a16:creationId xmlns:a16="http://schemas.microsoft.com/office/drawing/2014/main" id="{E43B0BD6-6C41-2650-1E53-F6B33999E6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2471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EC2F13F6-D46F-4AF4-F1F9-231D4AF5E614}"/>
            </a:ext>
          </a:extLst>
        </p:cNvPr>
        <p:cNvGrpSpPr/>
        <p:nvPr/>
      </p:nvGrpSpPr>
      <p:grpSpPr>
        <a:xfrm>
          <a:off x="0" y="0"/>
          <a:ext cx="0" cy="0"/>
          <a:chOff x="0" y="0"/>
          <a:chExt cx="0" cy="0"/>
        </a:xfrm>
      </p:grpSpPr>
      <p:sp>
        <p:nvSpPr>
          <p:cNvPr id="258" name="Google Shape;258;g2e879e93aee_0_181:notes">
            <a:extLst>
              <a:ext uri="{FF2B5EF4-FFF2-40B4-BE49-F238E27FC236}">
                <a16:creationId xmlns:a16="http://schemas.microsoft.com/office/drawing/2014/main" id="{C4C147E3-A8F1-7FB1-8539-B8AB1A8D98B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Cita de La iglesia Luterana (Academia Cristo):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"Si Dios decide derramar bendiciones terrenales sobre sus hijos, esos regalos son buenos… Pero creyentes saben que bendiciones espirituales son más importantes que las terrenales (Mat. 16:16) … Contentamiento con las bendiciones terrenales de Dios es lo que necesitamos aprender (Filipenses 4:12). " (</a:t>
            </a:r>
            <a:r>
              <a:rPr lang="es-419" sz="1100" u="none" strike="noStrike" dirty="0">
                <a:effectLst/>
                <a:latin typeface="Calibri" panose="020F0502020204030204" pitchFamily="34" charset="0"/>
                <a:ea typeface="Calibri" panose="020F0502020204030204" pitchFamily="34" charset="0"/>
                <a:hlinkClick r:id="rId3"/>
              </a:rPr>
              <a:t>https://wels.net/faq/a-christian-view-of-wealth/</a:t>
            </a:r>
            <a:r>
              <a:rPr lang="es-419" sz="1100" dirty="0">
                <a:effectLst/>
                <a:latin typeface="Calibri" panose="020F0502020204030204" pitchFamily="34" charset="0"/>
                <a:ea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9" name="Google Shape;259;g2e879e93aee_0_181:notes">
            <a:extLst>
              <a:ext uri="{FF2B5EF4-FFF2-40B4-BE49-F238E27FC236}">
                <a16:creationId xmlns:a16="http://schemas.microsoft.com/office/drawing/2014/main" id="{7D09765F-D7B0-6031-11CF-844925ACCC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482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endParaRPr lang="en-US" sz="1800" dirty="0">
              <a:effectLst/>
              <a:latin typeface="Calibri" panose="020F0502020204030204" pitchFamily="34" charset="0"/>
              <a:ea typeface="Calibri" panose="020F0502020204030204" pitchFamily="34" charset="0"/>
            </a:endParaRPr>
          </a:p>
          <a:p>
            <a:pPr marL="0" marR="0" indent="0">
              <a:buFontTx/>
              <a:buNone/>
            </a:pPr>
            <a:br>
              <a:rPr lang="es-ES" sz="1800" dirty="0">
                <a:effectLst/>
                <a:latin typeface="Calibri" panose="020F0502020204030204" pitchFamily="34" charset="0"/>
                <a:ea typeface="Calibri" panose="020F0502020204030204" pitchFamily="34" charset="0"/>
              </a:rPr>
            </a:br>
            <a:r>
              <a:rPr lang="es-419" sz="1800" dirty="0">
                <a:effectLst/>
                <a:latin typeface="Calibri" panose="020F0502020204030204" pitchFamily="34" charset="0"/>
                <a:ea typeface="Calibri" panose="020F0502020204030204" pitchFamily="34" charset="0"/>
              </a:rPr>
              <a:t>Padre Celestial, la vida perfecta y la muerte inocente de nuestro Señor y Salvador, Jesucristo, ganó la salvación del mundo. Tu palabra nos recuerda que somos salvos por la gracia de Dios, por la fe en Jesucristo y solo por la palabra de Dios. No nos dejes restar valor al consuelo del evangelio agregando requisitos a las Escrituras o haciendo promesas que la Biblia no hace.  En el nombre de Jesús oramos. Amén. </a:t>
            </a: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783CAF0C-A94C-7167-4C2F-875BCB08AE2B}"/>
            </a:ext>
          </a:extLst>
        </p:cNvPr>
        <p:cNvGrpSpPr/>
        <p:nvPr/>
      </p:nvGrpSpPr>
      <p:grpSpPr>
        <a:xfrm>
          <a:off x="0" y="0"/>
          <a:ext cx="0" cy="0"/>
          <a:chOff x="0" y="0"/>
          <a:chExt cx="0" cy="0"/>
        </a:xfrm>
      </p:grpSpPr>
      <p:sp>
        <p:nvSpPr>
          <p:cNvPr id="143" name="Google Shape;143;p28:notes">
            <a:extLst>
              <a:ext uri="{FF2B5EF4-FFF2-40B4-BE49-F238E27FC236}">
                <a16:creationId xmlns:a16="http://schemas.microsoft.com/office/drawing/2014/main" id="{F87CA83D-D6C1-8B36-72AE-4C65F3C68CF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8. </a:t>
            </a:r>
            <a:r>
              <a:rPr lang="es-419" sz="1800" b="1" dirty="0">
                <a:effectLst/>
                <a:latin typeface="Calibri" panose="020F0502020204030204" pitchFamily="34" charset="0"/>
                <a:ea typeface="Calibri" panose="020F0502020204030204" pitchFamily="34" charset="0"/>
              </a:rPr>
              <a:t>¿Preguntas?</a:t>
            </a:r>
            <a:r>
              <a:rPr lang="es-419" sz="1800" dirty="0">
                <a:effectLst/>
                <a:latin typeface="Calibri" panose="020F0502020204030204" pitchFamily="34" charset="0"/>
                <a:ea typeface="Calibri" panose="020F0502020204030204" pitchFamily="34" charset="0"/>
              </a:rPr>
              <a:t>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419"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i="1" dirty="0">
                <a:solidFill>
                  <a:srgbClr val="00B050"/>
                </a:solidFill>
                <a:effectLst/>
                <a:latin typeface="Calibri" panose="020F0502020204030204" pitchFamily="34" charset="0"/>
                <a:ea typeface="Calibri" panose="020F0502020204030204" pitchFamily="34" charset="0"/>
              </a:rPr>
              <a:t>Tómese el tiempo para responder a cualquier pregunta que los estudiantes puedan tener.</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a:extLst>
              <a:ext uri="{FF2B5EF4-FFF2-40B4-BE49-F238E27FC236}">
                <a16:creationId xmlns:a16="http://schemas.microsoft.com/office/drawing/2014/main" id="{5A441387-EED9-BD2B-D2AA-9FC93044F8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7676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37277FFE-6B0C-FCA4-4497-8C0B6BAFB25C}"/>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D533B02F-E17B-66AC-0CD3-95EDE79D21B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15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#3: Comparar la Biblia con lo que enseñan la Iglesia Católica y la Iglesia Protestante en relación con la vida eterna.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15000"/>
              </a:lnSpc>
              <a:spcBef>
                <a:spcPts val="1000"/>
              </a:spcBef>
              <a:spcAft>
                <a:spcPts val="0"/>
              </a:spcAft>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067A0A7E-8F6B-C9F2-257C-722C79058C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2797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AC36772B-D3D3-684D-69C3-E77262313001}"/>
            </a:ext>
          </a:extLst>
        </p:cNvPr>
        <p:cNvGrpSpPr/>
        <p:nvPr/>
      </p:nvGrpSpPr>
      <p:grpSpPr>
        <a:xfrm>
          <a:off x="0" y="0"/>
          <a:ext cx="0" cy="0"/>
          <a:chOff x="0" y="0"/>
          <a:chExt cx="0" cy="0"/>
        </a:xfrm>
      </p:grpSpPr>
      <p:sp>
        <p:nvSpPr>
          <p:cNvPr id="313" name="Google Shape;313;g2e879e93aee_0_324:notes">
            <a:extLst>
              <a:ext uri="{FF2B5EF4-FFF2-40B4-BE49-F238E27FC236}">
                <a16:creationId xmlns:a16="http://schemas.microsoft.com/office/drawing/2014/main" id="{CCDAE5C4-4CF8-B1F5-6325-D604BD3706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1. La segunda venida de Cristo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Quizás no hay enseñanza que tenga tantas interpretaciones en las iglesias de hoy que la enseñanza sobre la segunda venida de Cristo. Veamos primero lo que dice la Biblia al respecto.</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314" name="Google Shape;314;g2e879e93aee_0_324:notes">
            <a:extLst>
              <a:ext uri="{FF2B5EF4-FFF2-40B4-BE49-F238E27FC236}">
                <a16:creationId xmlns:a16="http://schemas.microsoft.com/office/drawing/2014/main" id="{EB329CD3-E658-2703-FC7E-0B4A9D7B26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3676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3EE49A70-0BDD-DD88-FCAC-43DFC79EBC6F}"/>
            </a:ext>
          </a:extLst>
        </p:cNvPr>
        <p:cNvGrpSpPr/>
        <p:nvPr/>
      </p:nvGrpSpPr>
      <p:grpSpPr>
        <a:xfrm>
          <a:off x="0" y="0"/>
          <a:ext cx="0" cy="0"/>
          <a:chOff x="0" y="0"/>
          <a:chExt cx="0" cy="0"/>
        </a:xfrm>
      </p:grpSpPr>
      <p:sp>
        <p:nvSpPr>
          <p:cNvPr id="313" name="Google Shape;313;g2e879e93aee_0_324:notes">
            <a:extLst>
              <a:ext uri="{FF2B5EF4-FFF2-40B4-BE49-F238E27FC236}">
                <a16:creationId xmlns:a16="http://schemas.microsoft.com/office/drawing/2014/main" id="{F45CE902-AB26-51AD-88A5-F271F974043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2. El regreso de Cristo: ¿Qué dice la Biblia?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Cuando la Biblia habla del regreso de Jesús, siempre habla de "su venida", no de "sus venidas" (Mat. 24:29,37,39; 1 Cor. 15:23; 1 Tes. 2:19, 3:13; 2 Tes. 2:1, 8; 2 Tim. 4:8; Sant. 5:7-8; 2 Ped. 3:12; 1 Juan 2:28) Todos estos versículos aclaran lo que Jesús prometió, y los apóstoles esperaban un solo regreso futuro de Cristo, en el último día. Jesús prometió resucitar a los creyentes (ya todos los muertos) en ese día, no antes (Juan 6:40).</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Jesús nos dijo que su reino no es de este mundo (Juan 18:36), por lo que no debemos buscar un reino terrenal de Cristo.</a:t>
            </a:r>
            <a:endParaRPr lang="en-US" sz="1800" dirty="0">
              <a:effectLst/>
              <a:latin typeface="Calibri" panose="020F0502020204030204" pitchFamily="34" charset="0"/>
              <a:ea typeface="Calibri" panose="020F0502020204030204" pitchFamily="34" charset="0"/>
            </a:endParaRPr>
          </a:p>
          <a:p>
            <a:pPr marL="914400" marR="171450" lvl="1"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314" name="Google Shape;314;g2e879e93aee_0_324:notes">
            <a:extLst>
              <a:ext uri="{FF2B5EF4-FFF2-40B4-BE49-F238E27FC236}">
                <a16:creationId xmlns:a16="http://schemas.microsoft.com/office/drawing/2014/main" id="{3EE29127-1934-6F44-FDC2-BE0E5DB7F8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7816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16B25FC7-98AD-3C22-928E-D719624D051B}"/>
            </a:ext>
          </a:extLst>
        </p:cNvPr>
        <p:cNvGrpSpPr/>
        <p:nvPr/>
      </p:nvGrpSpPr>
      <p:grpSpPr>
        <a:xfrm>
          <a:off x="0" y="0"/>
          <a:ext cx="0" cy="0"/>
          <a:chOff x="0" y="0"/>
          <a:chExt cx="0" cy="0"/>
        </a:xfrm>
      </p:grpSpPr>
      <p:sp>
        <p:nvSpPr>
          <p:cNvPr id="313" name="Google Shape;313;g2e879e93aee_0_324:notes">
            <a:extLst>
              <a:ext uri="{FF2B5EF4-FFF2-40B4-BE49-F238E27FC236}">
                <a16:creationId xmlns:a16="http://schemas.microsoft.com/office/drawing/2014/main" id="{720C1482-C39E-1ECC-5FB7-4B7AB81A11C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800" dirty="0">
                <a:effectLst/>
                <a:latin typeface="Calibri" panose="020F0502020204030204" pitchFamily="34" charset="0"/>
                <a:ea typeface="Calibri" panose="020F0502020204030204" pitchFamily="34" charset="0"/>
              </a:rPr>
              <a:t>"El Señor mismo descenderá del cielo con voz de mando, con voz de arcángel y con trompeta de Dios, y los muertos en Cristo resucitarán primero. Luego nosotros, los que aún vivamos y hayamos quedado, seremos arrebatados juntamente con ellos en las nubes, para recibir en el aire al Señor, y así estaremos con el Señor siempre. " (1 Tes. 4:16-17)</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lvl="0" indent="0">
              <a:buFontTx/>
              <a:buNone/>
            </a:pPr>
            <a:r>
              <a:rPr lang="es-419" sz="1800" i="1" dirty="0">
                <a:solidFill>
                  <a:srgbClr val="00B050"/>
                </a:solidFill>
                <a:effectLst/>
                <a:latin typeface="Calibri" panose="020F0502020204030204" pitchFamily="34" charset="0"/>
                <a:ea typeface="Calibri" panose="020F0502020204030204" pitchFamily="34" charset="0"/>
              </a:rPr>
              <a:t>Nota para el maestro: Aquellos que ven el rapto en estos versículos consideran que esta es la primera de dos resurrecciones. Sin embargo, Jesús dijo que todos los que creen en él resucitarán al mismo tiempo, en el último día, no en un supuesto rapto antes (Juan 6:40).</a:t>
            </a:r>
            <a:endParaRPr lang="en-US" sz="1800" dirty="0">
              <a:effectLst/>
              <a:latin typeface="Calibri" panose="020F0502020204030204" pitchFamily="34" charset="0"/>
              <a:ea typeface="Calibri" panose="020F0502020204030204" pitchFamily="34" charset="0"/>
            </a:endParaRPr>
          </a:p>
          <a:p>
            <a:pPr marL="615950" marR="171450" lvl="1" indent="0" algn="l" rtl="0">
              <a:spcBef>
                <a:spcPts val="0"/>
              </a:spcBef>
              <a:spcAft>
                <a:spcPts val="0"/>
              </a:spcAft>
              <a:buClr>
                <a:schemeClr val="dk1"/>
              </a:buClr>
              <a:buSzPts val="1100"/>
              <a:buFont typeface="Calibri"/>
              <a:buNone/>
            </a:pPr>
            <a:endParaRPr dirty="0">
              <a:solidFill>
                <a:schemeClr val="dk1"/>
              </a:solidFill>
              <a:latin typeface="Calibri"/>
              <a:ea typeface="Calibri"/>
              <a:cs typeface="Calibri"/>
              <a:sym typeface="Calibri"/>
            </a:endParaRPr>
          </a:p>
        </p:txBody>
      </p:sp>
      <p:sp>
        <p:nvSpPr>
          <p:cNvPr id="314" name="Google Shape;314;g2e879e93aee_0_324:notes">
            <a:extLst>
              <a:ext uri="{FF2B5EF4-FFF2-40B4-BE49-F238E27FC236}">
                <a16:creationId xmlns:a16="http://schemas.microsoft.com/office/drawing/2014/main" id="{7348E182-A96B-2067-EA24-EB8EC6B063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6532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2742BDB7-A218-6A13-AA54-16B815E1B3A6}"/>
            </a:ext>
          </a:extLst>
        </p:cNvPr>
        <p:cNvGrpSpPr/>
        <p:nvPr/>
      </p:nvGrpSpPr>
      <p:grpSpPr>
        <a:xfrm>
          <a:off x="0" y="0"/>
          <a:ext cx="0" cy="0"/>
          <a:chOff x="0" y="0"/>
          <a:chExt cx="0" cy="0"/>
        </a:xfrm>
      </p:grpSpPr>
      <p:sp>
        <p:nvSpPr>
          <p:cNvPr id="258" name="Google Shape;258;g2e879e93aee_0_181:notes">
            <a:extLst>
              <a:ext uri="{FF2B5EF4-FFF2-40B4-BE49-F238E27FC236}">
                <a16:creationId xmlns:a16="http://schemas.microsoft.com/office/drawing/2014/main" id="{9BCACD3F-1D46-2D80-381E-AEAE42C3C88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Las Iglesias Protestantes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Muchas iglesias protestantes, por otro lado, enseñan que Cristo regresará más de una vez. Uno de ellos será un retorno invisible en lo que ellos llaman el "rapto", y otro un retorno visible cuando Cristo reine en la tierra por 1000 años, conocido como el "milenio". Todo esto, según ellos, tomará lugar antes del juicio en el Último Día.</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De un sitio web evangélico: "El Rapto es el levantamiento de la iglesia, previo al período de tribulación que vendrá sobre aquellos que no aceptaron al Señor como su salvador… de repente, la chica que le estaba sirviendo desaparece delante de sus propios ojos. Dejando atrás, solamente su vestido, zapatos y un anillo. " (</a:t>
            </a:r>
            <a:r>
              <a:rPr lang="es-419" sz="1100" u="none" strike="noStrike" dirty="0">
                <a:effectLst/>
                <a:latin typeface="Calibri" panose="020F0502020204030204" pitchFamily="34" charset="0"/>
                <a:ea typeface="Calibri" panose="020F0502020204030204" pitchFamily="34" charset="0"/>
                <a:hlinkClick r:id="rId3"/>
              </a:rPr>
              <a:t>https://www.mensaje-celestial.com/2013/05/el-rapto-de-la-iglesia.html</a:t>
            </a:r>
            <a:r>
              <a:rPr lang="es-419" sz="1100" dirty="0">
                <a:effectLst/>
                <a:latin typeface="Calibri" panose="020F0502020204030204" pitchFamily="34" charset="0"/>
                <a:ea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9" name="Google Shape;259;g2e879e93aee_0_181:notes">
            <a:extLst>
              <a:ext uri="{FF2B5EF4-FFF2-40B4-BE49-F238E27FC236}">
                <a16:creationId xmlns:a16="http://schemas.microsoft.com/office/drawing/2014/main" id="{731EE8DB-D911-387C-1EF6-F329D05FDD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0803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AB91DB97-030F-189F-FB98-CDB870372535}"/>
            </a:ext>
          </a:extLst>
        </p:cNvPr>
        <p:cNvGrpSpPr/>
        <p:nvPr/>
      </p:nvGrpSpPr>
      <p:grpSpPr>
        <a:xfrm>
          <a:off x="0" y="0"/>
          <a:ext cx="0" cy="0"/>
          <a:chOff x="0" y="0"/>
          <a:chExt cx="0" cy="0"/>
        </a:xfrm>
      </p:grpSpPr>
      <p:sp>
        <p:nvSpPr>
          <p:cNvPr id="258" name="Google Shape;258;g2e879e93aee_0_181:notes">
            <a:extLst>
              <a:ext uri="{FF2B5EF4-FFF2-40B4-BE49-F238E27FC236}">
                <a16:creationId xmlns:a16="http://schemas.microsoft.com/office/drawing/2014/main" id="{36F9126E-BEBE-AFF7-2D1E-7896ACEB05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La iglesia Luterano (Academia Cristo)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"Creemos que Jesús regresará visiblemente, así como los discípulos le vieron ir al cielo (Hch. 1:11) … todos los muertos se levantarán y comparecerán ante su trono de juicio. Los incrédulos serán condenados. Los creyentes vivirán con Jesús para siempre en la bienaventurada presencia de Dios.” (</a:t>
            </a:r>
            <a:r>
              <a:rPr lang="es-419" sz="1100" u="none" strike="noStrike" dirty="0">
                <a:effectLst/>
                <a:latin typeface="Calibri" panose="020F0502020204030204" pitchFamily="34" charset="0"/>
                <a:ea typeface="Calibri" panose="020F0502020204030204" pitchFamily="34" charset="0"/>
                <a:hlinkClick r:id="rId3"/>
              </a:rPr>
              <a:t>https://welsprod.blob.core.windows.net/media/media/academiacristo/pdf-content/biblioteca%20te%C3%B3logica/enestocreemos.pdf</a:t>
            </a:r>
            <a:r>
              <a:rPr lang="es-419" sz="1100" dirty="0">
                <a:effectLst/>
                <a:latin typeface="Calibri" panose="020F0502020204030204" pitchFamily="34" charset="0"/>
                <a:ea typeface="Calibri" panose="020F0502020204030204" pitchFamily="34" charset="0"/>
              </a:rPr>
              <a:t>)</a:t>
            </a:r>
            <a:br>
              <a:rPr lang="es-419"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171450" lvl="0" indent="-171450" algn="l" defTabSz="914400" rtl="0" eaLnBrk="1" fontAlgn="auto" latinLnBrk="0" hangingPunct="1">
              <a:lnSpc>
                <a:spcPct val="100000"/>
              </a:lnSpc>
              <a:spcBef>
                <a:spcPts val="100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La Iglesia Luterana enseña que Cristo sólo volverá una vez más, de manera visible, en el Día Postrero, cuando resucitará a los muertos, juzgará al mundo y dará vida eterna a todos los que creen en él. La venida de Cristo como se describe en estos versículos no es invisible ni secreta, sino más bien audible y obvia: Él vendrá “con voz de mando, con voz de arcángel y con trompeta de Dios”. Otras descripciones de Jesús de un regreso visible y glorioso en el Último Día (Hechos 1:11, Mat. 24, etc.).</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9" name="Google Shape;259;g2e879e93aee_0_181:notes">
            <a:extLst>
              <a:ext uri="{FF2B5EF4-FFF2-40B4-BE49-F238E27FC236}">
                <a16:creationId xmlns:a16="http://schemas.microsoft.com/office/drawing/2014/main" id="{84139F65-D969-C793-462F-4DEFEDA9B7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0796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561D9877-8A13-D079-BEA5-D363A2E6FB1F}"/>
            </a:ext>
          </a:extLst>
        </p:cNvPr>
        <p:cNvGrpSpPr/>
        <p:nvPr/>
      </p:nvGrpSpPr>
      <p:grpSpPr>
        <a:xfrm>
          <a:off x="0" y="0"/>
          <a:ext cx="0" cy="0"/>
          <a:chOff x="0" y="0"/>
          <a:chExt cx="0" cy="0"/>
        </a:xfrm>
      </p:grpSpPr>
      <p:sp>
        <p:nvSpPr>
          <p:cNvPr id="166" name="Google Shape;166;g2e879e93aee_0_23:notes">
            <a:extLst>
              <a:ext uri="{FF2B5EF4-FFF2-40B4-BE49-F238E27FC236}">
                <a16:creationId xmlns:a16="http://schemas.microsoft.com/office/drawing/2014/main" id="{9E57895B-0A81-DB0A-0E6D-A6D9D87DA6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67" name="Google Shape;167;g2e879e93aee_0_23:notes">
            <a:extLst>
              <a:ext uri="{FF2B5EF4-FFF2-40B4-BE49-F238E27FC236}">
                <a16:creationId xmlns:a16="http://schemas.microsoft.com/office/drawing/2014/main" id="{50DABF9F-501B-FFF3-1AD3-ADCA5DC1DF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9391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2F5352DC-AE00-50E2-496F-E68003A0882F}"/>
            </a:ext>
          </a:extLst>
        </p:cNvPr>
        <p:cNvGrpSpPr/>
        <p:nvPr/>
      </p:nvGrpSpPr>
      <p:grpSpPr>
        <a:xfrm>
          <a:off x="0" y="0"/>
          <a:ext cx="0" cy="0"/>
          <a:chOff x="0" y="0"/>
          <a:chExt cx="0" cy="0"/>
        </a:xfrm>
      </p:grpSpPr>
      <p:sp>
        <p:nvSpPr>
          <p:cNvPr id="258" name="Google Shape;258;g2e879e93aee_0_181:notes">
            <a:extLst>
              <a:ext uri="{FF2B5EF4-FFF2-40B4-BE49-F238E27FC236}">
                <a16:creationId xmlns:a16="http://schemas.microsoft.com/office/drawing/2014/main" id="{053D2393-FFD0-A981-F117-B79DB815E68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100" i="1" dirty="0">
                <a:solidFill>
                  <a:srgbClr val="00B050"/>
                </a:solidFill>
                <a:effectLst/>
                <a:latin typeface="Calibri" panose="020F0502020204030204" pitchFamily="34" charset="0"/>
                <a:ea typeface="Calibri" panose="020F0502020204030204" pitchFamily="34" charset="0"/>
              </a:rPr>
              <a:t>Si los estudiantes tienen preguntas, asegúreles que estudiaremos esto más a fondo en el curso El Dios Verdadero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9" name="Google Shape;259;g2e879e93aee_0_181:notes">
            <a:extLst>
              <a:ext uri="{FF2B5EF4-FFF2-40B4-BE49-F238E27FC236}">
                <a16:creationId xmlns:a16="http://schemas.microsoft.com/office/drawing/2014/main" id="{39862E39-DA2E-F4B9-03A4-9E7FEAFC81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96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31" name="Google Shape;331;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15000"/>
              </a:lnSpc>
              <a:spcBef>
                <a:spcPts val="1000"/>
              </a:spcBef>
              <a:spcAft>
                <a:spcPts val="0"/>
              </a:spcAft>
              <a:buNone/>
            </a:pPr>
            <a:r>
              <a:rPr lang="es-ES" sz="1800" b="1" dirty="0">
                <a:effectLst/>
                <a:latin typeface="Calibri" panose="020F0502020204030204" pitchFamily="34" charset="0"/>
                <a:ea typeface="Calibri" panose="020F0502020204030204" pitchFamily="34" charset="0"/>
              </a:rPr>
              <a:t>OBJETIVO #1: Comparar la Biblia con la enseñanza de la Iglesia Católica. </a:t>
            </a: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a:t>
            </a:r>
            <a:endParaRPr/>
          </a:p>
        </p:txBody>
      </p:sp>
      <p:sp>
        <p:nvSpPr>
          <p:cNvPr id="338" name="Google Shape;338;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cs typeface="Calibri" panose="020F0502020204030204" pitchFamily="34" charset="0"/>
              </a:rPr>
              <a:t>1. Pregunta de la Tarea: ¿Cuál es la enseñanza que la iglesia católica tiene en común con la iglesia luterana y con la iglesia protestante?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879e93ae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cs typeface="Calibri" panose="020F0502020204030204" pitchFamily="34" charset="0"/>
              </a:rPr>
              <a:t>1. Pregunta de la Tarea: ¿Cuál es la enseñanza que la iglesia católica tiene en común con la iglesia luterana y con la iglesia protestante?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La enseñanza de la Trinidad: Un solo Dios en su esencia que se ha revelado en tres personas distintas pero iguales: el Padre, el Hijo y el Espíritu Santo.</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La persona de Jesucristo: Que Jesús es verdadero Dios quien se hizo también verdadero hombre para salvarnos.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La obra redentora de Jesucristo: Que él vivió una vida perfecta para sustituir nuestras vidas pecaminosas y sufrir una muerte bajo nuestro castigo para perdonar los pecados del mundo.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Las enseñanzas de los Credos (Apostólico, Niceno y Atanasio): Es cierto que algunas iglesias protestantes no usan los credos porque los consideran demasiado "católicos. " Pero, como hemos visto, no debemos rechazar a algo por ser católico, sino por NO ser bíblico. Y los Credos expresan verdades bíblicas. Por esa razón, históricamente, la gran mayoría de iglesias – sean luteranas, católicas, o protestantes – han profesado fe en estos credos.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El Padrenuestro: Aunque no se usa con frecuencia en ciertas iglesias, nadie puede negar que, en la Biblia, Cristo nos enseñó orar así.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Los 10 mandamientos: Aunque su numeración y aplicación pueden diferir, católicos, luteranos y la mayoría de los protestantes están de acuerdo en que expresan la voluntad de Dios para nuestras vidas.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2" name="Google Shape;152;g2e879e93ae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879e93ae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cs typeface="Calibri" panose="020F0502020204030204" pitchFamily="34" charset="0"/>
              </a:rPr>
              <a:t>2. ¿Cuál es la diferencia principal? </a:t>
            </a:r>
            <a:br>
              <a:rPr lang="es-419"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En términos generales, la Iglesia Católica Romana enseña que Jesús, a través de su vida perfecta y su muerte inmerecida, hizo posible la salvación.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Sin embargo, no se da libremente. Uno debe obtenerlo mediante una combinación de fe en Cristo como Salvador y buenas obras o acciones meritorias por parte del creyente.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En contraste, la Iglesia Luterana enseña que esta salvación ganada por Cristo es dada plena y libremente por su gracia (amor inmerecido) y se recibe solo por la fe sola, no por la fe y las buenas obras. En resumen, somos salvos solo por la gracia de Dios, solo por la fe en Jesucristo y solo por la Palabra de Dios. Efesios 2:8-9</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Podemos notar que, aunque la mayoría de las iglesias protestantes profesan estas "solas" con nosotros, muchos en la práctica caen en un legalismo que se parece mucho más a las enseñanzas católicas romanas y lleva a las personas a depender de sus obras para la salvación.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67" name="Google Shape;167;g2e879e93ae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56D1D140-0F5D-94B9-A68F-A460FA0B79E4}"/>
            </a:ext>
          </a:extLst>
        </p:cNvPr>
        <p:cNvGrpSpPr/>
        <p:nvPr/>
      </p:nvGrpSpPr>
      <p:grpSpPr>
        <a:xfrm>
          <a:off x="0" y="0"/>
          <a:ext cx="0" cy="0"/>
          <a:chOff x="0" y="0"/>
          <a:chExt cx="0" cy="0"/>
        </a:xfrm>
      </p:grpSpPr>
      <p:sp>
        <p:nvSpPr>
          <p:cNvPr id="143" name="Google Shape;143;p28:notes">
            <a:extLst>
              <a:ext uri="{FF2B5EF4-FFF2-40B4-BE49-F238E27FC236}">
                <a16:creationId xmlns:a16="http://schemas.microsoft.com/office/drawing/2014/main" id="{C2243F98-196C-222E-86ED-422BE3FF5E3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cs typeface="Calibri" panose="020F0502020204030204" pitchFamily="34" charset="0"/>
              </a:rPr>
              <a:t>3. Pregunta de la Tarea: ¿Cuáles son las enseñanzas más conocidas de la iglesia católica, y cómo esas enseñanzas han interferido con la enseñanza bíblica de la iglesia primitiva?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419"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lang="en-US" b="1" dirty="0">
              <a:solidFill>
                <a:schemeClr val="dk1"/>
              </a:solidFill>
              <a:latin typeface="Calibri"/>
              <a:ea typeface="Calibri"/>
              <a:cs typeface="Calibri"/>
              <a:sym typeface="Calibri"/>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La Virgen María y los santos como mediadores, confesión y penitencia, purgatorio y misas por los muertos, reliquias, peregrinaciones, indulgencias, etc.</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Salvación por obras. La posición de la Iglesia Católica Romana es que Jesús sólo hizo disponible y este perdón se obtiene a través de la fe y las buenas obras. Estas doctrinas extrabíblicas se enfocan en la persona para obtener ese perdón, dejando a un lado la obra redentora de Cristo. Además, estas enseñanzas no se encuentran en ninguna parte de la Biblia, porque se basan en su Sagrada Tradición, dogmas que con el tiempo se han convertido en enseñanzas humanas. Tales enseñanzas colocan la Sagrada Tradición y las Escrituras juntas como la revelación de Dios. (Cuando en realidad, las escrituras deben estar por encima de todo)</a:t>
            </a:r>
            <a:br>
              <a:rPr lang="es-419" sz="1800" dirty="0">
                <a:effectLst/>
                <a:latin typeface="Calibri" panose="020F0502020204030204" pitchFamily="34" charset="0"/>
                <a:ea typeface="Calibri" panose="020F0502020204030204" pitchFamily="34" charset="0"/>
              </a:rPr>
            </a:br>
            <a:r>
              <a:rPr lang="es-419"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En esta clase, nos enfocaremos en algunas de las diferencias entre lo que enseña la Iglesia Católica Romana, las iglesias luterana y protestante. Estudiaremos brevemente lo que dice la Biblia sobre estos temas y lo compararemos con citas católicas y protestantes.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a:extLst>
              <a:ext uri="{FF2B5EF4-FFF2-40B4-BE49-F238E27FC236}">
                <a16:creationId xmlns:a16="http://schemas.microsoft.com/office/drawing/2014/main" id="{D10268B9-FE90-8DA0-1907-6503255B9D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57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879e93aee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100" dirty="0">
                <a:effectLst/>
                <a:latin typeface="Calibri" panose="020F0502020204030204" pitchFamily="34" charset="0"/>
                <a:ea typeface="Calibri" panose="020F0502020204030204" pitchFamily="34" charset="0"/>
              </a:rPr>
              <a:t>4. La Virgen María: ¿Qué dice la Iglesia Católica?</a:t>
            </a:r>
            <a:br>
              <a:rPr lang="es-419"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 Virgen inmaculada, preservada inmune de toda mancha de pecado… colaboró de manera total en la obra del Salvador…  En efecto, con su asunción a los cielos, no abandonó su misión salvadora, sino continúa procurándonos con su múltiple intercesión los dones de la salvación eterna… Por eso es invocada en la Iglesia con los títulos de Abogada, Auxiliadora, Socorro, Mediadora.” (Catecismo de la Iglesia Católica, #966-969) </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Esta cita es antibíblica.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“Preservada de toda mancha de pecado…” </a:t>
            </a:r>
            <a:r>
              <a:rPr lang="es-419" sz="1100" i="1" dirty="0">
                <a:effectLst/>
                <a:latin typeface="Calibri" panose="020F0502020204030204" pitchFamily="34" charset="0"/>
                <a:ea typeface="Calibri" panose="020F0502020204030204" pitchFamily="34" charset="0"/>
              </a:rPr>
              <a:t>Aparte de Jesús, la Biblia dice que todos pecaron</a:t>
            </a:r>
            <a:r>
              <a:rPr lang="es-419" sz="1100" dirty="0">
                <a:effectLst/>
                <a:latin typeface="Calibri" panose="020F0502020204030204" pitchFamily="34" charset="0"/>
                <a:ea typeface="Calibri" panose="020F0502020204030204" pitchFamily="34" charset="0"/>
              </a:rPr>
              <a:t> (</a:t>
            </a:r>
            <a:r>
              <a:rPr lang="es-419" sz="1100" i="1" dirty="0">
                <a:effectLst/>
                <a:latin typeface="Calibri" panose="020F0502020204030204" pitchFamily="34" charset="0"/>
                <a:ea typeface="Calibri" panose="020F0502020204030204" pitchFamily="34" charset="0"/>
              </a:rPr>
              <a:t>la confesión de María es que Dios es su Salvador).</a:t>
            </a:r>
            <a:r>
              <a:rPr lang="es-419"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“Colaboró” y sigue colaborando en procurar nuestra salvación. </a:t>
            </a:r>
            <a:r>
              <a:rPr lang="es-419" sz="1100" i="1" dirty="0">
                <a:effectLst/>
                <a:latin typeface="Calibri" panose="020F0502020204030204" pitchFamily="34" charset="0"/>
                <a:ea typeface="Calibri" panose="020F0502020204030204" pitchFamily="34" charset="0"/>
              </a:rPr>
              <a:t>La Biblia da toda la gloria a Dios por nuestra salvación, no a María.</a:t>
            </a:r>
            <a:endParaRPr lang="en-US" sz="1100" i="1"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“Es invocada…como Mediadora” </a:t>
            </a:r>
            <a:r>
              <a:rPr lang="es-419" sz="1100" i="1" dirty="0">
                <a:effectLst/>
                <a:latin typeface="Calibri" panose="020F0502020204030204" pitchFamily="34" charset="0"/>
                <a:ea typeface="Calibri" panose="020F0502020204030204" pitchFamily="34" charset="0"/>
              </a:rPr>
              <a:t>Ningún versículo de la Biblia nos enseña a invocarla a ella (o alguien en busca de ayuda) que no sea Dios. Tenemos “un solo mediador”</a:t>
            </a:r>
            <a:r>
              <a:rPr lang="es-419" sz="1100" dirty="0">
                <a:effectLst/>
                <a:latin typeface="Calibri" panose="020F0502020204030204" pitchFamily="34" charset="0"/>
                <a:ea typeface="Calibri" panose="020F0502020204030204" pitchFamily="34" charset="0"/>
              </a:rPr>
              <a:t> </a:t>
            </a:r>
            <a:r>
              <a:rPr lang="es-419" sz="1100" i="1" dirty="0">
                <a:effectLst/>
                <a:latin typeface="Calibri" panose="020F0502020204030204" pitchFamily="34" charset="0"/>
                <a:ea typeface="Calibri" panose="020F0502020204030204" pitchFamily="34" charset="0"/>
              </a:rPr>
              <a:t>– Jesucristo. </a:t>
            </a:r>
            <a:endParaRPr lang="en-US" sz="1100" i="1"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Su asunción al cielo tampoco está en la Biblia; sin embargo, fue declarado artículo de fe por el Papa en 1950.</a:t>
            </a:r>
            <a:endParaRPr lang="en-US" sz="1100" dirty="0">
              <a:effectLst/>
              <a:latin typeface="Calibri" panose="020F0502020204030204" pitchFamily="34" charset="0"/>
              <a:ea typeface="Calibri" panose="020F0502020204030204" pitchFamily="34" charset="0"/>
            </a:endParaRPr>
          </a:p>
          <a:p>
            <a:pPr marL="4572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26" name="Google Shape;226;g2e879e93ae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e314509b4d_0_220"/>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Biblia: Maria </a:t>
            </a:r>
            <a:endParaRPr sz="6000" b="0" i="0" u="none" strike="noStrike" cap="none">
              <a:solidFill>
                <a:srgbClr val="009444"/>
              </a:solidFill>
              <a:latin typeface="Lato"/>
              <a:ea typeface="Lato"/>
              <a:cs typeface="Lato"/>
              <a:sym typeface="Lato"/>
            </a:endParaRPr>
          </a:p>
        </p:txBody>
      </p:sp>
      <p:cxnSp>
        <p:nvCxnSpPr>
          <p:cNvPr id="210" name="Google Shape;210;g2e314509b4d_0_220"/>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g2e314509b4d_0_2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2" name="Google Shape;212;g2e314509b4d_0_2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3" name="Google Shape;213;g2e314509b4d_0_22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4" name="Google Shape;214;g2e314509b4d_0_220"/>
          <p:cNvPicPr preferRelativeResize="0"/>
          <p:nvPr/>
        </p:nvPicPr>
        <p:blipFill rotWithShape="1">
          <a:blip r:embed="rId4">
            <a:alphaModFix/>
          </a:blip>
          <a:srcRect/>
          <a:stretch/>
        </p:blipFill>
        <p:spPr>
          <a:xfrm>
            <a:off x="-167225" y="366125"/>
            <a:ext cx="3032651" cy="3032651"/>
          </a:xfrm>
          <a:prstGeom prst="rect">
            <a:avLst/>
          </a:prstGeom>
          <a:noFill/>
          <a:ln>
            <a:noFill/>
          </a:ln>
        </p:spPr>
      </p:pic>
      <p:sp>
        <p:nvSpPr>
          <p:cNvPr id="215" name="Google Shape;215;g2e314509b4d_0_220"/>
          <p:cNvSpPr txBox="1"/>
          <p:nvPr/>
        </p:nvSpPr>
        <p:spPr>
          <a:xfrm>
            <a:off x="2209525" y="2108775"/>
            <a:ext cx="9828000" cy="3617100"/>
          </a:xfrm>
          <a:prstGeom prst="rect">
            <a:avLst/>
          </a:prstGeom>
          <a:noFill/>
          <a:ln>
            <a:noFill/>
          </a:ln>
        </p:spPr>
        <p:txBody>
          <a:bodyPr spcFirstLastPara="1" wrap="square" lIns="91425" tIns="45700" rIns="91425" bIns="45700" anchor="t" anchorCtr="0">
            <a:spAutoFit/>
          </a:bodyPr>
          <a:lstStyle/>
          <a:p>
            <a:pPr marL="457200" lvl="0" indent="-444500" algn="l" rtl="0">
              <a:spcBef>
                <a:spcPts val="1000"/>
              </a:spcBef>
              <a:spcAft>
                <a:spcPts val="0"/>
              </a:spcAft>
              <a:buClr>
                <a:schemeClr val="dk1"/>
              </a:buClr>
              <a:buSzPts val="3400"/>
              <a:buFont typeface="Lato"/>
              <a:buChar char="●"/>
            </a:pPr>
            <a:r>
              <a:rPr lang="en-US" sz="3400">
                <a:solidFill>
                  <a:schemeClr val="dk1"/>
                </a:solidFill>
                <a:latin typeface="Lato"/>
                <a:ea typeface="Lato"/>
                <a:cs typeface="Lato"/>
                <a:sym typeface="Lato"/>
              </a:rPr>
              <a:t>Su elección para ser la madre del Salvador fue puro amor inmerecido.</a:t>
            </a:r>
            <a:endParaRPr sz="3400">
              <a:solidFill>
                <a:schemeClr val="dk1"/>
              </a:solidFill>
              <a:latin typeface="Lato"/>
              <a:ea typeface="Lato"/>
              <a:cs typeface="Lato"/>
              <a:sym typeface="Lato"/>
            </a:endParaRPr>
          </a:p>
          <a:p>
            <a:pPr marL="457200" lvl="0" indent="-444500" algn="l" rtl="0">
              <a:spcBef>
                <a:spcPts val="1000"/>
              </a:spcBef>
              <a:spcAft>
                <a:spcPts val="0"/>
              </a:spcAft>
              <a:buClr>
                <a:schemeClr val="dk1"/>
              </a:buClr>
              <a:buSzPts val="3400"/>
              <a:buFont typeface="Lato"/>
              <a:buChar char="●"/>
            </a:pPr>
            <a:r>
              <a:rPr lang="en-US" sz="3400">
                <a:solidFill>
                  <a:schemeClr val="dk1"/>
                </a:solidFill>
                <a:latin typeface="Lato"/>
                <a:ea typeface="Lato"/>
                <a:cs typeface="Lato"/>
                <a:sym typeface="Lato"/>
              </a:rPr>
              <a:t>Concibió y dio a luz al Hijo de Dios por obra del Espíritu Santo</a:t>
            </a:r>
            <a:endParaRPr sz="3400">
              <a:solidFill>
                <a:schemeClr val="dk1"/>
              </a:solidFill>
              <a:latin typeface="Lato"/>
              <a:ea typeface="Lato"/>
              <a:cs typeface="Lato"/>
              <a:sym typeface="Lato"/>
            </a:endParaRPr>
          </a:p>
          <a:p>
            <a:pPr marL="457200" lvl="0" indent="-444500" algn="l" rtl="0">
              <a:spcBef>
                <a:spcPts val="1000"/>
              </a:spcBef>
              <a:spcAft>
                <a:spcPts val="0"/>
              </a:spcAft>
              <a:buClr>
                <a:schemeClr val="dk1"/>
              </a:buClr>
              <a:buSzPts val="3400"/>
              <a:buFont typeface="Lato"/>
              <a:buChar char="●"/>
            </a:pPr>
            <a:r>
              <a:rPr lang="en-US" sz="3400">
                <a:solidFill>
                  <a:schemeClr val="dk1"/>
                </a:solidFill>
                <a:latin typeface="Lato"/>
                <a:ea typeface="Lato"/>
                <a:cs typeface="Lato"/>
                <a:sym typeface="Lato"/>
              </a:rPr>
              <a:t>Buen ejemplo de fe humilde</a:t>
            </a:r>
            <a:endParaRPr sz="3400">
              <a:solidFill>
                <a:schemeClr val="dk1"/>
              </a:solidFill>
              <a:latin typeface="Lato"/>
              <a:ea typeface="Lato"/>
              <a:cs typeface="Lato"/>
              <a:sym typeface="Lato"/>
            </a:endParaRPr>
          </a:p>
          <a:p>
            <a:pPr marL="457200" lvl="0" indent="-444500" algn="l" rtl="0">
              <a:spcBef>
                <a:spcPts val="1000"/>
              </a:spcBef>
              <a:spcAft>
                <a:spcPts val="0"/>
              </a:spcAft>
              <a:buClr>
                <a:schemeClr val="dk1"/>
              </a:buClr>
              <a:buSzPts val="3400"/>
              <a:buFont typeface="Lato"/>
              <a:buChar char="●"/>
            </a:pPr>
            <a:r>
              <a:rPr lang="en-US" sz="3400">
                <a:solidFill>
                  <a:schemeClr val="dk1"/>
                </a:solidFill>
                <a:latin typeface="Lato"/>
                <a:ea typeface="Lato"/>
                <a:cs typeface="Lato"/>
                <a:sym typeface="Lato"/>
              </a:rPr>
              <a:t>Llamó a Dios su Salvador</a:t>
            </a:r>
            <a:endParaRPr sz="34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g274b448e17c_0_44"/>
          <p:cNvSpPr txBox="1"/>
          <p:nvPr/>
        </p:nvSpPr>
        <p:spPr>
          <a:xfrm>
            <a:off x="3206497" y="1819782"/>
            <a:ext cx="82974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hay un solo Dios, y un solo </a:t>
            </a:r>
            <a:r>
              <a:rPr lang="en-US" sz="3600" dirty="0" err="1">
                <a:solidFill>
                  <a:schemeClr val="dk1"/>
                </a:solidFill>
                <a:latin typeface="Lato"/>
                <a:ea typeface="Lato"/>
                <a:cs typeface="Lato"/>
                <a:sym typeface="Lato"/>
              </a:rPr>
              <a:t>mediador</a:t>
            </a:r>
            <a:r>
              <a:rPr lang="en-US" sz="3600" dirty="0">
                <a:solidFill>
                  <a:schemeClr val="dk1"/>
                </a:solidFill>
                <a:latin typeface="Lato"/>
                <a:ea typeface="Lato"/>
                <a:cs typeface="Lato"/>
                <a:sym typeface="Lato"/>
              </a:rPr>
              <a:t> entre Dios y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hombres, que es </a:t>
            </a: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 hombre,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cual</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dio</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sí</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mismo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rescate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a:t>
            </a:r>
            <a:endParaRPr sz="36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TImoteo</a:t>
            </a:r>
            <a:r>
              <a:rPr lang="en-US" sz="3600" b="1" dirty="0">
                <a:solidFill>
                  <a:schemeClr val="dk1"/>
                </a:solidFill>
                <a:latin typeface="Lato"/>
                <a:ea typeface="Lato"/>
                <a:cs typeface="Lato"/>
                <a:sym typeface="Lato"/>
              </a:rPr>
              <a:t> 2:5-6</a:t>
            </a:r>
            <a:endParaRPr sz="3600" b="1" u="none" strike="noStrike" cap="none" dirty="0">
              <a:solidFill>
                <a:schemeClr val="dk1"/>
              </a:solidFill>
              <a:latin typeface="Lato"/>
              <a:ea typeface="Lato"/>
              <a:cs typeface="Lato"/>
              <a:sym typeface="Lato"/>
            </a:endParaRPr>
          </a:p>
        </p:txBody>
      </p:sp>
      <p:sp>
        <p:nvSpPr>
          <p:cNvPr id="221" name="Google Shape;221;g274b448e17c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2" name="Google Shape;222;g274b448e17c_0_44"/>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23" name="Google Shape;223;g274b448e17c_0_4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g2e879e93aee_0_170"/>
          <p:cNvSpPr txBox="1"/>
          <p:nvPr/>
        </p:nvSpPr>
        <p:spPr>
          <a:xfrm>
            <a:off x="2438125" y="6221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Iglesia Católica: Purgatorio</a:t>
            </a:r>
            <a:endParaRPr sz="6000" b="0" i="0" u="none" strike="noStrike" cap="none">
              <a:solidFill>
                <a:srgbClr val="009444"/>
              </a:solidFill>
              <a:latin typeface="Lato"/>
              <a:ea typeface="Lato"/>
              <a:cs typeface="Lato"/>
              <a:sym typeface="Lato"/>
            </a:endParaRPr>
          </a:p>
        </p:txBody>
      </p:sp>
      <p:cxnSp>
        <p:nvCxnSpPr>
          <p:cNvPr id="251" name="Google Shape;251;g2e879e93aee_0_170"/>
          <p:cNvCxnSpPr/>
          <p:nvPr/>
        </p:nvCxnSpPr>
        <p:spPr>
          <a:xfrm>
            <a:off x="2312966" y="16404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2" name="Google Shape;252;g2e879e93aee_0_17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3" name="Google Shape;253;g2e879e93aee_0_17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54" name="Google Shape;254;g2e879e93aee_0_17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g2e879e93aee_0_170"/>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56" name="Google Shape;256;g2e879e93aee_0_170"/>
          <p:cNvSpPr txBox="1"/>
          <p:nvPr/>
        </p:nvSpPr>
        <p:spPr>
          <a:xfrm>
            <a:off x="2361925" y="1803975"/>
            <a:ext cx="9292800" cy="31401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“Los que mueren en la gracia y en la amistad de Dios, pero imperfectamente purificados, aunque están seguros de su eterna salvación, sufren después de su muerte una purificación, a fin de obtener la santidad necesaria para entrar en la alegría del cielo… </a:t>
            </a:r>
            <a:endParaRPr sz="330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cxnSp>
        <p:nvCxnSpPr>
          <p:cNvPr id="261" name="Google Shape;261;g2e879e93aee_0_181"/>
          <p:cNvCxnSpPr/>
          <p:nvPr/>
        </p:nvCxnSpPr>
        <p:spPr>
          <a:xfrm>
            <a:off x="2312966" y="16404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2" name="Google Shape;262;g2e879e93aee_0_18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879e93aee_0_18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4" name="Google Shape;264;g2e879e93aee_0_18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g2e879e93aee_0_181"/>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66" name="Google Shape;266;g2e879e93aee_0_181"/>
          <p:cNvSpPr txBox="1"/>
          <p:nvPr/>
        </p:nvSpPr>
        <p:spPr>
          <a:xfrm>
            <a:off x="2361925" y="1803975"/>
            <a:ext cx="9292800" cy="41559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…Desde los primeros tiempos, la Iglesia ha honrado la memoria de los difuntos y ha ofrecido sufragios en su favor, en particular el sacrificio eucarístico (cf. DS 856), para que, una vez purificados, puedan llegar a la visión beatífica de Dios. La Iglesia también recomienda las limosnas, las indulgencias y las obras de penitencia en favor de los difuntos.”</a:t>
            </a:r>
            <a:endParaRPr sz="3300">
              <a:solidFill>
                <a:schemeClr val="dk1"/>
              </a:solidFill>
              <a:latin typeface="Lato"/>
              <a:ea typeface="Lato"/>
              <a:cs typeface="Lato"/>
              <a:sym typeface="Lato"/>
            </a:endParaRPr>
          </a:p>
        </p:txBody>
      </p:sp>
      <p:sp>
        <p:nvSpPr>
          <p:cNvPr id="267" name="Google Shape;267;g2e879e93aee_0_181"/>
          <p:cNvSpPr txBox="1"/>
          <p:nvPr/>
        </p:nvSpPr>
        <p:spPr>
          <a:xfrm>
            <a:off x="2438125" y="6221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Iglesia Católica: Purgatorio</a:t>
            </a:r>
            <a:endParaRPr sz="6000" b="0" i="0" u="none" strike="noStrike" cap="none">
              <a:solidFill>
                <a:srgbClr val="009444"/>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g2e879e93aee_0_339"/>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Biblia: Purgatorio</a:t>
            </a:r>
            <a:endParaRPr sz="6000" b="0" i="0" u="none" strike="noStrike" cap="none">
              <a:solidFill>
                <a:srgbClr val="009444"/>
              </a:solidFill>
              <a:latin typeface="Lato"/>
              <a:ea typeface="Lato"/>
              <a:cs typeface="Lato"/>
              <a:sym typeface="Lato"/>
            </a:endParaRPr>
          </a:p>
        </p:txBody>
      </p:sp>
      <p:cxnSp>
        <p:nvCxnSpPr>
          <p:cNvPr id="240" name="Google Shape;240;g2e879e93aee_0_339"/>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1" name="Google Shape;241;g2e879e93aee_0_33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2" name="Google Shape;242;g2e879e93aee_0_33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43" name="Google Shape;243;g2e879e93aee_0_33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 name="Google Shape;245;g2e879e93aee_0_339"/>
          <p:cNvSpPr txBox="1"/>
          <p:nvPr/>
        </p:nvSpPr>
        <p:spPr>
          <a:xfrm>
            <a:off x="2566075" y="2146138"/>
            <a:ext cx="9220475" cy="2964874"/>
          </a:xfrm>
          <a:prstGeom prst="rect">
            <a:avLst/>
          </a:prstGeom>
          <a:noFill/>
          <a:ln>
            <a:noFill/>
          </a:ln>
        </p:spPr>
        <p:txBody>
          <a:bodyPr spcFirstLastPara="1" wrap="square" lIns="91425" tIns="45700" rIns="91425" bIns="45700" anchor="t" anchorCtr="0">
            <a:spAutoFit/>
          </a:bodyPr>
          <a:lstStyle/>
          <a:p>
            <a:pPr marL="457200" lvl="0" indent="-444500" algn="l" rtl="0">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“Hoy </a:t>
            </a:r>
            <a:r>
              <a:rPr lang="en-US" sz="3400" dirty="0" err="1">
                <a:solidFill>
                  <a:schemeClr val="dk1"/>
                </a:solidFill>
                <a:latin typeface="Lato"/>
                <a:ea typeface="Lato"/>
                <a:cs typeface="Lato"/>
                <a:sym typeface="Lato"/>
              </a:rPr>
              <a:t>estarás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conmigo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paraíso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dijo</a:t>
            </a:r>
            <a:r>
              <a:rPr lang="en-US" sz="3400" dirty="0">
                <a:solidFill>
                  <a:schemeClr val="dk1"/>
                </a:solidFill>
                <a:latin typeface="Lato"/>
                <a:ea typeface="Lato"/>
                <a:cs typeface="Lato"/>
                <a:sym typeface="Lato"/>
              </a:rPr>
              <a:t> Jesús a un criminal </a:t>
            </a:r>
            <a:r>
              <a:rPr lang="en-US" sz="3400" dirty="0" err="1">
                <a:solidFill>
                  <a:schemeClr val="dk1"/>
                </a:solidFill>
                <a:latin typeface="Lato"/>
                <a:ea typeface="Lato"/>
                <a:cs typeface="Lato"/>
                <a:sym typeface="Lato"/>
              </a:rPr>
              <a:t>arrepentido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sufría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sentencia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muerte</a:t>
            </a:r>
            <a:r>
              <a:rPr lang="en-US" sz="3400" dirty="0">
                <a:solidFill>
                  <a:schemeClr val="dk1"/>
                </a:solidFill>
                <a:latin typeface="Lato"/>
                <a:ea typeface="Lato"/>
                <a:cs typeface="Lato"/>
                <a:sym typeface="Lato"/>
              </a:rPr>
              <a:t>. (Lucas 23:39-43)</a:t>
            </a:r>
            <a:endParaRPr sz="3400" dirty="0">
              <a:solidFill>
                <a:schemeClr val="dk1"/>
              </a:solidFill>
              <a:latin typeface="Lato"/>
              <a:ea typeface="Lato"/>
              <a:cs typeface="Lato"/>
              <a:sym typeface="Lato"/>
            </a:endParaRPr>
          </a:p>
          <a:p>
            <a:pPr marL="457200" lvl="0" indent="-444500" algn="l" rtl="0">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sangre</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Jesucristo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Hijo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limpia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(1 Juan 1:7)</a:t>
            </a:r>
            <a:endParaRPr sz="3400" dirty="0">
              <a:solidFill>
                <a:schemeClr val="dk1"/>
              </a:solidFill>
              <a:latin typeface="Lato"/>
              <a:ea typeface="Lato"/>
              <a:cs typeface="Lato"/>
              <a:sym typeface="Lato"/>
            </a:endParaRPr>
          </a:p>
        </p:txBody>
      </p:sp>
      <p:pic>
        <p:nvPicPr>
          <p:cNvPr id="2" name="Google Shape;222;g274b448e17c_0_44">
            <a:extLst>
              <a:ext uri="{FF2B5EF4-FFF2-40B4-BE49-F238E27FC236}">
                <a16:creationId xmlns:a16="http://schemas.microsoft.com/office/drawing/2014/main" id="{25E69353-11E3-A185-CD06-2C50B5996B73}"/>
              </a:ext>
            </a:extLst>
          </p:cNvPr>
          <p:cNvPicPr preferRelativeResize="0"/>
          <p:nvPr/>
        </p:nvPicPr>
        <p:blipFill rotWithShape="1">
          <a:blip r:embed="rId4">
            <a:alphaModFix/>
          </a:blip>
          <a:srcRect/>
          <a:stretch/>
        </p:blipFill>
        <p:spPr>
          <a:xfrm>
            <a:off x="-119124" y="2048382"/>
            <a:ext cx="2585824" cy="283739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cxnSp>
        <p:nvCxnSpPr>
          <p:cNvPr id="283" name="Google Shape;283;g2e879e93aee_0_216"/>
          <p:cNvCxnSpPr/>
          <p:nvPr/>
        </p:nvCxnSpPr>
        <p:spPr>
          <a:xfrm>
            <a:off x="2312966" y="13356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84" name="Google Shape;284;g2e879e93aee_0_2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g2e879e93aee_0_21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6" name="Google Shape;286;g2e879e93aee_0_21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7" name="Google Shape;287;g2e879e93aee_0_216"/>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88" name="Google Shape;288;g2e879e93aee_0_216"/>
          <p:cNvSpPr txBox="1"/>
          <p:nvPr/>
        </p:nvSpPr>
        <p:spPr>
          <a:xfrm>
            <a:off x="2361925" y="1299150"/>
            <a:ext cx="9292800" cy="51717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“La </a:t>
            </a:r>
            <a:r>
              <a:rPr lang="en-US" sz="3300" dirty="0" err="1">
                <a:solidFill>
                  <a:schemeClr val="dk1"/>
                </a:solidFill>
                <a:latin typeface="Lato"/>
                <a:ea typeface="Lato"/>
                <a:cs typeface="Lato"/>
                <a:sym typeface="Lato"/>
              </a:rPr>
              <a:t>confesión</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hecha</a:t>
            </a:r>
            <a:r>
              <a:rPr lang="en-US" sz="3300" dirty="0">
                <a:solidFill>
                  <a:schemeClr val="dk1"/>
                </a:solidFill>
                <a:latin typeface="Lato"/>
                <a:ea typeface="Lato"/>
                <a:cs typeface="Lato"/>
                <a:sym typeface="Lato"/>
              </a:rPr>
              <a:t> al </a:t>
            </a:r>
            <a:r>
              <a:rPr lang="en-US" sz="3300" dirty="0" err="1">
                <a:solidFill>
                  <a:schemeClr val="dk1"/>
                </a:solidFill>
                <a:latin typeface="Lato"/>
                <a:ea typeface="Lato"/>
                <a:cs typeface="Lato"/>
                <a:sym typeface="Lato"/>
              </a:rPr>
              <a:t>sacerdote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constituye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una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parte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esencial</a:t>
            </a:r>
            <a:r>
              <a:rPr lang="en-US" sz="3300" dirty="0">
                <a:solidFill>
                  <a:schemeClr val="dk1"/>
                </a:solidFill>
                <a:latin typeface="Lato"/>
                <a:ea typeface="Lato"/>
                <a:cs typeface="Lato"/>
                <a:sym typeface="Lato"/>
              </a:rPr>
              <a:t> del </a:t>
            </a:r>
            <a:r>
              <a:rPr lang="en-US" sz="3300" dirty="0" err="1">
                <a:solidFill>
                  <a:schemeClr val="dk1"/>
                </a:solidFill>
                <a:latin typeface="Lato"/>
                <a:ea typeface="Lato"/>
                <a:cs typeface="Lato"/>
                <a:sym typeface="Lato"/>
              </a:rPr>
              <a:t>sacramento</a:t>
            </a:r>
            <a:r>
              <a:rPr lang="en-US" sz="3300" dirty="0">
                <a:solidFill>
                  <a:schemeClr val="dk1"/>
                </a:solidFill>
                <a:latin typeface="Lato"/>
                <a:ea typeface="Lato"/>
                <a:cs typeface="Lato"/>
                <a:sym typeface="Lato"/>
              </a:rPr>
              <a:t> de la </a:t>
            </a:r>
            <a:r>
              <a:rPr lang="en-US" sz="3300" dirty="0" err="1">
                <a:solidFill>
                  <a:schemeClr val="dk1"/>
                </a:solidFill>
                <a:latin typeface="Lato"/>
                <a:ea typeface="Lato"/>
                <a:cs typeface="Lato"/>
                <a:sym typeface="Lato"/>
              </a:rPr>
              <a:t>Penitencia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Liberado</a:t>
            </a:r>
            <a:r>
              <a:rPr lang="en-US" sz="3300" dirty="0">
                <a:solidFill>
                  <a:schemeClr val="dk1"/>
                </a:solidFill>
                <a:latin typeface="Lato"/>
                <a:ea typeface="Lato"/>
                <a:cs typeface="Lato"/>
                <a:sym typeface="Lato"/>
              </a:rPr>
              <a:t> del </a:t>
            </a:r>
            <a:r>
              <a:rPr lang="en-US" sz="3300" dirty="0" err="1">
                <a:solidFill>
                  <a:schemeClr val="dk1"/>
                </a:solidFill>
                <a:latin typeface="Lato"/>
                <a:ea typeface="Lato"/>
                <a:cs typeface="Lato"/>
                <a:sym typeface="Lato"/>
              </a:rPr>
              <a:t>pecado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debe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hacer</a:t>
            </a:r>
            <a:r>
              <a:rPr lang="en-US" sz="3300" dirty="0">
                <a:solidFill>
                  <a:schemeClr val="dk1"/>
                </a:solidFill>
                <a:latin typeface="Lato"/>
                <a:ea typeface="Lato"/>
                <a:cs typeface="Lato"/>
                <a:sym typeface="Lato"/>
              </a:rPr>
              <a:t> algo </a:t>
            </a:r>
            <a:r>
              <a:rPr lang="en-US" sz="3300" dirty="0" err="1">
                <a:solidFill>
                  <a:schemeClr val="dk1"/>
                </a:solidFill>
                <a:latin typeface="Lato"/>
                <a:ea typeface="Lato"/>
                <a:cs typeface="Lato"/>
                <a:sym typeface="Lato"/>
              </a:rPr>
              <a:t>más</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reparar</a:t>
            </a:r>
            <a:r>
              <a:rPr lang="en-US" sz="3300" dirty="0">
                <a:solidFill>
                  <a:schemeClr val="dk1"/>
                </a:solidFill>
                <a:latin typeface="Lato"/>
                <a:ea typeface="Lato"/>
                <a:cs typeface="Lato"/>
                <a:sym typeface="Lato"/>
              </a:rPr>
              <a:t> sus </a:t>
            </a:r>
            <a:r>
              <a:rPr lang="en-US" sz="3300"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debe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satisfacer</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manera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apropiada</a:t>
            </a:r>
            <a:r>
              <a:rPr lang="en-US" sz="3300" dirty="0">
                <a:solidFill>
                  <a:schemeClr val="dk1"/>
                </a:solidFill>
                <a:latin typeface="Lato"/>
                <a:ea typeface="Lato"/>
                <a:cs typeface="Lato"/>
                <a:sym typeface="Lato"/>
              </a:rPr>
              <a:t> o "</a:t>
            </a:r>
            <a:r>
              <a:rPr lang="en-US" sz="3300" dirty="0" err="1">
                <a:solidFill>
                  <a:schemeClr val="dk1"/>
                </a:solidFill>
                <a:latin typeface="Lato"/>
                <a:ea typeface="Lato"/>
                <a:cs typeface="Lato"/>
                <a:sym typeface="Lato"/>
              </a:rPr>
              <a:t>expiar</a:t>
            </a:r>
            <a:r>
              <a:rPr lang="en-US" sz="3300" dirty="0">
                <a:solidFill>
                  <a:schemeClr val="dk1"/>
                </a:solidFill>
                <a:latin typeface="Lato"/>
                <a:ea typeface="Lato"/>
                <a:cs typeface="Lato"/>
                <a:sym typeface="Lato"/>
              </a:rPr>
              <a:t>" sus </a:t>
            </a:r>
            <a:r>
              <a:rPr lang="en-US" sz="3300"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 Esta </a:t>
            </a:r>
            <a:r>
              <a:rPr lang="en-US" sz="3300" dirty="0" err="1">
                <a:solidFill>
                  <a:schemeClr val="dk1"/>
                </a:solidFill>
                <a:latin typeface="Lato"/>
                <a:ea typeface="Lato"/>
                <a:cs typeface="Lato"/>
                <a:sym typeface="Lato"/>
              </a:rPr>
              <a:t>satisfacción</a:t>
            </a:r>
            <a:r>
              <a:rPr lang="en-US" sz="3300" dirty="0">
                <a:solidFill>
                  <a:schemeClr val="dk1"/>
                </a:solidFill>
                <a:latin typeface="Lato"/>
                <a:ea typeface="Lato"/>
                <a:cs typeface="Lato"/>
                <a:sym typeface="Lato"/>
              </a:rPr>
              <a:t> se llama también "</a:t>
            </a:r>
            <a:r>
              <a:rPr lang="en-US" sz="3300" dirty="0" err="1">
                <a:solidFill>
                  <a:schemeClr val="dk1"/>
                </a:solidFill>
                <a:latin typeface="Lato"/>
                <a:ea typeface="Lato"/>
                <a:cs typeface="Lato"/>
                <a:sym typeface="Lato"/>
              </a:rPr>
              <a:t>penitencia</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puede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consistir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oración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ofrendas,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obras</a:t>
            </a:r>
            <a:r>
              <a:rPr lang="en-US" sz="3300" dirty="0">
                <a:solidFill>
                  <a:schemeClr val="dk1"/>
                </a:solidFill>
                <a:latin typeface="Lato"/>
                <a:ea typeface="Lato"/>
                <a:cs typeface="Lato"/>
                <a:sym typeface="Lato"/>
              </a:rPr>
              <a:t> de misericordia, </a:t>
            </a:r>
            <a:r>
              <a:rPr lang="en-US" sz="3300" dirty="0" err="1">
                <a:solidFill>
                  <a:schemeClr val="dk1"/>
                </a:solidFill>
                <a:latin typeface="Lato"/>
                <a:ea typeface="Lato"/>
                <a:cs typeface="Lato"/>
                <a:sym typeface="Lato"/>
              </a:rPr>
              <a:t>servicios</a:t>
            </a:r>
            <a:r>
              <a:rPr lang="en-US" sz="3300" dirty="0">
                <a:solidFill>
                  <a:schemeClr val="dk1"/>
                </a:solidFill>
                <a:latin typeface="Lato"/>
                <a:ea typeface="Lato"/>
                <a:cs typeface="Lato"/>
                <a:sym typeface="Lato"/>
              </a:rPr>
              <a:t> al </a:t>
            </a:r>
            <a:r>
              <a:rPr lang="en-US" sz="3300" dirty="0" err="1">
                <a:solidFill>
                  <a:schemeClr val="dk1"/>
                </a:solidFill>
                <a:latin typeface="Lato"/>
                <a:ea typeface="Lato"/>
                <a:cs typeface="Lato"/>
                <a:sym typeface="Lato"/>
              </a:rPr>
              <a:t>prójimo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privaciones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voluntarias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sacrificios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p:txBody>
      </p:sp>
      <p:sp>
        <p:nvSpPr>
          <p:cNvPr id="289" name="Google Shape;289;g2e879e93aee_0_216"/>
          <p:cNvSpPr txBox="1"/>
          <p:nvPr/>
        </p:nvSpPr>
        <p:spPr>
          <a:xfrm>
            <a:off x="2438125" y="3173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Iglesia Católica: Confesión</a:t>
            </a:r>
            <a:endParaRPr sz="6000" b="0" i="0" u="none" strike="noStrike" cap="none">
              <a:solidFill>
                <a:srgbClr val="009444"/>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g2e879e93aee_0_201"/>
          <p:cNvSpPr txBox="1"/>
          <p:nvPr/>
        </p:nvSpPr>
        <p:spPr>
          <a:xfrm>
            <a:off x="2666725" y="9269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Biblia: Confesión</a:t>
            </a:r>
            <a:endParaRPr sz="6000" b="0" i="0" u="none" strike="noStrike" cap="none">
              <a:solidFill>
                <a:srgbClr val="009444"/>
              </a:solidFill>
              <a:latin typeface="Lato"/>
              <a:ea typeface="Lato"/>
              <a:cs typeface="Lato"/>
              <a:sym typeface="Lato"/>
            </a:endParaRPr>
          </a:p>
        </p:txBody>
      </p:sp>
      <p:cxnSp>
        <p:nvCxnSpPr>
          <p:cNvPr id="273" name="Google Shape;273;g2e879e93aee_0_201"/>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4" name="Google Shape;274;g2e879e93aee_0_2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g2e879e93aee_0_2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76" name="Google Shape;276;g2e879e93aee_0_2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g2e879e93aee_0_201"/>
          <p:cNvSpPr txBox="1"/>
          <p:nvPr/>
        </p:nvSpPr>
        <p:spPr>
          <a:xfrm>
            <a:off x="2209525" y="2108775"/>
            <a:ext cx="9828000" cy="3489000"/>
          </a:xfrm>
          <a:prstGeom prst="rect">
            <a:avLst/>
          </a:prstGeom>
          <a:noFill/>
          <a:ln>
            <a:noFill/>
          </a:ln>
        </p:spPr>
        <p:txBody>
          <a:bodyPr spcFirstLastPara="1" wrap="square" lIns="91425" tIns="45700" rIns="91425" bIns="45700" anchor="t" anchorCtr="0">
            <a:spAutoFit/>
          </a:bodyPr>
          <a:lstStyle/>
          <a:p>
            <a:pPr marL="457200" lvl="0" indent="-444500" algn="l" rtl="0">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Podemos </a:t>
            </a:r>
            <a:r>
              <a:rPr lang="en-US" sz="3400" dirty="0" err="1">
                <a:solidFill>
                  <a:schemeClr val="dk1"/>
                </a:solidFill>
                <a:latin typeface="Lato"/>
                <a:ea typeface="Lato"/>
                <a:cs typeface="Lato"/>
                <a:sym typeface="Lato"/>
              </a:rPr>
              <a:t>confesar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nuestros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directamente</a:t>
            </a:r>
            <a:r>
              <a:rPr lang="en-US" sz="3400" dirty="0">
                <a:solidFill>
                  <a:schemeClr val="dk1"/>
                </a:solidFill>
                <a:latin typeface="Lato"/>
                <a:ea typeface="Lato"/>
                <a:cs typeface="Lato"/>
                <a:sym typeface="Lato"/>
              </a:rPr>
              <a:t> a Dios</a:t>
            </a:r>
            <a:endParaRPr sz="3400" dirty="0">
              <a:solidFill>
                <a:schemeClr val="dk1"/>
              </a:solidFill>
              <a:latin typeface="Lato"/>
              <a:ea typeface="Lato"/>
              <a:cs typeface="Lato"/>
              <a:sym typeface="Lato"/>
            </a:endParaRPr>
          </a:p>
          <a:p>
            <a:pPr marL="457200" lvl="0" indent="-444500" algn="l" rtl="0">
              <a:spcBef>
                <a:spcPts val="100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confesamos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nuestros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Dios es </a:t>
            </a:r>
            <a:r>
              <a:rPr lang="en-US" sz="3400" dirty="0" err="1">
                <a:solidFill>
                  <a:schemeClr val="dk1"/>
                </a:solidFill>
                <a:latin typeface="Lato"/>
                <a:ea typeface="Lato"/>
                <a:cs typeface="Lato"/>
                <a:sym typeface="Lato"/>
              </a:rPr>
              <a:t>fiel</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justo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perdona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causa de Jesús</a:t>
            </a:r>
            <a:endParaRPr sz="3400" dirty="0">
              <a:solidFill>
                <a:schemeClr val="dk1"/>
              </a:solidFill>
              <a:latin typeface="Lato"/>
              <a:ea typeface="Lato"/>
              <a:cs typeface="Lato"/>
              <a:sym typeface="Lato"/>
            </a:endParaRPr>
          </a:p>
          <a:p>
            <a:pPr marL="457200" lvl="0" indent="-444500" algn="l" rtl="0">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En </a:t>
            </a:r>
            <a:r>
              <a:rPr lang="en-US" sz="3400" dirty="0" err="1">
                <a:solidFill>
                  <a:schemeClr val="dk1"/>
                </a:solidFill>
                <a:latin typeface="Lato"/>
                <a:ea typeface="Lato"/>
                <a:cs typeface="Lato"/>
                <a:sym typeface="Lato"/>
              </a:rPr>
              <a:t>agradecimiento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perdón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recibido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esforzaremos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volver</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pecar</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pic>
        <p:nvPicPr>
          <p:cNvPr id="2" name="Google Shape;222;g274b448e17c_0_44">
            <a:extLst>
              <a:ext uri="{FF2B5EF4-FFF2-40B4-BE49-F238E27FC236}">
                <a16:creationId xmlns:a16="http://schemas.microsoft.com/office/drawing/2014/main" id="{D47901FC-5151-1904-1A11-202637FBA90D}"/>
              </a:ext>
            </a:extLst>
          </p:cNvPr>
          <p:cNvPicPr preferRelativeResize="0"/>
          <p:nvPr/>
        </p:nvPicPr>
        <p:blipFill rotWithShape="1">
          <a:blip r:embed="rId4">
            <a:alphaModFix/>
          </a:blip>
          <a:srcRect/>
          <a:stretch/>
        </p:blipFill>
        <p:spPr>
          <a:xfrm>
            <a:off x="-119124" y="2048382"/>
            <a:ext cx="2585824" cy="2837397"/>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6475C5B8-ED69-168D-2498-9A47DEDD519F}"/>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89D85FB6-37E3-A83E-5298-1860501DCBA5}"/>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8">
            <a:extLst>
              <a:ext uri="{FF2B5EF4-FFF2-40B4-BE49-F238E27FC236}">
                <a16:creationId xmlns:a16="http://schemas.microsoft.com/office/drawing/2014/main" id="{4D2B0A4C-D304-B73A-FDAC-D1B5CA679E88}"/>
              </a:ext>
            </a:extLst>
          </p:cNvPr>
          <p:cNvSpPr txBox="1"/>
          <p:nvPr/>
        </p:nvSpPr>
        <p:spPr>
          <a:xfrm>
            <a:off x="4471237" y="998713"/>
            <a:ext cx="8044812"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5400" b="1" i="0" u="none" strike="noStrike" cap="none" dirty="0">
                <a:solidFill>
                  <a:schemeClr val="dk1"/>
                </a:solidFill>
                <a:latin typeface="Lato"/>
                <a:ea typeface="Lato"/>
                <a:cs typeface="Lato"/>
                <a:sym typeface="Lato"/>
              </a:rPr>
              <a:t>¿Preguntas?</a:t>
            </a:r>
            <a:endParaRPr sz="5400" b="1" i="0" u="none" strike="noStrike" cap="none" dirty="0">
              <a:solidFill>
                <a:schemeClr val="dk1"/>
              </a:solidFill>
              <a:latin typeface="Lato"/>
              <a:ea typeface="Lato"/>
              <a:cs typeface="Lato"/>
              <a:sym typeface="Lato"/>
            </a:endParaRPr>
          </a:p>
        </p:txBody>
      </p:sp>
      <p:pic>
        <p:nvPicPr>
          <p:cNvPr id="149" name="Google Shape;149;p28" descr="A green bird with leaves&#10;&#10;Description automatically generated">
            <a:extLst>
              <a:ext uri="{FF2B5EF4-FFF2-40B4-BE49-F238E27FC236}">
                <a16:creationId xmlns:a16="http://schemas.microsoft.com/office/drawing/2014/main" id="{19A6C608-C757-670D-1B88-DD9EE4E674D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Google Shape;300;g2e8bd8a35d0_0_249">
            <a:extLst>
              <a:ext uri="{FF2B5EF4-FFF2-40B4-BE49-F238E27FC236}">
                <a16:creationId xmlns:a16="http://schemas.microsoft.com/office/drawing/2014/main" id="{4FC3F1BD-EE5B-9EF4-A5A0-9DAFEB7871AD}"/>
              </a:ext>
            </a:extLst>
          </p:cNvPr>
          <p:cNvPicPr preferRelativeResize="0"/>
          <p:nvPr/>
        </p:nvPicPr>
        <p:blipFill rotWithShape="1">
          <a:blip r:embed="rId4">
            <a:alphaModFix/>
          </a:blip>
          <a:srcRect/>
          <a:stretch/>
        </p:blipFill>
        <p:spPr>
          <a:xfrm>
            <a:off x="4480762" y="1922002"/>
            <a:ext cx="3765172" cy="3757240"/>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202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6E3B2AA0-6539-04AC-0210-5D6E06CC63C2}"/>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8E60D9CD-C112-C52A-C4D1-E2E01AAE787F}"/>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632710E4-4280-123C-DE50-CAB608A5666F}"/>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85757282-66C2-2CF2-9689-0A16DF2477AE}"/>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773CE59C-AF51-C9F5-170D-BA1818154044}"/>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E9C73AE8-F6BE-1697-B031-E094632B2F02}"/>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964EB508-81B8-80FC-B574-B99F3B020915}"/>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5BB49410-4254-4039-FCFE-6C1258F9CD9A}"/>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Comparar</a:t>
              </a:r>
              <a:r>
                <a:rPr lang="en-US" sz="3200" dirty="0">
                  <a:solidFill>
                    <a:schemeClr val="tx1"/>
                  </a:solidFill>
                  <a:latin typeface="Lato"/>
                  <a:ea typeface="Lato"/>
                  <a:cs typeface="Lato"/>
                  <a:sym typeface="Lato"/>
                </a:rPr>
                <a:t> la Biblia con la </a:t>
              </a:r>
              <a:r>
                <a:rPr lang="en-US" sz="3200" dirty="0" err="1">
                  <a:solidFill>
                    <a:schemeClr val="tx1"/>
                  </a:solidFill>
                  <a:latin typeface="Lato"/>
                  <a:ea typeface="Lato"/>
                  <a:cs typeface="Lato"/>
                  <a:sym typeface="Lato"/>
                </a:rPr>
                <a:t>enseñanza</a:t>
              </a:r>
              <a:r>
                <a:rPr lang="en-US" sz="3200" dirty="0">
                  <a:solidFill>
                    <a:schemeClr val="tx1"/>
                  </a:solidFill>
                  <a:latin typeface="Lato"/>
                  <a:ea typeface="Lato"/>
                  <a:cs typeface="Lato"/>
                  <a:sym typeface="Lato"/>
                </a:rPr>
                <a:t> de la Iglesia Católica.</a:t>
              </a:r>
              <a:endParaRPr sz="3200"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FDA8C312-DD4F-6607-C087-F687FEBB0923}"/>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31947771-CCE1-05D2-B230-C4E753EE8B0E}"/>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A3EB9466-242B-CE1F-B30D-805032F65E5B}"/>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A9F770CB-C4CD-1B1E-81D5-04AF56503269}"/>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Comparar</a:t>
              </a:r>
              <a:r>
                <a:rPr lang="en-US" sz="3200" dirty="0">
                  <a:solidFill>
                    <a:schemeClr val="tx1"/>
                  </a:solidFill>
                  <a:latin typeface="Lato"/>
                  <a:ea typeface="Lato"/>
                  <a:cs typeface="Lato"/>
                  <a:sym typeface="Lato"/>
                </a:rPr>
                <a:t> la Biblia con la </a:t>
              </a:r>
              <a:r>
                <a:rPr lang="en-US" sz="3200" dirty="0" err="1">
                  <a:solidFill>
                    <a:schemeClr val="tx1"/>
                  </a:solidFill>
                  <a:latin typeface="Lato"/>
                  <a:ea typeface="Lato"/>
                  <a:cs typeface="Lato"/>
                  <a:sym typeface="Lato"/>
                </a:rPr>
                <a:t>enseñanza</a:t>
              </a:r>
              <a:r>
                <a:rPr lang="en-US" sz="3200" dirty="0">
                  <a:solidFill>
                    <a:schemeClr val="tx1"/>
                  </a:solidFill>
                  <a:latin typeface="Lato"/>
                  <a:ea typeface="Lato"/>
                  <a:cs typeface="Lato"/>
                  <a:sym typeface="Lato"/>
                </a:rPr>
                <a:t> de la Iglesia  </a:t>
              </a:r>
              <a:r>
                <a:rPr lang="en-US" sz="3200" dirty="0" err="1">
                  <a:solidFill>
                    <a:schemeClr val="tx1"/>
                  </a:solidFill>
                  <a:latin typeface="Lato"/>
                  <a:ea typeface="Lato"/>
                  <a:cs typeface="Lato"/>
                  <a:sym typeface="Lato"/>
                </a:rPr>
                <a:t>Protestante</a:t>
              </a:r>
              <a:endParaRPr sz="32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55F7F6CB-24C6-4A9D-C63D-70E8629C5BF2}"/>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5F4278C9-7003-D878-FB7A-7D6AD79FACEC}"/>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B9CE04B-89C5-6539-2C8A-A3AA7A49DC6C}"/>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367779FC-8CB3-6B05-F0E8-C8374E9A5202}"/>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000" dirty="0" err="1">
                  <a:solidFill>
                    <a:schemeClr val="lt1"/>
                  </a:solidFill>
                  <a:latin typeface="Lato"/>
                  <a:ea typeface="Lato"/>
                  <a:cs typeface="Lato"/>
                  <a:sym typeface="Lato"/>
                </a:rPr>
                <a:t>Comparar</a:t>
              </a:r>
              <a:r>
                <a:rPr lang="en-US" sz="3000" dirty="0">
                  <a:solidFill>
                    <a:schemeClr val="lt1"/>
                  </a:solidFill>
                  <a:latin typeface="Lato"/>
                  <a:ea typeface="Lato"/>
                  <a:cs typeface="Lato"/>
                  <a:sym typeface="Lato"/>
                </a:rPr>
                <a:t> la Biblia con lo que </a:t>
              </a:r>
              <a:r>
                <a:rPr lang="en-US" sz="3000" dirty="0" err="1">
                  <a:solidFill>
                    <a:schemeClr val="lt1"/>
                  </a:solidFill>
                  <a:latin typeface="Lato"/>
                  <a:ea typeface="Lato"/>
                  <a:cs typeface="Lato"/>
                  <a:sym typeface="Lato"/>
                </a:rPr>
                <a:t>enseñan</a:t>
              </a:r>
              <a:r>
                <a:rPr lang="en-US" sz="3000" dirty="0">
                  <a:solidFill>
                    <a:schemeClr val="lt1"/>
                  </a:solidFill>
                  <a:latin typeface="Lato"/>
                  <a:ea typeface="Lato"/>
                  <a:cs typeface="Lato"/>
                  <a:sym typeface="Lato"/>
                </a:rPr>
                <a:t> la Iglesia Católica y la Iglesia  </a:t>
              </a:r>
              <a:r>
                <a:rPr lang="en-US" sz="3000" dirty="0" err="1">
                  <a:solidFill>
                    <a:schemeClr val="lt1"/>
                  </a:solidFill>
                  <a:latin typeface="Lato"/>
                  <a:ea typeface="Lato"/>
                  <a:cs typeface="Lato"/>
                  <a:sym typeface="Lato"/>
                </a:rPr>
                <a:t>Protestante</a:t>
              </a:r>
              <a:r>
                <a:rPr lang="en-US" sz="3000" dirty="0">
                  <a:solidFill>
                    <a:schemeClr val="lt1"/>
                  </a:solidFill>
                  <a:latin typeface="Lato"/>
                  <a:ea typeface="Lato"/>
                  <a:cs typeface="Lato"/>
                  <a:sym typeface="Lato"/>
                </a:rPr>
                <a:t> </a:t>
              </a:r>
              <a:r>
                <a:rPr lang="en-US" sz="3000" dirty="0" err="1">
                  <a:solidFill>
                    <a:schemeClr val="lt1"/>
                  </a:solidFill>
                  <a:latin typeface="Lato"/>
                  <a:ea typeface="Lato"/>
                  <a:cs typeface="Lato"/>
                  <a:sym typeface="Lato"/>
                </a:rPr>
                <a:t>en</a:t>
              </a:r>
              <a:r>
                <a:rPr lang="en-US" sz="3000" dirty="0">
                  <a:solidFill>
                    <a:schemeClr val="lt1"/>
                  </a:solidFill>
                  <a:latin typeface="Lato"/>
                  <a:ea typeface="Lato"/>
                  <a:cs typeface="Lato"/>
                  <a:sym typeface="Lato"/>
                </a:rPr>
                <a:t> </a:t>
              </a:r>
              <a:r>
                <a:rPr lang="en-US" sz="3000" dirty="0" err="1">
                  <a:solidFill>
                    <a:schemeClr val="lt1"/>
                  </a:solidFill>
                  <a:latin typeface="Lato"/>
                  <a:ea typeface="Lato"/>
                  <a:cs typeface="Lato"/>
                  <a:sym typeface="Lato"/>
                </a:rPr>
                <a:t>relación</a:t>
              </a:r>
              <a:r>
                <a:rPr lang="en-US" sz="3000" dirty="0">
                  <a:solidFill>
                    <a:schemeClr val="lt1"/>
                  </a:solidFill>
                  <a:latin typeface="Lato"/>
                  <a:ea typeface="Lato"/>
                  <a:cs typeface="Lato"/>
                  <a:sym typeface="Lato"/>
                </a:rPr>
                <a:t> con la </a:t>
              </a:r>
              <a:r>
                <a:rPr lang="en-US" sz="3000" dirty="0" err="1">
                  <a:solidFill>
                    <a:schemeClr val="lt1"/>
                  </a:solidFill>
                  <a:latin typeface="Lato"/>
                  <a:ea typeface="Lato"/>
                  <a:cs typeface="Lato"/>
                  <a:sym typeface="Lato"/>
                </a:rPr>
                <a:t>vida</a:t>
              </a:r>
              <a:r>
                <a:rPr lang="en-US" sz="3000" dirty="0">
                  <a:solidFill>
                    <a:schemeClr val="lt1"/>
                  </a:solidFill>
                  <a:latin typeface="Lato"/>
                  <a:ea typeface="Lato"/>
                  <a:cs typeface="Lato"/>
                  <a:sym typeface="Lato"/>
                </a:rPr>
                <a:t> </a:t>
              </a:r>
              <a:r>
                <a:rPr lang="en-US" sz="3000" dirty="0" err="1">
                  <a:solidFill>
                    <a:schemeClr val="lt1"/>
                  </a:solidFill>
                  <a:latin typeface="Lato"/>
                  <a:ea typeface="Lato"/>
                  <a:cs typeface="Lato"/>
                  <a:sym typeface="Lato"/>
                </a:rPr>
                <a:t>eterna</a:t>
              </a:r>
              <a:endParaRPr sz="30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9420FA34-BF4E-1B3E-B504-CAFA76E0D628}"/>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416077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BE490B76-10F6-A309-3614-799E74C7AEDD}"/>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AC4C4F5A-A9C9-DAFF-C4F3-B187A4294538}"/>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8">
            <a:extLst>
              <a:ext uri="{FF2B5EF4-FFF2-40B4-BE49-F238E27FC236}">
                <a16:creationId xmlns:a16="http://schemas.microsoft.com/office/drawing/2014/main" id="{4E9F0B6D-661A-03E3-C687-5865D10FD8DE}"/>
              </a:ext>
            </a:extLst>
          </p:cNvPr>
          <p:cNvSpPr txBox="1"/>
          <p:nvPr/>
        </p:nvSpPr>
        <p:spPr>
          <a:xfrm>
            <a:off x="3128212" y="1536194"/>
            <a:ext cx="8044812"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4000" b="1" dirty="0">
                <a:solidFill>
                  <a:schemeClr val="dk1"/>
                </a:solidFill>
                <a:latin typeface="Lato"/>
                <a:ea typeface="Lato"/>
                <a:cs typeface="Lato"/>
                <a:sym typeface="Lato"/>
              </a:rPr>
              <a:t>Algunas iglesias protestantes exigen lo que la Biblia no exige y prometen lo que la Biblia no promete. </a:t>
            </a:r>
          </a:p>
          <a:p>
            <a:pPr marL="0" marR="0" lvl="0" indent="0" algn="l" rtl="0">
              <a:lnSpc>
                <a:spcPct val="100000"/>
              </a:lnSpc>
              <a:spcBef>
                <a:spcPts val="0"/>
              </a:spcBef>
              <a:spcAft>
                <a:spcPts val="0"/>
              </a:spcAft>
              <a:buClr>
                <a:schemeClr val="dk1"/>
              </a:buClr>
              <a:buSzPts val="1100"/>
              <a:buFont typeface="Arial"/>
              <a:buNone/>
            </a:pPr>
            <a:endParaRPr lang="es-E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s-ES" sz="4000" b="1" dirty="0">
                <a:solidFill>
                  <a:schemeClr val="dk1"/>
                </a:solidFill>
                <a:latin typeface="Lato"/>
                <a:ea typeface="Lato"/>
                <a:cs typeface="Lato"/>
                <a:sym typeface="Lato"/>
              </a:rPr>
              <a:t>¿Puede dar ejemplos de eso? </a:t>
            </a:r>
            <a:endParaRPr sz="4000" b="1" i="0" u="none" strike="noStrike" cap="none" dirty="0">
              <a:solidFill>
                <a:schemeClr val="dk1"/>
              </a:solidFill>
              <a:latin typeface="Lato"/>
              <a:ea typeface="Lato"/>
              <a:cs typeface="Lato"/>
              <a:sym typeface="Lato"/>
            </a:endParaRPr>
          </a:p>
        </p:txBody>
      </p:sp>
      <p:pic>
        <p:nvPicPr>
          <p:cNvPr id="149" name="Google Shape;149;p28" descr="A green bird with leaves&#10;&#10;Description automatically generated">
            <a:extLst>
              <a:ext uri="{FF2B5EF4-FFF2-40B4-BE49-F238E27FC236}">
                <a16:creationId xmlns:a16="http://schemas.microsoft.com/office/drawing/2014/main" id="{C832E38D-6B13-1996-4BA1-33F95AF223DB}"/>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Google Shape;300;g2e8bd8a35d0_0_249">
            <a:extLst>
              <a:ext uri="{FF2B5EF4-FFF2-40B4-BE49-F238E27FC236}">
                <a16:creationId xmlns:a16="http://schemas.microsoft.com/office/drawing/2014/main" id="{DAE02037-FF8B-F75B-0076-07FBB1199F55}"/>
              </a:ext>
            </a:extLst>
          </p:cNvPr>
          <p:cNvPicPr preferRelativeResize="0"/>
          <p:nvPr/>
        </p:nvPicPr>
        <p:blipFill rotWithShape="1">
          <a:blip r:embed="rId4">
            <a:alphaModFix/>
          </a:blip>
          <a:srcRect/>
          <a:stretch/>
        </p:blipFill>
        <p:spPr>
          <a:xfrm>
            <a:off x="292478" y="1844842"/>
            <a:ext cx="2835734" cy="2833952"/>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63650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01432" y="2286069"/>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7</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432" y="34136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p2" descr="A green circle with a white book and a magnifying glass&#10;&#10;Description automatically generated"/>
          <p:cNvPicPr preferRelativeResize="0"/>
          <p:nvPr/>
        </p:nvPicPr>
        <p:blipFill rotWithShape="1">
          <a:blip r:embed="rId3">
            <a:alphaModFix/>
          </a:blip>
          <a:srcRect/>
          <a:stretch/>
        </p:blipFill>
        <p:spPr>
          <a:xfrm>
            <a:off x="0" y="1778629"/>
            <a:ext cx="3125597" cy="3218437"/>
          </a:xfrm>
          <a:prstGeom prst="rect">
            <a:avLst/>
          </a:prstGeom>
          <a:noFill/>
          <a:ln>
            <a:noFill/>
          </a:ln>
          <a:effectLst>
            <a:outerShdw blurRad="50800" dist="38100" dir="2700000" algn="tl" rotWithShape="0">
              <a:srgbClr val="000000">
                <a:alpha val="40000"/>
              </a:srgbClr>
            </a:outerShdw>
          </a:effectLst>
        </p:spPr>
      </p:pic>
      <p:pic>
        <p:nvPicPr>
          <p:cNvPr id="104" name="Google Shape;104;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05" name="Google Shape;105;p2"/>
          <p:cNvSpPr txBox="1"/>
          <p:nvPr/>
        </p:nvSpPr>
        <p:spPr>
          <a:xfrm>
            <a:off x="3501432" y="3707966"/>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Otras </a:t>
            </a:r>
            <a:r>
              <a:rPr lang="en-US" sz="3888" dirty="0" err="1">
                <a:solidFill>
                  <a:schemeClr val="dk1"/>
                </a:solidFill>
                <a:latin typeface="Lato"/>
                <a:ea typeface="Lato"/>
                <a:cs typeface="Lato"/>
                <a:sym typeface="Lato"/>
              </a:rPr>
              <a:t>Diferencias</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i="1" dirty="0">
                <a:solidFill>
                  <a:schemeClr val="dk1"/>
                </a:solidFill>
                <a:latin typeface="Lato"/>
                <a:ea typeface="Lato"/>
                <a:cs typeface="Lato"/>
                <a:sym typeface="Lato"/>
              </a:rPr>
              <a:t>La Iglesia Católica  y </a:t>
            </a:r>
            <a:r>
              <a:rPr lang="en-US" sz="3888" i="1" dirty="0" err="1">
                <a:solidFill>
                  <a:schemeClr val="dk1"/>
                </a:solidFill>
                <a:latin typeface="Lato"/>
                <a:ea typeface="Lato"/>
                <a:cs typeface="Lato"/>
                <a:sym typeface="Lato"/>
              </a:rPr>
              <a:t>Protestante</a:t>
            </a:r>
            <a:r>
              <a:rPr lang="en-US" sz="3888" i="1" dirty="0">
                <a:solidFill>
                  <a:schemeClr val="dk1"/>
                </a:solidFill>
                <a:latin typeface="Lato"/>
                <a:ea typeface="Lato"/>
                <a:cs typeface="Lato"/>
                <a:sym typeface="Lato"/>
              </a:rPr>
              <a:t> </a:t>
            </a:r>
            <a:endParaRPr sz="3888" i="1" dirty="0">
              <a:solidFill>
                <a:schemeClr val="dk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25F1016F-C38B-A6AA-C0A6-D0E055D0A2DD}"/>
            </a:ext>
          </a:extLst>
        </p:cNvPr>
        <p:cNvGrpSpPr/>
        <p:nvPr/>
      </p:nvGrpSpPr>
      <p:grpSpPr>
        <a:xfrm>
          <a:off x="0" y="0"/>
          <a:ext cx="0" cy="0"/>
          <a:chOff x="0" y="0"/>
          <a:chExt cx="0" cy="0"/>
        </a:xfrm>
      </p:grpSpPr>
      <p:pic>
        <p:nvPicPr>
          <p:cNvPr id="316" name="Google Shape;316;g2e879e93aee_0_324" descr="A green bird with leaves&#10;&#10;Description automatically generated">
            <a:extLst>
              <a:ext uri="{FF2B5EF4-FFF2-40B4-BE49-F238E27FC236}">
                <a16:creationId xmlns:a16="http://schemas.microsoft.com/office/drawing/2014/main" id="{335B2FDB-4DAF-87B0-439D-81B52DF74D0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Google Shape;284;g2e879e93aee_0_216">
            <a:extLst>
              <a:ext uri="{FF2B5EF4-FFF2-40B4-BE49-F238E27FC236}">
                <a16:creationId xmlns:a16="http://schemas.microsoft.com/office/drawing/2014/main" id="{0E277CBD-29D8-7406-E845-741222E81DD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Google Shape;285;g2e8bd8a35d0_0_154">
            <a:extLst>
              <a:ext uri="{FF2B5EF4-FFF2-40B4-BE49-F238E27FC236}">
                <a16:creationId xmlns:a16="http://schemas.microsoft.com/office/drawing/2014/main" id="{D682C3E8-373E-1930-44DB-994F8CC03A73}"/>
              </a:ext>
            </a:extLst>
          </p:cNvPr>
          <p:cNvPicPr preferRelativeResize="0"/>
          <p:nvPr/>
        </p:nvPicPr>
        <p:blipFill rotWithShape="1">
          <a:blip r:embed="rId4">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6" name="CuadroTexto 5">
            <a:extLst>
              <a:ext uri="{FF2B5EF4-FFF2-40B4-BE49-F238E27FC236}">
                <a16:creationId xmlns:a16="http://schemas.microsoft.com/office/drawing/2014/main" id="{B96C1283-EE41-C903-D403-0A2F6C9AD20B}"/>
              </a:ext>
            </a:extLst>
          </p:cNvPr>
          <p:cNvSpPr txBox="1"/>
          <p:nvPr/>
        </p:nvSpPr>
        <p:spPr>
          <a:xfrm>
            <a:off x="3086893" y="2367171"/>
            <a:ext cx="8113113" cy="2123658"/>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4400" b="1" dirty="0">
                <a:solidFill>
                  <a:schemeClr val="dk1"/>
                </a:solidFill>
                <a:latin typeface="Lato"/>
                <a:ea typeface="Lato"/>
                <a:cs typeface="Lato"/>
                <a:sym typeface="Lato"/>
              </a:rPr>
              <a:t>¿Cómo ordenar o prometer lo que la Biblia no promete daña la fe de los creyentes?</a:t>
            </a:r>
          </a:p>
        </p:txBody>
      </p:sp>
    </p:spTree>
    <p:extLst>
      <p:ext uri="{BB962C8B-B14F-4D97-AF65-F5344CB8AC3E}">
        <p14:creationId xmlns:p14="http://schemas.microsoft.com/office/powerpoint/2010/main" val="423463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CD786E88-3C51-438C-BE15-8C46B243910D}"/>
            </a:ext>
          </a:extLst>
        </p:cNvPr>
        <p:cNvGrpSpPr/>
        <p:nvPr/>
      </p:nvGrpSpPr>
      <p:grpSpPr>
        <a:xfrm>
          <a:off x="0" y="0"/>
          <a:ext cx="0" cy="0"/>
          <a:chOff x="0" y="0"/>
          <a:chExt cx="0" cy="0"/>
        </a:xfrm>
      </p:grpSpPr>
      <p:pic>
        <p:nvPicPr>
          <p:cNvPr id="316" name="Google Shape;316;g2e879e93aee_0_324" descr="A green bird with leaves&#10;&#10;Description automatically generated">
            <a:extLst>
              <a:ext uri="{FF2B5EF4-FFF2-40B4-BE49-F238E27FC236}">
                <a16:creationId xmlns:a16="http://schemas.microsoft.com/office/drawing/2014/main" id="{AC54A2E2-EDF2-1EB2-86B0-241E58721F8F}"/>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Google Shape;284;g2e879e93aee_0_216">
            <a:extLst>
              <a:ext uri="{FF2B5EF4-FFF2-40B4-BE49-F238E27FC236}">
                <a16:creationId xmlns:a16="http://schemas.microsoft.com/office/drawing/2014/main" id="{CEFB3F83-B058-8623-110A-2882148DF3A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CuadroTexto 4">
            <a:extLst>
              <a:ext uri="{FF2B5EF4-FFF2-40B4-BE49-F238E27FC236}">
                <a16:creationId xmlns:a16="http://schemas.microsoft.com/office/drawing/2014/main" id="{A948F990-9F8D-EB32-BCE6-C08A273D3417}"/>
              </a:ext>
            </a:extLst>
          </p:cNvPr>
          <p:cNvSpPr txBox="1"/>
          <p:nvPr/>
        </p:nvSpPr>
        <p:spPr>
          <a:xfrm>
            <a:off x="2069082" y="1460358"/>
            <a:ext cx="9538717" cy="4031873"/>
          </a:xfrm>
          <a:prstGeom prst="rect">
            <a:avLst/>
          </a:prstGeom>
          <a:noFill/>
        </p:spPr>
        <p:txBody>
          <a:bodyPr wrap="square">
            <a:spAutoFit/>
          </a:bodyPr>
          <a:lstStyle/>
          <a:p>
            <a:pPr marL="457200" marR="0" lvl="0" indent="-444500" algn="l" rtl="0">
              <a:lnSpc>
                <a:spcPct val="100000"/>
              </a:lnSpc>
              <a:spcBef>
                <a:spcPts val="0"/>
              </a:spcBef>
              <a:spcAft>
                <a:spcPts val="0"/>
              </a:spcAft>
              <a:buClr>
                <a:schemeClr val="dk1"/>
              </a:buClr>
              <a:buSzPts val="3400"/>
              <a:buFont typeface="Lato"/>
              <a:buChar char="●"/>
            </a:pPr>
            <a:r>
              <a:rPr lang="es-ES" sz="3200" dirty="0">
                <a:solidFill>
                  <a:schemeClr val="dk1"/>
                </a:solidFill>
                <a:latin typeface="Lato"/>
                <a:ea typeface="Lato"/>
                <a:cs typeface="Lato"/>
                <a:sym typeface="Lato"/>
              </a:rPr>
              <a:t>Es pecaminoso; Jesús lo condenó. (Mateo 15:8-9)</a:t>
            </a:r>
          </a:p>
          <a:p>
            <a:pPr marL="457200" marR="0" lvl="0" indent="-444500" algn="l" rtl="0">
              <a:lnSpc>
                <a:spcPct val="100000"/>
              </a:lnSpc>
              <a:spcBef>
                <a:spcPts val="0"/>
              </a:spcBef>
              <a:spcAft>
                <a:spcPts val="0"/>
              </a:spcAft>
              <a:buClr>
                <a:schemeClr val="dk1"/>
              </a:buClr>
              <a:buSzPts val="3400"/>
              <a:buFont typeface="Lato"/>
              <a:buChar char="●"/>
            </a:pPr>
            <a:r>
              <a:rPr lang="es-ES" sz="3200" dirty="0">
                <a:solidFill>
                  <a:schemeClr val="dk1"/>
                </a:solidFill>
                <a:latin typeface="Lato"/>
                <a:ea typeface="Lato"/>
                <a:cs typeface="Lato"/>
                <a:sym typeface="Lato"/>
              </a:rPr>
              <a:t>Es peligroso; Pone nuestro enfoque en nuestras propias obras, en lugar de en Cristo y su obra.</a:t>
            </a:r>
          </a:p>
          <a:p>
            <a:pPr marL="457200" marR="0" lvl="0" indent="-444500" algn="l" rtl="0">
              <a:lnSpc>
                <a:spcPct val="100000"/>
              </a:lnSpc>
              <a:spcBef>
                <a:spcPts val="0"/>
              </a:spcBef>
              <a:spcAft>
                <a:spcPts val="0"/>
              </a:spcAft>
              <a:buClr>
                <a:schemeClr val="dk1"/>
              </a:buClr>
              <a:buSzPts val="3400"/>
              <a:buFont typeface="Lato"/>
              <a:buChar char="●"/>
            </a:pPr>
            <a:r>
              <a:rPr lang="es-ES" sz="3200" dirty="0">
                <a:solidFill>
                  <a:schemeClr val="dk1"/>
                </a:solidFill>
                <a:latin typeface="Lato"/>
                <a:ea typeface="Lato"/>
                <a:cs typeface="Lato"/>
                <a:sym typeface="Lato"/>
              </a:rPr>
              <a:t>Crea falsas expectativas que pueden llevar a la desesperación</a:t>
            </a:r>
          </a:p>
          <a:p>
            <a:pPr marL="457200" marR="0" lvl="0" indent="-444500" algn="l" rtl="0">
              <a:lnSpc>
                <a:spcPct val="100000"/>
              </a:lnSpc>
              <a:spcBef>
                <a:spcPts val="0"/>
              </a:spcBef>
              <a:spcAft>
                <a:spcPts val="0"/>
              </a:spcAft>
              <a:buClr>
                <a:schemeClr val="dk1"/>
              </a:buClr>
              <a:buSzPts val="3400"/>
              <a:buFont typeface="Lato"/>
              <a:buChar char="●"/>
            </a:pPr>
            <a:r>
              <a:rPr lang="es-ES" sz="3200" dirty="0">
                <a:solidFill>
                  <a:schemeClr val="dk1"/>
                </a:solidFill>
                <a:latin typeface="Lato"/>
                <a:ea typeface="Lato"/>
                <a:cs typeface="Lato"/>
                <a:sym typeface="Lato"/>
              </a:rPr>
              <a:t>Bendiciones terrenales pueden convertirse en nuestro ídolo</a:t>
            </a:r>
          </a:p>
          <a:p>
            <a:pPr marL="457200" marR="0" lvl="0" indent="-444500" algn="l" rtl="0">
              <a:lnSpc>
                <a:spcPct val="100000"/>
              </a:lnSpc>
              <a:spcBef>
                <a:spcPts val="0"/>
              </a:spcBef>
              <a:spcAft>
                <a:spcPts val="0"/>
              </a:spcAft>
              <a:buClr>
                <a:schemeClr val="dk1"/>
              </a:buClr>
              <a:buSzPts val="3400"/>
              <a:buFont typeface="Lato"/>
              <a:buChar char="●"/>
            </a:pPr>
            <a:r>
              <a:rPr lang="es-ES" sz="3200" dirty="0">
                <a:solidFill>
                  <a:schemeClr val="dk1"/>
                </a:solidFill>
                <a:latin typeface="Lato"/>
                <a:ea typeface="Lato"/>
                <a:cs typeface="Lato"/>
                <a:sym typeface="Lato"/>
              </a:rPr>
              <a:t>Disminuye el problema del pecado</a:t>
            </a:r>
          </a:p>
        </p:txBody>
      </p:sp>
    </p:spTree>
    <p:extLst>
      <p:ext uri="{BB962C8B-B14F-4D97-AF65-F5344CB8AC3E}">
        <p14:creationId xmlns:p14="http://schemas.microsoft.com/office/powerpoint/2010/main" val="1641530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F975835D-31DB-EC8F-F4C1-272E725EA59B}"/>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F8AF11DA-C2F4-9672-2CE3-CAF762FCC0DE}"/>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8">
            <a:extLst>
              <a:ext uri="{FF2B5EF4-FFF2-40B4-BE49-F238E27FC236}">
                <a16:creationId xmlns:a16="http://schemas.microsoft.com/office/drawing/2014/main" id="{B3A61BA0-BAF2-FF86-8CD3-1F316AAB570F}"/>
              </a:ext>
            </a:extLst>
          </p:cNvPr>
          <p:cNvSpPr txBox="1"/>
          <p:nvPr/>
        </p:nvSpPr>
        <p:spPr>
          <a:xfrm>
            <a:off x="3128212" y="1853665"/>
            <a:ext cx="8044812"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4000" b="1" i="0" u="none" strike="noStrike" cap="none" dirty="0">
                <a:solidFill>
                  <a:schemeClr val="dk1"/>
                </a:solidFill>
                <a:latin typeface="Lato"/>
                <a:ea typeface="Lato"/>
                <a:cs typeface="Lato"/>
                <a:sym typeface="Lato"/>
              </a:rPr>
              <a:t>¿Cuáles son las enseñanzas más comunes de la iglesia protestante y cómo esas enseñanzas han interferido con la enseñanza Bíblica? </a:t>
            </a:r>
            <a:endParaRPr sz="4000" b="1" i="0" u="none" strike="noStrike" cap="none" dirty="0">
              <a:solidFill>
                <a:schemeClr val="dk1"/>
              </a:solidFill>
              <a:latin typeface="Lato"/>
              <a:ea typeface="Lato"/>
              <a:cs typeface="Lato"/>
              <a:sym typeface="Lato"/>
            </a:endParaRPr>
          </a:p>
        </p:txBody>
      </p:sp>
      <p:pic>
        <p:nvPicPr>
          <p:cNvPr id="149" name="Google Shape;149;p28" descr="A green bird with leaves&#10;&#10;Description automatically generated">
            <a:extLst>
              <a:ext uri="{FF2B5EF4-FFF2-40B4-BE49-F238E27FC236}">
                <a16:creationId xmlns:a16="http://schemas.microsoft.com/office/drawing/2014/main" id="{B601805C-CF0A-F3CE-FA95-B5A31F690860}"/>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Google Shape;300;g2e8bd8a35d0_0_249">
            <a:extLst>
              <a:ext uri="{FF2B5EF4-FFF2-40B4-BE49-F238E27FC236}">
                <a16:creationId xmlns:a16="http://schemas.microsoft.com/office/drawing/2014/main" id="{4A6BEF89-E1D2-6B47-569E-E5C88AA527FE}"/>
              </a:ext>
            </a:extLst>
          </p:cNvPr>
          <p:cNvPicPr preferRelativeResize="0"/>
          <p:nvPr/>
        </p:nvPicPr>
        <p:blipFill rotWithShape="1">
          <a:blip r:embed="rId4">
            <a:alphaModFix/>
          </a:blip>
          <a:srcRect/>
          <a:stretch/>
        </p:blipFill>
        <p:spPr>
          <a:xfrm>
            <a:off x="292478" y="1844842"/>
            <a:ext cx="2835734" cy="2833952"/>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65431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C6EEC9B5-341C-34F7-818A-21C4FC600241}"/>
            </a:ext>
          </a:extLst>
        </p:cNvPr>
        <p:cNvGrpSpPr/>
        <p:nvPr/>
      </p:nvGrpSpPr>
      <p:grpSpPr>
        <a:xfrm>
          <a:off x="0" y="0"/>
          <a:ext cx="0" cy="0"/>
          <a:chOff x="0" y="0"/>
          <a:chExt cx="0" cy="0"/>
        </a:xfrm>
      </p:grpSpPr>
      <p:pic>
        <p:nvPicPr>
          <p:cNvPr id="316" name="Google Shape;316;g2e879e93aee_0_324" descr="A green bird with leaves&#10;&#10;Description automatically generated">
            <a:extLst>
              <a:ext uri="{FF2B5EF4-FFF2-40B4-BE49-F238E27FC236}">
                <a16:creationId xmlns:a16="http://schemas.microsoft.com/office/drawing/2014/main" id="{97B0A8FC-6AB3-1715-49D5-F40A4B7C9A3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F4D09F5D-2961-5E47-A485-52BAF1E263AB}"/>
              </a:ext>
            </a:extLst>
          </p:cNvPr>
          <p:cNvSpPr txBox="1"/>
          <p:nvPr/>
        </p:nvSpPr>
        <p:spPr>
          <a:xfrm>
            <a:off x="1166070" y="687680"/>
            <a:ext cx="10251347" cy="923330"/>
          </a:xfrm>
          <a:prstGeom prst="rect">
            <a:avLst/>
          </a:prstGeom>
          <a:noFill/>
        </p:spPr>
        <p:txBody>
          <a:bodyPr wrap="square">
            <a:spAutoFit/>
          </a:bodyPr>
          <a:lstStyle/>
          <a:p>
            <a:r>
              <a:rPr lang="es-ES" sz="5400" dirty="0"/>
              <a:t>	</a:t>
            </a:r>
            <a:endParaRPr lang="en-US" sz="5400" dirty="0"/>
          </a:p>
        </p:txBody>
      </p:sp>
      <p:sp>
        <p:nvSpPr>
          <p:cNvPr id="2" name="Google Shape;186;g274b448e17c_0_52">
            <a:extLst>
              <a:ext uri="{FF2B5EF4-FFF2-40B4-BE49-F238E27FC236}">
                <a16:creationId xmlns:a16="http://schemas.microsoft.com/office/drawing/2014/main" id="{26601EA0-209C-0C70-9C5D-CE05E3F799F4}"/>
              </a:ext>
            </a:extLst>
          </p:cNvPr>
          <p:cNvSpPr txBox="1"/>
          <p:nvPr/>
        </p:nvSpPr>
        <p:spPr>
          <a:xfrm>
            <a:off x="1994583" y="752358"/>
            <a:ext cx="8023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El </a:t>
            </a:r>
            <a:r>
              <a:rPr lang="en-US" sz="4000" b="1" dirty="0" err="1">
                <a:solidFill>
                  <a:schemeClr val="dk1"/>
                </a:solidFill>
                <a:latin typeface="Lato"/>
                <a:ea typeface="Lato"/>
                <a:cs typeface="Lato"/>
                <a:sym typeface="Lato"/>
              </a:rPr>
              <a:t>diezmo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dice la Biblia?</a:t>
            </a:r>
            <a:endParaRPr sz="4000" b="1" dirty="0">
              <a:solidFill>
                <a:schemeClr val="dk1"/>
              </a:solidFill>
              <a:latin typeface="Lato"/>
              <a:ea typeface="Lato"/>
              <a:cs typeface="Lato"/>
              <a:sym typeface="Lato"/>
            </a:endParaRPr>
          </a:p>
        </p:txBody>
      </p:sp>
      <p:sp>
        <p:nvSpPr>
          <p:cNvPr id="4" name="Google Shape;284;g2e879e93aee_0_216">
            <a:extLst>
              <a:ext uri="{FF2B5EF4-FFF2-40B4-BE49-F238E27FC236}">
                <a16:creationId xmlns:a16="http://schemas.microsoft.com/office/drawing/2014/main" id="{EC8C056E-1C9D-EC29-33E7-85705E6AE1E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Google Shape;197;g2e314509b4d_0_220">
            <a:extLst>
              <a:ext uri="{FF2B5EF4-FFF2-40B4-BE49-F238E27FC236}">
                <a16:creationId xmlns:a16="http://schemas.microsoft.com/office/drawing/2014/main" id="{0A760C5F-AD27-4F12-D26B-07B12199C5FA}"/>
              </a:ext>
            </a:extLst>
          </p:cNvPr>
          <p:cNvSpPr txBox="1"/>
          <p:nvPr/>
        </p:nvSpPr>
        <p:spPr>
          <a:xfrm>
            <a:off x="2051366" y="1920605"/>
            <a:ext cx="9690000" cy="4396035"/>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Dios,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Antiguo </a:t>
            </a:r>
            <a:r>
              <a:rPr lang="en-US" sz="3400" dirty="0" err="1">
                <a:solidFill>
                  <a:schemeClr val="dk1"/>
                </a:solidFill>
                <a:latin typeface="Lato"/>
                <a:ea typeface="Lato"/>
                <a:cs typeface="Lato"/>
                <a:sym typeface="Lato"/>
              </a:rPr>
              <a:t>Testamento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ordenó</a:t>
            </a:r>
            <a:r>
              <a:rPr lang="en-US" sz="3400" dirty="0">
                <a:solidFill>
                  <a:schemeClr val="dk1"/>
                </a:solidFill>
                <a:latin typeface="Lato"/>
                <a:ea typeface="Lato"/>
                <a:cs typeface="Lato"/>
                <a:sym typeface="Lato"/>
              </a:rPr>
              <a:t> </a:t>
            </a:r>
            <a:r>
              <a:rPr lang="en-US" sz="3400" u="sng" dirty="0">
                <a:solidFill>
                  <a:schemeClr val="dk1"/>
                </a:solidFill>
                <a:latin typeface="Lato"/>
                <a:ea typeface="Lato"/>
                <a:cs typeface="Lato"/>
                <a:sym typeface="Lato"/>
              </a:rPr>
              <a:t>a </a:t>
            </a:r>
            <a:r>
              <a:rPr lang="en-US" sz="3400" u="sng" dirty="0" err="1">
                <a:solidFill>
                  <a:schemeClr val="dk1"/>
                </a:solidFill>
                <a:latin typeface="Lato"/>
                <a:ea typeface="Lato"/>
                <a:cs typeface="Lato"/>
                <a:sym typeface="Lato"/>
              </a:rPr>
              <a:t>su</a:t>
            </a:r>
            <a:r>
              <a:rPr lang="en-US" sz="3400" u="sng" dirty="0">
                <a:solidFill>
                  <a:schemeClr val="dk1"/>
                </a:solidFill>
                <a:latin typeface="Lato"/>
                <a:ea typeface="Lato"/>
                <a:cs typeface="Lato"/>
                <a:sym typeface="Lato"/>
              </a:rPr>
              <a:t> pueblo Israel </a:t>
            </a:r>
            <a:r>
              <a:rPr lang="en-US" sz="3400" dirty="0">
                <a:solidFill>
                  <a:schemeClr val="dk1"/>
                </a:solidFill>
                <a:latin typeface="Lato"/>
                <a:ea typeface="Lato"/>
                <a:cs typeface="Lato"/>
                <a:sym typeface="Lato"/>
              </a:rPr>
              <a:t>que le </a:t>
            </a:r>
            <a:r>
              <a:rPr lang="en-US" sz="3400" dirty="0" err="1">
                <a:solidFill>
                  <a:schemeClr val="dk1"/>
                </a:solidFill>
                <a:latin typeface="Lato"/>
                <a:ea typeface="Lato"/>
                <a:cs typeface="Lato"/>
                <a:sym typeface="Lato"/>
              </a:rPr>
              <a:t>trajera</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décima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parte</a:t>
            </a:r>
            <a:r>
              <a:rPr lang="en-US" sz="3400" dirty="0">
                <a:solidFill>
                  <a:schemeClr val="dk1"/>
                </a:solidFill>
                <a:latin typeface="Lato"/>
                <a:ea typeface="Lato"/>
                <a:cs typeface="Lato"/>
                <a:sym typeface="Lato"/>
              </a:rPr>
              <a:t> de sus </a:t>
            </a:r>
            <a:r>
              <a:rPr lang="en-US" sz="3400" dirty="0" err="1">
                <a:solidFill>
                  <a:schemeClr val="dk1"/>
                </a:solidFill>
                <a:latin typeface="Lato"/>
                <a:ea typeface="Lato"/>
                <a:cs typeface="Lato"/>
                <a:sym typeface="Lato"/>
              </a:rPr>
              <a:t>ingresos</a:t>
            </a:r>
            <a:endParaRPr lang="en-US"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Lev. 27:30-34; Deut. 12:5-6; Mal. 3:8-12</a:t>
            </a:r>
          </a:p>
          <a:p>
            <a:pPr marL="457200" marR="0" lvl="0" indent="-444500" algn="l" rtl="0">
              <a:lnSpc>
                <a:spcPct val="100000"/>
              </a:lnSpc>
              <a:spcBef>
                <a:spcPts val="1000"/>
              </a:spcBef>
              <a:spcAft>
                <a:spcPts val="0"/>
              </a:spcAft>
              <a:buClr>
                <a:schemeClr val="dk1"/>
              </a:buClr>
              <a:buSzPts val="3400"/>
              <a:buFont typeface="Lato"/>
              <a:buChar char="●"/>
            </a:pPr>
            <a:endParaRPr lang="en-US" sz="3400" dirty="0">
              <a:solidFill>
                <a:schemeClr val="dk1"/>
              </a:solidFill>
              <a:latin typeface="Lato"/>
              <a:ea typeface="Lato"/>
              <a:cs typeface="Lato"/>
              <a:sym typeface="Lato"/>
            </a:endParaRPr>
          </a:p>
          <a:p>
            <a:pPr marL="457200" marR="0" lvl="0" indent="-444500" algn="l" rtl="0">
              <a:lnSpc>
                <a:spcPct val="100000"/>
              </a:lnSpc>
              <a:spcBef>
                <a:spcPts val="1000"/>
              </a:spcBef>
              <a:spcAft>
                <a:spcPts val="0"/>
              </a:spcAft>
              <a:buClr>
                <a:schemeClr val="dk1"/>
              </a:buClr>
              <a:buSzPts val="3400"/>
              <a:buFont typeface="Lato"/>
              <a:buChar char="●"/>
            </a:pPr>
            <a:r>
              <a:rPr lang="en-US" sz="3400" dirty="0">
                <a:solidFill>
                  <a:schemeClr val="dk1"/>
                </a:solidFill>
                <a:latin typeface="Lato"/>
                <a:ea typeface="Lato"/>
                <a:cs typeface="Lato"/>
                <a:sym typeface="Lato"/>
              </a:rPr>
              <a:t>¿Este </a:t>
            </a:r>
            <a:r>
              <a:rPr lang="en-US" sz="3400" dirty="0" err="1">
                <a:solidFill>
                  <a:schemeClr val="dk1"/>
                </a:solidFill>
                <a:latin typeface="Lato"/>
                <a:ea typeface="Lato"/>
                <a:cs typeface="Lato"/>
                <a:sym typeface="Lato"/>
              </a:rPr>
              <a:t>mandato</a:t>
            </a:r>
            <a:r>
              <a:rPr lang="en-US" sz="3400" dirty="0">
                <a:solidFill>
                  <a:schemeClr val="dk1"/>
                </a:solidFill>
                <a:latin typeface="Lato"/>
                <a:ea typeface="Lato"/>
                <a:cs typeface="Lato"/>
                <a:sym typeface="Lato"/>
              </a:rPr>
              <a:t> es para </a:t>
            </a:r>
            <a:r>
              <a:rPr lang="en-US" sz="3400" dirty="0" err="1">
                <a:solidFill>
                  <a:schemeClr val="dk1"/>
                </a:solidFill>
                <a:latin typeface="Lato"/>
                <a:ea typeface="Lato"/>
                <a:cs typeface="Lato"/>
                <a:sym typeface="Lato"/>
              </a:rPr>
              <a:t>quién</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p:txBody>
      </p:sp>
    </p:spTree>
    <p:extLst>
      <p:ext uri="{BB962C8B-B14F-4D97-AF65-F5344CB8AC3E}">
        <p14:creationId xmlns:p14="http://schemas.microsoft.com/office/powerpoint/2010/main" val="7198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827349AA-A695-B65E-F2C8-FB871BB683DD}"/>
            </a:ext>
          </a:extLst>
        </p:cNvPr>
        <p:cNvGrpSpPr/>
        <p:nvPr/>
      </p:nvGrpSpPr>
      <p:grpSpPr>
        <a:xfrm>
          <a:off x="0" y="0"/>
          <a:ext cx="0" cy="0"/>
          <a:chOff x="0" y="0"/>
          <a:chExt cx="0" cy="0"/>
        </a:xfrm>
      </p:grpSpPr>
      <p:pic>
        <p:nvPicPr>
          <p:cNvPr id="316" name="Google Shape;316;g2e879e93aee_0_324" descr="A green bird with leaves&#10;&#10;Description automatically generated">
            <a:extLst>
              <a:ext uri="{FF2B5EF4-FFF2-40B4-BE49-F238E27FC236}">
                <a16:creationId xmlns:a16="http://schemas.microsoft.com/office/drawing/2014/main" id="{748E7CB0-4D84-9CA1-F292-020F89A2F4A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FB6B1C75-57A9-295D-CFFD-A4C7966EC042}"/>
              </a:ext>
            </a:extLst>
          </p:cNvPr>
          <p:cNvSpPr txBox="1"/>
          <p:nvPr/>
        </p:nvSpPr>
        <p:spPr>
          <a:xfrm>
            <a:off x="1166070" y="687680"/>
            <a:ext cx="10251347" cy="923330"/>
          </a:xfrm>
          <a:prstGeom prst="rect">
            <a:avLst/>
          </a:prstGeom>
          <a:noFill/>
        </p:spPr>
        <p:txBody>
          <a:bodyPr wrap="square">
            <a:spAutoFit/>
          </a:bodyPr>
          <a:lstStyle/>
          <a:p>
            <a:r>
              <a:rPr lang="es-ES" sz="5400" dirty="0"/>
              <a:t>	</a:t>
            </a:r>
            <a:endParaRPr lang="en-US" sz="5400" dirty="0"/>
          </a:p>
        </p:txBody>
      </p:sp>
      <p:sp>
        <p:nvSpPr>
          <p:cNvPr id="2" name="Google Shape;186;g274b448e17c_0_52">
            <a:extLst>
              <a:ext uri="{FF2B5EF4-FFF2-40B4-BE49-F238E27FC236}">
                <a16:creationId xmlns:a16="http://schemas.microsoft.com/office/drawing/2014/main" id="{CF8F27B7-7C8B-19C4-5FB0-2831EE26904F}"/>
              </a:ext>
            </a:extLst>
          </p:cNvPr>
          <p:cNvSpPr txBox="1"/>
          <p:nvPr/>
        </p:nvSpPr>
        <p:spPr>
          <a:xfrm>
            <a:off x="2884466" y="656122"/>
            <a:ext cx="80238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El </a:t>
            </a:r>
            <a:r>
              <a:rPr lang="en-US" sz="4000" b="1" dirty="0" err="1">
                <a:solidFill>
                  <a:schemeClr val="dk1"/>
                </a:solidFill>
                <a:latin typeface="Lato"/>
                <a:ea typeface="Lato"/>
                <a:cs typeface="Lato"/>
                <a:sym typeface="Lato"/>
              </a:rPr>
              <a:t>diezmo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dice la Biblia?</a:t>
            </a:r>
            <a:endParaRPr sz="4000" b="1" dirty="0">
              <a:solidFill>
                <a:schemeClr val="dk1"/>
              </a:solidFill>
              <a:latin typeface="Lato"/>
              <a:ea typeface="Lato"/>
              <a:cs typeface="Lato"/>
              <a:sym typeface="Lato"/>
            </a:endParaRPr>
          </a:p>
        </p:txBody>
      </p:sp>
      <p:sp>
        <p:nvSpPr>
          <p:cNvPr id="4" name="Google Shape;284;g2e879e93aee_0_216">
            <a:extLst>
              <a:ext uri="{FF2B5EF4-FFF2-40B4-BE49-F238E27FC236}">
                <a16:creationId xmlns:a16="http://schemas.microsoft.com/office/drawing/2014/main" id="{B92F1FA7-8601-5754-70BD-9B11C564469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Google Shape;197;g2e314509b4d_0_220">
            <a:extLst>
              <a:ext uri="{FF2B5EF4-FFF2-40B4-BE49-F238E27FC236}">
                <a16:creationId xmlns:a16="http://schemas.microsoft.com/office/drawing/2014/main" id="{98076C29-E007-9FCD-C639-5DFA9F8C92AC}"/>
              </a:ext>
            </a:extLst>
          </p:cNvPr>
          <p:cNvSpPr txBox="1"/>
          <p:nvPr/>
        </p:nvSpPr>
        <p:spPr>
          <a:xfrm>
            <a:off x="3449053" y="1920605"/>
            <a:ext cx="7459214" cy="40677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3600" dirty="0">
                <a:solidFill>
                  <a:schemeClr val="dk1"/>
                </a:solidFill>
                <a:latin typeface="Lato"/>
                <a:ea typeface="Lato"/>
                <a:cs typeface="Lato"/>
                <a:sym typeface="Lato"/>
              </a:rPr>
              <a:t>"Cada uno debe dar según lo que haya decidido en su corazón, no de mala gana ni por obligación, porque Dios ama al que da con alegría. “</a:t>
            </a:r>
            <a:endParaRPr lang="es-ES" sz="36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lang="es-ES" sz="3600" b="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s-ES" sz="3600" b="1" dirty="0">
                <a:solidFill>
                  <a:schemeClr val="dk1"/>
                </a:solidFill>
                <a:latin typeface="Lato"/>
                <a:ea typeface="Lato"/>
                <a:cs typeface="Lato"/>
                <a:sym typeface="Lato"/>
              </a:rPr>
              <a:t>2 Corintios 9:7</a:t>
            </a:r>
            <a:endParaRPr lang="es-ES" sz="3600" b="1" u="none" strike="noStrike" cap="none" dirty="0">
              <a:solidFill>
                <a:schemeClr val="dk1"/>
              </a:solidFill>
              <a:latin typeface="Lato"/>
              <a:ea typeface="Lato"/>
              <a:cs typeface="Lato"/>
              <a:sym typeface="Lato"/>
            </a:endParaRPr>
          </a:p>
          <a:p>
            <a:pPr marL="12700" marR="0" lvl="0" algn="l" rtl="0">
              <a:lnSpc>
                <a:spcPct val="100000"/>
              </a:lnSpc>
              <a:spcBef>
                <a:spcPts val="1000"/>
              </a:spcBef>
              <a:spcAft>
                <a:spcPts val="0"/>
              </a:spcAft>
              <a:buClr>
                <a:schemeClr val="dk1"/>
              </a:buClr>
              <a:buSzPts val="3400"/>
            </a:pPr>
            <a:endParaRPr sz="3400" dirty="0">
              <a:solidFill>
                <a:schemeClr val="dk1"/>
              </a:solidFill>
              <a:latin typeface="Lato"/>
              <a:ea typeface="Lato"/>
              <a:cs typeface="Lato"/>
              <a:sym typeface="Lato"/>
            </a:endParaRPr>
          </a:p>
        </p:txBody>
      </p:sp>
      <p:pic>
        <p:nvPicPr>
          <p:cNvPr id="6" name="Google Shape;205;g274b448e17c_0_44">
            <a:extLst>
              <a:ext uri="{FF2B5EF4-FFF2-40B4-BE49-F238E27FC236}">
                <a16:creationId xmlns:a16="http://schemas.microsoft.com/office/drawing/2014/main" id="{79F226B1-2B67-7C1D-9A55-EABA261C5FE5}"/>
              </a:ext>
            </a:extLst>
          </p:cNvPr>
          <p:cNvPicPr preferRelativeResize="0"/>
          <p:nvPr/>
        </p:nvPicPr>
        <p:blipFill rotWithShape="1">
          <a:blip r:embed="rId4">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2629447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0FACB547-C0C8-E512-9E44-A4CB49B123BC}"/>
            </a:ext>
          </a:extLst>
        </p:cNvPr>
        <p:cNvGrpSpPr/>
        <p:nvPr/>
      </p:nvGrpSpPr>
      <p:grpSpPr>
        <a:xfrm>
          <a:off x="0" y="0"/>
          <a:ext cx="0" cy="0"/>
          <a:chOff x="0" y="0"/>
          <a:chExt cx="0" cy="0"/>
        </a:xfrm>
      </p:grpSpPr>
      <p:cxnSp>
        <p:nvCxnSpPr>
          <p:cNvPr id="261" name="Google Shape;261;g2e879e93aee_0_181">
            <a:extLst>
              <a:ext uri="{FF2B5EF4-FFF2-40B4-BE49-F238E27FC236}">
                <a16:creationId xmlns:a16="http://schemas.microsoft.com/office/drawing/2014/main" id="{CE23A350-B423-6B53-6030-24C5672E9DE1}"/>
              </a:ext>
            </a:extLst>
          </p:cNvPr>
          <p:cNvCxnSpPr/>
          <p:nvPr/>
        </p:nvCxnSpPr>
        <p:spPr>
          <a:xfrm>
            <a:off x="2547608" y="222278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2" name="Google Shape;262;g2e879e93aee_0_181">
            <a:extLst>
              <a:ext uri="{FF2B5EF4-FFF2-40B4-BE49-F238E27FC236}">
                <a16:creationId xmlns:a16="http://schemas.microsoft.com/office/drawing/2014/main" id="{D6965BE8-0AF1-15D5-F3A5-C3F3152E66E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879e93aee_0_181" descr="A green bird with leaves&#10;&#10;Description automatically generated">
            <a:extLst>
              <a:ext uri="{FF2B5EF4-FFF2-40B4-BE49-F238E27FC236}">
                <a16:creationId xmlns:a16="http://schemas.microsoft.com/office/drawing/2014/main" id="{CF989A08-DA72-C448-4E29-37B1B5AF880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4" name="Google Shape;264;g2e879e93aee_0_181">
            <a:extLst>
              <a:ext uri="{FF2B5EF4-FFF2-40B4-BE49-F238E27FC236}">
                <a16:creationId xmlns:a16="http://schemas.microsoft.com/office/drawing/2014/main" id="{4C68BCD6-E0F9-2534-620B-DE9B75F90BEE}"/>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g2e879e93aee_0_181">
            <a:extLst>
              <a:ext uri="{FF2B5EF4-FFF2-40B4-BE49-F238E27FC236}">
                <a16:creationId xmlns:a16="http://schemas.microsoft.com/office/drawing/2014/main" id="{5E2B30DD-FA78-90FD-FD5B-29D39711273B}"/>
              </a:ext>
            </a:extLst>
          </p:cNvPr>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66" name="Google Shape;266;g2e879e93aee_0_181">
            <a:extLst>
              <a:ext uri="{FF2B5EF4-FFF2-40B4-BE49-F238E27FC236}">
                <a16:creationId xmlns:a16="http://schemas.microsoft.com/office/drawing/2014/main" id="{3857D970-847F-35ED-0E4D-A476733BECF9}"/>
              </a:ext>
            </a:extLst>
          </p:cNvPr>
          <p:cNvSpPr txBox="1"/>
          <p:nvPr/>
        </p:nvSpPr>
        <p:spPr>
          <a:xfrm>
            <a:off x="2036558" y="2493799"/>
            <a:ext cx="9292800" cy="3667630"/>
          </a:xfrm>
          <a:prstGeom prst="rect">
            <a:avLst/>
          </a:prstGeom>
          <a:noFill/>
          <a:ln>
            <a:noFill/>
          </a:ln>
        </p:spPr>
        <p:txBody>
          <a:bodyPr spcFirstLastPara="1" wrap="square" lIns="91425" tIns="45700" rIns="91425" bIns="45700" anchor="t" anchorCtr="0">
            <a:spAutoFit/>
          </a:bodyPr>
          <a:lstStyle/>
          <a:p>
            <a:pPr marL="457200" indent="-438150">
              <a:spcBef>
                <a:spcPts val="1000"/>
              </a:spcBef>
              <a:buClr>
                <a:schemeClr val="dk1"/>
              </a:buClr>
              <a:buSzPts val="3300"/>
              <a:buFont typeface="Lato"/>
              <a:buChar char="●"/>
            </a:pPr>
            <a:r>
              <a:rPr lang="es-ES" sz="3200" dirty="0">
                <a:solidFill>
                  <a:schemeClr val="dk1"/>
                </a:solidFill>
                <a:latin typeface="Lato"/>
                <a:ea typeface="Lato"/>
                <a:cs typeface="Lato"/>
                <a:sym typeface="Lato"/>
              </a:rPr>
              <a:t>“Dios, pues, como Soberano del Universo, se reservó para sí el diezmo, y lo estableció como un acuerdo: “Traed todos los diezmos al alfolí” (Malaquías 3:10). El deber es el deber, y debe cumplirse por esa misma razón. Un descuido o una postergación de este deber provocará el desagrado divino…" </a:t>
            </a:r>
            <a:endParaRPr lang="es-ES" sz="3200" b="0" i="0" u="none" strike="noStrike" cap="none" dirty="0">
              <a:solidFill>
                <a:schemeClr val="dk1"/>
              </a:solidFill>
              <a:latin typeface="Lato"/>
              <a:ea typeface="Lato"/>
              <a:cs typeface="Lato"/>
              <a:sym typeface="Lato"/>
            </a:endParaRPr>
          </a:p>
        </p:txBody>
      </p:sp>
      <p:sp>
        <p:nvSpPr>
          <p:cNvPr id="267" name="Google Shape;267;g2e879e93aee_0_181">
            <a:extLst>
              <a:ext uri="{FF2B5EF4-FFF2-40B4-BE49-F238E27FC236}">
                <a16:creationId xmlns:a16="http://schemas.microsoft.com/office/drawing/2014/main" id="{9E723BEF-B114-9667-3E46-9184574C4B1A}"/>
              </a:ext>
            </a:extLst>
          </p:cNvPr>
          <p:cNvSpPr txBox="1"/>
          <p:nvPr/>
        </p:nvSpPr>
        <p:spPr>
          <a:xfrm>
            <a:off x="2547608" y="361956"/>
            <a:ext cx="82707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Las Iglesias </a:t>
            </a:r>
            <a:r>
              <a:rPr lang="en-US" sz="4860" dirty="0" err="1">
                <a:solidFill>
                  <a:srgbClr val="009444"/>
                </a:solidFill>
                <a:latin typeface="Lato"/>
                <a:ea typeface="Lato"/>
                <a:cs typeface="Lato"/>
                <a:sym typeface="Lato"/>
              </a:rPr>
              <a:t>Protestantes</a:t>
            </a:r>
            <a:r>
              <a:rPr lang="en-US" sz="4860" dirty="0">
                <a:solidFill>
                  <a:srgbClr val="009444"/>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Diezmo</a:t>
            </a:r>
            <a:endParaRPr sz="6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329707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34917A1F-DC1D-E1EC-4BAC-07067705F8AB}"/>
            </a:ext>
          </a:extLst>
        </p:cNvPr>
        <p:cNvGrpSpPr/>
        <p:nvPr/>
      </p:nvGrpSpPr>
      <p:grpSpPr>
        <a:xfrm>
          <a:off x="0" y="0"/>
          <a:ext cx="0" cy="0"/>
          <a:chOff x="0" y="0"/>
          <a:chExt cx="0" cy="0"/>
        </a:xfrm>
      </p:grpSpPr>
      <p:cxnSp>
        <p:nvCxnSpPr>
          <p:cNvPr id="261" name="Google Shape;261;g2e879e93aee_0_181">
            <a:extLst>
              <a:ext uri="{FF2B5EF4-FFF2-40B4-BE49-F238E27FC236}">
                <a16:creationId xmlns:a16="http://schemas.microsoft.com/office/drawing/2014/main" id="{2F3B5769-A8F5-4825-ED49-246681F2F8C2}"/>
              </a:ext>
            </a:extLst>
          </p:cNvPr>
          <p:cNvCxnSpPr/>
          <p:nvPr/>
        </p:nvCxnSpPr>
        <p:spPr>
          <a:xfrm>
            <a:off x="2547608" y="20268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2" name="Google Shape;262;g2e879e93aee_0_181">
            <a:extLst>
              <a:ext uri="{FF2B5EF4-FFF2-40B4-BE49-F238E27FC236}">
                <a16:creationId xmlns:a16="http://schemas.microsoft.com/office/drawing/2014/main" id="{4E5B4F1C-7C2C-819B-6A5F-50B0D58760B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879e93aee_0_181" descr="A green bird with leaves&#10;&#10;Description automatically generated">
            <a:extLst>
              <a:ext uri="{FF2B5EF4-FFF2-40B4-BE49-F238E27FC236}">
                <a16:creationId xmlns:a16="http://schemas.microsoft.com/office/drawing/2014/main" id="{D0553A42-4760-8F01-5130-69EDC2754CF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4" name="Google Shape;264;g2e879e93aee_0_181">
            <a:extLst>
              <a:ext uri="{FF2B5EF4-FFF2-40B4-BE49-F238E27FC236}">
                <a16:creationId xmlns:a16="http://schemas.microsoft.com/office/drawing/2014/main" id="{A198F3F9-29CC-40B6-30A9-08CEDEA44BD8}"/>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g2e879e93aee_0_181">
            <a:extLst>
              <a:ext uri="{FF2B5EF4-FFF2-40B4-BE49-F238E27FC236}">
                <a16:creationId xmlns:a16="http://schemas.microsoft.com/office/drawing/2014/main" id="{BFEF4E76-F2D5-5D9A-57C3-DA9F9EE16053}"/>
              </a:ext>
            </a:extLst>
          </p:cNvPr>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66" name="Google Shape;266;g2e879e93aee_0_181">
            <a:extLst>
              <a:ext uri="{FF2B5EF4-FFF2-40B4-BE49-F238E27FC236}">
                <a16:creationId xmlns:a16="http://schemas.microsoft.com/office/drawing/2014/main" id="{A830F6B9-8A94-68EA-1DF7-0E3F502022E1}"/>
              </a:ext>
            </a:extLst>
          </p:cNvPr>
          <p:cNvSpPr txBox="1"/>
          <p:nvPr/>
        </p:nvSpPr>
        <p:spPr>
          <a:xfrm>
            <a:off x="2036558" y="2363171"/>
            <a:ext cx="9292800" cy="4160073"/>
          </a:xfrm>
          <a:prstGeom prst="rect">
            <a:avLst/>
          </a:prstGeom>
          <a:noFill/>
          <a:ln>
            <a:noFill/>
          </a:ln>
        </p:spPr>
        <p:txBody>
          <a:bodyPr spcFirstLastPara="1" wrap="square" lIns="91425" tIns="45700" rIns="91425" bIns="45700" anchor="t" anchorCtr="0">
            <a:spAutoFit/>
          </a:bodyPr>
          <a:lstStyle/>
          <a:p>
            <a:pPr marL="457200" indent="-438150">
              <a:spcBef>
                <a:spcPts val="1000"/>
              </a:spcBef>
              <a:buClr>
                <a:schemeClr val="dk1"/>
              </a:buClr>
              <a:buSzPts val="3300"/>
              <a:buFont typeface="Lato"/>
              <a:buChar char="●"/>
            </a:pPr>
            <a:r>
              <a:rPr lang="es-419" sz="3200" dirty="0">
                <a:effectLst/>
                <a:latin typeface="Calibri" panose="020F0502020204030204" pitchFamily="34" charset="0"/>
                <a:ea typeface="Calibri" panose="020F0502020204030204" pitchFamily="34" charset="0"/>
              </a:rPr>
              <a:t>"Dios nos ha dado un consejo general por medio de su apóstol (1 Cor. 16:2) de planear nuestras ofrendas en proporción a nuestros ingresos… Tenemos libertad para escoger el porcentaje. Reconocer que nuestro dinero pertenece a Dios (Sal. 24:1) y gratitud por nuestra salvación (Rom. 12:1) nos dan buenos motivos para ofrendar con alegría y generosidad (2 Cor. 9:7). " </a:t>
            </a:r>
            <a:endParaRPr lang="es-ES" sz="3200" b="0" i="0" u="none" strike="noStrike" cap="none" dirty="0">
              <a:solidFill>
                <a:schemeClr val="dk1"/>
              </a:solidFill>
              <a:latin typeface="Lato"/>
              <a:ea typeface="Lato"/>
              <a:cs typeface="Lato"/>
              <a:sym typeface="Lato"/>
            </a:endParaRPr>
          </a:p>
        </p:txBody>
      </p:sp>
      <p:sp>
        <p:nvSpPr>
          <p:cNvPr id="267" name="Google Shape;267;g2e879e93aee_0_181">
            <a:extLst>
              <a:ext uri="{FF2B5EF4-FFF2-40B4-BE49-F238E27FC236}">
                <a16:creationId xmlns:a16="http://schemas.microsoft.com/office/drawing/2014/main" id="{474C5CE7-1444-C32E-1D63-E8B4BDFD381B}"/>
              </a:ext>
            </a:extLst>
          </p:cNvPr>
          <p:cNvSpPr txBox="1"/>
          <p:nvPr/>
        </p:nvSpPr>
        <p:spPr>
          <a:xfrm>
            <a:off x="2547608" y="361956"/>
            <a:ext cx="8270700" cy="1394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Iglesia </a:t>
            </a:r>
            <a:r>
              <a:rPr lang="en-US" sz="4860" dirty="0" err="1">
                <a:solidFill>
                  <a:srgbClr val="009444"/>
                </a:solidFill>
                <a:latin typeface="Lato"/>
                <a:ea typeface="Lato"/>
                <a:cs typeface="Lato"/>
                <a:sym typeface="Lato"/>
              </a:rPr>
              <a:t>Luterana</a:t>
            </a:r>
            <a:endParaRPr lang="en-US" sz="486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3600" b="0" i="0" u="none" strike="noStrike" cap="none" dirty="0">
                <a:solidFill>
                  <a:schemeClr val="tx1"/>
                </a:solidFill>
                <a:latin typeface="Lato"/>
                <a:ea typeface="Lato"/>
                <a:cs typeface="Lato"/>
                <a:sym typeface="Lato"/>
              </a:rPr>
              <a:t>(Academia Cristo)</a:t>
            </a:r>
            <a:endParaRPr sz="3600" b="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325809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3444C3FD-5D9D-1AFA-FF58-EC0A589A59B2}"/>
            </a:ext>
          </a:extLst>
        </p:cNvPr>
        <p:cNvGrpSpPr/>
        <p:nvPr/>
      </p:nvGrpSpPr>
      <p:grpSpPr>
        <a:xfrm>
          <a:off x="0" y="0"/>
          <a:ext cx="0" cy="0"/>
          <a:chOff x="0" y="0"/>
          <a:chExt cx="0" cy="0"/>
        </a:xfrm>
      </p:grpSpPr>
      <p:pic>
        <p:nvPicPr>
          <p:cNvPr id="316" name="Google Shape;316;g2e879e93aee_0_324" descr="A green bird with leaves&#10;&#10;Description automatically generated">
            <a:extLst>
              <a:ext uri="{FF2B5EF4-FFF2-40B4-BE49-F238E27FC236}">
                <a16:creationId xmlns:a16="http://schemas.microsoft.com/office/drawing/2014/main" id="{2AB0971D-5B65-566B-16D0-1BF7E1599C3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A5CE8BF7-5706-8968-7A32-1CF3618CD23F}"/>
              </a:ext>
            </a:extLst>
          </p:cNvPr>
          <p:cNvSpPr txBox="1"/>
          <p:nvPr/>
        </p:nvSpPr>
        <p:spPr>
          <a:xfrm>
            <a:off x="1166070" y="687680"/>
            <a:ext cx="10251347" cy="923330"/>
          </a:xfrm>
          <a:prstGeom prst="rect">
            <a:avLst/>
          </a:prstGeom>
          <a:noFill/>
        </p:spPr>
        <p:txBody>
          <a:bodyPr wrap="square">
            <a:spAutoFit/>
          </a:bodyPr>
          <a:lstStyle/>
          <a:p>
            <a:r>
              <a:rPr lang="es-ES" sz="5400" dirty="0"/>
              <a:t>	</a:t>
            </a:r>
            <a:endParaRPr lang="en-US" sz="5400" dirty="0"/>
          </a:p>
        </p:txBody>
      </p:sp>
      <p:sp>
        <p:nvSpPr>
          <p:cNvPr id="2" name="Google Shape;186;g274b448e17c_0_52">
            <a:extLst>
              <a:ext uri="{FF2B5EF4-FFF2-40B4-BE49-F238E27FC236}">
                <a16:creationId xmlns:a16="http://schemas.microsoft.com/office/drawing/2014/main" id="{3856B90B-9AE8-FE06-58DC-6512A1E17A9B}"/>
              </a:ext>
            </a:extLst>
          </p:cNvPr>
          <p:cNvSpPr txBox="1"/>
          <p:nvPr/>
        </p:nvSpPr>
        <p:spPr>
          <a:xfrm>
            <a:off x="1994583" y="565019"/>
            <a:ext cx="8505906"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La </a:t>
            </a:r>
            <a:r>
              <a:rPr lang="en-US" sz="4000" b="1" dirty="0" err="1">
                <a:solidFill>
                  <a:schemeClr val="dk1"/>
                </a:solidFill>
                <a:latin typeface="Lato"/>
                <a:ea typeface="Lato"/>
                <a:cs typeface="Lato"/>
                <a:sym typeface="Lato"/>
              </a:rPr>
              <a:t>Prosperidad</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dice la Biblia?</a:t>
            </a:r>
            <a:endParaRPr sz="4000" b="1" dirty="0">
              <a:solidFill>
                <a:schemeClr val="dk1"/>
              </a:solidFill>
              <a:latin typeface="Lato"/>
              <a:ea typeface="Lato"/>
              <a:cs typeface="Lato"/>
              <a:sym typeface="Lato"/>
            </a:endParaRPr>
          </a:p>
        </p:txBody>
      </p:sp>
      <p:sp>
        <p:nvSpPr>
          <p:cNvPr id="4" name="Google Shape;284;g2e879e93aee_0_216">
            <a:extLst>
              <a:ext uri="{FF2B5EF4-FFF2-40B4-BE49-F238E27FC236}">
                <a16:creationId xmlns:a16="http://schemas.microsoft.com/office/drawing/2014/main" id="{F8C68CE4-3DCE-8AE1-9A64-A7A630E133E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Google Shape;197;g2e314509b4d_0_220">
            <a:extLst>
              <a:ext uri="{FF2B5EF4-FFF2-40B4-BE49-F238E27FC236}">
                <a16:creationId xmlns:a16="http://schemas.microsoft.com/office/drawing/2014/main" id="{881E7979-E520-3FF8-DFC5-AF5FEA3842A4}"/>
              </a:ext>
            </a:extLst>
          </p:cNvPr>
          <p:cNvSpPr txBox="1"/>
          <p:nvPr/>
        </p:nvSpPr>
        <p:spPr>
          <a:xfrm>
            <a:off x="2514601" y="1449989"/>
            <a:ext cx="9352266" cy="505775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1000"/>
              </a:spcBef>
              <a:spcAft>
                <a:spcPts val="0"/>
              </a:spcAft>
              <a:buClr>
                <a:schemeClr val="dk1"/>
              </a:buClr>
              <a:buSzPts val="3400"/>
            </a:pPr>
            <a:r>
              <a:rPr lang="en-US" sz="3400" dirty="0">
                <a:solidFill>
                  <a:schemeClr val="dk1"/>
                </a:solidFill>
                <a:latin typeface="Lato"/>
                <a:ea typeface="Lato"/>
                <a:cs typeface="Lato"/>
                <a:sym typeface="Lato"/>
              </a:rPr>
              <a:t>Pero gran </a:t>
            </a:r>
            <a:r>
              <a:rPr lang="en-US" sz="3400" dirty="0" err="1">
                <a:solidFill>
                  <a:schemeClr val="dk1"/>
                </a:solidFill>
                <a:latin typeface="Lato"/>
                <a:ea typeface="Lato"/>
                <a:cs typeface="Lato"/>
                <a:sym typeface="Lato"/>
              </a:rPr>
              <a:t>ganancia</a:t>
            </a:r>
            <a:r>
              <a:rPr lang="en-US" sz="3400" dirty="0">
                <a:solidFill>
                  <a:schemeClr val="dk1"/>
                </a:solidFill>
                <a:latin typeface="Lato"/>
                <a:ea typeface="Lato"/>
                <a:cs typeface="Lato"/>
                <a:sym typeface="Lato"/>
              </a:rPr>
              <a:t> es la </a:t>
            </a:r>
            <a:r>
              <a:rPr lang="en-US" sz="3400" dirty="0" err="1">
                <a:solidFill>
                  <a:schemeClr val="dk1"/>
                </a:solidFill>
                <a:latin typeface="Lato"/>
                <a:ea typeface="Lato"/>
                <a:cs typeface="Lato"/>
                <a:sym typeface="Lato"/>
              </a:rPr>
              <a:t>piedad</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acompañada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contentamiento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nada </a:t>
            </a:r>
            <a:r>
              <a:rPr lang="en-US" sz="3400" dirty="0" err="1">
                <a:solidFill>
                  <a:schemeClr val="dk1"/>
                </a:solidFill>
                <a:latin typeface="Lato"/>
                <a:ea typeface="Lato"/>
                <a:cs typeface="Lato"/>
                <a:sym typeface="Lato"/>
              </a:rPr>
              <a:t>hemos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traído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este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y sin </a:t>
            </a:r>
            <a:r>
              <a:rPr lang="en-US" sz="3400" dirty="0" err="1">
                <a:solidFill>
                  <a:schemeClr val="dk1"/>
                </a:solidFill>
                <a:latin typeface="Lato"/>
                <a:ea typeface="Lato"/>
                <a:cs typeface="Lato"/>
                <a:sym typeface="Lato"/>
              </a:rPr>
              <a:t>duda</a:t>
            </a:r>
            <a:r>
              <a:rPr lang="en-US" sz="3400" dirty="0">
                <a:solidFill>
                  <a:schemeClr val="dk1"/>
                </a:solidFill>
                <a:latin typeface="Lato"/>
                <a:ea typeface="Lato"/>
                <a:cs typeface="Lato"/>
                <a:sym typeface="Lato"/>
              </a:rPr>
              <a:t> nada </a:t>
            </a:r>
            <a:r>
              <a:rPr lang="en-US" sz="3400" dirty="0" err="1">
                <a:solidFill>
                  <a:schemeClr val="dk1"/>
                </a:solidFill>
                <a:latin typeface="Lato"/>
                <a:ea typeface="Lato"/>
                <a:cs typeface="Lato"/>
                <a:sym typeface="Lato"/>
              </a:rPr>
              <a:t>podremos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sacara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teniendo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sustento</a:t>
            </a:r>
            <a:r>
              <a:rPr lang="en-US" sz="3400" dirty="0">
                <a:solidFill>
                  <a:schemeClr val="dk1"/>
                </a:solidFill>
                <a:latin typeface="Lato"/>
                <a:ea typeface="Lato"/>
                <a:cs typeface="Lato"/>
                <a:sym typeface="Lato"/>
              </a:rPr>
              <a:t> y Abrigo, </a:t>
            </a:r>
            <a:r>
              <a:rPr lang="en-US" sz="3400" dirty="0" err="1">
                <a:solidFill>
                  <a:schemeClr val="dk1"/>
                </a:solidFill>
                <a:latin typeface="Lato"/>
                <a:ea typeface="Lato"/>
                <a:cs typeface="Lato"/>
                <a:sym typeface="Lato"/>
              </a:rPr>
              <a:t>estemos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contentos</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quieren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enriquecerse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tentación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lazo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muchas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codicias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necias</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dañosas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hunden</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hombres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destrucción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perdición</a:t>
            </a:r>
            <a:r>
              <a:rPr lang="en-US" sz="3400" dirty="0">
                <a:solidFill>
                  <a:schemeClr val="dk1"/>
                </a:solidFill>
                <a:latin typeface="Lato"/>
                <a:ea typeface="Lato"/>
                <a:cs typeface="Lato"/>
                <a:sym typeface="Lato"/>
              </a:rPr>
              <a:t>.  </a:t>
            </a:r>
          </a:p>
          <a:p>
            <a:pPr marL="12700" marR="0" lvl="0" algn="l" rtl="0">
              <a:lnSpc>
                <a:spcPct val="100000"/>
              </a:lnSpc>
              <a:spcBef>
                <a:spcPts val="1000"/>
              </a:spcBef>
              <a:spcAft>
                <a:spcPts val="0"/>
              </a:spcAft>
              <a:buClr>
                <a:schemeClr val="dk1"/>
              </a:buClr>
              <a:buSzPts val="3400"/>
            </a:pPr>
            <a:r>
              <a:rPr lang="en-US" sz="3400" b="1" dirty="0">
                <a:solidFill>
                  <a:schemeClr val="dk1"/>
                </a:solidFill>
                <a:latin typeface="Lato"/>
                <a:ea typeface="Lato"/>
                <a:cs typeface="Lato"/>
                <a:sym typeface="Lato"/>
              </a:rPr>
              <a:t>1 Timoteo 6:6-9</a:t>
            </a:r>
            <a:endParaRPr sz="3400" b="1" dirty="0">
              <a:solidFill>
                <a:schemeClr val="dk1"/>
              </a:solidFill>
              <a:latin typeface="Lato"/>
              <a:ea typeface="Lato"/>
              <a:cs typeface="Lato"/>
              <a:sym typeface="Lato"/>
            </a:endParaRPr>
          </a:p>
        </p:txBody>
      </p:sp>
      <p:pic>
        <p:nvPicPr>
          <p:cNvPr id="6" name="Google Shape;205;g274b448e17c_0_44">
            <a:extLst>
              <a:ext uri="{FF2B5EF4-FFF2-40B4-BE49-F238E27FC236}">
                <a16:creationId xmlns:a16="http://schemas.microsoft.com/office/drawing/2014/main" id="{F6128803-68C7-F7AD-4D8F-E7985FDA9481}"/>
              </a:ext>
            </a:extLst>
          </p:cNvPr>
          <p:cNvPicPr preferRelativeResize="0"/>
          <p:nvPr/>
        </p:nvPicPr>
        <p:blipFill rotWithShape="1">
          <a:blip r:embed="rId4">
            <a:alphaModFix/>
          </a:blip>
          <a:srcRect/>
          <a:stretch/>
        </p:blipFill>
        <p:spPr>
          <a:xfrm>
            <a:off x="-157302" y="2030423"/>
            <a:ext cx="2671902" cy="2868148"/>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448578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FFB4F27B-88F9-2AA3-81D6-FD5D330A54C8}"/>
            </a:ext>
          </a:extLst>
        </p:cNvPr>
        <p:cNvGrpSpPr/>
        <p:nvPr/>
      </p:nvGrpSpPr>
      <p:grpSpPr>
        <a:xfrm>
          <a:off x="0" y="0"/>
          <a:ext cx="0" cy="0"/>
          <a:chOff x="0" y="0"/>
          <a:chExt cx="0" cy="0"/>
        </a:xfrm>
      </p:grpSpPr>
      <p:cxnSp>
        <p:nvCxnSpPr>
          <p:cNvPr id="261" name="Google Shape;261;g2e879e93aee_0_181">
            <a:extLst>
              <a:ext uri="{FF2B5EF4-FFF2-40B4-BE49-F238E27FC236}">
                <a16:creationId xmlns:a16="http://schemas.microsoft.com/office/drawing/2014/main" id="{92E73A8E-764F-C160-4F08-6A7F8A6FB2FD}"/>
              </a:ext>
            </a:extLst>
          </p:cNvPr>
          <p:cNvCxnSpPr/>
          <p:nvPr/>
        </p:nvCxnSpPr>
        <p:spPr>
          <a:xfrm>
            <a:off x="2547608" y="222278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2" name="Google Shape;262;g2e879e93aee_0_181">
            <a:extLst>
              <a:ext uri="{FF2B5EF4-FFF2-40B4-BE49-F238E27FC236}">
                <a16:creationId xmlns:a16="http://schemas.microsoft.com/office/drawing/2014/main" id="{F7F397FC-069A-526A-87AD-2B444303551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879e93aee_0_181" descr="A green bird with leaves&#10;&#10;Description automatically generated">
            <a:extLst>
              <a:ext uri="{FF2B5EF4-FFF2-40B4-BE49-F238E27FC236}">
                <a16:creationId xmlns:a16="http://schemas.microsoft.com/office/drawing/2014/main" id="{2E1A3EC2-1D1B-7DD3-32ED-2B01F88D78A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4" name="Google Shape;264;g2e879e93aee_0_181">
            <a:extLst>
              <a:ext uri="{FF2B5EF4-FFF2-40B4-BE49-F238E27FC236}">
                <a16:creationId xmlns:a16="http://schemas.microsoft.com/office/drawing/2014/main" id="{26D1AB79-08DD-CAED-5601-51EB306AD731}"/>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g2e879e93aee_0_181">
            <a:extLst>
              <a:ext uri="{FF2B5EF4-FFF2-40B4-BE49-F238E27FC236}">
                <a16:creationId xmlns:a16="http://schemas.microsoft.com/office/drawing/2014/main" id="{7E80A3F7-464A-DA5F-9975-F8EFCBC880D9}"/>
              </a:ext>
            </a:extLst>
          </p:cNvPr>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66" name="Google Shape;266;g2e879e93aee_0_181">
            <a:extLst>
              <a:ext uri="{FF2B5EF4-FFF2-40B4-BE49-F238E27FC236}">
                <a16:creationId xmlns:a16="http://schemas.microsoft.com/office/drawing/2014/main" id="{FE2E35E3-AE47-9271-C0FC-82BC27AC61F5}"/>
              </a:ext>
            </a:extLst>
          </p:cNvPr>
          <p:cNvSpPr txBox="1"/>
          <p:nvPr/>
        </p:nvSpPr>
        <p:spPr>
          <a:xfrm>
            <a:off x="2036558" y="2493799"/>
            <a:ext cx="9292800" cy="3667630"/>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a:buChar char="●"/>
            </a:pPr>
            <a:r>
              <a:rPr lang="es-ES" sz="3200" dirty="0">
                <a:solidFill>
                  <a:schemeClr val="dk1"/>
                </a:solidFill>
                <a:latin typeface="Lato"/>
                <a:ea typeface="Lato"/>
                <a:cs typeface="Lato"/>
                <a:sym typeface="Lato"/>
              </a:rPr>
              <a:t>“¿La Palabra de Dios nos dice cómo podemos tener éxito en todas las cosas y tener salud? Absolutamente… Un alma que prospera es lo que hace que todas las demás áreas de tu vida prosperen también. Desde la sanidad de un cáncer… hasta la provisión de trabajos mejor pagados…" </a:t>
            </a:r>
            <a:endParaRPr lang="es-ES" sz="3200" b="0" i="0" u="none" strike="noStrike" cap="none" dirty="0">
              <a:solidFill>
                <a:schemeClr val="dk1"/>
              </a:solidFill>
              <a:latin typeface="Lato"/>
              <a:ea typeface="Lato"/>
              <a:cs typeface="Lato"/>
              <a:sym typeface="Lato"/>
            </a:endParaRPr>
          </a:p>
        </p:txBody>
      </p:sp>
      <p:sp>
        <p:nvSpPr>
          <p:cNvPr id="267" name="Google Shape;267;g2e879e93aee_0_181">
            <a:extLst>
              <a:ext uri="{FF2B5EF4-FFF2-40B4-BE49-F238E27FC236}">
                <a16:creationId xmlns:a16="http://schemas.microsoft.com/office/drawing/2014/main" id="{BA241E0C-08BE-32CD-4405-9A37E783E2DA}"/>
              </a:ext>
            </a:extLst>
          </p:cNvPr>
          <p:cNvSpPr txBox="1"/>
          <p:nvPr/>
        </p:nvSpPr>
        <p:spPr>
          <a:xfrm>
            <a:off x="2547608" y="361956"/>
            <a:ext cx="82707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Las Iglesias </a:t>
            </a:r>
            <a:r>
              <a:rPr lang="en-US" sz="4860" dirty="0" err="1">
                <a:solidFill>
                  <a:srgbClr val="009444"/>
                </a:solidFill>
                <a:latin typeface="Lato"/>
                <a:ea typeface="Lato"/>
                <a:cs typeface="Lato"/>
                <a:sym typeface="Lato"/>
              </a:rPr>
              <a:t>Protestantes</a:t>
            </a:r>
            <a:r>
              <a:rPr lang="en-US" sz="4860" dirty="0">
                <a:solidFill>
                  <a:srgbClr val="009444"/>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a:t>
            </a:r>
            <a:r>
              <a:rPr lang="en-US" sz="4860" b="0" i="0" u="none" strike="noStrike" cap="none" dirty="0" err="1">
                <a:solidFill>
                  <a:srgbClr val="009444"/>
                </a:solidFill>
                <a:latin typeface="Lato"/>
                <a:ea typeface="Lato"/>
                <a:cs typeface="Lato"/>
                <a:sym typeface="Lato"/>
              </a:rPr>
              <a:t>Prosperidad</a:t>
            </a:r>
            <a:endParaRPr sz="6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80111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46B50C07-EB1E-634D-DBC4-0CE13A7CC430}"/>
            </a:ext>
          </a:extLst>
        </p:cNvPr>
        <p:cNvGrpSpPr/>
        <p:nvPr/>
      </p:nvGrpSpPr>
      <p:grpSpPr>
        <a:xfrm>
          <a:off x="0" y="0"/>
          <a:ext cx="0" cy="0"/>
          <a:chOff x="0" y="0"/>
          <a:chExt cx="0" cy="0"/>
        </a:xfrm>
      </p:grpSpPr>
      <p:cxnSp>
        <p:nvCxnSpPr>
          <p:cNvPr id="261" name="Google Shape;261;g2e879e93aee_0_181">
            <a:extLst>
              <a:ext uri="{FF2B5EF4-FFF2-40B4-BE49-F238E27FC236}">
                <a16:creationId xmlns:a16="http://schemas.microsoft.com/office/drawing/2014/main" id="{24FD0B65-DC77-55D9-334C-24C18A8B2DD2}"/>
              </a:ext>
            </a:extLst>
          </p:cNvPr>
          <p:cNvCxnSpPr/>
          <p:nvPr/>
        </p:nvCxnSpPr>
        <p:spPr>
          <a:xfrm>
            <a:off x="2547608" y="20268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2" name="Google Shape;262;g2e879e93aee_0_181">
            <a:extLst>
              <a:ext uri="{FF2B5EF4-FFF2-40B4-BE49-F238E27FC236}">
                <a16:creationId xmlns:a16="http://schemas.microsoft.com/office/drawing/2014/main" id="{07247E9C-850F-DE95-02C1-9297BDC321E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879e93aee_0_181" descr="A green bird with leaves&#10;&#10;Description automatically generated">
            <a:extLst>
              <a:ext uri="{FF2B5EF4-FFF2-40B4-BE49-F238E27FC236}">
                <a16:creationId xmlns:a16="http://schemas.microsoft.com/office/drawing/2014/main" id="{30362A97-78BD-896A-A18C-98F6845FCB5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4" name="Google Shape;264;g2e879e93aee_0_181">
            <a:extLst>
              <a:ext uri="{FF2B5EF4-FFF2-40B4-BE49-F238E27FC236}">
                <a16:creationId xmlns:a16="http://schemas.microsoft.com/office/drawing/2014/main" id="{FAD578FB-100B-FF0E-66C0-1F0AC77562D8}"/>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g2e879e93aee_0_181">
            <a:extLst>
              <a:ext uri="{FF2B5EF4-FFF2-40B4-BE49-F238E27FC236}">
                <a16:creationId xmlns:a16="http://schemas.microsoft.com/office/drawing/2014/main" id="{508A45BB-B31D-37C3-4A8D-5F1D3C255EF7}"/>
              </a:ext>
            </a:extLst>
          </p:cNvPr>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66" name="Google Shape;266;g2e879e93aee_0_181">
            <a:extLst>
              <a:ext uri="{FF2B5EF4-FFF2-40B4-BE49-F238E27FC236}">
                <a16:creationId xmlns:a16="http://schemas.microsoft.com/office/drawing/2014/main" id="{26029930-3EAE-F71B-0988-7F03E1169C22}"/>
              </a:ext>
            </a:extLst>
          </p:cNvPr>
          <p:cNvSpPr txBox="1"/>
          <p:nvPr/>
        </p:nvSpPr>
        <p:spPr>
          <a:xfrm>
            <a:off x="2036558" y="2363171"/>
            <a:ext cx="9748064" cy="4098518"/>
          </a:xfrm>
          <a:prstGeom prst="rect">
            <a:avLst/>
          </a:prstGeom>
          <a:noFill/>
          <a:ln>
            <a:noFill/>
          </a:ln>
        </p:spPr>
        <p:txBody>
          <a:bodyPr spcFirstLastPara="1" wrap="square" lIns="91425" tIns="45700" rIns="91425" bIns="45700" anchor="t" anchorCtr="0">
            <a:spAutoFit/>
          </a:bodyPr>
          <a:lstStyle/>
          <a:p>
            <a:pPr marL="457200" indent="-438150">
              <a:spcBef>
                <a:spcPts val="1000"/>
              </a:spcBef>
              <a:buClr>
                <a:schemeClr val="dk1"/>
              </a:buClr>
              <a:buSzPts val="3300"/>
              <a:buFont typeface="Lato"/>
              <a:buChar char="●"/>
            </a:pPr>
            <a:r>
              <a:rPr lang="es-419" sz="3600" dirty="0">
                <a:effectLst/>
                <a:latin typeface="Calibri" panose="020F0502020204030204" pitchFamily="34" charset="0"/>
                <a:ea typeface="Calibri" panose="020F0502020204030204" pitchFamily="34" charset="0"/>
              </a:rPr>
              <a:t>"Si Dios decide derramar bendiciones terrenales sobre sus hijos, esos regalos son buenos… Pero creyentes saben que bendiciones espirituales son más importantes que las terrenales (Mat. 16:16) … Contentamiento con las bendiciones terrenales de Dios es lo que necesitamos aprender (Filipenses 4:12)." </a:t>
            </a:r>
            <a:endParaRPr lang="es-ES" sz="3600" b="0" i="0" u="none" strike="noStrike" cap="none" dirty="0">
              <a:solidFill>
                <a:schemeClr val="dk1"/>
              </a:solidFill>
              <a:latin typeface="Lato"/>
              <a:ea typeface="Lato"/>
              <a:cs typeface="Lato"/>
              <a:sym typeface="Lato"/>
            </a:endParaRPr>
          </a:p>
        </p:txBody>
      </p:sp>
      <p:sp>
        <p:nvSpPr>
          <p:cNvPr id="267" name="Google Shape;267;g2e879e93aee_0_181">
            <a:extLst>
              <a:ext uri="{FF2B5EF4-FFF2-40B4-BE49-F238E27FC236}">
                <a16:creationId xmlns:a16="http://schemas.microsoft.com/office/drawing/2014/main" id="{22A4ABDD-F0B5-6874-2808-DD695F270447}"/>
              </a:ext>
            </a:extLst>
          </p:cNvPr>
          <p:cNvSpPr txBox="1"/>
          <p:nvPr/>
        </p:nvSpPr>
        <p:spPr>
          <a:xfrm>
            <a:off x="2547608" y="361956"/>
            <a:ext cx="8270700" cy="1394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Iglesia </a:t>
            </a:r>
            <a:r>
              <a:rPr lang="en-US" sz="4860" dirty="0" err="1">
                <a:solidFill>
                  <a:srgbClr val="009444"/>
                </a:solidFill>
                <a:latin typeface="Lato"/>
                <a:ea typeface="Lato"/>
                <a:cs typeface="Lato"/>
                <a:sym typeface="Lato"/>
              </a:rPr>
              <a:t>Luterana</a:t>
            </a:r>
            <a:endParaRPr lang="en-US" sz="486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3600" b="0" i="0" u="none" strike="noStrike" cap="none" dirty="0">
                <a:solidFill>
                  <a:schemeClr val="tx1"/>
                </a:solidFill>
                <a:latin typeface="Lato"/>
                <a:ea typeface="Lato"/>
                <a:cs typeface="Lato"/>
                <a:sym typeface="Lato"/>
              </a:rPr>
              <a:t>(Academia Cristo)</a:t>
            </a:r>
            <a:endParaRPr sz="3600" b="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194505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D95AAF63-45CA-5AAC-202A-BBB044990CF2}"/>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B0FFCC08-D4AE-9C5C-EF42-292D4D450670}"/>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8">
            <a:extLst>
              <a:ext uri="{FF2B5EF4-FFF2-40B4-BE49-F238E27FC236}">
                <a16:creationId xmlns:a16="http://schemas.microsoft.com/office/drawing/2014/main" id="{F36B0195-EA68-FB03-3BF1-A6081BD538BD}"/>
              </a:ext>
            </a:extLst>
          </p:cNvPr>
          <p:cNvSpPr txBox="1"/>
          <p:nvPr/>
        </p:nvSpPr>
        <p:spPr>
          <a:xfrm>
            <a:off x="4471237" y="998713"/>
            <a:ext cx="8044812"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5400" b="1" i="0" u="none" strike="noStrike" cap="none" dirty="0">
                <a:solidFill>
                  <a:schemeClr val="dk1"/>
                </a:solidFill>
                <a:latin typeface="Lato"/>
                <a:ea typeface="Lato"/>
                <a:cs typeface="Lato"/>
                <a:sym typeface="Lato"/>
              </a:rPr>
              <a:t>¿Preguntas?</a:t>
            </a:r>
            <a:endParaRPr sz="5400" b="1" i="0" u="none" strike="noStrike" cap="none" dirty="0">
              <a:solidFill>
                <a:schemeClr val="dk1"/>
              </a:solidFill>
              <a:latin typeface="Lato"/>
              <a:ea typeface="Lato"/>
              <a:cs typeface="Lato"/>
              <a:sym typeface="Lato"/>
            </a:endParaRPr>
          </a:p>
        </p:txBody>
      </p:sp>
      <p:pic>
        <p:nvPicPr>
          <p:cNvPr id="149" name="Google Shape;149;p28" descr="A green bird with leaves&#10;&#10;Description automatically generated">
            <a:extLst>
              <a:ext uri="{FF2B5EF4-FFF2-40B4-BE49-F238E27FC236}">
                <a16:creationId xmlns:a16="http://schemas.microsoft.com/office/drawing/2014/main" id="{3F7398C8-359E-B253-AB8E-58358666B2AA}"/>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Google Shape;300;g2e8bd8a35d0_0_249">
            <a:extLst>
              <a:ext uri="{FF2B5EF4-FFF2-40B4-BE49-F238E27FC236}">
                <a16:creationId xmlns:a16="http://schemas.microsoft.com/office/drawing/2014/main" id="{13C40308-A53D-927C-6F86-FF5974AF3BB2}"/>
              </a:ext>
            </a:extLst>
          </p:cNvPr>
          <p:cNvPicPr preferRelativeResize="0"/>
          <p:nvPr/>
        </p:nvPicPr>
        <p:blipFill rotWithShape="1">
          <a:blip r:embed="rId4">
            <a:alphaModFix/>
          </a:blip>
          <a:srcRect/>
          <a:stretch/>
        </p:blipFill>
        <p:spPr>
          <a:xfrm>
            <a:off x="4480762" y="1922002"/>
            <a:ext cx="3765172" cy="3757240"/>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43992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CDC63920-CB0F-C106-26D0-72BEC4911BD0}"/>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FC4E7365-CE2C-6655-1C6B-AE5B53CF5808}"/>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FA9D38BB-D781-4FA8-26E0-744DD953D5D4}"/>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8DA4845F-BCD5-A103-4A91-851E0551ECAE}"/>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A652A3BE-4D88-56A3-D166-E02ED50F117F}"/>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D67ABF10-3B32-9552-96F1-F7A0180C9C3E}"/>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4244F9D8-D46D-C601-03FE-25E93A65FAA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B0A8D603-EDE6-F14A-30A4-3760751F9E02}"/>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Comparar</a:t>
              </a:r>
              <a:r>
                <a:rPr lang="en-US" sz="3200" dirty="0">
                  <a:solidFill>
                    <a:schemeClr val="tx1"/>
                  </a:solidFill>
                  <a:latin typeface="Lato"/>
                  <a:ea typeface="Lato"/>
                  <a:cs typeface="Lato"/>
                  <a:sym typeface="Lato"/>
                </a:rPr>
                <a:t> la Biblia con la </a:t>
              </a:r>
              <a:r>
                <a:rPr lang="en-US" sz="3200" dirty="0" err="1">
                  <a:solidFill>
                    <a:schemeClr val="tx1"/>
                  </a:solidFill>
                  <a:latin typeface="Lato"/>
                  <a:ea typeface="Lato"/>
                  <a:cs typeface="Lato"/>
                  <a:sym typeface="Lato"/>
                </a:rPr>
                <a:t>enseñanza</a:t>
              </a:r>
              <a:r>
                <a:rPr lang="en-US" sz="3200" dirty="0">
                  <a:solidFill>
                    <a:schemeClr val="tx1"/>
                  </a:solidFill>
                  <a:latin typeface="Lato"/>
                  <a:ea typeface="Lato"/>
                  <a:cs typeface="Lato"/>
                  <a:sym typeface="Lato"/>
                </a:rPr>
                <a:t> de la Iglesia Católica.</a:t>
              </a:r>
              <a:endParaRPr sz="3200"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7EEBACE2-C79F-9E6D-9CEF-6E2F63FB4D97}"/>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7390B35A-6F66-C85C-5CEA-60DC687E46E3}"/>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6F9787A5-5107-0DCC-C4D5-5A554DC980CD}"/>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4429C695-0155-07B0-B5DE-9870B8026A70}"/>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Comparar</a:t>
              </a:r>
              <a:r>
                <a:rPr lang="en-US" sz="3200" dirty="0">
                  <a:solidFill>
                    <a:schemeClr val="tx1"/>
                  </a:solidFill>
                  <a:latin typeface="Lato"/>
                  <a:ea typeface="Lato"/>
                  <a:cs typeface="Lato"/>
                  <a:sym typeface="Lato"/>
                </a:rPr>
                <a:t> la Biblia con la </a:t>
              </a:r>
              <a:r>
                <a:rPr lang="en-US" sz="3200" dirty="0" err="1">
                  <a:solidFill>
                    <a:schemeClr val="tx1"/>
                  </a:solidFill>
                  <a:latin typeface="Lato"/>
                  <a:ea typeface="Lato"/>
                  <a:cs typeface="Lato"/>
                  <a:sym typeface="Lato"/>
                </a:rPr>
                <a:t>enseñanza</a:t>
              </a:r>
              <a:r>
                <a:rPr lang="en-US" sz="3200" dirty="0">
                  <a:solidFill>
                    <a:schemeClr val="tx1"/>
                  </a:solidFill>
                  <a:latin typeface="Lato"/>
                  <a:ea typeface="Lato"/>
                  <a:cs typeface="Lato"/>
                  <a:sym typeface="Lato"/>
                </a:rPr>
                <a:t> de la Iglesia  </a:t>
              </a:r>
              <a:r>
                <a:rPr lang="en-US" sz="3200" dirty="0" err="1">
                  <a:solidFill>
                    <a:schemeClr val="tx1"/>
                  </a:solidFill>
                  <a:latin typeface="Lato"/>
                  <a:ea typeface="Lato"/>
                  <a:cs typeface="Lato"/>
                  <a:sym typeface="Lato"/>
                </a:rPr>
                <a:t>Protestante</a:t>
              </a:r>
              <a:endParaRPr sz="32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68F3B071-DAFB-147B-C8F4-B3BE135B0189}"/>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C1C14B97-24DE-8E0C-F4E6-7F8FB626E52D}"/>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A25729F7-40C7-1D23-2B9E-6887C1C9979A}"/>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1A4406EE-96B0-FF98-C92A-9476F3EE0507}"/>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000" dirty="0" err="1">
                  <a:solidFill>
                    <a:schemeClr val="tx1"/>
                  </a:solidFill>
                  <a:latin typeface="Lato"/>
                  <a:ea typeface="Lato"/>
                  <a:cs typeface="Lato"/>
                  <a:sym typeface="Lato"/>
                </a:rPr>
                <a:t>Comparar</a:t>
              </a:r>
              <a:r>
                <a:rPr lang="en-US" sz="3000" dirty="0">
                  <a:solidFill>
                    <a:schemeClr val="tx1"/>
                  </a:solidFill>
                  <a:latin typeface="Lato"/>
                  <a:ea typeface="Lato"/>
                  <a:cs typeface="Lato"/>
                  <a:sym typeface="Lato"/>
                </a:rPr>
                <a:t> la Biblia con lo que </a:t>
              </a:r>
              <a:r>
                <a:rPr lang="en-US" sz="3000" dirty="0" err="1">
                  <a:solidFill>
                    <a:schemeClr val="tx1"/>
                  </a:solidFill>
                  <a:latin typeface="Lato"/>
                  <a:ea typeface="Lato"/>
                  <a:cs typeface="Lato"/>
                  <a:sym typeface="Lato"/>
                </a:rPr>
                <a:t>enseñan</a:t>
              </a:r>
              <a:r>
                <a:rPr lang="en-US" sz="3000" dirty="0">
                  <a:solidFill>
                    <a:schemeClr val="tx1"/>
                  </a:solidFill>
                  <a:latin typeface="Lato"/>
                  <a:ea typeface="Lato"/>
                  <a:cs typeface="Lato"/>
                  <a:sym typeface="Lato"/>
                </a:rPr>
                <a:t> la Iglesia Católica y la Iglesia  </a:t>
              </a:r>
              <a:r>
                <a:rPr lang="en-US" sz="3000" dirty="0" err="1">
                  <a:solidFill>
                    <a:schemeClr val="tx1"/>
                  </a:solidFill>
                  <a:latin typeface="Lato"/>
                  <a:ea typeface="Lato"/>
                  <a:cs typeface="Lato"/>
                  <a:sym typeface="Lato"/>
                </a:rPr>
                <a:t>Protestante</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en</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relación</a:t>
              </a:r>
              <a:r>
                <a:rPr lang="en-US" sz="3000" dirty="0">
                  <a:solidFill>
                    <a:schemeClr val="tx1"/>
                  </a:solidFill>
                  <a:latin typeface="Lato"/>
                  <a:ea typeface="Lato"/>
                  <a:cs typeface="Lato"/>
                  <a:sym typeface="Lato"/>
                </a:rPr>
                <a:t> con la </a:t>
              </a:r>
              <a:r>
                <a:rPr lang="en-US" sz="3000" dirty="0" err="1">
                  <a:solidFill>
                    <a:schemeClr val="tx1"/>
                  </a:solidFill>
                  <a:latin typeface="Lato"/>
                  <a:ea typeface="Lato"/>
                  <a:cs typeface="Lato"/>
                  <a:sym typeface="Lato"/>
                </a:rPr>
                <a:t>vida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eterna</a:t>
              </a:r>
              <a:endParaRPr sz="30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6E2F9DF0-46C4-A538-618A-22A86255E5B4}"/>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61239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A6B6763E-53A8-CB05-FB60-B7E4A612CAAD}"/>
            </a:ext>
          </a:extLst>
        </p:cNvPr>
        <p:cNvGrpSpPr/>
        <p:nvPr/>
      </p:nvGrpSpPr>
      <p:grpSpPr>
        <a:xfrm>
          <a:off x="0" y="0"/>
          <a:ext cx="0" cy="0"/>
          <a:chOff x="0" y="0"/>
          <a:chExt cx="0" cy="0"/>
        </a:xfrm>
      </p:grpSpPr>
      <p:pic>
        <p:nvPicPr>
          <p:cNvPr id="316" name="Google Shape;316;g2e879e93aee_0_324" descr="A green bird with leaves&#10;&#10;Description automatically generated">
            <a:extLst>
              <a:ext uri="{FF2B5EF4-FFF2-40B4-BE49-F238E27FC236}">
                <a16:creationId xmlns:a16="http://schemas.microsoft.com/office/drawing/2014/main" id="{47483231-34C7-2114-CC15-6C5066DDC01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Google Shape;284;g2e879e93aee_0_216">
            <a:extLst>
              <a:ext uri="{FF2B5EF4-FFF2-40B4-BE49-F238E27FC236}">
                <a16:creationId xmlns:a16="http://schemas.microsoft.com/office/drawing/2014/main" id="{0F8A4475-8396-CB67-950B-B3EAF7E69D0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CuadroTexto 4">
            <a:extLst>
              <a:ext uri="{FF2B5EF4-FFF2-40B4-BE49-F238E27FC236}">
                <a16:creationId xmlns:a16="http://schemas.microsoft.com/office/drawing/2014/main" id="{68999A6E-F977-CF6B-2443-B5F94A57E090}"/>
              </a:ext>
            </a:extLst>
          </p:cNvPr>
          <p:cNvSpPr txBox="1"/>
          <p:nvPr/>
        </p:nvSpPr>
        <p:spPr>
          <a:xfrm>
            <a:off x="2348483" y="612844"/>
            <a:ext cx="9330170" cy="646331"/>
          </a:xfrm>
          <a:prstGeom prst="rect">
            <a:avLst/>
          </a:prstGeom>
          <a:noFill/>
        </p:spPr>
        <p:txBody>
          <a:bodyPr wrap="square">
            <a:spAutoFit/>
          </a:bodyPr>
          <a:lstStyle/>
          <a:p>
            <a:pPr marL="12700">
              <a:buClr>
                <a:schemeClr val="dk1"/>
              </a:buClr>
              <a:buSzPts val="3400"/>
            </a:pPr>
            <a:r>
              <a:rPr lang="es-ES" sz="3600" b="1" dirty="0">
                <a:solidFill>
                  <a:schemeClr val="dk1"/>
                </a:solidFill>
                <a:latin typeface="Lato"/>
                <a:ea typeface="Lato"/>
                <a:cs typeface="Lato"/>
                <a:sym typeface="Lato"/>
              </a:rPr>
              <a:t>La Segunda Venida de Cristo</a:t>
            </a:r>
          </a:p>
        </p:txBody>
      </p:sp>
      <p:pic>
        <p:nvPicPr>
          <p:cNvPr id="1026" name="Picture 2" descr="La Segunda venida de Cristo — EB Global: Enfoque Bíblico / Bible Focus">
            <a:extLst>
              <a:ext uri="{FF2B5EF4-FFF2-40B4-BE49-F238E27FC236}">
                <a16:creationId xmlns:a16="http://schemas.microsoft.com/office/drawing/2014/main" id="{69729592-E037-1AF7-E509-D3B683C64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239" y="1460358"/>
            <a:ext cx="8858250" cy="498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82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FC2A6C5F-18D8-91CC-27D5-73D8C756FD03}"/>
            </a:ext>
          </a:extLst>
        </p:cNvPr>
        <p:cNvGrpSpPr/>
        <p:nvPr/>
      </p:nvGrpSpPr>
      <p:grpSpPr>
        <a:xfrm>
          <a:off x="0" y="0"/>
          <a:ext cx="0" cy="0"/>
          <a:chOff x="0" y="0"/>
          <a:chExt cx="0" cy="0"/>
        </a:xfrm>
      </p:grpSpPr>
      <p:pic>
        <p:nvPicPr>
          <p:cNvPr id="316" name="Google Shape;316;g2e879e93aee_0_324" descr="A green bird with leaves&#10;&#10;Description automatically generated">
            <a:extLst>
              <a:ext uri="{FF2B5EF4-FFF2-40B4-BE49-F238E27FC236}">
                <a16:creationId xmlns:a16="http://schemas.microsoft.com/office/drawing/2014/main" id="{7ECD8F55-E799-1E03-E40C-4CB8EF471D7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Google Shape;284;g2e879e93aee_0_216">
            <a:extLst>
              <a:ext uri="{FF2B5EF4-FFF2-40B4-BE49-F238E27FC236}">
                <a16:creationId xmlns:a16="http://schemas.microsoft.com/office/drawing/2014/main" id="{7D49DC6C-952F-B698-CAE6-ECC4AA471A4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CuadroTexto 4">
            <a:extLst>
              <a:ext uri="{FF2B5EF4-FFF2-40B4-BE49-F238E27FC236}">
                <a16:creationId xmlns:a16="http://schemas.microsoft.com/office/drawing/2014/main" id="{A845EC4F-D2FE-5142-2264-F53655B82977}"/>
              </a:ext>
            </a:extLst>
          </p:cNvPr>
          <p:cNvSpPr txBox="1"/>
          <p:nvPr/>
        </p:nvSpPr>
        <p:spPr>
          <a:xfrm>
            <a:off x="2348483" y="612844"/>
            <a:ext cx="9330170" cy="646331"/>
          </a:xfrm>
          <a:prstGeom prst="rect">
            <a:avLst/>
          </a:prstGeom>
          <a:noFill/>
        </p:spPr>
        <p:txBody>
          <a:bodyPr wrap="square">
            <a:spAutoFit/>
          </a:bodyPr>
          <a:lstStyle/>
          <a:p>
            <a:pPr marL="12700">
              <a:buClr>
                <a:schemeClr val="dk1"/>
              </a:buClr>
              <a:buSzPts val="3400"/>
            </a:pPr>
            <a:r>
              <a:rPr lang="es-ES" sz="3600" b="1" dirty="0">
                <a:solidFill>
                  <a:schemeClr val="dk1"/>
                </a:solidFill>
                <a:latin typeface="Lato"/>
                <a:ea typeface="Lato"/>
                <a:cs typeface="Lato"/>
                <a:sym typeface="Lato"/>
              </a:rPr>
              <a:t>El regreso de Cristo: ¿Qué dice la Biblia?</a:t>
            </a:r>
          </a:p>
        </p:txBody>
      </p:sp>
      <p:sp>
        <p:nvSpPr>
          <p:cNvPr id="6" name="CuadroTexto 5">
            <a:extLst>
              <a:ext uri="{FF2B5EF4-FFF2-40B4-BE49-F238E27FC236}">
                <a16:creationId xmlns:a16="http://schemas.microsoft.com/office/drawing/2014/main" id="{96AA3CFD-81B2-2B57-CC66-F76CA1308F54}"/>
              </a:ext>
            </a:extLst>
          </p:cNvPr>
          <p:cNvSpPr txBox="1"/>
          <p:nvPr/>
        </p:nvSpPr>
        <p:spPr>
          <a:xfrm>
            <a:off x="3139637" y="2100151"/>
            <a:ext cx="8539016" cy="3919022"/>
          </a:xfrm>
          <a:prstGeom prst="rect">
            <a:avLst/>
          </a:prstGeom>
          <a:noFill/>
        </p:spPr>
        <p:txBody>
          <a:bodyPr wrap="square">
            <a:spAutoFit/>
          </a:bodyPr>
          <a:lstStyle/>
          <a:p>
            <a:pPr marL="457200" marR="0" lvl="0" indent="-438150" algn="l" rtl="0">
              <a:lnSpc>
                <a:spcPct val="100000"/>
              </a:lnSpc>
              <a:spcBef>
                <a:spcPts val="1000"/>
              </a:spcBef>
              <a:spcAft>
                <a:spcPts val="0"/>
              </a:spcAft>
              <a:buClr>
                <a:schemeClr val="dk1"/>
              </a:buClr>
              <a:buSzPts val="3300"/>
              <a:buFont typeface="Lato"/>
              <a:buChar char="●"/>
            </a:pPr>
            <a:r>
              <a:rPr lang="es-ES" sz="3200" dirty="0">
                <a:solidFill>
                  <a:schemeClr val="dk1"/>
                </a:solidFill>
                <a:latin typeface="Lato"/>
                <a:ea typeface="Lato"/>
                <a:cs typeface="Lato"/>
                <a:sym typeface="Lato"/>
              </a:rPr>
              <a:t>Cuando la Biblia habla del regreso de Jesús, siempre habla de "su venida", no de "sus venidas” (</a:t>
            </a:r>
            <a:r>
              <a:rPr lang="es-ES" sz="2400" dirty="0">
                <a:solidFill>
                  <a:schemeClr val="dk1"/>
                </a:solidFill>
                <a:latin typeface="Lato"/>
                <a:ea typeface="Lato"/>
                <a:cs typeface="Lato"/>
                <a:sym typeface="Lato"/>
              </a:rPr>
              <a:t>Mat. 24:29,37,39; 1 </a:t>
            </a:r>
            <a:r>
              <a:rPr lang="es-ES" sz="2400" dirty="0" err="1">
                <a:solidFill>
                  <a:schemeClr val="dk1"/>
                </a:solidFill>
                <a:latin typeface="Lato"/>
                <a:ea typeface="Lato"/>
                <a:cs typeface="Lato"/>
                <a:sym typeface="Lato"/>
              </a:rPr>
              <a:t>Cor</a:t>
            </a:r>
            <a:r>
              <a:rPr lang="es-ES" sz="2400" dirty="0">
                <a:solidFill>
                  <a:schemeClr val="dk1"/>
                </a:solidFill>
                <a:latin typeface="Lato"/>
                <a:ea typeface="Lato"/>
                <a:cs typeface="Lato"/>
                <a:sym typeface="Lato"/>
              </a:rPr>
              <a:t>. 15:23; 1 Tes. 2:19, 3:13; 2 Tes. 2:1,8; 2 Tim. 4:8; Sant. 5:7-8; 2 </a:t>
            </a:r>
            <a:r>
              <a:rPr lang="es-ES" sz="2400" dirty="0" err="1">
                <a:solidFill>
                  <a:schemeClr val="dk1"/>
                </a:solidFill>
                <a:latin typeface="Lato"/>
                <a:ea typeface="Lato"/>
                <a:cs typeface="Lato"/>
                <a:sym typeface="Lato"/>
              </a:rPr>
              <a:t>Ped</a:t>
            </a:r>
            <a:r>
              <a:rPr lang="es-ES" sz="2400" dirty="0">
                <a:solidFill>
                  <a:schemeClr val="dk1"/>
                </a:solidFill>
                <a:latin typeface="Lato"/>
                <a:ea typeface="Lato"/>
                <a:cs typeface="Lato"/>
                <a:sym typeface="Lato"/>
              </a:rPr>
              <a:t>. 3:12; 1 Juan 2:28)</a:t>
            </a:r>
          </a:p>
          <a:p>
            <a:pPr marL="19050" marR="0" lvl="0" algn="l" rtl="0">
              <a:lnSpc>
                <a:spcPct val="100000"/>
              </a:lnSpc>
              <a:spcBef>
                <a:spcPts val="1000"/>
              </a:spcBef>
              <a:spcAft>
                <a:spcPts val="0"/>
              </a:spcAft>
              <a:buClr>
                <a:schemeClr val="dk1"/>
              </a:buClr>
              <a:buSzPts val="3300"/>
            </a:pPr>
            <a:endParaRPr lang="es-ES" sz="2400" dirty="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s-ES" sz="3200" dirty="0">
                <a:solidFill>
                  <a:schemeClr val="dk1"/>
                </a:solidFill>
                <a:latin typeface="Lato"/>
                <a:ea typeface="Lato"/>
                <a:cs typeface="Lato"/>
                <a:sym typeface="Lato"/>
              </a:rPr>
              <a:t>Jesús nos dijo que su reino no es de este mundo (Juan 18:36)</a:t>
            </a:r>
          </a:p>
        </p:txBody>
      </p:sp>
      <p:pic>
        <p:nvPicPr>
          <p:cNvPr id="3" name="Google Shape;320;g2e8bd8a35d0_0_291">
            <a:extLst>
              <a:ext uri="{FF2B5EF4-FFF2-40B4-BE49-F238E27FC236}">
                <a16:creationId xmlns:a16="http://schemas.microsoft.com/office/drawing/2014/main" id="{F4BB8028-1759-FCDB-E776-D6C2582BEDA7}"/>
              </a:ext>
            </a:extLst>
          </p:cNvPr>
          <p:cNvPicPr preferRelativeResize="0"/>
          <p:nvPr/>
        </p:nvPicPr>
        <p:blipFill rotWithShape="1">
          <a:blip r:embed="rId4">
            <a:alphaModFix/>
          </a:blip>
          <a:srcRect/>
          <a:stretch/>
        </p:blipFill>
        <p:spPr>
          <a:xfrm>
            <a:off x="434791" y="2281975"/>
            <a:ext cx="2417815" cy="2294049"/>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49484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a:extLst>
            <a:ext uri="{FF2B5EF4-FFF2-40B4-BE49-F238E27FC236}">
              <a16:creationId xmlns:a16="http://schemas.microsoft.com/office/drawing/2014/main" id="{AB5DA1B6-7B2B-FF22-B438-2A40EE9EC86F}"/>
            </a:ext>
          </a:extLst>
        </p:cNvPr>
        <p:cNvGrpSpPr/>
        <p:nvPr/>
      </p:nvGrpSpPr>
      <p:grpSpPr>
        <a:xfrm>
          <a:off x="0" y="0"/>
          <a:ext cx="0" cy="0"/>
          <a:chOff x="0" y="0"/>
          <a:chExt cx="0" cy="0"/>
        </a:xfrm>
      </p:grpSpPr>
      <p:pic>
        <p:nvPicPr>
          <p:cNvPr id="316" name="Google Shape;316;g2e879e93aee_0_324" descr="A green bird with leaves&#10;&#10;Description automatically generated">
            <a:extLst>
              <a:ext uri="{FF2B5EF4-FFF2-40B4-BE49-F238E27FC236}">
                <a16:creationId xmlns:a16="http://schemas.microsoft.com/office/drawing/2014/main" id="{E6539200-95A6-A050-2947-79CB494852A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Google Shape;284;g2e879e93aee_0_216">
            <a:extLst>
              <a:ext uri="{FF2B5EF4-FFF2-40B4-BE49-F238E27FC236}">
                <a16:creationId xmlns:a16="http://schemas.microsoft.com/office/drawing/2014/main" id="{25CA8E00-FFCC-8BA5-3BAF-E6D0A2F959C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Google Shape;320;g2e8bd8a35d0_0_291">
            <a:extLst>
              <a:ext uri="{FF2B5EF4-FFF2-40B4-BE49-F238E27FC236}">
                <a16:creationId xmlns:a16="http://schemas.microsoft.com/office/drawing/2014/main" id="{D6C50C81-F754-60DF-8492-65099EF1E8AA}"/>
              </a:ext>
            </a:extLst>
          </p:cNvPr>
          <p:cNvPicPr preferRelativeResize="0"/>
          <p:nvPr/>
        </p:nvPicPr>
        <p:blipFill rotWithShape="1">
          <a:blip r:embed="rId4">
            <a:alphaModFix/>
          </a:blip>
          <a:srcRect/>
          <a:stretch/>
        </p:blipFill>
        <p:spPr>
          <a:xfrm>
            <a:off x="172985" y="1552538"/>
            <a:ext cx="3125596" cy="3218436"/>
          </a:xfrm>
          <a:prstGeom prst="rect">
            <a:avLst/>
          </a:prstGeom>
          <a:noFill/>
          <a:ln>
            <a:noFill/>
          </a:ln>
          <a:effectLst>
            <a:outerShdw blurRad="50800" dist="38100" dir="2700000" algn="tl" rotWithShape="0">
              <a:srgbClr val="000000">
                <a:alpha val="40000"/>
              </a:srgbClr>
            </a:outerShdw>
          </a:effectLst>
        </p:spPr>
      </p:pic>
      <p:sp>
        <p:nvSpPr>
          <p:cNvPr id="8" name="CuadroTexto 7">
            <a:extLst>
              <a:ext uri="{FF2B5EF4-FFF2-40B4-BE49-F238E27FC236}">
                <a16:creationId xmlns:a16="http://schemas.microsoft.com/office/drawing/2014/main" id="{11F3678E-907D-8ABB-66CA-5D8EC3D805C8}"/>
              </a:ext>
            </a:extLst>
          </p:cNvPr>
          <p:cNvSpPr txBox="1"/>
          <p:nvPr/>
        </p:nvSpPr>
        <p:spPr>
          <a:xfrm>
            <a:off x="3011905" y="920621"/>
            <a:ext cx="8474850" cy="5016758"/>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3200" dirty="0">
                <a:solidFill>
                  <a:schemeClr val="dk1"/>
                </a:solidFill>
                <a:latin typeface="Lato"/>
                <a:ea typeface="Lato"/>
                <a:cs typeface="Lato"/>
                <a:sym typeface="Lato"/>
              </a:rPr>
              <a:t>El Señor mismo descenderá del cielo </a:t>
            </a:r>
          </a:p>
          <a:p>
            <a:pPr marL="0" lvl="0" indent="0" algn="l" rtl="0">
              <a:spcBef>
                <a:spcPts val="0"/>
              </a:spcBef>
              <a:spcAft>
                <a:spcPts val="0"/>
              </a:spcAft>
              <a:buClr>
                <a:schemeClr val="dk1"/>
              </a:buClr>
              <a:buSzPts val="1100"/>
              <a:buFont typeface="Arial"/>
              <a:buNone/>
            </a:pPr>
            <a:r>
              <a:rPr lang="es-ES" sz="3200" dirty="0">
                <a:solidFill>
                  <a:schemeClr val="dk1"/>
                </a:solidFill>
                <a:latin typeface="Lato"/>
                <a:ea typeface="Lato"/>
                <a:cs typeface="Lato"/>
                <a:sym typeface="Lato"/>
              </a:rPr>
              <a:t>con voz de mando, con voz de arcángel y con trompeta de Dios, y los muertos en Cristo resucitarán primero. Luego nosotros, los que aún vivamos y hayamos quedado, seremos arrebatados juntamente con ellos en las nubes, para recibir en el aire al Señor, y así estaremos con el Señor siempre. " </a:t>
            </a:r>
          </a:p>
          <a:p>
            <a:pPr marL="0" lvl="0" indent="0" algn="l" rtl="0">
              <a:spcBef>
                <a:spcPts val="0"/>
              </a:spcBef>
              <a:spcAft>
                <a:spcPts val="0"/>
              </a:spcAft>
              <a:buClr>
                <a:schemeClr val="dk1"/>
              </a:buClr>
              <a:buSzPts val="1100"/>
              <a:buFont typeface="Arial"/>
              <a:buNone/>
            </a:pPr>
            <a:endParaRPr lang="es-ES" sz="32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s-ES" sz="3200" b="1" dirty="0">
                <a:solidFill>
                  <a:schemeClr val="dk1"/>
                </a:solidFill>
                <a:latin typeface="Lato"/>
                <a:ea typeface="Lato"/>
                <a:cs typeface="Lato"/>
                <a:sym typeface="Lato"/>
              </a:rPr>
              <a:t>1 Tesalonicenses 4:16-17</a:t>
            </a:r>
            <a:endParaRPr lang="es-ES" sz="3200" b="1"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7809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F8D156EC-695A-AD13-2FF3-2E533B2F20EC}"/>
            </a:ext>
          </a:extLst>
        </p:cNvPr>
        <p:cNvGrpSpPr/>
        <p:nvPr/>
      </p:nvGrpSpPr>
      <p:grpSpPr>
        <a:xfrm>
          <a:off x="0" y="0"/>
          <a:ext cx="0" cy="0"/>
          <a:chOff x="0" y="0"/>
          <a:chExt cx="0" cy="0"/>
        </a:xfrm>
      </p:grpSpPr>
      <p:cxnSp>
        <p:nvCxnSpPr>
          <p:cNvPr id="261" name="Google Shape;261;g2e879e93aee_0_181">
            <a:extLst>
              <a:ext uri="{FF2B5EF4-FFF2-40B4-BE49-F238E27FC236}">
                <a16:creationId xmlns:a16="http://schemas.microsoft.com/office/drawing/2014/main" id="{148A98B2-EA6E-B517-2628-53CA39013769}"/>
              </a:ext>
            </a:extLst>
          </p:cNvPr>
          <p:cNvCxnSpPr/>
          <p:nvPr/>
        </p:nvCxnSpPr>
        <p:spPr>
          <a:xfrm>
            <a:off x="2547608" y="146035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2" name="Google Shape;262;g2e879e93aee_0_181">
            <a:extLst>
              <a:ext uri="{FF2B5EF4-FFF2-40B4-BE49-F238E27FC236}">
                <a16:creationId xmlns:a16="http://schemas.microsoft.com/office/drawing/2014/main" id="{DA6A6C5F-5043-D2A3-8A89-AF0ED27AB7A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879e93aee_0_181" descr="A green bird with leaves&#10;&#10;Description automatically generated">
            <a:extLst>
              <a:ext uri="{FF2B5EF4-FFF2-40B4-BE49-F238E27FC236}">
                <a16:creationId xmlns:a16="http://schemas.microsoft.com/office/drawing/2014/main" id="{6502533E-82B0-D58A-D02A-A36409AD262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4" name="Google Shape;264;g2e879e93aee_0_181">
            <a:extLst>
              <a:ext uri="{FF2B5EF4-FFF2-40B4-BE49-F238E27FC236}">
                <a16:creationId xmlns:a16="http://schemas.microsoft.com/office/drawing/2014/main" id="{2ED2BFA7-F692-2B8A-7714-F7F7679F31C3}"/>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g2e879e93aee_0_181">
            <a:extLst>
              <a:ext uri="{FF2B5EF4-FFF2-40B4-BE49-F238E27FC236}">
                <a16:creationId xmlns:a16="http://schemas.microsoft.com/office/drawing/2014/main" id="{D1E11436-44A5-9117-4681-E308F2D9E98C}"/>
              </a:ext>
            </a:extLst>
          </p:cNvPr>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66" name="Google Shape;266;g2e879e93aee_0_181">
            <a:extLst>
              <a:ext uri="{FF2B5EF4-FFF2-40B4-BE49-F238E27FC236}">
                <a16:creationId xmlns:a16="http://schemas.microsoft.com/office/drawing/2014/main" id="{49B344F7-4279-4867-0B76-A43CFB04AC51}"/>
              </a:ext>
            </a:extLst>
          </p:cNvPr>
          <p:cNvSpPr txBox="1"/>
          <p:nvPr/>
        </p:nvSpPr>
        <p:spPr>
          <a:xfrm>
            <a:off x="2547608" y="1577650"/>
            <a:ext cx="9292800" cy="4770496"/>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1000"/>
              </a:spcBef>
              <a:spcAft>
                <a:spcPts val="0"/>
              </a:spcAft>
              <a:buClr>
                <a:schemeClr val="dk1"/>
              </a:buClr>
              <a:buSzPts val="3300"/>
              <a:buFont typeface="Lato"/>
              <a:buChar char="●"/>
            </a:pPr>
            <a:r>
              <a:rPr lang="es-ES" sz="3100" dirty="0">
                <a:solidFill>
                  <a:schemeClr val="dk1"/>
                </a:solidFill>
                <a:latin typeface="Lato"/>
                <a:ea typeface="Lato"/>
                <a:cs typeface="Lato"/>
                <a:sym typeface="Lato"/>
              </a:rPr>
              <a:t>Enseñan que Cristo regresará más de una vez</a:t>
            </a:r>
          </a:p>
          <a:p>
            <a:pPr marL="457200" marR="0" lvl="0" indent="-438150" algn="l" rtl="0">
              <a:lnSpc>
                <a:spcPct val="100000"/>
              </a:lnSpc>
              <a:spcBef>
                <a:spcPts val="1000"/>
              </a:spcBef>
              <a:spcAft>
                <a:spcPts val="0"/>
              </a:spcAft>
              <a:buClr>
                <a:schemeClr val="dk1"/>
              </a:buClr>
              <a:buSzPts val="3300"/>
              <a:buFont typeface="Lato"/>
              <a:buChar char="●"/>
            </a:pPr>
            <a:r>
              <a:rPr lang="es-ES" sz="3100" dirty="0">
                <a:solidFill>
                  <a:schemeClr val="dk1"/>
                </a:solidFill>
                <a:latin typeface="Lato"/>
                <a:ea typeface="Lato"/>
                <a:cs typeface="Lato"/>
                <a:sym typeface="Lato"/>
              </a:rPr>
              <a:t>El rapto y el milenio</a:t>
            </a:r>
          </a:p>
          <a:p>
            <a:pPr marL="457200" marR="0" lvl="0" indent="-438150" algn="l" rtl="0">
              <a:lnSpc>
                <a:spcPct val="100000"/>
              </a:lnSpc>
              <a:spcBef>
                <a:spcPts val="1000"/>
              </a:spcBef>
              <a:spcAft>
                <a:spcPts val="0"/>
              </a:spcAft>
              <a:buClr>
                <a:schemeClr val="dk1"/>
              </a:buClr>
              <a:buSzPts val="3300"/>
              <a:buFont typeface="Lato"/>
              <a:buChar char="●"/>
            </a:pPr>
            <a:r>
              <a:rPr lang="es-ES" sz="3100" dirty="0">
                <a:solidFill>
                  <a:schemeClr val="dk1"/>
                </a:solidFill>
                <a:latin typeface="Lato"/>
                <a:ea typeface="Lato"/>
                <a:cs typeface="Lato"/>
                <a:sym typeface="Lato"/>
              </a:rPr>
              <a:t>“¿La Palabra de Dios nos dice cómo podemos tener éxito en todas las cosas y tener salud? Absolutamente… Un alma que prospera es lo que hace que todas las demás áreas de tu vida prosperen también. Desde la sanidad de un cáncer… hasta la provisión de trabajos mejor pagados…" </a:t>
            </a:r>
            <a:endParaRPr lang="es-ES" sz="3100" b="0" i="0" u="none" strike="noStrike" cap="none" dirty="0">
              <a:solidFill>
                <a:schemeClr val="dk1"/>
              </a:solidFill>
              <a:latin typeface="Lato"/>
              <a:ea typeface="Lato"/>
              <a:cs typeface="Lato"/>
              <a:sym typeface="Lato"/>
            </a:endParaRPr>
          </a:p>
        </p:txBody>
      </p:sp>
      <p:sp>
        <p:nvSpPr>
          <p:cNvPr id="267" name="Google Shape;267;g2e879e93aee_0_181">
            <a:extLst>
              <a:ext uri="{FF2B5EF4-FFF2-40B4-BE49-F238E27FC236}">
                <a16:creationId xmlns:a16="http://schemas.microsoft.com/office/drawing/2014/main" id="{C0E6A04E-4349-284D-EAFC-546019BA34A6}"/>
              </a:ext>
            </a:extLst>
          </p:cNvPr>
          <p:cNvSpPr txBox="1"/>
          <p:nvPr/>
        </p:nvSpPr>
        <p:spPr>
          <a:xfrm>
            <a:off x="2547608" y="361956"/>
            <a:ext cx="82707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Las Iglesias </a:t>
            </a:r>
            <a:r>
              <a:rPr lang="en-US" sz="4860" dirty="0" err="1">
                <a:solidFill>
                  <a:srgbClr val="009444"/>
                </a:solidFill>
                <a:latin typeface="Lato"/>
                <a:ea typeface="Lato"/>
                <a:cs typeface="Lato"/>
                <a:sym typeface="Lato"/>
              </a:rPr>
              <a:t>Protestantes</a:t>
            </a:r>
            <a:r>
              <a:rPr lang="en-US" sz="4860" dirty="0">
                <a:solidFill>
                  <a:srgbClr val="009444"/>
                </a:solidFill>
                <a:latin typeface="Lato"/>
                <a:ea typeface="Lato"/>
                <a:cs typeface="Lato"/>
                <a:sym typeface="Lato"/>
              </a:rPr>
              <a:t>: </a:t>
            </a:r>
          </a:p>
        </p:txBody>
      </p:sp>
    </p:spTree>
    <p:extLst>
      <p:ext uri="{BB962C8B-B14F-4D97-AF65-F5344CB8AC3E}">
        <p14:creationId xmlns:p14="http://schemas.microsoft.com/office/powerpoint/2010/main" val="2997465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39F5D086-7931-32FF-796B-C8BDCA50CE22}"/>
            </a:ext>
          </a:extLst>
        </p:cNvPr>
        <p:cNvGrpSpPr/>
        <p:nvPr/>
      </p:nvGrpSpPr>
      <p:grpSpPr>
        <a:xfrm>
          <a:off x="0" y="0"/>
          <a:ext cx="0" cy="0"/>
          <a:chOff x="0" y="0"/>
          <a:chExt cx="0" cy="0"/>
        </a:xfrm>
      </p:grpSpPr>
      <p:cxnSp>
        <p:nvCxnSpPr>
          <p:cNvPr id="261" name="Google Shape;261;g2e879e93aee_0_181">
            <a:extLst>
              <a:ext uri="{FF2B5EF4-FFF2-40B4-BE49-F238E27FC236}">
                <a16:creationId xmlns:a16="http://schemas.microsoft.com/office/drawing/2014/main" id="{C17102CB-3ABA-B8B1-4584-16793A747C0B}"/>
              </a:ext>
            </a:extLst>
          </p:cNvPr>
          <p:cNvCxnSpPr/>
          <p:nvPr/>
        </p:nvCxnSpPr>
        <p:spPr>
          <a:xfrm>
            <a:off x="2547608" y="20268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2" name="Google Shape;262;g2e879e93aee_0_181">
            <a:extLst>
              <a:ext uri="{FF2B5EF4-FFF2-40B4-BE49-F238E27FC236}">
                <a16:creationId xmlns:a16="http://schemas.microsoft.com/office/drawing/2014/main" id="{213A24F1-9EBA-74DB-53E4-69F2347399A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879e93aee_0_181" descr="A green bird with leaves&#10;&#10;Description automatically generated">
            <a:extLst>
              <a:ext uri="{FF2B5EF4-FFF2-40B4-BE49-F238E27FC236}">
                <a16:creationId xmlns:a16="http://schemas.microsoft.com/office/drawing/2014/main" id="{B04D3C00-87AA-16ED-38C4-E51A475A2E8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4" name="Google Shape;264;g2e879e93aee_0_181">
            <a:extLst>
              <a:ext uri="{FF2B5EF4-FFF2-40B4-BE49-F238E27FC236}">
                <a16:creationId xmlns:a16="http://schemas.microsoft.com/office/drawing/2014/main" id="{98D685B7-41C4-FF54-9EAB-AA6717D07FC6}"/>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5" name="Google Shape;265;g2e879e93aee_0_181">
            <a:extLst>
              <a:ext uri="{FF2B5EF4-FFF2-40B4-BE49-F238E27FC236}">
                <a16:creationId xmlns:a16="http://schemas.microsoft.com/office/drawing/2014/main" id="{2923352F-5548-3E60-C0A4-A819D47AC37A}"/>
              </a:ext>
            </a:extLst>
          </p:cNvPr>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66" name="Google Shape;266;g2e879e93aee_0_181">
            <a:extLst>
              <a:ext uri="{FF2B5EF4-FFF2-40B4-BE49-F238E27FC236}">
                <a16:creationId xmlns:a16="http://schemas.microsoft.com/office/drawing/2014/main" id="{CCEDBEDC-5D17-4D8B-A629-F1074613C4AF}"/>
              </a:ext>
            </a:extLst>
          </p:cNvPr>
          <p:cNvSpPr txBox="1"/>
          <p:nvPr/>
        </p:nvSpPr>
        <p:spPr>
          <a:xfrm>
            <a:off x="1967835" y="2371020"/>
            <a:ext cx="9748064" cy="3175188"/>
          </a:xfrm>
          <a:prstGeom prst="rect">
            <a:avLst/>
          </a:prstGeom>
          <a:noFill/>
          <a:ln>
            <a:noFill/>
          </a:ln>
        </p:spPr>
        <p:txBody>
          <a:bodyPr spcFirstLastPara="1" wrap="square" lIns="91425" tIns="45700" rIns="91425" bIns="45700" anchor="t" anchorCtr="0">
            <a:spAutoFit/>
          </a:bodyPr>
          <a:lstStyle/>
          <a:p>
            <a:pPr marL="457200" indent="-438150">
              <a:spcBef>
                <a:spcPts val="1000"/>
              </a:spcBef>
              <a:buClr>
                <a:schemeClr val="dk1"/>
              </a:buClr>
              <a:buSzPts val="3300"/>
              <a:buFont typeface="Lato"/>
              <a:buChar char="●"/>
            </a:pPr>
            <a:r>
              <a:rPr lang="es-419" sz="3200" dirty="0">
                <a:effectLst/>
                <a:latin typeface="Calibri" panose="020F0502020204030204" pitchFamily="34" charset="0"/>
                <a:ea typeface="Calibri" panose="020F0502020204030204" pitchFamily="34" charset="0"/>
              </a:rPr>
              <a:t>"Creemos que Jesús regresará visiblemente, así como los discípulos le vieron ir al cielo (Hch. 1:11) … todos los muertos se levantarán y comparecerán ante su trono de juicio. Los incrédulos serán condenados. Los creyentes vivirán con Jesús para siempre en la bienaventurada presencia de Dios.” </a:t>
            </a:r>
            <a:endParaRPr lang="es-ES" sz="3200" b="0" i="0" u="none" strike="noStrike" cap="none" dirty="0">
              <a:solidFill>
                <a:schemeClr val="dk1"/>
              </a:solidFill>
              <a:latin typeface="Lato"/>
              <a:ea typeface="Lato"/>
              <a:cs typeface="Lato"/>
              <a:sym typeface="Lato"/>
            </a:endParaRPr>
          </a:p>
        </p:txBody>
      </p:sp>
      <p:sp>
        <p:nvSpPr>
          <p:cNvPr id="267" name="Google Shape;267;g2e879e93aee_0_181">
            <a:extLst>
              <a:ext uri="{FF2B5EF4-FFF2-40B4-BE49-F238E27FC236}">
                <a16:creationId xmlns:a16="http://schemas.microsoft.com/office/drawing/2014/main" id="{22D03AF7-7326-3A33-67D0-FB03A180E5FD}"/>
              </a:ext>
            </a:extLst>
          </p:cNvPr>
          <p:cNvSpPr txBox="1"/>
          <p:nvPr/>
        </p:nvSpPr>
        <p:spPr>
          <a:xfrm>
            <a:off x="2547608" y="361956"/>
            <a:ext cx="8270700" cy="1394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Iglesia </a:t>
            </a:r>
            <a:r>
              <a:rPr lang="en-US" sz="4860" dirty="0" err="1">
                <a:solidFill>
                  <a:srgbClr val="009444"/>
                </a:solidFill>
                <a:latin typeface="Lato"/>
                <a:ea typeface="Lato"/>
                <a:cs typeface="Lato"/>
                <a:sym typeface="Lato"/>
              </a:rPr>
              <a:t>Luterana</a:t>
            </a:r>
            <a:endParaRPr lang="en-US" sz="486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3600" b="0" i="0" u="none" strike="noStrike" cap="none" dirty="0">
                <a:solidFill>
                  <a:schemeClr val="tx1"/>
                </a:solidFill>
                <a:latin typeface="Lato"/>
                <a:ea typeface="Lato"/>
                <a:cs typeface="Lato"/>
                <a:sym typeface="Lato"/>
              </a:rPr>
              <a:t>(Academia Cristo)</a:t>
            </a:r>
            <a:endParaRPr sz="3600" b="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3358744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FE0E4350-5745-340C-E8EC-4E126987E4A9}"/>
            </a:ext>
          </a:extLst>
        </p:cNvPr>
        <p:cNvGrpSpPr/>
        <p:nvPr/>
      </p:nvGrpSpPr>
      <p:grpSpPr>
        <a:xfrm>
          <a:off x="0" y="0"/>
          <a:ext cx="0" cy="0"/>
          <a:chOff x="0" y="0"/>
          <a:chExt cx="0" cy="0"/>
        </a:xfrm>
      </p:grpSpPr>
      <p:graphicFrame>
        <p:nvGraphicFramePr>
          <p:cNvPr id="4" name="Google Shape;171;g2e879e93aee_0_23">
            <a:extLst>
              <a:ext uri="{FF2B5EF4-FFF2-40B4-BE49-F238E27FC236}">
                <a16:creationId xmlns:a16="http://schemas.microsoft.com/office/drawing/2014/main" id="{4F79C28E-C603-1904-FD72-D93CFA30A3A4}"/>
              </a:ext>
            </a:extLst>
          </p:cNvPr>
          <p:cNvGraphicFramePr/>
          <p:nvPr>
            <p:extLst>
              <p:ext uri="{D42A27DB-BD31-4B8C-83A1-F6EECF244321}">
                <p14:modId xmlns:p14="http://schemas.microsoft.com/office/powerpoint/2010/main" val="1497070742"/>
              </p:ext>
            </p:extLst>
          </p:nvPr>
        </p:nvGraphicFramePr>
        <p:xfrm>
          <a:off x="952500" y="648034"/>
          <a:ext cx="10287000" cy="5201455"/>
        </p:xfrm>
        <a:graphic>
          <a:graphicData uri="http://schemas.openxmlformats.org/drawingml/2006/table">
            <a:tbl>
              <a:tblPr>
                <a:noFill/>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873325">
                <a:tc>
                  <a:txBody>
                    <a:bodyPr/>
                    <a:lstStyle/>
                    <a:p>
                      <a:pPr marL="0" marR="0" lvl="0" indent="0" algn="ctr" rtl="0">
                        <a:lnSpc>
                          <a:spcPct val="100000"/>
                        </a:lnSpc>
                        <a:spcBef>
                          <a:spcPts val="0"/>
                        </a:spcBef>
                        <a:spcAft>
                          <a:spcPts val="0"/>
                        </a:spcAft>
                        <a:buClr>
                          <a:srgbClr val="000000"/>
                        </a:buClr>
                        <a:buSzPts val="3800"/>
                        <a:buFont typeface="Arial"/>
                        <a:buNone/>
                      </a:pPr>
                      <a:r>
                        <a:rPr lang="en-US" sz="3800" b="1" u="none" strike="noStrike" cap="none" dirty="0">
                          <a:solidFill>
                            <a:schemeClr val="lt1"/>
                          </a:solidFill>
                          <a:latin typeface="Lato"/>
                          <a:ea typeface="Lato"/>
                          <a:cs typeface="Lato"/>
                          <a:sym typeface="Lato"/>
                        </a:rPr>
                        <a:t>Iglesia </a:t>
                      </a:r>
                      <a:r>
                        <a:rPr lang="en-US" sz="3800" b="1" dirty="0" err="1">
                          <a:solidFill>
                            <a:schemeClr val="lt1"/>
                          </a:solidFill>
                          <a:latin typeface="Lato"/>
                          <a:ea typeface="Lato"/>
                          <a:cs typeface="Lato"/>
                          <a:sym typeface="Lato"/>
                        </a:rPr>
                        <a:t>Luterana</a:t>
                      </a:r>
                      <a:endParaRPr sz="3800" b="1" u="none" strike="noStrike" cap="none" dirty="0">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ctr" rtl="0">
                        <a:lnSpc>
                          <a:spcPct val="100000"/>
                        </a:lnSpc>
                        <a:spcBef>
                          <a:spcPts val="0"/>
                        </a:spcBef>
                        <a:spcAft>
                          <a:spcPts val="0"/>
                        </a:spcAft>
                        <a:buClr>
                          <a:srgbClr val="000000"/>
                        </a:buClr>
                        <a:buSzPts val="3800"/>
                        <a:buFont typeface="Arial"/>
                        <a:buNone/>
                      </a:pPr>
                      <a:r>
                        <a:rPr lang="en-US" sz="3800" b="1" u="none" strike="noStrike" cap="none" dirty="0">
                          <a:solidFill>
                            <a:schemeClr val="lt1"/>
                          </a:solidFill>
                          <a:latin typeface="Lato"/>
                          <a:ea typeface="Lato"/>
                          <a:cs typeface="Lato"/>
                          <a:sym typeface="Lato"/>
                        </a:rPr>
                        <a:t>Iglesia</a:t>
                      </a:r>
                      <a:r>
                        <a:rPr lang="en-US" sz="3800" b="1" dirty="0">
                          <a:solidFill>
                            <a:schemeClr val="lt1"/>
                          </a:solidFill>
                          <a:latin typeface="Lato"/>
                          <a:ea typeface="Lato"/>
                          <a:cs typeface="Lato"/>
                          <a:sym typeface="Lato"/>
                        </a:rPr>
                        <a:t>s </a:t>
                      </a:r>
                      <a:r>
                        <a:rPr lang="en-US" sz="3800" b="1" dirty="0" err="1">
                          <a:solidFill>
                            <a:schemeClr val="lt1"/>
                          </a:solidFill>
                          <a:latin typeface="Lato"/>
                          <a:ea typeface="Lato"/>
                          <a:cs typeface="Lato"/>
                          <a:sym typeface="Lato"/>
                        </a:rPr>
                        <a:t>Protestantes</a:t>
                      </a:r>
                      <a:endParaRPr sz="3800" b="1" u="none" strike="noStrike" cap="none" dirty="0">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extLst>
                  <a:ext uri="{0D108BD9-81ED-4DB2-BD59-A6C34878D82A}">
                    <a16:rowId xmlns:a16="http://schemas.microsoft.com/office/drawing/2014/main" val="10000"/>
                  </a:ext>
                </a:extLst>
              </a:tr>
              <a:tr h="2371525">
                <a:tc>
                  <a:txBody>
                    <a:bodyPr/>
                    <a:lstStyle/>
                    <a:p>
                      <a:pPr marL="0" lvl="0" indent="0" algn="l" rtl="0">
                        <a:spcBef>
                          <a:spcPts val="0"/>
                        </a:spcBef>
                        <a:spcAft>
                          <a:spcPts val="0"/>
                        </a:spcAft>
                        <a:buClr>
                          <a:schemeClr val="dk1"/>
                        </a:buClr>
                        <a:buSzPts val="1100"/>
                        <a:buFont typeface="Arial"/>
                        <a:buNone/>
                      </a:pPr>
                      <a:r>
                        <a:rPr lang="en-US" sz="3400">
                          <a:latin typeface="Lato"/>
                          <a:ea typeface="Lato"/>
                          <a:cs typeface="Lato"/>
                          <a:sym typeface="Lato"/>
                        </a:rPr>
                        <a:t>Cristo sólo volverá una vez más, de manera visible, en el Día Postrero, cuando resucitará a los muertos, juzgará al mundo y dará vida eterna a todos los que creen en él.</a:t>
                      </a:r>
                      <a:endParaRPr sz="340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Cristo </a:t>
                      </a:r>
                      <a:r>
                        <a:rPr lang="en-US" sz="3400" dirty="0" err="1">
                          <a:solidFill>
                            <a:schemeClr val="dk1"/>
                          </a:solidFill>
                          <a:latin typeface="Lato"/>
                          <a:ea typeface="Lato"/>
                          <a:cs typeface="Lato"/>
                          <a:sym typeface="Lato"/>
                        </a:rPr>
                        <a:t>regresará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vez</a:t>
                      </a:r>
                      <a:r>
                        <a:rPr lang="en-US" sz="3400" dirty="0">
                          <a:solidFill>
                            <a:schemeClr val="dk1"/>
                          </a:solidFill>
                          <a:latin typeface="Lato"/>
                          <a:ea typeface="Lato"/>
                          <a:cs typeface="Lato"/>
                          <a:sym typeface="Lato"/>
                        </a:rPr>
                        <a:t>: un </a:t>
                      </a:r>
                      <a:r>
                        <a:rPr lang="en-US" sz="3400" dirty="0" err="1">
                          <a:solidFill>
                            <a:schemeClr val="dk1"/>
                          </a:solidFill>
                          <a:latin typeface="Lato"/>
                          <a:ea typeface="Lato"/>
                          <a:cs typeface="Lato"/>
                          <a:sym typeface="Lato"/>
                        </a:rPr>
                        <a:t>retorno</a:t>
                      </a:r>
                      <a:r>
                        <a:rPr lang="en-US" sz="3400" dirty="0">
                          <a:solidFill>
                            <a:schemeClr val="dk1"/>
                          </a:solidFill>
                          <a:latin typeface="Lato"/>
                          <a:ea typeface="Lato"/>
                          <a:cs typeface="Lato"/>
                          <a:sym typeface="Lato"/>
                        </a:rPr>
                        <a:t> invisible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lo que </a:t>
                      </a:r>
                      <a:r>
                        <a:rPr lang="en-US" sz="3400" dirty="0" err="1">
                          <a:solidFill>
                            <a:schemeClr val="dk1"/>
                          </a:solidFill>
                          <a:latin typeface="Lato"/>
                          <a:ea typeface="Lato"/>
                          <a:cs typeface="Lato"/>
                          <a:sym typeface="Lato"/>
                        </a:rPr>
                        <a:t>ellos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llaman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rapto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otro</a:t>
                      </a:r>
                      <a:r>
                        <a:rPr lang="en-US" sz="3400" dirty="0">
                          <a:solidFill>
                            <a:schemeClr val="dk1"/>
                          </a:solidFill>
                          <a:latin typeface="Lato"/>
                          <a:ea typeface="Lato"/>
                          <a:cs typeface="Lato"/>
                          <a:sym typeface="Lato"/>
                        </a:rPr>
                        <a:t> un </a:t>
                      </a:r>
                      <a:r>
                        <a:rPr lang="en-US" sz="3400" dirty="0" err="1">
                          <a:solidFill>
                            <a:schemeClr val="dk1"/>
                          </a:solidFill>
                          <a:latin typeface="Lato"/>
                          <a:ea typeface="Lato"/>
                          <a:cs typeface="Lato"/>
                          <a:sym typeface="Lato"/>
                        </a:rPr>
                        <a:t>retorno</a:t>
                      </a:r>
                      <a:r>
                        <a:rPr lang="en-US" sz="3400" dirty="0">
                          <a:solidFill>
                            <a:schemeClr val="dk1"/>
                          </a:solidFill>
                          <a:latin typeface="Lato"/>
                          <a:ea typeface="Lato"/>
                          <a:cs typeface="Lato"/>
                          <a:sym typeface="Lato"/>
                        </a:rPr>
                        <a:t> visible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Cristo </a:t>
                      </a:r>
                      <a:r>
                        <a:rPr lang="en-US" sz="3400" dirty="0" err="1">
                          <a:solidFill>
                            <a:schemeClr val="dk1"/>
                          </a:solidFill>
                          <a:latin typeface="Lato"/>
                          <a:ea typeface="Lato"/>
                          <a:cs typeface="Lato"/>
                          <a:sym typeface="Lato"/>
                        </a:rPr>
                        <a:t>reine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la tierra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1000 </a:t>
                      </a:r>
                      <a:r>
                        <a:rPr lang="en-US" sz="3400" dirty="0" err="1">
                          <a:solidFill>
                            <a:schemeClr val="dk1"/>
                          </a:solidFill>
                          <a:latin typeface="Lato"/>
                          <a:ea typeface="Lato"/>
                          <a:cs typeface="Lato"/>
                          <a:sym typeface="Lato"/>
                        </a:rPr>
                        <a:t>años</a:t>
                      </a:r>
                      <a:endParaRPr sz="3400" u="none" strike="noStrike" cap="none"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98387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272E27C5-3FEB-EA24-E82C-0571DB02C04A}"/>
            </a:ext>
          </a:extLst>
        </p:cNvPr>
        <p:cNvGrpSpPr/>
        <p:nvPr/>
      </p:nvGrpSpPr>
      <p:grpSpPr>
        <a:xfrm>
          <a:off x="0" y="0"/>
          <a:ext cx="0" cy="0"/>
          <a:chOff x="0" y="0"/>
          <a:chExt cx="0" cy="0"/>
        </a:xfrm>
      </p:grpSpPr>
      <p:sp>
        <p:nvSpPr>
          <p:cNvPr id="262" name="Google Shape;262;g2e879e93aee_0_181">
            <a:extLst>
              <a:ext uri="{FF2B5EF4-FFF2-40B4-BE49-F238E27FC236}">
                <a16:creationId xmlns:a16="http://schemas.microsoft.com/office/drawing/2014/main" id="{DEC0EC49-68AB-C5D8-4CD8-E08FC877BCA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e879e93aee_0_181" descr="A green bird with leaves&#10;&#10;Description automatically generated">
            <a:extLst>
              <a:ext uri="{FF2B5EF4-FFF2-40B4-BE49-F238E27FC236}">
                <a16:creationId xmlns:a16="http://schemas.microsoft.com/office/drawing/2014/main" id="{9444930F-F956-C0A2-61ED-07464E79392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4" name="Google Shape;264;g2e879e93aee_0_181">
            <a:extLst>
              <a:ext uri="{FF2B5EF4-FFF2-40B4-BE49-F238E27FC236}">
                <a16:creationId xmlns:a16="http://schemas.microsoft.com/office/drawing/2014/main" id="{5214B70C-D7C7-63B6-E587-59F5B73EC1FC}"/>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descr="A blue sky with clouds&#10;&#10;AI-generated content may be incorrect.">
            <a:extLst>
              <a:ext uri="{FF2B5EF4-FFF2-40B4-BE49-F238E27FC236}">
                <a16:creationId xmlns:a16="http://schemas.microsoft.com/office/drawing/2014/main" id="{409A1519-5A5A-2EA4-3175-3822388855ED}"/>
              </a:ext>
            </a:extLst>
          </p:cNvPr>
          <p:cNvPicPr>
            <a:picLocks noChangeAspect="1"/>
          </p:cNvPicPr>
          <p:nvPr/>
        </p:nvPicPr>
        <p:blipFill>
          <a:blip r:embed="rId4"/>
          <a:stretch>
            <a:fillRect/>
          </a:stretch>
        </p:blipFill>
        <p:spPr>
          <a:xfrm>
            <a:off x="1103375" y="1531999"/>
            <a:ext cx="9985250" cy="3904800"/>
          </a:xfrm>
          <a:prstGeom prst="rect">
            <a:avLst/>
          </a:prstGeom>
        </p:spPr>
      </p:pic>
    </p:spTree>
    <p:extLst>
      <p:ext uri="{BB962C8B-B14F-4D97-AF65-F5344CB8AC3E}">
        <p14:creationId xmlns:p14="http://schemas.microsoft.com/office/powerpoint/2010/main" val="2541141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34" name="Google Shape;334;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36" name="Google Shape;336;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3200" dirty="0" err="1">
                  <a:solidFill>
                    <a:schemeClr val="tx1"/>
                  </a:solidFill>
                  <a:latin typeface="Lato"/>
                  <a:ea typeface="Lato"/>
                  <a:cs typeface="Lato"/>
                  <a:sym typeface="Lato"/>
                </a:rPr>
                <a:t>Comparar</a:t>
              </a:r>
              <a:r>
                <a:rPr lang="en-US" sz="3200" dirty="0">
                  <a:solidFill>
                    <a:schemeClr val="tx1"/>
                  </a:solidFill>
                  <a:latin typeface="Lato"/>
                  <a:ea typeface="Lato"/>
                  <a:cs typeface="Lato"/>
                  <a:sym typeface="Lato"/>
                </a:rPr>
                <a:t> la Biblia con la </a:t>
              </a:r>
              <a:r>
                <a:rPr lang="en-US" sz="3200" dirty="0" err="1">
                  <a:solidFill>
                    <a:schemeClr val="tx1"/>
                  </a:solidFill>
                  <a:latin typeface="Lato"/>
                  <a:ea typeface="Lato"/>
                  <a:cs typeface="Lato"/>
                  <a:sym typeface="Lato"/>
                </a:rPr>
                <a:t>enseñanza</a:t>
              </a:r>
              <a:r>
                <a:rPr lang="en-US" sz="3200" dirty="0">
                  <a:solidFill>
                    <a:schemeClr val="tx1"/>
                  </a:solidFill>
                  <a:latin typeface="Lato"/>
                  <a:ea typeface="Lato"/>
                  <a:cs typeface="Lato"/>
                  <a:sym typeface="Lato"/>
                </a:rPr>
                <a:t> de la Iglesia Católica.</a:t>
              </a:r>
              <a:endParaRPr sz="3200"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lt1"/>
                  </a:solidFill>
                  <a:latin typeface="Lato"/>
                  <a:ea typeface="Lato"/>
                  <a:cs typeface="Lato"/>
                  <a:sym typeface="Lato"/>
                </a:rPr>
                <a:t>Comparar</a:t>
              </a:r>
              <a:r>
                <a:rPr lang="en-US" sz="3200" dirty="0">
                  <a:solidFill>
                    <a:schemeClr val="lt1"/>
                  </a:solidFill>
                  <a:latin typeface="Lato"/>
                  <a:ea typeface="Lato"/>
                  <a:cs typeface="Lato"/>
                  <a:sym typeface="Lato"/>
                </a:rPr>
                <a:t> la Biblia con la </a:t>
              </a:r>
              <a:r>
                <a:rPr lang="en-US" sz="3200" dirty="0" err="1">
                  <a:solidFill>
                    <a:schemeClr val="lt1"/>
                  </a:solidFill>
                  <a:latin typeface="Lato"/>
                  <a:ea typeface="Lato"/>
                  <a:cs typeface="Lato"/>
                  <a:sym typeface="Lato"/>
                </a:rPr>
                <a:t>enseñanza</a:t>
              </a:r>
              <a:r>
                <a:rPr lang="en-US" sz="3200" dirty="0">
                  <a:solidFill>
                    <a:schemeClr val="lt1"/>
                  </a:solidFill>
                  <a:latin typeface="Lato"/>
                  <a:ea typeface="Lato"/>
                  <a:cs typeface="Lato"/>
                  <a:sym typeface="Lato"/>
                </a:rPr>
                <a:t> de la Iglesia  </a:t>
              </a:r>
              <a:r>
                <a:rPr lang="en-US" sz="3200" dirty="0" err="1">
                  <a:solidFill>
                    <a:schemeClr val="lt1"/>
                  </a:solidFill>
                  <a:latin typeface="Lato"/>
                  <a:ea typeface="Lato"/>
                  <a:cs typeface="Lato"/>
                  <a:sym typeface="Lato"/>
                </a:rPr>
                <a:t>Protestante</a:t>
              </a:r>
              <a:endParaRPr sz="32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3000" dirty="0" err="1">
                  <a:solidFill>
                    <a:schemeClr val="lt1"/>
                  </a:solidFill>
                  <a:latin typeface="Lato"/>
                  <a:ea typeface="Lato"/>
                  <a:cs typeface="Lato"/>
                  <a:sym typeface="Lato"/>
                </a:rPr>
                <a:t>Comparar</a:t>
              </a:r>
              <a:r>
                <a:rPr lang="en-US" sz="3000" dirty="0">
                  <a:solidFill>
                    <a:schemeClr val="lt1"/>
                  </a:solidFill>
                  <a:latin typeface="Lato"/>
                  <a:ea typeface="Lato"/>
                  <a:cs typeface="Lato"/>
                  <a:sym typeface="Lato"/>
                </a:rPr>
                <a:t> la Biblia con lo que </a:t>
              </a:r>
              <a:r>
                <a:rPr lang="en-US" sz="3000" dirty="0" err="1">
                  <a:solidFill>
                    <a:schemeClr val="lt1"/>
                  </a:solidFill>
                  <a:latin typeface="Lato"/>
                  <a:ea typeface="Lato"/>
                  <a:cs typeface="Lato"/>
                  <a:sym typeface="Lato"/>
                </a:rPr>
                <a:t>enseñan</a:t>
              </a:r>
              <a:r>
                <a:rPr lang="en-US" sz="3000" dirty="0">
                  <a:solidFill>
                    <a:schemeClr val="lt1"/>
                  </a:solidFill>
                  <a:latin typeface="Lato"/>
                  <a:ea typeface="Lato"/>
                  <a:cs typeface="Lato"/>
                  <a:sym typeface="Lato"/>
                </a:rPr>
                <a:t> la Iglesia Católica y la Iglesia  </a:t>
              </a:r>
              <a:r>
                <a:rPr lang="en-US" sz="3000" dirty="0" err="1">
                  <a:solidFill>
                    <a:schemeClr val="lt1"/>
                  </a:solidFill>
                  <a:latin typeface="Lato"/>
                  <a:ea typeface="Lato"/>
                  <a:cs typeface="Lato"/>
                  <a:sym typeface="Lato"/>
                </a:rPr>
                <a:t>Protestante</a:t>
              </a:r>
              <a:r>
                <a:rPr lang="en-US" sz="3000" dirty="0">
                  <a:solidFill>
                    <a:schemeClr val="lt1"/>
                  </a:solidFill>
                  <a:latin typeface="Lato"/>
                  <a:ea typeface="Lato"/>
                  <a:cs typeface="Lato"/>
                  <a:sym typeface="Lato"/>
                </a:rPr>
                <a:t> </a:t>
              </a:r>
              <a:r>
                <a:rPr lang="en-US" sz="3000" dirty="0" err="1">
                  <a:solidFill>
                    <a:schemeClr val="lt1"/>
                  </a:solidFill>
                  <a:latin typeface="Lato"/>
                  <a:ea typeface="Lato"/>
                  <a:cs typeface="Lato"/>
                  <a:sym typeface="Lato"/>
                </a:rPr>
                <a:t>en</a:t>
              </a:r>
              <a:r>
                <a:rPr lang="en-US" sz="3000" dirty="0">
                  <a:solidFill>
                    <a:schemeClr val="lt1"/>
                  </a:solidFill>
                  <a:latin typeface="Lato"/>
                  <a:ea typeface="Lato"/>
                  <a:cs typeface="Lato"/>
                  <a:sym typeface="Lato"/>
                </a:rPr>
                <a:t> </a:t>
              </a:r>
              <a:r>
                <a:rPr lang="en-US" sz="3000" dirty="0" err="1">
                  <a:solidFill>
                    <a:schemeClr val="lt1"/>
                  </a:solidFill>
                  <a:latin typeface="Lato"/>
                  <a:ea typeface="Lato"/>
                  <a:cs typeface="Lato"/>
                  <a:sym typeface="Lato"/>
                </a:rPr>
                <a:t>relación</a:t>
              </a:r>
              <a:r>
                <a:rPr lang="en-US" sz="3000" dirty="0">
                  <a:solidFill>
                    <a:schemeClr val="lt1"/>
                  </a:solidFill>
                  <a:latin typeface="Lato"/>
                  <a:ea typeface="Lato"/>
                  <a:cs typeface="Lato"/>
                  <a:sym typeface="Lato"/>
                </a:rPr>
                <a:t> con la </a:t>
              </a:r>
              <a:r>
                <a:rPr lang="en-US" sz="3000" dirty="0" err="1">
                  <a:solidFill>
                    <a:schemeClr val="lt1"/>
                  </a:solidFill>
                  <a:latin typeface="Lato"/>
                  <a:ea typeface="Lato"/>
                  <a:cs typeface="Lato"/>
                  <a:sym typeface="Lato"/>
                </a:rPr>
                <a:t>vida</a:t>
              </a:r>
              <a:r>
                <a:rPr lang="en-US" sz="3000" dirty="0">
                  <a:solidFill>
                    <a:schemeClr val="lt1"/>
                  </a:solidFill>
                  <a:latin typeface="Lato"/>
                  <a:ea typeface="Lato"/>
                  <a:cs typeface="Lato"/>
                  <a:sym typeface="Lato"/>
                </a:rPr>
                <a:t> </a:t>
              </a:r>
              <a:r>
                <a:rPr lang="en-US" sz="3000" dirty="0" err="1">
                  <a:solidFill>
                    <a:schemeClr val="lt1"/>
                  </a:solidFill>
                  <a:latin typeface="Lato"/>
                  <a:ea typeface="Lato"/>
                  <a:cs typeface="Lato"/>
                  <a:sym typeface="Lato"/>
                </a:rPr>
                <a:t>eterna</a:t>
              </a:r>
              <a:endParaRPr sz="30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41" name="Google Shape;341;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43" name="Google Shape;343;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8"/>
          <p:cNvSpPr txBox="1"/>
          <p:nvPr/>
        </p:nvSpPr>
        <p:spPr>
          <a:xfrm>
            <a:off x="3128212" y="2027947"/>
            <a:ext cx="8044812"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4000" b="1" i="0" u="none" strike="noStrike" cap="none" dirty="0">
                <a:solidFill>
                  <a:schemeClr val="dk1"/>
                </a:solidFill>
                <a:latin typeface="Lato"/>
                <a:ea typeface="Lato"/>
                <a:cs typeface="Lato"/>
                <a:sym typeface="Lato"/>
              </a:rPr>
              <a:t>¿Cuál es la enseñanza que la iglesia católica tiene en común con la iglesia luterana y con la iglesia protestante? </a:t>
            </a:r>
            <a:endParaRPr sz="4000" b="1" i="0" u="none" strike="noStrike" cap="none" dirty="0">
              <a:solidFill>
                <a:schemeClr val="dk1"/>
              </a:solidFill>
              <a:latin typeface="Lato"/>
              <a:ea typeface="Lato"/>
              <a:cs typeface="Lato"/>
              <a:sym typeface="Lato"/>
            </a:endParaRPr>
          </a:p>
        </p:txBody>
      </p:sp>
      <p:pic>
        <p:nvPicPr>
          <p:cNvPr id="149" name="Google Shape;149;p2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Google Shape;300;g2e8bd8a35d0_0_249">
            <a:extLst>
              <a:ext uri="{FF2B5EF4-FFF2-40B4-BE49-F238E27FC236}">
                <a16:creationId xmlns:a16="http://schemas.microsoft.com/office/drawing/2014/main" id="{FD786462-F0D6-291D-F41F-4ACF50B00034}"/>
              </a:ext>
            </a:extLst>
          </p:cNvPr>
          <p:cNvPicPr preferRelativeResize="0"/>
          <p:nvPr/>
        </p:nvPicPr>
        <p:blipFill rotWithShape="1">
          <a:blip r:embed="rId4">
            <a:alphaModFix/>
          </a:blip>
          <a:srcRect/>
          <a:stretch/>
        </p:blipFill>
        <p:spPr>
          <a:xfrm>
            <a:off x="292478" y="1844842"/>
            <a:ext cx="2835734" cy="283395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879e93aee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g2e879e93aee_0_6"/>
          <p:cNvSpPr txBox="1"/>
          <p:nvPr/>
        </p:nvSpPr>
        <p:spPr>
          <a:xfrm>
            <a:off x="2275894" y="2489038"/>
            <a:ext cx="7592400" cy="37557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enseñanza</a:t>
            </a:r>
            <a:r>
              <a:rPr lang="en-US" sz="3400" dirty="0">
                <a:solidFill>
                  <a:schemeClr val="dk1"/>
                </a:solidFill>
                <a:latin typeface="Lato"/>
                <a:ea typeface="Lato"/>
                <a:cs typeface="Lato"/>
                <a:sym typeface="Lato"/>
              </a:rPr>
              <a:t> de la Trinidad</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persona de </a:t>
            </a:r>
            <a:r>
              <a:rPr lang="en-US" sz="3400" dirty="0" err="1">
                <a:solidFill>
                  <a:schemeClr val="dk1"/>
                </a:solidFill>
                <a:latin typeface="Lato"/>
                <a:ea typeface="Lato"/>
                <a:cs typeface="Lato"/>
                <a:sym typeface="Lato"/>
              </a:rPr>
              <a:t>Jesucristo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obra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redentora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Jesucristo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Las </a:t>
            </a:r>
            <a:r>
              <a:rPr lang="en-US" sz="3400" dirty="0" err="1">
                <a:solidFill>
                  <a:schemeClr val="dk1"/>
                </a:solidFill>
                <a:latin typeface="Lato"/>
                <a:ea typeface="Lato"/>
                <a:cs typeface="Lato"/>
                <a:sym typeface="Lato"/>
              </a:rPr>
              <a:t>enseñanzas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Credos (</a:t>
            </a:r>
            <a:r>
              <a:rPr lang="en-US" sz="3400" dirty="0" err="1">
                <a:solidFill>
                  <a:schemeClr val="dk1"/>
                </a:solidFill>
                <a:latin typeface="Lato"/>
                <a:ea typeface="Lato"/>
                <a:cs typeface="Lato"/>
                <a:sym typeface="Lato"/>
              </a:rPr>
              <a:t>Apostólico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Niceno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Atanasiano</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Padrenuestro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Los 10 </a:t>
            </a:r>
            <a:r>
              <a:rPr lang="en-US" sz="3400" dirty="0" err="1">
                <a:solidFill>
                  <a:schemeClr val="dk1"/>
                </a:solidFill>
                <a:latin typeface="Lato"/>
                <a:ea typeface="Lato"/>
                <a:cs typeface="Lato"/>
                <a:sym typeface="Lato"/>
              </a:rPr>
              <a:t>Mandamientos</a:t>
            </a:r>
            <a:endParaRPr sz="3400" dirty="0">
              <a:solidFill>
                <a:schemeClr val="dk1"/>
              </a:solidFill>
              <a:latin typeface="Lato"/>
              <a:ea typeface="Lato"/>
              <a:cs typeface="Lato"/>
              <a:sym typeface="Lato"/>
            </a:endParaRPr>
          </a:p>
        </p:txBody>
      </p:sp>
      <p:pic>
        <p:nvPicPr>
          <p:cNvPr id="156" name="Google Shape;156;g2e879e93aee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48;p28">
            <a:extLst>
              <a:ext uri="{FF2B5EF4-FFF2-40B4-BE49-F238E27FC236}">
                <a16:creationId xmlns:a16="http://schemas.microsoft.com/office/drawing/2014/main" id="{7C53D054-701C-D4DE-3418-8974EE0ED45C}"/>
              </a:ext>
            </a:extLst>
          </p:cNvPr>
          <p:cNvSpPr txBox="1"/>
          <p:nvPr/>
        </p:nvSpPr>
        <p:spPr>
          <a:xfrm>
            <a:off x="2034412" y="289924"/>
            <a:ext cx="885266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3600" b="1" i="0" u="none" strike="noStrike" cap="none" dirty="0">
                <a:solidFill>
                  <a:schemeClr val="dk1"/>
                </a:solidFill>
                <a:latin typeface="Lato"/>
                <a:ea typeface="Lato"/>
                <a:cs typeface="Lato"/>
                <a:sym typeface="Lato"/>
              </a:rPr>
              <a:t>¿Cuál es la enseñanza que la iglesia católica tiene en común con la iglesia luterana y con la iglesia protestante? </a:t>
            </a:r>
            <a:endParaRPr sz="3600" b="1" i="0" u="none" strike="noStrike" cap="none" dirty="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2e879e93aee_0_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graphicFrame>
        <p:nvGraphicFramePr>
          <p:cNvPr id="170" name="Google Shape;170;g2e879e93aee_0_23"/>
          <p:cNvGraphicFramePr/>
          <p:nvPr>
            <p:extLst>
              <p:ext uri="{D42A27DB-BD31-4B8C-83A1-F6EECF244321}">
                <p14:modId xmlns:p14="http://schemas.microsoft.com/office/powerpoint/2010/main" val="119618795"/>
              </p:ext>
            </p:extLst>
          </p:nvPr>
        </p:nvGraphicFramePr>
        <p:xfrm>
          <a:off x="1028700" y="1860884"/>
          <a:ext cx="10287000" cy="4571940"/>
        </p:xfrm>
        <a:graphic>
          <a:graphicData uri="http://schemas.openxmlformats.org/drawingml/2006/table">
            <a:tbl>
              <a:tblPr>
                <a:noFill/>
                <a:tableStyleId>{790D2C48-95C1-4ECB-AFAE-87F0B854655D}</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542791">
                <a:tc>
                  <a:txBody>
                    <a:bodyPr/>
                    <a:lstStyle/>
                    <a:p>
                      <a:pPr marL="0" marR="0" lvl="0" indent="0" algn="ctr" rtl="0">
                        <a:lnSpc>
                          <a:spcPct val="100000"/>
                        </a:lnSpc>
                        <a:spcBef>
                          <a:spcPts val="0"/>
                        </a:spcBef>
                        <a:spcAft>
                          <a:spcPts val="0"/>
                        </a:spcAft>
                        <a:buClr>
                          <a:srgbClr val="000000"/>
                        </a:buClr>
                        <a:buSzPts val="3800"/>
                        <a:buFont typeface="Arial"/>
                        <a:buNone/>
                      </a:pPr>
                      <a:r>
                        <a:rPr lang="en-US" sz="3800" b="1">
                          <a:solidFill>
                            <a:schemeClr val="lt1"/>
                          </a:solidFill>
                          <a:latin typeface="Lato"/>
                          <a:ea typeface="Lato"/>
                          <a:cs typeface="Lato"/>
                          <a:sym typeface="Lato"/>
                        </a:rPr>
                        <a:t>Iglesia Católica</a:t>
                      </a:r>
                      <a:endParaRPr sz="3800" b="1" u="none" strike="noStrike" cap="none">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tc>
                  <a:txBody>
                    <a:bodyPr/>
                    <a:lstStyle/>
                    <a:p>
                      <a:pPr marL="0" marR="0" lvl="0" indent="0" algn="ctr" rtl="0">
                        <a:lnSpc>
                          <a:spcPct val="100000"/>
                        </a:lnSpc>
                        <a:spcBef>
                          <a:spcPts val="0"/>
                        </a:spcBef>
                        <a:spcAft>
                          <a:spcPts val="0"/>
                        </a:spcAft>
                        <a:buClr>
                          <a:srgbClr val="000000"/>
                        </a:buClr>
                        <a:buSzPts val="3800"/>
                        <a:buFont typeface="Arial"/>
                        <a:buNone/>
                      </a:pPr>
                      <a:r>
                        <a:rPr lang="en-US" sz="3800" b="1">
                          <a:solidFill>
                            <a:schemeClr val="lt1"/>
                          </a:solidFill>
                          <a:latin typeface="Lato"/>
                          <a:ea typeface="Lato"/>
                          <a:cs typeface="Lato"/>
                          <a:sym typeface="Lato"/>
                        </a:rPr>
                        <a:t>Iglesia Luterana</a:t>
                      </a:r>
                      <a:endParaRPr sz="3800" b="1" u="none" strike="noStrike" cap="none">
                        <a:solidFill>
                          <a:schemeClr val="lt1"/>
                        </a:solidFill>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solidFill>
                      <a:srgbClr val="009444"/>
                    </a:solidFill>
                  </a:tcPr>
                </a:tc>
                <a:extLst>
                  <a:ext uri="{0D108BD9-81ED-4DB2-BD59-A6C34878D82A}">
                    <a16:rowId xmlns:a16="http://schemas.microsoft.com/office/drawing/2014/main" val="10000"/>
                  </a:ext>
                </a:extLst>
              </a:tr>
              <a:tr h="2371525">
                <a:tc>
                  <a:txBody>
                    <a:bodyPr/>
                    <a:lstStyle/>
                    <a:p>
                      <a:pPr marL="0" lvl="0" indent="0" algn="l" rtl="0">
                        <a:spcBef>
                          <a:spcPts val="0"/>
                        </a:spcBef>
                        <a:spcAft>
                          <a:spcPts val="0"/>
                        </a:spcAft>
                        <a:buClr>
                          <a:schemeClr val="dk1"/>
                        </a:buClr>
                        <a:buSzPts val="1100"/>
                        <a:buFont typeface="Arial"/>
                        <a:buNone/>
                      </a:pPr>
                      <a:r>
                        <a:rPr lang="en-US" sz="3400">
                          <a:latin typeface="Lato"/>
                          <a:ea typeface="Lato"/>
                          <a:cs typeface="Lato"/>
                          <a:sym typeface="Lato"/>
                        </a:rPr>
                        <a:t>Uno debe obtener la salvación mediante una combinación de fe en Cristo como Salvador y buenas obras o acciones meritorias por parte del creyente.</a:t>
                      </a:r>
                      <a:endParaRPr sz="340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ganada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Cristo y dada plena y </a:t>
                      </a:r>
                      <a:r>
                        <a:rPr lang="en-US" sz="3400" dirty="0" err="1">
                          <a:solidFill>
                            <a:schemeClr val="dk1"/>
                          </a:solidFill>
                          <a:latin typeface="Lato"/>
                          <a:ea typeface="Lato"/>
                          <a:cs typeface="Lato"/>
                          <a:sym typeface="Lato"/>
                        </a:rPr>
                        <a:t>libremente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gracia (amor </a:t>
                      </a:r>
                      <a:r>
                        <a:rPr lang="en-US" sz="3400" dirty="0" err="1">
                          <a:solidFill>
                            <a:schemeClr val="dk1"/>
                          </a:solidFill>
                          <a:latin typeface="Lato"/>
                          <a:ea typeface="Lato"/>
                          <a:cs typeface="Lato"/>
                          <a:sym typeface="Lato"/>
                        </a:rPr>
                        <a:t>inmerecido</a:t>
                      </a:r>
                      <a:r>
                        <a:rPr lang="en-US" sz="3400" dirty="0">
                          <a:solidFill>
                            <a:schemeClr val="dk1"/>
                          </a:solidFill>
                          <a:latin typeface="Lato"/>
                          <a:ea typeface="Lato"/>
                          <a:cs typeface="Lato"/>
                          <a:sym typeface="Lato"/>
                        </a:rPr>
                        <a:t>) y se </a:t>
                      </a:r>
                      <a:r>
                        <a:rPr lang="en-US" sz="3400" dirty="0" err="1">
                          <a:solidFill>
                            <a:schemeClr val="dk1"/>
                          </a:solidFill>
                          <a:latin typeface="Lato"/>
                          <a:ea typeface="Lato"/>
                          <a:cs typeface="Lato"/>
                          <a:sym typeface="Lato"/>
                        </a:rPr>
                        <a:t>recibe</a:t>
                      </a:r>
                      <a:r>
                        <a:rPr lang="en-US" sz="3400" dirty="0">
                          <a:solidFill>
                            <a:schemeClr val="dk1"/>
                          </a:solidFill>
                          <a:latin typeface="Lato"/>
                          <a:ea typeface="Lato"/>
                          <a:cs typeface="Lato"/>
                          <a:sym typeface="Lato"/>
                        </a:rPr>
                        <a:t> solo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sola, no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y las </a:t>
                      </a:r>
                      <a:r>
                        <a:rPr lang="en-US" sz="3400" dirty="0" err="1">
                          <a:solidFill>
                            <a:schemeClr val="dk1"/>
                          </a:solidFill>
                          <a:latin typeface="Lato"/>
                          <a:ea typeface="Lato"/>
                          <a:cs typeface="Lato"/>
                          <a:sym typeface="Lato"/>
                        </a:rPr>
                        <a:t>buenas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obras</a:t>
                      </a:r>
                      <a:r>
                        <a:rPr lang="en-US" sz="3400" dirty="0">
                          <a:solidFill>
                            <a:schemeClr val="dk1"/>
                          </a:solidFill>
                          <a:latin typeface="Lato"/>
                          <a:ea typeface="Lato"/>
                          <a:cs typeface="Lato"/>
                          <a:sym typeface="Lato"/>
                        </a:rPr>
                        <a:t>.</a:t>
                      </a:r>
                      <a:endParaRPr sz="3400" u="none" strike="noStrike" cap="none" dirty="0">
                        <a:latin typeface="Lato"/>
                        <a:ea typeface="Lato"/>
                        <a:cs typeface="Lato"/>
                        <a:sym typeface="Lato"/>
                      </a:endParaRPr>
                    </a:p>
                  </a:txBody>
                  <a:tcPr marL="91425" marR="91425" marT="91425" marB="91425">
                    <a:lnL w="28575" cap="flat" cmpd="sng">
                      <a:solidFill>
                        <a:srgbClr val="595959"/>
                      </a:solidFill>
                      <a:prstDash val="solid"/>
                      <a:round/>
                      <a:headEnd type="none" w="sm" len="sm"/>
                      <a:tailEnd type="none" w="sm" len="sm"/>
                    </a:lnL>
                    <a:lnR w="28575" cap="flat" cmpd="sng">
                      <a:solidFill>
                        <a:srgbClr val="595959"/>
                      </a:solidFill>
                      <a:prstDash val="solid"/>
                      <a:round/>
                      <a:headEnd type="none" w="sm" len="sm"/>
                      <a:tailEnd type="none" w="sm" len="sm"/>
                    </a:lnR>
                    <a:lnT w="28575" cap="flat" cmpd="sng">
                      <a:solidFill>
                        <a:srgbClr val="595959"/>
                      </a:solidFill>
                      <a:prstDash val="solid"/>
                      <a:round/>
                      <a:headEnd type="none" w="sm" len="sm"/>
                      <a:tailEnd type="none" w="sm" len="sm"/>
                    </a:lnT>
                    <a:lnB w="28575" cap="flat" cmpd="sng">
                      <a:solidFill>
                        <a:srgbClr val="59595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 name="CuadroTexto 2">
            <a:extLst>
              <a:ext uri="{FF2B5EF4-FFF2-40B4-BE49-F238E27FC236}">
                <a16:creationId xmlns:a16="http://schemas.microsoft.com/office/drawing/2014/main" id="{A69D053A-BB6C-3980-6435-D884B0C2159C}"/>
              </a:ext>
            </a:extLst>
          </p:cNvPr>
          <p:cNvSpPr txBox="1"/>
          <p:nvPr/>
        </p:nvSpPr>
        <p:spPr>
          <a:xfrm>
            <a:off x="2348163" y="598792"/>
            <a:ext cx="7648074" cy="707886"/>
          </a:xfrm>
          <a:prstGeom prst="rect">
            <a:avLst/>
          </a:prstGeom>
          <a:noFill/>
        </p:spPr>
        <p:txBody>
          <a:bodyPr wrap="square">
            <a:spAutoFit/>
          </a:bodyPr>
          <a:lstStyle/>
          <a:p>
            <a:pPr marR="171450" lvl="0">
              <a:spcAft>
                <a:spcPts val="1000"/>
              </a:spcAft>
            </a:pPr>
            <a:r>
              <a:rPr lang="es-419" sz="4000" b="1" u="none" strike="noStrike" dirty="0">
                <a:effectLst/>
                <a:latin typeface="Calibri" panose="020F0502020204030204" pitchFamily="34" charset="0"/>
                <a:ea typeface="Calibri" panose="020F0502020204030204" pitchFamily="34" charset="0"/>
              </a:rPr>
              <a:t>¿Cuál es la diferencia principal? </a:t>
            </a:r>
            <a:endParaRPr lang="en-US" sz="4000" u="none" strike="noStrike" dirty="0">
              <a:effectLst/>
              <a:latin typeface="Calibri" panose="020F0502020204030204" pitchFamily="34"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a:extLst>
            <a:ext uri="{FF2B5EF4-FFF2-40B4-BE49-F238E27FC236}">
              <a16:creationId xmlns:a16="http://schemas.microsoft.com/office/drawing/2014/main" id="{43C24949-36AE-F5B6-A9C2-371AEF0BBA8D}"/>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E4BF37B0-9B49-C60D-5564-A80F522CB843}"/>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8">
            <a:extLst>
              <a:ext uri="{FF2B5EF4-FFF2-40B4-BE49-F238E27FC236}">
                <a16:creationId xmlns:a16="http://schemas.microsoft.com/office/drawing/2014/main" id="{5A286EF2-C9C7-A9D1-A6C8-8EC49CB02E67}"/>
              </a:ext>
            </a:extLst>
          </p:cNvPr>
          <p:cNvSpPr txBox="1"/>
          <p:nvPr/>
        </p:nvSpPr>
        <p:spPr>
          <a:xfrm>
            <a:off x="3128212" y="2027947"/>
            <a:ext cx="8044812"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4000" b="1" i="0" u="none" strike="noStrike" cap="none" dirty="0">
                <a:solidFill>
                  <a:schemeClr val="dk1"/>
                </a:solidFill>
                <a:latin typeface="Lato"/>
                <a:ea typeface="Lato"/>
                <a:cs typeface="Lato"/>
                <a:sym typeface="Lato"/>
              </a:rPr>
              <a:t>¿Cuáles son las enseñanzas más conocidas de la Iglesia Católica, y como esas enseñanzas han interferido con la enseñanza bíblica? </a:t>
            </a:r>
            <a:endParaRPr sz="4000" b="1" i="0" u="none" strike="noStrike" cap="none" dirty="0">
              <a:solidFill>
                <a:schemeClr val="dk1"/>
              </a:solidFill>
              <a:latin typeface="Lato"/>
              <a:ea typeface="Lato"/>
              <a:cs typeface="Lato"/>
              <a:sym typeface="Lato"/>
            </a:endParaRPr>
          </a:p>
        </p:txBody>
      </p:sp>
      <p:pic>
        <p:nvPicPr>
          <p:cNvPr id="149" name="Google Shape;149;p28" descr="A green bird with leaves&#10;&#10;Description automatically generated">
            <a:extLst>
              <a:ext uri="{FF2B5EF4-FFF2-40B4-BE49-F238E27FC236}">
                <a16:creationId xmlns:a16="http://schemas.microsoft.com/office/drawing/2014/main" id="{C7CF6649-4725-957F-8103-4149F0965D09}"/>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 name="Google Shape;300;g2e8bd8a35d0_0_249">
            <a:extLst>
              <a:ext uri="{FF2B5EF4-FFF2-40B4-BE49-F238E27FC236}">
                <a16:creationId xmlns:a16="http://schemas.microsoft.com/office/drawing/2014/main" id="{4C222169-3CAF-15B9-4D45-F3E946E658E3}"/>
              </a:ext>
            </a:extLst>
          </p:cNvPr>
          <p:cNvPicPr preferRelativeResize="0"/>
          <p:nvPr/>
        </p:nvPicPr>
        <p:blipFill rotWithShape="1">
          <a:blip r:embed="rId4">
            <a:alphaModFix/>
          </a:blip>
          <a:srcRect/>
          <a:stretch/>
        </p:blipFill>
        <p:spPr>
          <a:xfrm>
            <a:off x="292478" y="1844842"/>
            <a:ext cx="2835734" cy="2833952"/>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74355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g2e879e93aee_0_140"/>
          <p:cNvSpPr txBox="1"/>
          <p:nvPr/>
        </p:nvSpPr>
        <p:spPr>
          <a:xfrm>
            <a:off x="2666725" y="622150"/>
            <a:ext cx="8270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Iglesia Católica: Maria</a:t>
            </a:r>
            <a:endParaRPr sz="6000" b="0" i="0" u="none" strike="noStrike" cap="none">
              <a:solidFill>
                <a:srgbClr val="009444"/>
              </a:solidFill>
              <a:latin typeface="Lato"/>
              <a:ea typeface="Lato"/>
              <a:cs typeface="Lato"/>
              <a:sym typeface="Lato"/>
            </a:endParaRPr>
          </a:p>
        </p:txBody>
      </p:sp>
      <p:cxnSp>
        <p:nvCxnSpPr>
          <p:cNvPr id="229" name="Google Shape;229;g2e879e93aee_0_140"/>
          <p:cNvCxnSpPr/>
          <p:nvPr/>
        </p:nvCxnSpPr>
        <p:spPr>
          <a:xfrm>
            <a:off x="2312966" y="16404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0" name="Google Shape;230;g2e879e93aee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1" name="Google Shape;231;g2e879e93aee_0_14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2" name="Google Shape;232;g2e879e93aee_0_140"/>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g2e879e93aee_0_140"/>
          <p:cNvPicPr preferRelativeResize="0"/>
          <p:nvPr/>
        </p:nvPicPr>
        <p:blipFill rotWithShape="1">
          <a:blip r:embed="rId4">
            <a:alphaModFix/>
          </a:blip>
          <a:srcRect/>
          <a:stretch/>
        </p:blipFill>
        <p:spPr>
          <a:xfrm>
            <a:off x="-167225" y="61325"/>
            <a:ext cx="3032651" cy="3032651"/>
          </a:xfrm>
          <a:prstGeom prst="rect">
            <a:avLst/>
          </a:prstGeom>
          <a:noFill/>
          <a:ln>
            <a:noFill/>
          </a:ln>
        </p:spPr>
      </p:pic>
      <p:sp>
        <p:nvSpPr>
          <p:cNvPr id="234" name="Google Shape;234;g2e879e93aee_0_140"/>
          <p:cNvSpPr txBox="1"/>
          <p:nvPr/>
        </p:nvSpPr>
        <p:spPr>
          <a:xfrm>
            <a:off x="2361925" y="1803975"/>
            <a:ext cx="9292800" cy="4663800"/>
          </a:xfrm>
          <a:prstGeom prst="rect">
            <a:avLst/>
          </a:prstGeom>
          <a:noFill/>
          <a:ln>
            <a:noFill/>
          </a:ln>
        </p:spPr>
        <p:txBody>
          <a:bodyPr spcFirstLastPara="1" wrap="square" lIns="91425" tIns="45700" rIns="91425" bIns="45700" anchor="t" anchorCtr="0">
            <a:spAutoFit/>
          </a:bodyPr>
          <a:lstStyle/>
          <a:p>
            <a:pPr marL="457200" lvl="0" indent="-438150" algn="l" rtl="0">
              <a:spcBef>
                <a:spcPts val="1000"/>
              </a:spcBef>
              <a:spcAft>
                <a:spcPts val="0"/>
              </a:spcAft>
              <a:buClr>
                <a:schemeClr val="dk1"/>
              </a:buClr>
              <a:buSzPts val="3300"/>
              <a:buFont typeface="Lato"/>
              <a:buChar char="●"/>
            </a:pPr>
            <a:r>
              <a:rPr lang="en-US" sz="3300">
                <a:solidFill>
                  <a:schemeClr val="dk1"/>
                </a:solidFill>
                <a:latin typeface="Lato"/>
                <a:ea typeface="Lato"/>
                <a:cs typeface="Lato"/>
                <a:sym typeface="Lato"/>
              </a:rPr>
              <a:t>“La Virgen inmaculada, preservada inmune de toda mancha de pecado… colaboró de manera totalmente singular a la obra del Salvador…  En efecto, con su asunción a los cielos, no abandonó su misión salvadora, sino continúa procurándonos con su múltiple intercesión los dones de la salvación eterna… Por eso es invocada en la Iglesia con los títulos de Abogada, Auxiliadora, Socorro, Mediadora.”</a:t>
            </a:r>
            <a:endParaRPr sz="33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0BAD6-2840-42DA-A702-F7917FDA3433}">
  <ds:schemaRefs>
    <ds:schemaRef ds:uri="http://schemas.microsoft.com/sharepoint/v3/contenttype/forms"/>
  </ds:schemaRefs>
</ds:datastoreItem>
</file>

<file path=customXml/itemProps2.xml><?xml version="1.0" encoding="utf-8"?>
<ds:datastoreItem xmlns:ds="http://schemas.openxmlformats.org/officeDocument/2006/customXml" ds:itemID="{D0E93FE9-AD07-4D9D-9F00-C3D8964E28FE}">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47BEC9E8-B5F3-49FD-8C3C-FC3DF859E7B0}"/>
</file>

<file path=docProps/app.xml><?xml version="1.0" encoding="utf-8"?>
<Properties xmlns="http://schemas.openxmlformats.org/officeDocument/2006/extended-properties" xmlns:vt="http://schemas.openxmlformats.org/officeDocument/2006/docPropsVTypes">
  <TotalTime>520</TotalTime>
  <Words>5893</Words>
  <Application>Microsoft Macintosh PowerPoint</Application>
  <PresentationFormat>Widescreen</PresentationFormat>
  <Paragraphs>253</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Symbol</vt:lpstr>
      <vt:lpstr>Arial</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33</cp:revision>
  <dcterms:created xsi:type="dcterms:W3CDTF">2023-11-29T19:33:05Z</dcterms:created>
  <dcterms:modified xsi:type="dcterms:W3CDTF">2025-06-16T20:25:33Z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