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3"/>
  </p:sldMasterIdLst>
  <p:notesMasterIdLst>
    <p:notesMasterId r:id="rId5"/>
  </p:notesMasterIdLst>
  <p:sldIdLst>
    <p:sldId id="257" r:id="rId4"/>
    <p:sldId id="258" r:id="rId6"/>
    <p:sldId id="261" r:id="rId7"/>
    <p:sldId id="325" r:id="rId8"/>
    <p:sldId id="381"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14" r:id="rId23"/>
    <p:sldId id="264" r:id="rId24"/>
    <p:sldId id="409" r:id="rId25"/>
    <p:sldId id="430" r:id="rId26"/>
    <p:sldId id="414" r:id="rId27"/>
    <p:sldId id="431" r:id="rId28"/>
    <p:sldId id="419" r:id="rId29"/>
    <p:sldId id="433" r:id="rId30"/>
    <p:sldId id="432" r:id="rId31"/>
    <p:sldId id="434" r:id="rId32"/>
    <p:sldId id="435" r:id="rId33"/>
    <p:sldId id="379" r:id="rId34"/>
    <p:sldId id="273" r:id="rId35"/>
    <p:sldId id="427" r:id="rId36"/>
    <p:sldId id="436" r:id="rId37"/>
    <p:sldId id="437" r:id="rId38"/>
    <p:sldId id="288" r:id="rId39"/>
    <p:sldId id="438" r:id="rId40"/>
    <p:sldId id="429" r:id="rId41"/>
    <p:sldId id="289" r:id="rId42"/>
  </p:sldIdLst>
  <p:sldSz cx="12192000" cy="6858000"/>
  <p:notesSz cx="6858000" cy="9144000"/>
  <p:embeddedFontLst>
    <p:embeddedFont>
      <p:font typeface="Calibri" panose="020F0502020204030204"/>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Lato" panose="020F0502020204030203"/>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62"/>
    <p:restoredTop sz="54705"/>
  </p:normalViewPr>
  <p:slideViewPr>
    <p:cSldViewPr snapToGrid="0">
      <p:cViewPr varScale="1">
        <p:scale>
          <a:sx n="42" d="100"/>
          <a:sy n="42" d="100"/>
        </p:scale>
        <p:origin x="210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customXml" Target="../customXml/item3.xml"/><Relationship Id="rId6" Type="http://schemas.openxmlformats.org/officeDocument/2006/relationships/slide" Target="slides/slide2.xml"/><Relationship Id="rId59" Type="http://schemas.openxmlformats.org/officeDocument/2006/relationships/customXml" Target="../customXml/item2.xml"/><Relationship Id="rId58" Type="http://schemas.openxmlformats.org/officeDocument/2006/relationships/customXml" Target="../customXml/item1.xml"/><Relationship Id="rId57" Type="http://schemas.openxmlformats.org/officeDocument/2006/relationships/font" Target="fonts/font12.fntdata"/><Relationship Id="rId56" Type="http://schemas.openxmlformats.org/officeDocument/2006/relationships/font" Target="fonts/font11.fntdata"/><Relationship Id="rId55" Type="http://schemas.openxmlformats.org/officeDocument/2006/relationships/font" Target="fonts/font10.fntdata"/><Relationship Id="rId54" Type="http://schemas.openxmlformats.org/officeDocument/2006/relationships/font" Target="fonts/font9.fntdata"/><Relationship Id="rId53" Type="http://schemas.openxmlformats.org/officeDocument/2006/relationships/font" Target="fonts/font8.fntdata"/><Relationship Id="rId52" Type="http://schemas.openxmlformats.org/officeDocument/2006/relationships/font" Target="fonts/font7.fntdata"/><Relationship Id="rId51" Type="http://schemas.openxmlformats.org/officeDocument/2006/relationships/font" Target="fonts/font6.fntdata"/><Relationship Id="rId50" Type="http://schemas.openxmlformats.org/officeDocument/2006/relationships/font" Target="fonts/font5.fntdata"/><Relationship Id="rId5" Type="http://schemas.openxmlformats.org/officeDocument/2006/relationships/notesMaster" Target="notesMasters/notesMaster1.xml"/><Relationship Id="rId49" Type="http://schemas.openxmlformats.org/officeDocument/2006/relationships/font" Target="fonts/font4.fntdata"/><Relationship Id="rId48" Type="http://schemas.openxmlformats.org/officeDocument/2006/relationships/font" Target="fonts/font3.fntdata"/><Relationship Id="rId47" Type="http://schemas.openxmlformats.org/officeDocument/2006/relationships/font" Target="fonts/font2.fntdata"/><Relationship Id="rId46" Type="http://schemas.openxmlformats.org/officeDocument/2006/relationships/font" Target="fonts/font1.fntdata"/><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Bienvenidos a todos. Es una bendición reunirnos hoy para seguir aprendiendo y creciendo como discípulos de Jesús.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¿Dónde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 9 El banco de los tributos públicos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V.10 En la casa de Mateo</a:t>
            </a:r>
            <a:endParaRPr lang="en-US" sz="18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¿Cuándo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285750" marR="171450" lvl="0" indent="-285750" algn="l" defTabSz="914400" rtl="0" eaLnBrk="1" fontAlgn="auto" latinLnBrk="0" hangingPunct="1">
              <a:lnSpc>
                <a:spcPct val="100000"/>
              </a:lnSpc>
              <a:spcBef>
                <a:spcPts val="1000"/>
              </a:spcBef>
              <a:spcAft>
                <a:spcPts val="0"/>
              </a:spcAft>
              <a:buClr>
                <a:srgbClr val="000000"/>
              </a:buClr>
              <a:buSzPts val="1100"/>
              <a:defRPr/>
            </a:pPr>
            <a:r>
              <a:rPr lang="es-ES" sz="1800" dirty="0">
                <a:effectLst/>
                <a:latin typeface="Calibri" panose="020F0502020204030204" pitchFamily="34" charset="0"/>
                <a:ea typeface="Calibri" panose="020F0502020204030204" pitchFamily="34" charset="0"/>
              </a:rPr>
              <a:t>Durante los inicios del ministerio de Jesús, mientras reunía a sus discípulos.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6" name="Google Shape;2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es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Mateo era un cobrador de impuestos (publicano) que trabajaba para el gobierno romano. En esa época, los publicanos tenían fama de corruptos, y que cobraron más de lo debido y se enriquecían injustamente. Eran considerados traidores por los judíos y eran excluidos de la sinagoga y de la vida religiosa. ¿Cómo podía alguien así ser discípulo de Jesús?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Los fariseos, al ver Jesús compartiendo la mesa con publicanos y pecadores, lo criticaron, pues creían que un maestro religioso debía evitar ese tipo de compañía.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¿Se soluciona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llama a Mateo con una invitación sencilla: “Sígueme”, y Mateo, sin dudar, deja todo atrás y lo sigue. Fue llamado por la gracia de Dios.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responde a la crítica de los fariseos con una enseñanza profunda: “No son los sanos los que necesitan de un médico, sino los enfermos”, dejando claro que su misión es salvar a los pecadores y no buscar el reconocimiento de los que se creen justos.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0" name="Google Shape;3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cuatro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¿Cuál es el punto principal de la historia?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000000"/>
              </a:buClr>
              <a:buSzPts val="1100"/>
              <a:defRPr/>
            </a:pPr>
            <a:r>
              <a:rPr lang="es-ES" sz="1800" dirty="0">
                <a:solidFill>
                  <a:srgbClr val="000000"/>
                </a:solidFill>
                <a:effectLst/>
                <a:latin typeface="Calibri" panose="020F0502020204030204" pitchFamily="34" charset="0"/>
                <a:ea typeface="Calibri" panose="020F0502020204030204" pitchFamily="34" charset="0"/>
              </a:rPr>
              <a:t>Jesús demuestra que ha venido a llamar a los pecadores al arrepentimiento, no a aquellos que se consideran justos por sí mismos.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a:t>
            </a:r>
            <a:endParaRPr lang="es-E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 </a:t>
            </a: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Mateo dejó atrás su negocio y su estilo de vida para seguir a Jesús, mostrando que nada debe ser más importante que nuestra relación con Él. ¿Cuáles son los ídolos en mi vida? ¿Estoy siguiendo a Cristo o a mi negocio o estilo de vida personal? </a:t>
            </a:r>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Los fariseos se creían justos por sus propias obras y, por eso, no reconocían su necesidad de arrepentimiento. Muchas veces podemos caer en la misma actitud, confiando en nuestras acciones en lugar de depender de la gracia de Dios. </a:t>
            </a:r>
            <a:endParaRPr lang="en-US" sz="1800" dirty="0">
              <a:effectLst/>
              <a:latin typeface="Calibri" panose="020F0502020204030204" pitchFamily="34" charset="0"/>
              <a:ea typeface="Calibri" panose="020F0502020204030204" pitchFamily="34" charset="0"/>
            </a:endParaRPr>
          </a:p>
          <a:p>
            <a:pPr marL="171450" marR="0" lvl="0" indent="-1714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V.9 Jesús vio a Mateo … y le dijo: “Sígueme.”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Mateo parecía el candidato menos probable para ser discípulo de Jesús, ya que era un recaudador de impuestos despreciado por la sociedad. Sin embargo, Jesús lo llamó personalmente.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Esta invitación de gracia está extendida a nosotros también por la Palabra de Dios. </a:t>
            </a:r>
            <a:endParaRPr lang="es-ES" sz="1100" dirty="0">
              <a:solidFill>
                <a:srgbClr val="000000"/>
              </a:solidFill>
              <a:effectLst/>
              <a:latin typeface="Calibri" panose="020F0502020204030204" pitchFamily="34" charset="0"/>
              <a:ea typeface="Calibri" panose="020F0502020204030204" pitchFamily="34" charset="0"/>
            </a:endParaRPr>
          </a:p>
          <a:p>
            <a:pPr marL="628650" marR="0" lvl="1" indent="-171450"/>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V.10 Estando Jesús en la casa, sentado a la mesa, muchos cobradores de impuestos y pecadores que habían venido se sentaron también a la mesa.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demostró su amor a todos en acción, compartiendo tiempo y una mesa con pecadores.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nos invita a su mesa en su Palabra. También, por fe nos promete que compartiremos el banquete del Cordero de Dios un día en el cielo.</a:t>
            </a:r>
            <a:endParaRPr lang="es-ES" sz="1100" dirty="0">
              <a:solidFill>
                <a:srgbClr val="000000"/>
              </a:solidFill>
              <a:effectLst/>
              <a:latin typeface="Calibri" panose="020F0502020204030204" pitchFamily="34" charset="0"/>
              <a:ea typeface="Calibri" panose="020F0502020204030204" pitchFamily="34" charset="0"/>
            </a:endParaRPr>
          </a:p>
          <a:p>
            <a:pPr marL="628650" marR="0" lvl="1" indent="-171450"/>
            <a:endParaRPr lang="es-E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V.13 “Misericordia quiero, y no sacrifico.”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cita Oseas 6:6 para enfatizar que Dios valora más la misericordia y el reconocimiento del pecador que los rituales externos sin un corazón sincero.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La fe en Dios no consiste en cumplir reglas, sino en reconocer nuestra necesidad de su misericordia y responder con gratitud y fe por el poder del Espíritu Santo.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En su GRAN misericordia, Dios nos salvó con su vida perfecta y sacrificio inocente en la cruz.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tenga un corazón dispuesto a compartir con otros la alegría de seguir a Jesús, así como Mateo lo hizo al invitar a sus amigos a conocer al Señor.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nunca me considere autosuficiente espiritualmente, sino que siempre reconozca mi necesidad de la gracia de Dios.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practique la misericordia con los demás, reflejando el amor de Jesús en mi vida diaria. </a:t>
            </a:r>
            <a:endParaRPr lang="en-US" sz="1800" dirty="0">
              <a:effectLst/>
              <a:latin typeface="Calibri" panose="020F0502020204030204" pitchFamily="34" charset="0"/>
              <a:ea typeface="Calibri" panose="020F0502020204030204" pitchFamily="34" charset="0"/>
            </a:endParaRPr>
          </a:p>
          <a:p>
            <a:pPr marL="171450" marR="0" lvl="0" indent="-1714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a:t>
            </a:r>
            <a:r>
              <a:rPr lang="es-CO" altLang="es-ES" sz="1100" dirty="0">
                <a:solidFill>
                  <a:srgbClr val="000000"/>
                </a:solidFill>
                <a:effectLst/>
                <a:latin typeface="Calibri" panose="020F0502020204030204" pitchFamily="34" charset="0"/>
                <a:ea typeface="Calibri" panose="020F0502020204030204" pitchFamily="34" charset="0"/>
              </a:rPr>
              <a:t>para el dia de hoy</a:t>
            </a:r>
            <a:r>
              <a:rPr lang="es-ES" sz="1100" dirty="0">
                <a:solidFill>
                  <a:srgbClr val="000000"/>
                </a:solidFill>
                <a:effectLst/>
                <a:latin typeface="Calibri" panose="020F0502020204030204" pitchFamily="34" charset="0"/>
                <a:ea typeface="Calibri" panose="020F0502020204030204" pitchFamily="34" charset="0"/>
              </a:rPr>
              <a:t>, nuestro objetivo es: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Mateo 9:9-13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Hablar con la gente.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Considerar la hospitalidad como una forma de hablar con otros.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En la lección de hoy, reflexionaremos sobre la historia de Mateo 9:9-13 y veremos su ejemplo de hablar con la gente, que nos motiva también hablar con otros sobre las maravillas de nuestro Señor.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dirty="0">
                <a:effectLst/>
                <a:latin typeface="Calibri" panose="020F0502020204030204" pitchFamily="34" charset="0"/>
                <a:ea typeface="Calibri" panose="020F0502020204030204" pitchFamily="34" charset="0"/>
              </a:rPr>
              <a:t>El amor perfecto de Jesús. </a:t>
            </a:r>
            <a:endParaRPr lang="es-ES" sz="1100" dirty="0">
              <a:effectLst/>
              <a:latin typeface="Calibri" panose="020F0502020204030204" pitchFamily="34" charset="0"/>
              <a:ea typeface="Calibri" panose="020F0502020204030204" pitchFamily="34" charset="0"/>
            </a:endParaRP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En la historia de Mateo 9:9-13, vimos cómo Jesús rompió las barreras sociales al llamar a Mateo a ser su discípulo. Más aún, Jesús también compartió una mesa con Mateo y sus amigos. En palabra y en acción Jesús demostró amor a Mateo. </a:t>
            </a:r>
            <a:endParaRPr lang="es-E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Este relato nos recuerda del amor perfecto de Jesús.</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ama a todas las personas. No discrimina ni excluye a nadie por pasado, su reputación o su posición en la sociedad. En su vida terrenal, Jesús amó a otros perfectamente, cumpliendo la ley de Dios a la perfección. Hizo lo que no hemos hecho. Por la fe, la perfección de Jesús es nuestra y somos santos a la vista de Dios. </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El amor de Jesús nos motiva a amar. Al ver cuán grande es su amor por nosotros, nuestro corazón se conmueve para responder con amor. No amamos por obligación, sino porque hemos sido profundamente amados primero. El Espíritu Santo usa la gracia, el amor inmerecido de Dios, para motivarnos a vivir con amor hacia Dios y hacia los demás. </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El amor de Jesús nos da un ejemplo a seguir. Vivir como discípulos no significa solo estudiar la Biblia o asistir a la iglesia, sino reflejar el amor de Jesús en nuestras acciones diarias. Y una de las maneras más simples, pero más poderosas de hacerlo es hablando con la gente. Así como Jesús se tomó el tiempo para hablar con Mateo y con los que eran considerando “pecadores”, nosotros también podemos mostrar amor simplemente tomando el tiempo para conversar con los demás.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Hábitos de un discípulo</a:t>
            </a:r>
            <a:endParaRPr lang="es-E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En nuestras dos lecciones anteriores, hemos hablado de dos hábitos de un discípulo: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Hábito 1: Hacer el bien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Hábito 2: Ojos abiertos. </a:t>
            </a: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Estos hábitos nos conducen naturalmente al tercer hábito: Hablar con la gente.</a:t>
            </a:r>
            <a:endParaRPr lang="en-US" sz="11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Hábito 3: Hablar con la gente</a:t>
            </a:r>
            <a:endParaRPr lang="es-E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El evangelio no solo se muestra con acciones, sino que también con la proclamación de la Palabra de Dios. Jesús nos dejó una misión clara en la Gran Comisión: </a:t>
            </a:r>
            <a:endParaRPr lang="es-E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s-E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Mateo 28:19-20 Vayan y hagan discípulos de todas las naciones, bautizándolos en el nombre del Padre y del Hijo y del Espíritu Santo, </a:t>
            </a:r>
            <a:r>
              <a:rPr lang="es-ES" sz="1100" u="sng" dirty="0">
                <a:effectLst/>
                <a:latin typeface="Calibri" panose="020F0502020204030204" pitchFamily="34" charset="0"/>
                <a:ea typeface="Calibri" panose="020F0502020204030204" pitchFamily="34" charset="0"/>
              </a:rPr>
              <a:t>enseñándoles</a:t>
            </a:r>
            <a:r>
              <a:rPr lang="es-ES" sz="1100" dirty="0">
                <a:effectLst/>
                <a:latin typeface="Calibri" panose="020F0502020204030204" pitchFamily="34" charset="0"/>
                <a:ea typeface="Calibri" panose="020F0502020204030204" pitchFamily="34" charset="0"/>
              </a:rPr>
              <a:t> a obedecer todo lo que les he mandado.</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Hablar con la gente es esencial en nuestra vida como discípulos.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2 Corintios 4:13 Pero teniendo el mismo espíritu de fe, conforme a lo que está escrito: Creí, por lo cual hablé, nosotros también creemos, por lo cual también hablamos. </a:t>
            </a:r>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fe es evidencia del Espíritu Santo en nosotros, y por el Espíritu Santo, no podemos guardar Cristo como secreto, ¡deseamos compartir su amor con otros! </a:t>
            </a:r>
            <a:endParaRPr lang="en-US" sz="11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Hablar con la gente es esencial en nuestra vida como discípulos.</a:t>
            </a:r>
            <a:endParaRPr lang="es-E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10:17 Así que la fe es por el oír, y el oír, por la palabra de Dios.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Santo obra por su Palabra. Por eso, hablamos y compartimos la Palabra de Dios. Allí está el poder de crear y fortalecer la fe. </a:t>
            </a:r>
            <a:endParaRPr lang="es-ES" sz="1100" dirty="0">
              <a:effectLst/>
              <a:latin typeface="Calibri" panose="020F0502020204030204" pitchFamily="34" charset="0"/>
              <a:ea typeface="Calibri" panose="020F0502020204030204" pitchFamily="34" charset="0"/>
            </a:endParaRP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Hablar de la gente no depende de nuestras habilidades. A veces sentimos que no tenemos el carisma o las palabras correctas para hablar de nuestra fe, pero descansamos en la obra del Espíritu Santo en nuestras vidas. Equipe a cada uno de nosotros para ser testigos hasta los confines de la tierra. </a:t>
            </a:r>
            <a:endParaRPr lang="es-ES" sz="1800" dirty="0">
              <a:effectLst/>
              <a:latin typeface="Calibri" panose="020F0502020204030204" pitchFamily="34" charset="0"/>
              <a:ea typeface="Calibri" panose="020F0502020204030204" pitchFamily="34" charset="0"/>
            </a:endParaRPr>
          </a:p>
          <a:p>
            <a:pPr marL="171450" marR="0" lvl="0" indent="-171450"/>
            <a:endParaRPr lang="es-ES" sz="1800" dirty="0">
              <a:effectLst/>
              <a:latin typeface="Calibri" panose="020F0502020204030204" pitchFamily="34" charset="0"/>
              <a:ea typeface="Calibri" panose="020F0502020204030204" pitchFamily="34" charset="0"/>
            </a:endParaRPr>
          </a:p>
          <a:p>
            <a:pPr marL="171450" marR="0" lvl="0" indent="-171450"/>
            <a:r>
              <a:rPr lang="es-ES" sz="1800" dirty="0">
                <a:effectLst/>
                <a:latin typeface="Calibri" panose="020F0502020204030204" pitchFamily="34" charset="0"/>
                <a:ea typeface="Calibri" panose="020F0502020204030204" pitchFamily="34" charset="0"/>
              </a:rPr>
              <a:t>Todos tenemos oportunidades para hablar con la gente. No importa si somos extrovertidos o más reservados; cada día tenemos la oportunidad de hablar con las personas a nuestro alrededor: amigos, familiares, compañeros de trabajo o incluso desconocidos.</a:t>
            </a:r>
            <a:endParaRPr lang="en-US" sz="18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dirty="0">
                <a:effectLst/>
                <a:latin typeface="Calibri" panose="020F0502020204030204" pitchFamily="34" charset="0"/>
                <a:ea typeface="Calibri" panose="020F0502020204030204" pitchFamily="34" charset="0"/>
              </a:rPr>
              <a:t>4. ¿Cómo deberían ser nuestras conversaciones como discípulos? </a:t>
            </a: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i="1" dirty="0">
                <a:solidFill>
                  <a:srgbClr val="00B050"/>
                </a:solidFill>
                <a:effectLst/>
                <a:latin typeface="Calibri" panose="020F0502020204030204" pitchFamily="34" charset="0"/>
                <a:ea typeface="Calibri" panose="020F0502020204030204" pitchFamily="34" charset="0"/>
              </a:rPr>
              <a:t>Nota para el profesor: Haz que esta sección sea dinámica organizando a los estudiantes en grupos pequeños y asignando un pasaje a cada grupo para discutir. Luego, pídeles que compartan su respuesta a la pregunta con el resto de la clase.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Pedro 3:15 Al contario, honren en su corazón a Cristo, como Señor, y manténganse siempre listos para defenderse, con mansedumbre y respeto, ante aquellos que les pidan explicarles la esperanza que hay en ustedes.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Deseamos estar siempre preparados para compartir nuestra fe y la esperanza que tenemos en Cristo. No tenemos que ser maestros de la Palabra de Dios, sino estudiantes, deseando siempre aprender más para poder compartir con otros.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Deseamos compartir nuestra fe y esperanza con humildad, paciencia y respeto, no con arrogancia o imposición. Nuestra actitud y tono importan tanto como nuestras palabras.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Colosenses 4:5-6 Compórtense sabiamente con los no creyentes, y aprovechen bien el tiempo. Procuren que su conversación siempre sea agradable y de buen gusto, para que den a cada uno la respuesta debida.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Deseamos aprovechar cada oportunidad para hablar con los no creyentes, actuando con sabiduría y discernimiento. Que nuestras palabras sean amables, edificantes y llenas de gracia.</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Efesios 4:25-32 Por eso cada uno de ustedes debe desechar la mentira y hablar la verdad con su prójimo; porque somos miembros los unos de los otros. Enójense, pero no pequen; reconcíliense antes de que el sol se ponga, y no den lugar al diablo. El que antes robaba, que no vuela a robar; al contrario, que trabaje y use sus manos para el bien, a fin de que pueda compartir algo con quien tenga alguna necesidad.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No pronuncien ustedes ninguna palabra obscena, sino sólo aquellas que contribuyan a la necesaria edificación y que sean de bendición para los oyentes. No entristezcan al Espíritu Santo de Dios, con el cual ustedes fueron sellados para el día de la redención. Desechen todo lo que sea amargura, enojo, ira, gritería, calumnias, y todo tipo de maldad. En vez de eso, sean bondadosos y misericordioso, y perdónense unos a otros, así como también Dios los perdonó a ustedes en Cristo. </a:t>
            </a:r>
            <a:endParaRPr lang="es-E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Como discípulos, hablamos con verdad, evitando la mentira y la manipulación. Cuidamos nuestras palabras para que sean de edificación y bendición para los demás. </a:t>
            </a:r>
            <a:endParaRPr lang="es-E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Evitamos la ira y la amargura en nuestras conversaciones, mostrando bondad, misericordia y perdón, tal como Dios nos ha perdonado en Cristo. </a:t>
            </a:r>
            <a:endParaRPr lang="es-E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Como discípulos de Cristo, deseamos que nuestras conversaciones reflejan el carácter de Cristo.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Jesús, en este mundo no dudaste en asociarte con aquellos que eran odiados y no les gustaban los demás. Motivados por tu amor, que también nos tomemos el tiempo para asociarnos con otros para su bien eterno y para tu gloria. Danos corazones dispuestos a escuchar, servir y compartir con humildad y alegría. Que nuestras palabras y acciones reflejen tu gracia y misericordia. En tu nombre oramos. Amén.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a:t>
            </a:r>
            <a:r>
              <a:rPr lang="es-CO" altLang="es-ES" sz="1100" dirty="0">
                <a:solidFill>
                  <a:srgbClr val="000000"/>
                </a:solidFill>
                <a:effectLst/>
                <a:latin typeface="Calibri" panose="020F0502020204030204" pitchFamily="34" charset="0"/>
                <a:ea typeface="Calibri" panose="020F0502020204030204" pitchFamily="34" charset="0"/>
              </a:rPr>
              <a:t> para el dia de hoy</a:t>
            </a:r>
            <a:r>
              <a:rPr lang="es-ES" sz="1100" dirty="0">
                <a:solidFill>
                  <a:srgbClr val="000000"/>
                </a:solidFill>
                <a:effectLst/>
                <a:latin typeface="Calibri" panose="020F0502020204030204" pitchFamily="34" charset="0"/>
                <a:ea typeface="Calibri" panose="020F0502020204030204" pitchFamily="34" charset="0"/>
              </a:rPr>
              <a:t>, nuestro objetivo es: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Mateo 9:9-13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Hablar con la gente.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Considerar la hospitalidad como una forma de hablar con otros.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4"/>
        <p:cNvGrpSpPr/>
        <p:nvPr/>
      </p:nvGrpSpPr>
      <p:grpSpPr>
        <a:xfrm>
          <a:off x="0" y="0"/>
          <a:ext cx="0" cy="0"/>
          <a:chOff x="0" y="0"/>
          <a:chExt cx="0" cy="0"/>
        </a:xfrm>
      </p:grpSpPr>
      <p:sp>
        <p:nvSpPr>
          <p:cNvPr id="305" name="Google Shape;305;g2bfcd57b3d8_2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Hablar con otros puede ser una simple conversación. </a:t>
            </a:r>
            <a:endParaRPr lang="es-E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Muchas personas asumen que evangelizar significa predicar en la calle o ir de puerta a puerta.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Pero ¿cómo hablaba Jesús con los demás? No solo predicaba la verdad, sino que también compartía su vida con otros. Compartió el evangelio a través de las conversaciones cotidianas. </a:t>
            </a:r>
            <a:endParaRPr lang="en-US" sz="1800" dirty="0">
              <a:effectLst/>
              <a:latin typeface="Calibri" panose="020F0502020204030204" pitchFamily="34" charset="0"/>
              <a:ea typeface="Calibri" panose="020F0502020204030204" pitchFamily="34" charset="0"/>
            </a:endParaRPr>
          </a:p>
          <a:p>
            <a:pPr marL="0" marR="1270" lvl="0" indent="0" algn="l" rtl="0">
              <a:lnSpc>
                <a:spcPct val="104000"/>
              </a:lnSpc>
              <a:spcBef>
                <a:spcPts val="1000"/>
              </a:spcBef>
              <a:spcAft>
                <a:spcPts val="1000"/>
              </a:spcAft>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6" name="Google Shape;306;g2bfcd57b3d8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Es notable cuántes veces Jesús utilizó la mesa para crear u espacio de comunidad y diálogo, con sus discípulos, con pecadores y con desconocidos.</a:t>
            </a:r>
            <a:endParaRPr lang="es-E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comió con pescadores y publicanos en la casa de Mateo (Mateo 9:10-13)</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cenó con un fariseo llamado Simón (Lucas 7:36-50)</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visitó la casa de Zaqueo, un cobrador de impuestos (Lucas 19:1-10)</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Jesús pasó tiempo en la casa de Marta, María y Lázaro (Lucas 10:38-42)</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Compartió la pascua y la primera Santa Cena con sus discípulos (Mateo 26:17-30)</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Compartió una comida con dos discípulos en Emaús (Lucas 24:28-35)</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En la casa de Simón el leproso, una mujer unge a Jesús con perfume mientras estás a la mesa (Mateo 26:6-13)</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No tenemos que ser gran</a:t>
            </a:r>
            <a:r>
              <a:rPr lang="es-CO" altLang="es-ES" sz="1100" dirty="0">
                <a:effectLst/>
                <a:latin typeface="Calibri" panose="020F0502020204030204" pitchFamily="34" charset="0"/>
                <a:ea typeface="Calibri" panose="020F0502020204030204" pitchFamily="34" charset="0"/>
              </a:rPr>
              <a:t>des</a:t>
            </a:r>
            <a:r>
              <a:rPr lang="es-ES" sz="1100" dirty="0">
                <a:effectLst/>
                <a:latin typeface="Calibri" panose="020F0502020204030204" pitchFamily="34" charset="0"/>
                <a:ea typeface="Calibri" panose="020F0502020204030204" pitchFamily="34" charset="0"/>
              </a:rPr>
              <a:t> predicadores para hablar con la gente. Podemos cultivar este hábito alrededor de nuestra propia mesa.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La hospitalidad</a:t>
            </a:r>
            <a:endParaRPr lang="es-E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En la cultura judía del primer siglo, compartir la mesa con alguien era una señal de aceptación y buena reputación dentro de la comunidad. Sin embargo, Jesús usó las comidas no para excluir, sino como una oportunidad de mostrar el amor de Dios.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En griego, la palabra “hospitalidad” significa amor al extranjero, al forastero o al huésped. La hospitalidad es el acto de dar la bienvenida a quien está fuera, con el propósito de acercarlo. </a:t>
            </a: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No podemos forzar a nadie a convertirse en discípulo de Jesús, pues la conversión es obra del Espíritu Santo. Pero sí podemos crear un espacio de confianza, como alrededor de la mesa, un espacio donde las personas puedan conocer a Jesús a través de conversaciones basadas en la Palabra de Dios. </a:t>
            </a:r>
            <a:endParaRPr lang="en-US" sz="18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La hospitalidad es especial porque:</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Todos comemos y bebemos.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Cualquiera puede </a:t>
            </a:r>
            <a:r>
              <a:rPr lang="es-CO" altLang="es-ES" sz="1100" dirty="0">
                <a:effectLst/>
                <a:latin typeface="Calibri" panose="020F0502020204030204" pitchFamily="34" charset="0"/>
                <a:ea typeface="Calibri" panose="020F0502020204030204" pitchFamily="34" charset="0"/>
              </a:rPr>
              <a:t>invitar a alguien a una comida</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No invitamos a otros a compartir </a:t>
            </a:r>
            <a:r>
              <a:rPr lang="es-CO" altLang="es-ES" sz="1100" dirty="0">
                <a:effectLst/>
                <a:latin typeface="Calibri" panose="020F0502020204030204" pitchFamily="34" charset="0"/>
                <a:ea typeface="Calibri" panose="020F0502020204030204" pitchFamily="34" charset="0"/>
              </a:rPr>
              <a:t>con</a:t>
            </a:r>
            <a:r>
              <a:rPr lang="es-ES" sz="1100" dirty="0">
                <a:effectLst/>
                <a:latin typeface="Calibri" panose="020F0502020204030204" pitchFamily="34" charset="0"/>
                <a:ea typeface="Calibri" panose="020F0502020204030204" pitchFamily="34" charset="0"/>
              </a:rPr>
              <a:t> nosotros solo para hablar </a:t>
            </a:r>
            <a:r>
              <a:rPr lang="es-CO" altLang="es-ES" sz="1100" dirty="0">
                <a:effectLst/>
                <a:latin typeface="Calibri" panose="020F0502020204030204" pitchFamily="34" charset="0"/>
                <a:ea typeface="Calibri" panose="020F0502020204030204" pitchFamily="34" charset="0"/>
              </a:rPr>
              <a:t>con</a:t>
            </a:r>
            <a:r>
              <a:rPr lang="es-ES" sz="1100" dirty="0">
                <a:effectLst/>
                <a:latin typeface="Calibri" panose="020F0502020204030204" pitchFamily="34" charset="0"/>
                <a:ea typeface="Calibri" panose="020F0502020204030204" pitchFamily="34" charset="0"/>
              </a:rPr>
              <a:t> ellos. Deseamos compartir la vida con ellos, conocerlos, escucharlos. Sin presiones ni discursos forzados, sino de manera genuina, podemos compartir las maravillas de Dios, quizás por consejos basados en la Palabra, una oración antes de comer o una invitación leer un breve devocional. </a:t>
            </a:r>
            <a:endParaRPr lang="es-E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Al igual que la mujer samaritana en el pozo, simplemente señalamos a Jesús, en Palabra y acción. Algunos serán atraídos al evangelio, otros no. Nuestro deseo no es convencer, sino reflejar el amor de Cristo.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Aplicación práctica</a:t>
            </a:r>
            <a:endParaRPr lang="es-E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Nota para el profesor: Anime a los estudiantes a discutir con confianza las siguientes preguntas. Esta actividad se puede realizar en pequeños grupos en Zoom para fomentar una conversación más cercana y reflexiva. También, por el tema de tiempo, puede ser una actividad para llevar a casa.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Piensa en cómo puedes hablar con las personas esta semana, creando un espacio de confianza. </a:t>
            </a: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¿Hay alguien en tu comunidad a quien podrías invitar a compartir una comida o un té contigo? </a:t>
            </a: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Además de la mesa, ¿qué otros lugares pueden ser espacios para conversaciones naturales y genuinas? </a:t>
            </a:r>
            <a:endParaRPr lang="en-US" sz="18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l">
              <a:buFontTx/>
              <a:buNone/>
            </a:pPr>
            <a:r>
              <a:rPr lang="en-US" b="0" i="0" u="none" strike="noStrike" dirty="0">
                <a:solidFill>
                  <a:srgbClr val="000000"/>
                </a:solidFill>
                <a:effectLst/>
              </a:rPr>
              <a:t>¿</a:t>
            </a:r>
            <a:r>
              <a:rPr lang="en-US" b="0" i="0" u="none" strike="noStrike" dirty="0" err="1">
                <a:solidFill>
                  <a:srgbClr val="000000"/>
                </a:solidFill>
                <a:effectLst/>
              </a:rPr>
              <a:t>Estás</a:t>
            </a:r>
            <a:r>
              <a:rPr lang="en-US" b="0" i="0" u="none" strike="noStrike" dirty="0">
                <a:solidFill>
                  <a:srgbClr val="000000"/>
                </a:solidFill>
                <a:effectLst/>
              </a:rPr>
              <a:t> </a:t>
            </a:r>
            <a:r>
              <a:rPr lang="en-US" b="0" i="0" u="none" strike="noStrike" dirty="0" err="1">
                <a:solidFill>
                  <a:srgbClr val="000000"/>
                </a:solidFill>
                <a:effectLst/>
              </a:rPr>
              <a:t>pensando</a:t>
            </a:r>
            <a:r>
              <a:rPr lang="en-US" b="0" i="0" u="none" strike="noStrike" dirty="0">
                <a:solidFill>
                  <a:srgbClr val="000000"/>
                </a:solidFill>
                <a:effectLst/>
              </a:rPr>
              <a:t>: "¡Pero no </a:t>
            </a:r>
            <a:r>
              <a:rPr lang="en-US" b="0" i="0" u="none" strike="noStrike" dirty="0" err="1">
                <a:solidFill>
                  <a:srgbClr val="000000"/>
                </a:solidFill>
                <a:effectLst/>
              </a:rPr>
              <a:t>estoy</a:t>
            </a:r>
            <a:r>
              <a:rPr lang="en-US" b="0" i="0" u="none" strike="noStrike" dirty="0">
                <a:solidFill>
                  <a:srgbClr val="000000"/>
                </a:solidFill>
                <a:effectLst/>
              </a:rPr>
              <a:t> </a:t>
            </a:r>
            <a:r>
              <a:rPr lang="en-US" b="0" i="0" u="none" strike="noStrike" dirty="0" err="1">
                <a:solidFill>
                  <a:srgbClr val="000000"/>
                </a:solidFill>
                <a:effectLst/>
              </a:rPr>
              <a:t>listo</a:t>
            </a:r>
            <a:r>
              <a:rPr lang="en-US" b="0" i="0" u="none" strike="noStrike" dirty="0">
                <a:solidFill>
                  <a:srgbClr val="000000"/>
                </a:solidFill>
                <a:effectLst/>
              </a:rPr>
              <a:t>! No </a:t>
            </a:r>
            <a:r>
              <a:rPr lang="en-US" b="0" i="0" u="none" strike="noStrike" dirty="0" err="1">
                <a:solidFill>
                  <a:srgbClr val="000000"/>
                </a:solidFill>
                <a:effectLst/>
              </a:rPr>
              <a:t>tengo</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conocimiento</a:t>
            </a:r>
            <a:r>
              <a:rPr lang="en-US" b="0" i="0" u="none" strike="noStrike" dirty="0">
                <a:solidFill>
                  <a:srgbClr val="000000"/>
                </a:solidFill>
                <a:effectLst/>
              </a:rPr>
              <a:t> para </a:t>
            </a:r>
            <a:r>
              <a:rPr lang="en-US" b="0" i="0" u="none" strike="noStrike" dirty="0" err="1">
                <a:solidFill>
                  <a:srgbClr val="000000"/>
                </a:solidFill>
                <a:effectLst/>
              </a:rPr>
              <a:t>hablar</a:t>
            </a:r>
            <a:r>
              <a:rPr lang="en-US" b="0" i="0" u="none" strike="noStrike" dirty="0">
                <a:solidFill>
                  <a:srgbClr val="000000"/>
                </a:solidFill>
                <a:effectLst/>
              </a:rPr>
              <a:t> con la </a:t>
            </a:r>
            <a:r>
              <a:rPr lang="en-US" b="0" i="0" u="none" strike="noStrike" dirty="0" err="1">
                <a:solidFill>
                  <a:srgbClr val="000000"/>
                </a:solidFill>
                <a:effectLst/>
              </a:rPr>
              <a:t>gente</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Dios"?</a:t>
            </a:r>
            <a:endParaRPr lang="en-US" b="0" i="0" u="none" strike="noStrike" dirty="0">
              <a:solidFill>
                <a:srgbClr val="000000"/>
              </a:solidFill>
              <a:effectLst/>
            </a:endParaRPr>
          </a:p>
          <a:p>
            <a:pPr marL="158750" indent="0" algn="l">
              <a:buFontTx/>
              <a:buNone/>
            </a:pPr>
            <a:endParaRPr lang="en-US" b="0" i="0" u="none" strike="noStrike" dirty="0">
              <a:solidFill>
                <a:srgbClr val="000000"/>
              </a:solidFill>
              <a:effectLst/>
            </a:endParaRPr>
          </a:p>
          <a:p>
            <a:pPr marL="457200" indent="-298450" algn="l"/>
            <a:r>
              <a:rPr lang="en-US" b="0" i="0" u="none" strike="noStrike" dirty="0" err="1">
                <a:solidFill>
                  <a:srgbClr val="000000"/>
                </a:solidFill>
                <a:effectLst/>
              </a:rPr>
              <a:t>Recuerda</a:t>
            </a:r>
            <a:r>
              <a:rPr lang="en-US" b="0" i="0" u="none" strike="noStrike" dirty="0">
                <a:solidFill>
                  <a:srgbClr val="000000"/>
                </a:solidFill>
                <a:effectLst/>
              </a:rPr>
              <a:t> las </a:t>
            </a:r>
            <a:r>
              <a:rPr lang="en-US" b="0" i="0" u="none" strike="noStrike" dirty="0" err="1">
                <a:solidFill>
                  <a:srgbClr val="000000"/>
                </a:solidFill>
                <a:effectLst/>
              </a:rPr>
              <a:t>promesas</a:t>
            </a:r>
            <a:r>
              <a:rPr lang="en-US" b="0" i="0" u="none" strike="noStrike" dirty="0">
                <a:solidFill>
                  <a:srgbClr val="000000"/>
                </a:solidFill>
                <a:effectLst/>
              </a:rPr>
              <a:t> de Dios que </a:t>
            </a:r>
            <a:r>
              <a:rPr lang="en-US" b="0" i="0" u="none" strike="noStrike" dirty="0" err="1">
                <a:solidFill>
                  <a:srgbClr val="000000"/>
                </a:solidFill>
                <a:effectLst/>
              </a:rPr>
              <a:t>estudiamos</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la </a:t>
            </a:r>
            <a:r>
              <a:rPr lang="en-US" b="0" i="0" u="none" strike="noStrike" dirty="0" err="1">
                <a:solidFill>
                  <a:srgbClr val="000000"/>
                </a:solidFill>
                <a:effectLst/>
              </a:rPr>
              <a:t>Lección</a:t>
            </a:r>
            <a:r>
              <a:rPr lang="en-US" b="0" i="0" u="none" strike="noStrike" dirty="0">
                <a:solidFill>
                  <a:srgbClr val="000000"/>
                </a:solidFill>
                <a:effectLst/>
              </a:rPr>
              <a:t> 3 de </a:t>
            </a:r>
            <a:r>
              <a:rPr lang="en-US" b="0" i="0" u="none" strike="noStrike" dirty="0" err="1">
                <a:solidFill>
                  <a:srgbClr val="000000"/>
                </a:solidFill>
                <a:effectLst/>
              </a:rPr>
              <a:t>este</a:t>
            </a:r>
            <a:r>
              <a:rPr lang="en-US" b="0" i="0" u="none" strike="noStrike" dirty="0">
                <a:solidFill>
                  <a:srgbClr val="000000"/>
                </a:solidFill>
                <a:effectLst/>
              </a:rPr>
              <a:t> </a:t>
            </a:r>
            <a:r>
              <a:rPr lang="en-US" b="0" i="0" u="none" strike="noStrike" dirty="0" err="1">
                <a:solidFill>
                  <a:srgbClr val="000000"/>
                </a:solidFill>
                <a:effectLst/>
              </a:rPr>
              <a:t>curso</a:t>
            </a:r>
            <a:r>
              <a:rPr lang="en-US" b="0" i="0" u="none" strike="noStrike" dirty="0">
                <a:solidFill>
                  <a:srgbClr val="000000"/>
                </a:solidFill>
                <a:effectLst/>
              </a:rPr>
              <a:t>. Dios </a:t>
            </a:r>
            <a:r>
              <a:rPr lang="en-US" b="0" i="0" u="none" strike="noStrike" dirty="0" err="1">
                <a:solidFill>
                  <a:srgbClr val="000000"/>
                </a:solidFill>
                <a:effectLst/>
              </a:rPr>
              <a:t>está</a:t>
            </a:r>
            <a:r>
              <a:rPr lang="en-US" b="0" i="0" u="none" strike="noStrike" dirty="0">
                <a:solidFill>
                  <a:srgbClr val="000000"/>
                </a:solidFill>
                <a:effectLst/>
              </a:rPr>
              <a:t> </a:t>
            </a:r>
            <a:r>
              <a:rPr lang="en-US" b="0" i="0" u="none" strike="noStrike" dirty="0" err="1">
                <a:solidFill>
                  <a:srgbClr val="000000"/>
                </a:solidFill>
                <a:effectLst/>
              </a:rPr>
              <a:t>contigo</a:t>
            </a:r>
            <a:r>
              <a:rPr lang="en-US" b="0" i="0" u="none" strike="noStrike" dirty="0">
                <a:solidFill>
                  <a:srgbClr val="000000"/>
                </a:solidFill>
                <a:effectLst/>
              </a:rPr>
              <a:t>. </a:t>
            </a:r>
            <a:r>
              <a:rPr lang="en-US" b="0" i="0" u="none" strike="noStrike" dirty="0" err="1">
                <a:solidFill>
                  <a:srgbClr val="000000"/>
                </a:solidFill>
                <a:effectLst/>
              </a:rPr>
              <a:t>Te</a:t>
            </a:r>
            <a:r>
              <a:rPr lang="en-US" b="0" i="0" u="none" strike="noStrike" dirty="0">
                <a:solidFill>
                  <a:srgbClr val="000000"/>
                </a:solidFill>
                <a:effectLst/>
              </a:rPr>
              <a:t> ha dado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Espíritu</a:t>
            </a:r>
            <a:r>
              <a:rPr lang="en-US" b="0" i="0" u="none" strike="noStrike" dirty="0">
                <a:solidFill>
                  <a:srgbClr val="000000"/>
                </a:solidFill>
                <a:effectLst/>
              </a:rPr>
              <a:t> Santo, </a:t>
            </a:r>
            <a:r>
              <a:rPr lang="en-US" b="0" i="0" u="none" strike="noStrike" dirty="0" err="1">
                <a:solidFill>
                  <a:srgbClr val="000000"/>
                </a:solidFill>
                <a:effectLst/>
              </a:rPr>
              <a:t>quien</a:t>
            </a:r>
            <a:r>
              <a:rPr lang="en-US" b="0" i="0" u="none" strike="noStrike" dirty="0">
                <a:solidFill>
                  <a:srgbClr val="000000"/>
                </a:solidFill>
                <a:effectLst/>
              </a:rPr>
              <a:t> </a:t>
            </a:r>
            <a:r>
              <a:rPr lang="en-US" b="0" i="0" u="none" strike="noStrike" dirty="0" err="1">
                <a:solidFill>
                  <a:srgbClr val="000000"/>
                </a:solidFill>
                <a:effectLst/>
              </a:rPr>
              <a:t>te</a:t>
            </a:r>
            <a:r>
              <a:rPr lang="en-US" b="0" i="0" u="none" strike="noStrike" dirty="0">
                <a:solidFill>
                  <a:srgbClr val="000000"/>
                </a:solidFill>
                <a:effectLst/>
              </a:rPr>
              <a:t> </a:t>
            </a:r>
            <a:r>
              <a:rPr lang="en-US" b="0" i="0" u="none" strike="noStrike" dirty="0" err="1">
                <a:solidFill>
                  <a:srgbClr val="000000"/>
                </a:solidFill>
                <a:effectLst/>
              </a:rPr>
              <a:t>guía</a:t>
            </a:r>
            <a:r>
              <a:rPr lang="en-US" b="0" i="0" u="none" strike="noStrike" dirty="0">
                <a:solidFill>
                  <a:srgbClr val="000000"/>
                </a:solidFill>
                <a:effectLst/>
              </a:rPr>
              <a:t>. </a:t>
            </a:r>
            <a:r>
              <a:rPr lang="en-US" b="0" i="0" u="none" strike="noStrike" dirty="0" err="1">
                <a:solidFill>
                  <a:srgbClr val="000000"/>
                </a:solidFill>
                <a:effectLst/>
              </a:rPr>
              <a:t>Te</a:t>
            </a:r>
            <a:r>
              <a:rPr lang="en-US" b="0" i="0" u="none" strike="noStrike" dirty="0">
                <a:solidFill>
                  <a:srgbClr val="000000"/>
                </a:solidFill>
                <a:effectLst/>
              </a:rPr>
              <a:t> ha dado </a:t>
            </a:r>
            <a:r>
              <a:rPr lang="en-US" b="0" i="0" u="none" strike="noStrike" dirty="0" err="1">
                <a:solidFill>
                  <a:srgbClr val="000000"/>
                </a:solidFill>
                <a:effectLst/>
              </a:rPr>
              <a:t>su</a:t>
            </a:r>
            <a:r>
              <a:rPr lang="en-US" b="0" i="0" u="none" strike="noStrike" dirty="0">
                <a:solidFill>
                  <a:srgbClr val="000000"/>
                </a:solidFill>
                <a:effectLst/>
              </a:rPr>
              <a:t> Palabra. </a:t>
            </a:r>
            <a:r>
              <a:rPr lang="en-US" b="0" i="0" u="none" strike="noStrike" dirty="0" err="1">
                <a:solidFill>
                  <a:srgbClr val="000000"/>
                </a:solidFill>
                <a:effectLst/>
              </a:rPr>
              <a:t>Él</a:t>
            </a:r>
            <a:r>
              <a:rPr lang="en-US" b="0" i="0" u="none" strike="noStrike" dirty="0">
                <a:solidFill>
                  <a:srgbClr val="000000"/>
                </a:solidFill>
                <a:effectLst/>
              </a:rPr>
              <a:t> </a:t>
            </a:r>
            <a:r>
              <a:rPr lang="en-US" b="0" i="0" u="none" strike="noStrike" dirty="0" err="1">
                <a:solidFill>
                  <a:srgbClr val="000000"/>
                </a:solidFill>
                <a:effectLst/>
              </a:rPr>
              <a:t>te</a:t>
            </a:r>
            <a:r>
              <a:rPr lang="en-US" b="0" i="0" u="none" strike="noStrike" dirty="0">
                <a:solidFill>
                  <a:srgbClr val="000000"/>
                </a:solidFill>
                <a:effectLst/>
              </a:rPr>
              <a:t> </a:t>
            </a:r>
            <a:r>
              <a:rPr lang="en-US" b="0" i="0" u="none" strike="noStrike" dirty="0" err="1">
                <a:solidFill>
                  <a:srgbClr val="000000"/>
                </a:solidFill>
                <a:effectLst/>
              </a:rPr>
              <a:t>está</a:t>
            </a:r>
            <a:r>
              <a:rPr lang="en-US" b="0" i="0" u="none" strike="noStrike" dirty="0">
                <a:solidFill>
                  <a:srgbClr val="000000"/>
                </a:solidFill>
                <a:effectLst/>
              </a:rPr>
              <a:t> </a:t>
            </a:r>
            <a:r>
              <a:rPr lang="en-US" b="0" i="0" u="none" strike="noStrike" dirty="0" err="1">
                <a:solidFill>
                  <a:srgbClr val="000000"/>
                </a:solidFill>
                <a:effectLst/>
              </a:rPr>
              <a:t>capacitando</a:t>
            </a:r>
            <a:r>
              <a:rPr lang="en-US" b="0" i="0" u="none" strike="noStrike" dirty="0">
                <a:solidFill>
                  <a:srgbClr val="000000"/>
                </a:solidFill>
                <a:effectLst/>
              </a:rPr>
              <a:t>.</a:t>
            </a:r>
            <a:endParaRPr lang="en-US" b="0" i="0" u="none" strike="noStrike" dirty="0">
              <a:solidFill>
                <a:srgbClr val="000000"/>
              </a:solidFill>
              <a:effectLst/>
            </a:endParaRPr>
          </a:p>
          <a:p>
            <a:pPr marL="457200" indent="-298450" algn="l"/>
            <a:endParaRPr lang="en-US" b="0" i="0" u="none" strike="noStrike" dirty="0">
              <a:solidFill>
                <a:srgbClr val="000000"/>
              </a:solidFill>
              <a:effectLst/>
            </a:endParaRPr>
          </a:p>
          <a:p>
            <a:pPr marL="457200" indent="-298450" algn="l"/>
            <a:r>
              <a:rPr lang="en-US" b="0" i="0" u="none" strike="noStrike" dirty="0" err="1">
                <a:solidFill>
                  <a:srgbClr val="000000"/>
                </a:solidFill>
                <a:effectLst/>
              </a:rPr>
              <a:t>Recuerda</a:t>
            </a:r>
            <a:r>
              <a:rPr lang="en-US" b="0" i="0" u="none" strike="noStrike" dirty="0">
                <a:solidFill>
                  <a:srgbClr val="000000"/>
                </a:solidFill>
                <a:effectLst/>
              </a:rPr>
              <a:t> a la </a:t>
            </a:r>
            <a:r>
              <a:rPr lang="en-US" b="0" i="0" u="none" strike="noStrike" dirty="0" err="1">
                <a:solidFill>
                  <a:srgbClr val="000000"/>
                </a:solidFill>
                <a:effectLst/>
              </a:rPr>
              <a:t>mujer</a:t>
            </a:r>
            <a:r>
              <a:rPr lang="en-US" b="0" i="0" u="none" strike="noStrike" dirty="0">
                <a:solidFill>
                  <a:srgbClr val="000000"/>
                </a:solidFill>
                <a:effectLst/>
              </a:rPr>
              <a:t> </a:t>
            </a:r>
            <a:r>
              <a:rPr lang="en-US" b="0" i="0" u="none" strike="noStrike" dirty="0" err="1">
                <a:solidFill>
                  <a:srgbClr val="000000"/>
                </a:solidFill>
                <a:effectLst/>
              </a:rPr>
              <a:t>samaritana</a:t>
            </a:r>
            <a:r>
              <a:rPr lang="en-US" b="0" i="0" u="none" strike="noStrike" dirty="0">
                <a:solidFill>
                  <a:srgbClr val="000000"/>
                </a:solidFill>
                <a:effectLst/>
              </a:rPr>
              <a:t>, </a:t>
            </a:r>
            <a:r>
              <a:rPr lang="en-US" b="0" i="0" u="none" strike="noStrike" dirty="0" err="1">
                <a:solidFill>
                  <a:srgbClr val="000000"/>
                </a:solidFill>
                <a:effectLst/>
              </a:rPr>
              <a:t>quien</a:t>
            </a:r>
            <a:r>
              <a:rPr lang="en-US" b="0" i="0" u="none" strike="noStrike" dirty="0">
                <a:solidFill>
                  <a:srgbClr val="000000"/>
                </a:solidFill>
                <a:effectLst/>
              </a:rPr>
              <a:t> </a:t>
            </a:r>
            <a:r>
              <a:rPr lang="en-US" b="0" i="0" u="none" strike="noStrike" dirty="0" err="1">
                <a:solidFill>
                  <a:srgbClr val="000000"/>
                </a:solidFill>
                <a:effectLst/>
              </a:rPr>
              <a:t>simplemente</a:t>
            </a:r>
            <a:r>
              <a:rPr lang="en-US" b="0" i="0" u="none" strike="noStrike" dirty="0">
                <a:solidFill>
                  <a:srgbClr val="000000"/>
                </a:solidFill>
                <a:effectLst/>
              </a:rPr>
              <a:t> </a:t>
            </a:r>
            <a:r>
              <a:rPr lang="en-US" b="0" i="0" u="none" strike="noStrike" dirty="0" err="1">
                <a:solidFill>
                  <a:srgbClr val="000000"/>
                </a:solidFill>
                <a:effectLst/>
              </a:rPr>
              <a:t>corrió</a:t>
            </a:r>
            <a:r>
              <a:rPr lang="en-US" b="0" i="0" u="none" strike="noStrike" dirty="0">
                <a:solidFill>
                  <a:srgbClr val="000000"/>
                </a:solidFill>
                <a:effectLst/>
              </a:rPr>
              <a:t> a </a:t>
            </a:r>
            <a:r>
              <a:rPr lang="en-US" b="0" i="0" u="none" strike="noStrike" dirty="0" err="1">
                <a:solidFill>
                  <a:srgbClr val="000000"/>
                </a:solidFill>
                <a:effectLst/>
              </a:rPr>
              <a:t>su</a:t>
            </a:r>
            <a:r>
              <a:rPr lang="en-US" b="0" i="0" u="none" strike="noStrike" dirty="0">
                <a:solidFill>
                  <a:srgbClr val="000000"/>
                </a:solidFill>
                <a:effectLst/>
              </a:rPr>
              <a:t> casa y le </a:t>
            </a:r>
            <a:r>
              <a:rPr lang="en-US" b="0" i="0" u="none" strike="noStrike" dirty="0" err="1">
                <a:solidFill>
                  <a:srgbClr val="000000"/>
                </a:solidFill>
                <a:effectLst/>
              </a:rPr>
              <a:t>dijo</a:t>
            </a:r>
            <a:r>
              <a:rPr lang="en-US" b="0" i="0" u="none" strike="noStrike" dirty="0">
                <a:solidFill>
                  <a:srgbClr val="000000"/>
                </a:solidFill>
                <a:effectLst/>
              </a:rPr>
              <a:t> a </a:t>
            </a:r>
            <a:r>
              <a:rPr lang="en-US" b="0" i="0" u="none" strike="noStrike" dirty="0" err="1">
                <a:solidFill>
                  <a:srgbClr val="000000"/>
                </a:solidFill>
                <a:effectLst/>
              </a:rPr>
              <a:t>todos</a:t>
            </a:r>
            <a:r>
              <a:rPr lang="en-US" b="0" i="0" u="none" strike="noStrike" dirty="0">
                <a:solidFill>
                  <a:srgbClr val="000000"/>
                </a:solidFill>
                <a:effectLst/>
              </a:rPr>
              <a:t> que </a:t>
            </a:r>
            <a:r>
              <a:rPr lang="en-US" b="0" i="0" u="none" strike="noStrike" dirty="0" err="1">
                <a:solidFill>
                  <a:srgbClr val="000000"/>
                </a:solidFill>
                <a:effectLst/>
              </a:rPr>
              <a:t>fueran</a:t>
            </a:r>
            <a:r>
              <a:rPr lang="en-US" b="0" i="0" u="none" strike="noStrike" dirty="0">
                <a:solidFill>
                  <a:srgbClr val="000000"/>
                </a:solidFill>
                <a:effectLst/>
              </a:rPr>
              <a:t> a </a:t>
            </a:r>
            <a:r>
              <a:rPr lang="en-US" b="0" i="0" u="none" strike="noStrike" dirty="0" err="1">
                <a:solidFill>
                  <a:srgbClr val="000000"/>
                </a:solidFill>
                <a:effectLst/>
              </a:rPr>
              <a:t>conocer</a:t>
            </a:r>
            <a:r>
              <a:rPr lang="en-US" b="0" i="0" u="none" strike="noStrike" dirty="0">
                <a:solidFill>
                  <a:srgbClr val="000000"/>
                </a:solidFill>
                <a:effectLst/>
              </a:rPr>
              <a:t> a Jesús. Eso es lo que también </a:t>
            </a:r>
            <a:r>
              <a:rPr lang="en-US" b="0" i="0" u="none" strike="noStrike" dirty="0" err="1">
                <a:solidFill>
                  <a:srgbClr val="000000"/>
                </a:solidFill>
                <a:effectLst/>
              </a:rPr>
              <a:t>estamos</a:t>
            </a:r>
            <a:r>
              <a:rPr lang="en-US" b="0" i="0" u="none" strike="noStrike" dirty="0">
                <a:solidFill>
                  <a:srgbClr val="000000"/>
                </a:solidFill>
                <a:effectLst/>
              </a:rPr>
              <a:t> </a:t>
            </a:r>
            <a:r>
              <a:rPr lang="en-US" b="0" i="0" u="none" strike="noStrike" dirty="0" err="1">
                <a:solidFill>
                  <a:srgbClr val="000000"/>
                </a:solidFill>
                <a:effectLst/>
              </a:rPr>
              <a:t>llamados</a:t>
            </a:r>
            <a:r>
              <a:rPr lang="en-US" b="0" i="0" u="none" strike="noStrike" dirty="0">
                <a:solidFill>
                  <a:srgbClr val="000000"/>
                </a:solidFill>
                <a:effectLst/>
              </a:rPr>
              <a:t> a </a:t>
            </a:r>
            <a:r>
              <a:rPr lang="en-US" b="0" i="0" u="none" strike="noStrike" dirty="0" err="1">
                <a:solidFill>
                  <a:srgbClr val="000000"/>
                </a:solidFill>
                <a:effectLst/>
              </a:rPr>
              <a:t>hacer</a:t>
            </a:r>
            <a:r>
              <a:rPr lang="en-US" b="0" i="0" u="none" strike="noStrike" dirty="0">
                <a:solidFill>
                  <a:srgbClr val="000000"/>
                </a:solidFill>
                <a:effectLst/>
              </a:rPr>
              <a:t>. No </a:t>
            </a:r>
            <a:r>
              <a:rPr lang="en-US" b="0" i="0" u="none" strike="noStrike" dirty="0" err="1">
                <a:solidFill>
                  <a:srgbClr val="000000"/>
                </a:solidFill>
                <a:effectLst/>
              </a:rPr>
              <a:t>tenemos</a:t>
            </a:r>
            <a:r>
              <a:rPr lang="en-US" b="0" i="0" u="none" strike="noStrike" dirty="0">
                <a:solidFill>
                  <a:srgbClr val="000000"/>
                </a:solidFill>
                <a:effectLst/>
              </a:rPr>
              <a:t> que </a:t>
            </a:r>
            <a:r>
              <a:rPr lang="en-US" b="0" i="0" u="none" strike="noStrike" dirty="0" err="1">
                <a:solidFill>
                  <a:srgbClr val="000000"/>
                </a:solidFill>
                <a:effectLst/>
              </a:rPr>
              <a:t>tener</a:t>
            </a:r>
            <a:r>
              <a:rPr lang="en-US" b="0" i="0" u="none" strike="noStrike" dirty="0">
                <a:solidFill>
                  <a:srgbClr val="000000"/>
                </a:solidFill>
                <a:effectLst/>
              </a:rPr>
              <a:t> </a:t>
            </a:r>
            <a:r>
              <a:rPr lang="en-US" b="0" i="0" u="none" strike="noStrike" dirty="0" err="1">
                <a:solidFill>
                  <a:srgbClr val="000000"/>
                </a:solidFill>
                <a:effectLst/>
              </a:rPr>
              <a:t>todas</a:t>
            </a:r>
            <a:r>
              <a:rPr lang="en-US" b="0" i="0" u="none" strike="noStrike" dirty="0">
                <a:solidFill>
                  <a:srgbClr val="000000"/>
                </a:solidFill>
                <a:effectLst/>
              </a:rPr>
              <a:t> las </a:t>
            </a:r>
            <a:r>
              <a:rPr lang="en-US" b="0" i="0" u="none" strike="noStrike" dirty="0" err="1">
                <a:solidFill>
                  <a:srgbClr val="000000"/>
                </a:solidFill>
                <a:effectLst/>
              </a:rPr>
              <a:t>respuestas</a:t>
            </a:r>
            <a:r>
              <a:rPr lang="en-US" b="0" i="0" u="none" strike="noStrike" dirty="0">
                <a:solidFill>
                  <a:srgbClr val="000000"/>
                </a:solidFill>
                <a:effectLst/>
              </a:rPr>
              <a:t>; </a:t>
            </a:r>
            <a:r>
              <a:rPr lang="en-US" b="0" i="0" u="none" strike="noStrike" dirty="0" err="1">
                <a:solidFill>
                  <a:srgbClr val="000000"/>
                </a:solidFill>
                <a:effectLst/>
              </a:rPr>
              <a:t>encontramos</a:t>
            </a:r>
            <a:r>
              <a:rPr lang="en-US" b="0" i="0" u="none" strike="noStrike" dirty="0">
                <a:solidFill>
                  <a:srgbClr val="000000"/>
                </a:solidFill>
                <a:effectLst/>
              </a:rPr>
              <a:t> las </a:t>
            </a:r>
            <a:r>
              <a:rPr lang="en-US" b="0" i="0" u="none" strike="noStrike" dirty="0" err="1">
                <a:solidFill>
                  <a:srgbClr val="000000"/>
                </a:solidFill>
                <a:effectLst/>
              </a:rPr>
              <a:t>respuestas</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la Palabra.</a:t>
            </a:r>
            <a:endParaRPr lang="en-US" b="0" i="0" u="none" strike="noStrike" dirty="0">
              <a:solidFill>
                <a:srgbClr val="000000"/>
              </a:solidFill>
              <a:effectLst/>
            </a:endParaRPr>
          </a:p>
          <a:p>
            <a:pPr marL="457200" indent="-298450" algn="l"/>
            <a:endParaRPr lang="en-US" b="0" i="0" u="none" strike="noStrike" dirty="0">
              <a:solidFill>
                <a:srgbClr val="000000"/>
              </a:solidFill>
              <a:effectLst/>
            </a:endParaRPr>
          </a:p>
          <a:p>
            <a:pPr marL="457200" indent="-298450" algn="l"/>
            <a:r>
              <a:rPr lang="en-US" b="0" i="0" u="none" strike="noStrike" dirty="0" err="1">
                <a:solidFill>
                  <a:srgbClr val="000000"/>
                </a:solidFill>
                <a:effectLst/>
              </a:rPr>
              <a:t>Recuerda</a:t>
            </a:r>
            <a:r>
              <a:rPr lang="en-US" b="0" i="0" u="none" strike="noStrike" dirty="0">
                <a:solidFill>
                  <a:srgbClr val="000000"/>
                </a:solidFill>
                <a:effectLst/>
              </a:rPr>
              <a:t> a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discípulos</a:t>
            </a:r>
            <a:r>
              <a:rPr lang="en-US" b="0" i="0" u="none" strike="noStrike" dirty="0">
                <a:solidFill>
                  <a:srgbClr val="000000"/>
                </a:solidFill>
                <a:effectLst/>
              </a:rPr>
              <a:t>, </a:t>
            </a:r>
            <a:r>
              <a:rPr lang="en-US" b="0" i="0" u="none" strike="noStrike" dirty="0" err="1">
                <a:solidFill>
                  <a:srgbClr val="000000"/>
                </a:solidFill>
                <a:effectLst/>
              </a:rPr>
              <a:t>caminando</a:t>
            </a:r>
            <a:r>
              <a:rPr lang="en-US" b="0" i="0" u="none" strike="noStrike" dirty="0">
                <a:solidFill>
                  <a:srgbClr val="000000"/>
                </a:solidFill>
                <a:effectLst/>
              </a:rPr>
              <a:t> con Jesús y </a:t>
            </a:r>
            <a:r>
              <a:rPr lang="en-US" b="0" i="0" u="none" strike="noStrike" dirty="0" err="1">
                <a:solidFill>
                  <a:srgbClr val="000000"/>
                </a:solidFill>
                <a:effectLst/>
              </a:rPr>
              <a:t>aprendiendo</a:t>
            </a:r>
            <a:r>
              <a:rPr lang="en-US" b="0" i="0" u="none" strike="noStrike" dirty="0">
                <a:solidFill>
                  <a:srgbClr val="000000"/>
                </a:solidFill>
                <a:effectLst/>
              </a:rPr>
              <a:t> de </a:t>
            </a:r>
            <a:r>
              <a:rPr lang="en-US" b="0" i="0" u="none" strike="noStrike" dirty="0" err="1">
                <a:solidFill>
                  <a:srgbClr val="000000"/>
                </a:solidFill>
                <a:effectLst/>
              </a:rPr>
              <a:t>Él</a:t>
            </a:r>
            <a:r>
              <a:rPr lang="en-US" b="0" i="0" u="none" strike="noStrike" dirty="0">
                <a:solidFill>
                  <a:srgbClr val="000000"/>
                </a:solidFill>
                <a:effectLst/>
              </a:rPr>
              <a:t>. Eso es lo que </a:t>
            </a:r>
            <a:r>
              <a:rPr lang="en-US" b="0" i="0" u="none" strike="noStrike" dirty="0" err="1">
                <a:solidFill>
                  <a:srgbClr val="000000"/>
                </a:solidFill>
                <a:effectLst/>
              </a:rPr>
              <a:t>nosotros</a:t>
            </a:r>
            <a:r>
              <a:rPr lang="en-US" b="0" i="0" u="none" strike="noStrike" dirty="0">
                <a:solidFill>
                  <a:srgbClr val="000000"/>
                </a:solidFill>
                <a:effectLst/>
              </a:rPr>
              <a:t> también </a:t>
            </a:r>
            <a:r>
              <a:rPr lang="en-US" b="0" i="0" u="none" strike="noStrike" dirty="0" err="1">
                <a:solidFill>
                  <a:srgbClr val="000000"/>
                </a:solidFill>
                <a:effectLst/>
              </a:rPr>
              <a:t>estamos</a:t>
            </a:r>
            <a:r>
              <a:rPr lang="en-US" b="0" i="0" u="none" strike="noStrike" dirty="0">
                <a:solidFill>
                  <a:srgbClr val="000000"/>
                </a:solidFill>
                <a:effectLst/>
              </a:rPr>
              <a:t> </a:t>
            </a:r>
            <a:r>
              <a:rPr lang="en-US" b="0" i="0" u="none" strike="noStrike" dirty="0" err="1">
                <a:solidFill>
                  <a:srgbClr val="000000"/>
                </a:solidFill>
                <a:effectLst/>
              </a:rPr>
              <a:t>haciendo</a:t>
            </a:r>
            <a:r>
              <a:rPr lang="en-US" b="0" i="0" u="none" strike="noStrike" dirty="0">
                <a:solidFill>
                  <a:srgbClr val="000000"/>
                </a:solidFill>
                <a:effectLst/>
              </a:rPr>
              <a:t>. Academia Cristo </a:t>
            </a:r>
            <a:r>
              <a:rPr lang="en-US" b="0" i="0" u="none" strike="noStrike" dirty="0" err="1">
                <a:solidFill>
                  <a:srgbClr val="000000"/>
                </a:solidFill>
                <a:effectLst/>
              </a:rPr>
              <a:t>existe</a:t>
            </a:r>
            <a:r>
              <a:rPr lang="en-US" b="0" i="0" u="none" strike="noStrike" dirty="0">
                <a:solidFill>
                  <a:srgbClr val="000000"/>
                </a:solidFill>
                <a:effectLst/>
              </a:rPr>
              <a:t> para </a:t>
            </a:r>
            <a:r>
              <a:rPr lang="en-US" b="0" i="0" u="none" strike="noStrike" dirty="0" err="1">
                <a:solidFill>
                  <a:srgbClr val="000000"/>
                </a:solidFill>
                <a:effectLst/>
              </a:rPr>
              <a:t>enseñarte</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Jesús y </a:t>
            </a:r>
            <a:r>
              <a:rPr lang="en-US" b="0" i="0" u="none" strike="noStrike" dirty="0" err="1">
                <a:solidFill>
                  <a:srgbClr val="000000"/>
                </a:solidFill>
                <a:effectLst/>
              </a:rPr>
              <a:t>capacitarte</a:t>
            </a:r>
            <a:r>
              <a:rPr lang="en-US" b="0" i="0" u="none" strike="noStrike" dirty="0">
                <a:solidFill>
                  <a:srgbClr val="000000"/>
                </a:solidFill>
                <a:effectLst/>
              </a:rPr>
              <a:t> para </a:t>
            </a:r>
            <a:r>
              <a:rPr lang="en-US" b="0" i="0" u="none" strike="noStrike" dirty="0" err="1">
                <a:solidFill>
                  <a:srgbClr val="000000"/>
                </a:solidFill>
                <a:effectLst/>
              </a:rPr>
              <a:t>hablar</a:t>
            </a:r>
            <a:r>
              <a:rPr lang="en-US" b="0" i="0" u="none" strike="noStrike" dirty="0">
                <a:solidFill>
                  <a:srgbClr val="000000"/>
                </a:solidFill>
                <a:effectLst/>
              </a:rPr>
              <a:t> de la </a:t>
            </a:r>
            <a:r>
              <a:rPr lang="en-US" b="0" i="0" u="none" strike="noStrike" dirty="0" err="1">
                <a:solidFill>
                  <a:srgbClr val="000000"/>
                </a:solidFill>
                <a:effectLst/>
              </a:rPr>
              <a:t>bondad</a:t>
            </a:r>
            <a:r>
              <a:rPr lang="en-US" b="0" i="0" u="none" strike="noStrike" dirty="0">
                <a:solidFill>
                  <a:srgbClr val="000000"/>
                </a:solidFill>
                <a:effectLst/>
              </a:rPr>
              <a:t> de Dios a </a:t>
            </a:r>
            <a:r>
              <a:rPr lang="en-US" b="0" i="0" u="none" strike="noStrike" dirty="0" err="1">
                <a:solidFill>
                  <a:srgbClr val="000000"/>
                </a:solidFill>
                <a:effectLst/>
              </a:rPr>
              <a:t>otros</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tu</a:t>
            </a:r>
            <a:r>
              <a:rPr lang="en-US" b="0" i="0" u="none" strike="noStrike" dirty="0">
                <a:solidFill>
                  <a:srgbClr val="000000"/>
                </a:solidFill>
                <a:effectLst/>
              </a:rPr>
              <a:t> </a:t>
            </a:r>
            <a:r>
              <a:rPr lang="en-US" b="0" i="0" u="none" strike="noStrike" dirty="0" err="1">
                <a:solidFill>
                  <a:srgbClr val="000000"/>
                </a:solidFill>
                <a:effectLst/>
              </a:rPr>
              <a:t>hogar</a:t>
            </a:r>
            <a:r>
              <a:rPr lang="en-US" b="0" i="0" u="none" strike="noStrike" dirty="0">
                <a:solidFill>
                  <a:srgbClr val="000000"/>
                </a:solidFill>
                <a:effectLst/>
              </a:rPr>
              <a:t> y </a:t>
            </a:r>
            <a:r>
              <a:rPr lang="en-US" b="0" i="0" u="none" strike="noStrike" dirty="0" err="1">
                <a:solidFill>
                  <a:srgbClr val="000000"/>
                </a:solidFill>
                <a:effectLst/>
              </a:rPr>
              <a:t>comunidad</a:t>
            </a:r>
            <a:r>
              <a:rPr lang="en-US" b="0" i="0" u="none" strike="noStrike" dirty="0">
                <a:solidFill>
                  <a:srgbClr val="000000"/>
                </a:solidFill>
                <a:effectLst/>
              </a:rPr>
              <a:t>. ¡Sigue </a:t>
            </a:r>
            <a:r>
              <a:rPr lang="en-US" b="0" i="0" u="none" strike="noStrike" dirty="0" err="1">
                <a:solidFill>
                  <a:srgbClr val="000000"/>
                </a:solidFill>
                <a:effectLst/>
              </a:rPr>
              <a:t>estudiando</a:t>
            </a:r>
            <a:r>
              <a:rPr lang="en-US" b="0" i="0" u="none" strike="noStrike" dirty="0">
                <a:solidFill>
                  <a:srgbClr val="000000"/>
                </a:solidFill>
                <a:effectLst/>
              </a:rPr>
              <a:t> con </a:t>
            </a:r>
            <a:r>
              <a:rPr lang="en-US" b="0" i="0" u="none" strike="noStrike" dirty="0" err="1">
                <a:solidFill>
                  <a:srgbClr val="000000"/>
                </a:solidFill>
                <a:effectLst/>
              </a:rPr>
              <a:t>nosotros</a:t>
            </a:r>
            <a:r>
              <a:rPr lang="en-US" b="0" i="0" u="none" strike="noStrike" dirty="0">
                <a:solidFill>
                  <a:srgbClr val="000000"/>
                </a:solidFill>
                <a:effectLst/>
              </a:rPr>
              <a:t>!</a:t>
            </a:r>
            <a:endParaRPr lang="en-US" b="0" i="0" u="none" strike="noStrike" dirty="0">
              <a:solidFill>
                <a:srgbClr val="000000"/>
              </a:solidFill>
              <a:effectLst/>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Oración de clausura </a:t>
            </a:r>
            <a:r>
              <a:rPr lang="es-ES" sz="1800">
                <a:effectLst/>
                <a:latin typeface="Calibri" panose="020F0502020204030204" pitchFamily="34" charset="0"/>
                <a:ea typeface="Calibri" panose="020F0502020204030204" pitchFamily="34" charset="0"/>
              </a:rPr>
              <a:t>y despedida</a:t>
            </a:r>
            <a:endParaRPr lang="es-ES" sz="180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y Salvador nuestro, gracias por la lección de hoy y por el amor que nos muestras a través de tu Palabra. Nos has llamado, así como llamaste a Mateo, no por nuestros méritos, sino por tu infinita gracia. Ayúdanos a seguir tu ejemplo, a hablar con los demás con humildad y amor. Que nuestro testimonio glorifique tu nombre.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Padre </a:t>
            </a:r>
            <a:r>
              <a:rPr lang="es-CO" altLang="es-ES" sz="1800" dirty="0">
                <a:effectLst/>
                <a:latin typeface="Calibri" panose="020F0502020204030204" pitchFamily="34" charset="0"/>
                <a:ea typeface="Calibri" panose="020F0502020204030204" pitchFamily="34" charset="0"/>
              </a:rPr>
              <a:t>C</a:t>
            </a:r>
            <a:r>
              <a:rPr lang="es-ES" sz="1800" dirty="0">
                <a:effectLst/>
                <a:latin typeface="Calibri" panose="020F0502020204030204" pitchFamily="34" charset="0"/>
                <a:ea typeface="Calibri" panose="020F0502020204030204" pitchFamily="34" charset="0"/>
              </a:rPr>
              <a:t>elestial, acompáñanos en nuestro caminar diario, fortalécenos con tu Espíritu Santo y danos corazones dispuestos a compartir tu mensaje de salvación. Que seamos luz en medio del mundo y testigos fieles de tu amor. En el nombre de Jesús oramos. Amé</a:t>
            </a:r>
            <a:r>
              <a:rPr lang="es-CO" altLang="es-ES" sz="1800" dirty="0">
                <a:effectLst/>
                <a:latin typeface="Calibri" panose="020F0502020204030204" pitchFamily="34" charset="0"/>
                <a:ea typeface="Calibri" panose="020F0502020204030204" pitchFamily="34" charset="0"/>
              </a:rPr>
              <a:t>n</a:t>
            </a: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a:t>
            </a:r>
            <a:r>
              <a:rPr lang="es-CO" altLang="es-ES" sz="1800" dirty="0">
                <a:solidFill>
                  <a:srgbClr val="000000"/>
                </a:solidFill>
                <a:effectLst/>
                <a:latin typeface="Calibri" panose="020F0502020204030204" pitchFamily="34" charset="0"/>
                <a:ea typeface="Calibri" panose="020F0502020204030204" pitchFamily="34" charset="0"/>
              </a:rPr>
              <a:t>de hoy</a:t>
            </a:r>
            <a:r>
              <a:rPr lang="es-ES" sz="1800" dirty="0">
                <a:solidFill>
                  <a:srgbClr val="000000"/>
                </a:solidFill>
                <a:effectLst/>
                <a:latin typeface="Calibri" panose="020F0502020204030204" pitchFamily="34" charset="0"/>
                <a:ea typeface="Calibri" panose="020F0502020204030204" pitchFamily="34" charset="0"/>
              </a:rPr>
              <a:t>,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Analizar y aplicar la historia de Mateo 9:9-13 utilizando el método de las 4C.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2. Describir el hábito de un discípulo: Hablar con la gente.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Considerar la hospitalidad como una forma de hablar con otros.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100" b="1" dirty="0">
                <a:effectLst/>
                <a:latin typeface="Calibri" panose="020F0502020204030204" pitchFamily="34" charset="0"/>
                <a:ea typeface="Calibri" panose="020F0502020204030204" pitchFamily="34" charset="0"/>
              </a:rPr>
              <a:t>¿En qué se diferencia la forma en que se forma un equipo nacional de fútbol de la manera en que Jesús formó su equipo de discípulos?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 </a:t>
            </a:r>
            <a:endParaRPr lang="es-E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171450" marR="0" indent="-171450"/>
            <a:r>
              <a:rPr lang="es-ES" sz="1100" dirty="0">
                <a:solidFill>
                  <a:srgbClr val="000000"/>
                </a:solidFill>
                <a:effectLst/>
                <a:latin typeface="Calibri" panose="020F0502020204030204" pitchFamily="34" charset="0"/>
                <a:ea typeface="Calibri" panose="020F0502020204030204" pitchFamily="34" charset="0"/>
              </a:rPr>
              <a:t>Un equipo nacional de fútbol se forma eligiendo a los jugadores más talentosos y capacitados, aquellos que han demostrado su habilidad en el deporte a lo largo del tiempo. La selección se basa en méritos, rendimiento y experiencia. </a:t>
            </a:r>
            <a:endParaRPr lang="es-ES" sz="1100" dirty="0">
              <a:solidFill>
                <a:srgbClr val="000000"/>
              </a:solidFill>
              <a:effectLst/>
              <a:latin typeface="Calibri" panose="020F0502020204030204" pitchFamily="34" charset="0"/>
              <a:ea typeface="Calibri" panose="020F0502020204030204" pitchFamily="34" charset="0"/>
            </a:endParaRPr>
          </a:p>
          <a:p>
            <a:pPr marL="171450" marR="0" indent="-171450"/>
            <a:endParaRPr lang="en-US" sz="1100" dirty="0">
              <a:solidFill>
                <a:srgbClr val="000000"/>
              </a:solidFill>
              <a:effectLst/>
              <a:latin typeface="Calibri" panose="020F0502020204030204" pitchFamily="34" charset="0"/>
              <a:ea typeface="Calibri" panose="020F0502020204030204" pitchFamily="34" charset="0"/>
            </a:endParaRPr>
          </a:p>
          <a:p>
            <a:pPr marL="171450" marR="0" indent="-171450"/>
            <a:r>
              <a:rPr lang="es-ES" sz="1100" dirty="0">
                <a:solidFill>
                  <a:srgbClr val="000000"/>
                </a:solidFill>
                <a:effectLst/>
                <a:latin typeface="Calibri" panose="020F0502020204030204" pitchFamily="34" charset="0"/>
                <a:ea typeface="Calibri" panose="020F0502020204030204" pitchFamily="34" charset="0"/>
              </a:rPr>
              <a:t>En cambio, Jesús no eligió a sus discípulos por su capacidad o prestigio, sino por su gracia. Llamó a personas comunes, incluso a marginados como Mateo. Su selección no depende de habilidades humana</a:t>
            </a:r>
            <a:r>
              <a:rPr lang="es-CO" altLang="es-ES" sz="1100" dirty="0">
                <a:solidFill>
                  <a:srgbClr val="000000"/>
                </a:solidFill>
                <a:effectLst/>
                <a:latin typeface="Calibri" panose="020F0502020204030204" pitchFamily="34" charset="0"/>
                <a:ea typeface="Calibri" panose="020F0502020204030204" pitchFamily="34" charset="0"/>
              </a:rPr>
              <a:t>s</a:t>
            </a:r>
            <a:r>
              <a:rPr lang="es-ES" sz="1100" dirty="0">
                <a:solidFill>
                  <a:srgbClr val="000000"/>
                </a:solidFill>
                <a:effectLst/>
                <a:latin typeface="Calibri" panose="020F0502020204030204" pitchFamily="34" charset="0"/>
                <a:ea typeface="Calibri" panose="020F0502020204030204" pitchFamily="34" charset="0"/>
              </a:rPr>
              <a:t>, sino del propósito divino de transformar vidas y llevar el mensaje de salvación. </a:t>
            </a:r>
            <a:endParaRPr lang="en-US" sz="1100" dirty="0">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Mateo 9:9-13</a:t>
            </a:r>
            <a:endParaRPr lang="es-ES" sz="1800" i="1"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9 Al continuar su camino, Jesús vio a un hombre llamado Mateo, que estaba sentado donde se cobraban los impuestos, y le dijo: «Sígueme.» Y Mateo se levantó y lo siguió. 10 Estando Jesús en la casa, sentado a la mesa, muchos cobradores de impuestos y pecadores que habían venido se sentaron también a la mesa, con Jesús y sus discípulos. 11 Cuando los fariseos vieron esto, dijeron a los discípulos: «¿Por qué come su Maestro con cobradores de impuestos y con pecadores?» 12 Al oír esto, Jesús les dijo: «No son los sanos los que necesitan de un médico, sino los enfermos. 13 Vayan y aprendan lo que significa “Misericordia quiero, y no sacrificio”. Porque no he venido a llamar a los justos al arrepentimiento, sino a los pecadores.»</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CONSIDERAR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Seis preguntas para repasar los suceso</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detalles y contexto de la historia: Este paso nos da la base de conocimiento para que la apliquemos bien. </a:t>
            </a:r>
            <a:endParaRPr lang="en-US" sz="1800" dirty="0">
              <a:effectLst/>
              <a:latin typeface="Calibri" panose="020F0502020204030204" pitchFamily="34" charset="0"/>
              <a:ea typeface="Calibri" panose="020F0502020204030204" pitchFamily="34" charset="0"/>
            </a:endParaRPr>
          </a:p>
          <a:p>
            <a:pPr marL="0" marR="0" indent="0">
              <a:buFontTx/>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¿Quiénes son los personajes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V.9 Jesús y Mateo, quien estaba sentado donde se cobraron los impuestos.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V.10 Publicanos y pecadores que sentaron juntamente a la mesa con Jesús.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V.10 Los discípulos.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V.11 Los fariseos.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V.12 Los “sanos” y los “enfermos”; V.13 Los “justos” y los “pecadores”</a:t>
            </a:r>
            <a:endParaRPr lang="en-US" sz="18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¿Cuáles son los objetos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V.9 Los tributos públicos (impuestos).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V.10 la mesa de la casa de Mateo.</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1.xml"/><Relationship Id="rId2" Type="http://schemas.openxmlformats.org/officeDocument/2006/relationships/image" Target="../media/image21.jpe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Google Shape;170;g2ae502832d3_0_0"/>
          <p:cNvPicPr preferRelativeResize="0"/>
          <p:nvPr/>
        </p:nvPicPr>
        <p:blipFill>
          <a:blip r:embed="rId1"/>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7" name="Google Shape;277;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3"/>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79" name="Google Shape;279;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0" name="Google Shape;280;p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3"/>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Dónde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82" name="Google Shape;282;p13" descr="A black background with a black square&#10;&#10;Description automatically generated with medium confidence"/>
          <p:cNvPicPr preferRelativeResize="0"/>
          <p:nvPr/>
        </p:nvPicPr>
        <p:blipFill rotWithShape="1">
          <a:blip r:embed="rId2"/>
          <a:srcRect/>
          <a:stretch>
            <a:fillRect/>
          </a:stretch>
        </p:blipFill>
        <p:spPr>
          <a:xfrm>
            <a:off x="9076083" y="1470749"/>
            <a:ext cx="1127705" cy="1374727"/>
          </a:xfrm>
          <a:prstGeom prst="rect">
            <a:avLst/>
          </a:prstGeom>
          <a:noFill/>
          <a:ln>
            <a:noFill/>
          </a:ln>
        </p:spPr>
      </p:pic>
      <p:pic>
        <p:nvPicPr>
          <p:cNvPr id="283" name="Google Shape;283;p13"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89" name="Google Shape;289;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4"/>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91" name="Google Shape;291;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2" name="Google Shape;292;p1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4"/>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94" name="Google Shape;294;p14" descr="A black background with a black square&#10;&#10;Description automatically generated with medium confidence"/>
          <p:cNvPicPr preferRelativeResize="0"/>
          <p:nvPr/>
        </p:nvPicPr>
        <p:blipFill rotWithShape="1">
          <a:blip r:embed="rId2"/>
          <a:srcRect/>
          <a:stretch>
            <a:fillRect/>
          </a:stretch>
        </p:blipFill>
        <p:spPr>
          <a:xfrm>
            <a:off x="9269912" y="1743573"/>
            <a:ext cx="824369" cy="950227"/>
          </a:xfrm>
          <a:prstGeom prst="rect">
            <a:avLst/>
          </a:prstGeom>
          <a:noFill/>
          <a:ln>
            <a:noFill/>
          </a:ln>
        </p:spPr>
      </p:pic>
      <p:pic>
        <p:nvPicPr>
          <p:cNvPr id="295" name="Google Shape;295;p1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2"/>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3" name="Google Shape;313;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16"/>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a:t>
            </a:r>
            <a:r>
              <a:rPr lang="en-US" sz="3890" dirty="0">
                <a:solidFill>
                  <a:schemeClr val="dk1"/>
                </a:solidFill>
                <a:latin typeface="Lato" panose="020F0502020204030203"/>
                <a:ea typeface="Lato" panose="020F0502020204030203"/>
                <a:cs typeface="Lato" panose="020F0502020204030203"/>
                <a:sym typeface="Lato" panose="020F0502020204030203"/>
              </a:rPr>
              <a:t>o 9:9-13</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15" name="Google Shape;315;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p16"/>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16"/>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¿Se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18" name="Google Shape;318;p16"/>
          <p:cNvPicPr preferRelativeResize="0"/>
          <p:nvPr/>
        </p:nvPicPr>
        <p:blipFill rotWithShape="1">
          <a:blip r:embed="rId2"/>
          <a:srcRect/>
          <a:stretch>
            <a:fillRect/>
          </a:stretch>
        </p:blipFill>
        <p:spPr>
          <a:xfrm>
            <a:off x="9202567" y="1460358"/>
            <a:ext cx="1078769" cy="1379086"/>
          </a:xfrm>
          <a:prstGeom prst="rect">
            <a:avLst/>
          </a:prstGeom>
          <a:noFill/>
          <a:ln>
            <a:noFill/>
          </a:ln>
        </p:spPr>
      </p:pic>
      <p:pic>
        <p:nvPicPr>
          <p:cNvPr id="319" name="Google Shape;319;p16"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6" name="Google Shape;336;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Mateo 9:9-13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8" name="Google Shape;338;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8"/>
          <p:cNvSpPr txBox="1"/>
          <p:nvPr/>
        </p:nvSpPr>
        <p:spPr>
          <a:xfrm>
            <a:off x="4127381" y="4163146"/>
            <a:ext cx="7432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punto principal de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p18" descr="A black background with a black square&#10;&#10;Description automatically generated with medium confidence"/>
          <p:cNvPicPr preferRelativeResize="0"/>
          <p:nvPr/>
        </p:nvPicPr>
        <p:blipFill rotWithShape="1">
          <a:blip r:embed="rId2"/>
          <a:srcRect/>
          <a:stretch>
            <a:fillRect/>
          </a:stretch>
        </p:blipFill>
        <p:spPr>
          <a:xfrm>
            <a:off x="9253057" y="1681917"/>
            <a:ext cx="1247432" cy="1167468"/>
          </a:xfrm>
          <a:prstGeom prst="rect">
            <a:avLst/>
          </a:prstGeom>
          <a:noFill/>
          <a:ln>
            <a:noFill/>
          </a:ln>
        </p:spPr>
      </p:pic>
      <p:pic>
        <p:nvPicPr>
          <p:cNvPr id="342" name="Google Shape;342;p1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2"/>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2"/>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2"/>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Mateo 9:9-13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Hablar con la </a:t>
              </a:r>
              <a:r>
                <a:rPr lang="en-US" sz="2800" dirty="0" err="1">
                  <a:solidFill>
                    <a:schemeClr val="tx1"/>
                  </a:solidFill>
                  <a:latin typeface="Lato" panose="020F0502020204030203"/>
                  <a:ea typeface="Lato" panose="020F0502020204030203"/>
                  <a:cs typeface="Lato" panose="020F0502020204030203"/>
                  <a:sym typeface="Lato" panose="020F0502020204030203"/>
                </a:rPr>
                <a:t>gente</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hospitalidad</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forma de </a:t>
              </a:r>
              <a:r>
                <a:rPr lang="en-US" sz="2800" dirty="0" err="1">
                  <a:solidFill>
                    <a:schemeClr val="lt1"/>
                  </a:solidFill>
                  <a:latin typeface="Lato" panose="020F0502020204030203"/>
                  <a:ea typeface="Lato" panose="020F0502020204030203"/>
                  <a:cs typeface="Lato" panose="020F0502020204030203"/>
                  <a:sym typeface="Lato" panose="020F0502020204030203"/>
                </a:rPr>
                <a:t>hablar</a:t>
              </a:r>
              <a:r>
                <a:rPr lang="en-US" sz="2800" dirty="0">
                  <a:solidFill>
                    <a:schemeClr val="lt1"/>
                  </a:solidFill>
                  <a:latin typeface="Lato" panose="020F0502020204030203"/>
                  <a:ea typeface="Lato" panose="020F0502020204030203"/>
                  <a:cs typeface="Lato" panose="020F0502020204030203"/>
                  <a:sym typeface="Lato" panose="020F0502020204030203"/>
                </a:rPr>
                <a:t> con </a:t>
              </a:r>
              <a:r>
                <a:rPr lang="en-US" sz="2800" dirty="0" err="1">
                  <a:solidFill>
                    <a:schemeClr val="lt1"/>
                  </a:solidFill>
                  <a:latin typeface="Lato" panose="020F0502020204030203"/>
                  <a:ea typeface="Lato" panose="020F0502020204030203"/>
                  <a:cs typeface="Lato" panose="020F0502020204030203"/>
                  <a:sym typeface="Lato" panose="020F0502020204030203"/>
                </a:rPr>
                <a:t>otros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6</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76" name="Google Shape;176;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Hábito </a:t>
            </a:r>
            <a:r>
              <a:rPr lang="en-US" sz="3890">
                <a:solidFill>
                  <a:schemeClr val="dk1"/>
                </a:solidFill>
                <a:latin typeface="Lato" panose="020F0502020204030203"/>
                <a:ea typeface="Lato" panose="020F0502020204030203"/>
                <a:cs typeface="Lato" panose="020F0502020204030203"/>
                <a:sym typeface="Lato" panose="020F0502020204030203"/>
              </a:rPr>
              <a:t>3</a:t>
            </a: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 Hablar con la Gente</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8" name="Google Shape;178;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9" name="Google Shape;179;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El amor perfecto de Jesús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3" name="Google Shape;503;g2b5a1eaf5a7_0_417"/>
          <p:cNvSpPr txBox="1"/>
          <p:nvPr/>
        </p:nvSpPr>
        <p:spPr>
          <a:xfrm>
            <a:off x="2120345" y="1906755"/>
            <a:ext cx="8380144" cy="407799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n-US" sz="3600" i="1" dirty="0">
                <a:solidFill>
                  <a:schemeClr val="dk1"/>
                </a:solidFill>
                <a:latin typeface="Lato" panose="020F0502020204030203"/>
                <a:ea typeface="Lato" panose="020F0502020204030203"/>
                <a:cs typeface="Lato" panose="020F0502020204030203"/>
                <a:sym typeface="Lato" panose="020F0502020204030203"/>
              </a:rPr>
              <a:t>Ama a </a:t>
            </a:r>
            <a:r>
              <a:rPr lang="en-US" sz="3600" i="1" dirty="0" err="1">
                <a:solidFill>
                  <a:schemeClr val="dk1"/>
                </a:solidFill>
                <a:latin typeface="Lato" panose="020F0502020204030203"/>
                <a:ea typeface="Lato" panose="020F0502020204030203"/>
                <a:cs typeface="Lato" panose="020F0502020204030203"/>
                <a:sym typeface="Lato" panose="020F0502020204030203"/>
              </a:rPr>
              <a:t>todas</a:t>
            </a:r>
            <a:r>
              <a:rPr lang="en-US" sz="3600" i="1" dirty="0">
                <a:solidFill>
                  <a:schemeClr val="dk1"/>
                </a:solidFill>
                <a:latin typeface="Lato" panose="020F0502020204030203"/>
                <a:ea typeface="Lato" panose="020F0502020204030203"/>
                <a:cs typeface="Lato" panose="020F0502020204030203"/>
                <a:sym typeface="Lato" panose="020F0502020204030203"/>
              </a:rPr>
              <a:t> las personas </a:t>
            </a:r>
            <a:r>
              <a:rPr lang="en-US" sz="3600" i="1" dirty="0" err="1">
                <a:solidFill>
                  <a:schemeClr val="dk1"/>
                </a:solidFill>
                <a:latin typeface="Lato" panose="020F0502020204030203"/>
                <a:ea typeface="Lato" panose="020F0502020204030203"/>
                <a:cs typeface="Lato" panose="020F0502020204030203"/>
                <a:sym typeface="Lato" panose="020F0502020204030203"/>
              </a:rPr>
              <a:t>perfectamente</a:t>
            </a:r>
            <a:r>
              <a:rPr lang="en-US" sz="3600" i="1" dirty="0">
                <a:solidFill>
                  <a:schemeClr val="dk1"/>
                </a:solidFill>
                <a:latin typeface="Lato" panose="020F0502020204030203"/>
                <a:ea typeface="Lato" panose="020F0502020204030203"/>
                <a:cs typeface="Lato" panose="020F0502020204030203"/>
                <a:sym typeface="Lato" panose="020F0502020204030203"/>
              </a:rPr>
              <a:t>. </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600" i="1" dirty="0">
                <a:solidFill>
                  <a:schemeClr val="dk1"/>
                </a:solidFill>
                <a:latin typeface="Lato" panose="020F0502020204030203"/>
                <a:ea typeface="Lato" panose="020F0502020204030203"/>
                <a:cs typeface="Lato" panose="020F0502020204030203"/>
                <a:sym typeface="Lato" panose="020F0502020204030203"/>
              </a:rPr>
              <a:t>Su amor </a:t>
            </a:r>
            <a:r>
              <a:rPr lang="en-US" sz="3600" i="1" dirty="0" err="1">
                <a:solidFill>
                  <a:schemeClr val="dk1"/>
                </a:solidFill>
                <a:latin typeface="Lato" panose="020F0502020204030203"/>
                <a:ea typeface="Lato" panose="020F0502020204030203"/>
                <a:cs typeface="Lato" panose="020F0502020204030203"/>
                <a:sym typeface="Lato" panose="020F0502020204030203"/>
              </a:rPr>
              <a:t>nos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motiva</a:t>
            </a:r>
            <a:r>
              <a:rPr lang="en-US" sz="3600" i="1" dirty="0">
                <a:solidFill>
                  <a:schemeClr val="dk1"/>
                </a:solidFill>
                <a:latin typeface="Lato" panose="020F0502020204030203"/>
                <a:ea typeface="Lato" panose="020F0502020204030203"/>
                <a:cs typeface="Lato" panose="020F0502020204030203"/>
                <a:sym typeface="Lato" panose="020F0502020204030203"/>
              </a:rPr>
              <a:t> a </a:t>
            </a:r>
            <a:r>
              <a:rPr lang="en-US" sz="3600" i="1" dirty="0" err="1">
                <a:solidFill>
                  <a:schemeClr val="dk1"/>
                </a:solidFill>
                <a:latin typeface="Lato" panose="020F0502020204030203"/>
                <a:ea typeface="Lato" panose="020F0502020204030203"/>
                <a:cs typeface="Lato" panose="020F0502020204030203"/>
                <a:sym typeface="Lato" panose="020F0502020204030203"/>
              </a:rPr>
              <a:t>amar</a:t>
            </a:r>
            <a:r>
              <a:rPr lang="en-US" sz="3600" i="1" dirty="0">
                <a:solidFill>
                  <a:schemeClr val="dk1"/>
                </a:solidFill>
                <a:latin typeface="Lato" panose="020F0502020204030203"/>
                <a:ea typeface="Lato" panose="020F0502020204030203"/>
                <a:cs typeface="Lato" panose="020F0502020204030203"/>
                <a:sym typeface="Lato" panose="020F0502020204030203"/>
              </a:rPr>
              <a:t>. </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600" i="1" dirty="0">
                <a:solidFill>
                  <a:schemeClr val="dk1"/>
                </a:solidFill>
                <a:latin typeface="Lato" panose="020F0502020204030203"/>
                <a:ea typeface="Lato" panose="020F0502020204030203"/>
                <a:cs typeface="Lato" panose="020F0502020204030203"/>
                <a:sym typeface="Lato" panose="020F0502020204030203"/>
              </a:rPr>
              <a:t>Su amor </a:t>
            </a:r>
            <a:r>
              <a:rPr lang="en-US" sz="3600" i="1" dirty="0" err="1">
                <a:solidFill>
                  <a:schemeClr val="dk1"/>
                </a:solidFill>
                <a:latin typeface="Lato" panose="020F0502020204030203"/>
                <a:ea typeface="Lato" panose="020F0502020204030203"/>
                <a:cs typeface="Lato" panose="020F0502020204030203"/>
                <a:sym typeface="Lato" panose="020F0502020204030203"/>
              </a:rPr>
              <a:t>nos</a:t>
            </a:r>
            <a:r>
              <a:rPr lang="en-US" sz="3600" i="1" dirty="0">
                <a:solidFill>
                  <a:schemeClr val="dk1"/>
                </a:solidFill>
                <a:latin typeface="Lato" panose="020F0502020204030203"/>
                <a:ea typeface="Lato" panose="020F0502020204030203"/>
                <a:cs typeface="Lato" panose="020F0502020204030203"/>
                <a:sym typeface="Lato" panose="020F0502020204030203"/>
              </a:rPr>
              <a:t> da un </a:t>
            </a:r>
            <a:r>
              <a:rPr lang="en-US" sz="3600" i="1" dirty="0" err="1">
                <a:solidFill>
                  <a:schemeClr val="dk1"/>
                </a:solidFill>
                <a:latin typeface="Lato" panose="020F0502020204030203"/>
                <a:ea typeface="Lato" panose="020F0502020204030203"/>
                <a:cs typeface="Lato" panose="020F0502020204030203"/>
                <a:sym typeface="Lato" panose="020F0502020204030203"/>
              </a:rPr>
              <a:t>ejemplo</a:t>
            </a:r>
            <a:r>
              <a:rPr lang="en-US" sz="3600" i="1" dirty="0">
                <a:solidFill>
                  <a:schemeClr val="dk1"/>
                </a:solidFill>
                <a:latin typeface="Lato" panose="020F0502020204030203"/>
                <a:ea typeface="Lato" panose="020F0502020204030203"/>
                <a:cs typeface="Lato" panose="020F0502020204030203"/>
                <a:sym typeface="Lato" panose="020F0502020204030203"/>
              </a:rPr>
              <a:t> a </a:t>
            </a:r>
            <a:r>
              <a:rPr lang="en-US" sz="3600" i="1" dirty="0" err="1">
                <a:solidFill>
                  <a:schemeClr val="dk1"/>
                </a:solidFill>
                <a:latin typeface="Lato" panose="020F0502020204030203"/>
                <a:ea typeface="Lato" panose="020F0502020204030203"/>
                <a:cs typeface="Lato" panose="020F0502020204030203"/>
                <a:sym typeface="Lato" panose="020F0502020204030203"/>
              </a:rPr>
              <a:t>seguir</a:t>
            </a:r>
            <a:r>
              <a:rPr lang="en-US" sz="3600" i="1" dirty="0">
                <a:solidFill>
                  <a:schemeClr val="dk1"/>
                </a:solidFill>
                <a:latin typeface="Lato" panose="020F0502020204030203"/>
                <a:ea typeface="Lato" panose="020F0502020204030203"/>
                <a:cs typeface="Lato" panose="020F0502020204030203"/>
                <a:sym typeface="Lato" panose="020F0502020204030203"/>
              </a:rPr>
              <a:t>. </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9337158" cy="55030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H</a:t>
            </a:r>
            <a:r>
              <a:rPr lang="en-US" sz="4860" dirty="0" err="1">
                <a:solidFill>
                  <a:srgbClr val="009444"/>
                </a:solidFill>
                <a:latin typeface="Lato" panose="020F0502020204030203"/>
                <a:ea typeface="Lato" panose="020F0502020204030203"/>
                <a:cs typeface="Lato" panose="020F0502020204030203"/>
                <a:sym typeface="Lato" panose="020F0502020204030203"/>
              </a:rPr>
              <a:t>ábito</a:t>
            </a:r>
            <a:r>
              <a:rPr lang="en-US" sz="4860" dirty="0">
                <a:solidFill>
                  <a:srgbClr val="009444"/>
                </a:solidFill>
                <a:latin typeface="Lato" panose="020F0502020204030203"/>
                <a:ea typeface="Lato" panose="020F0502020204030203"/>
                <a:cs typeface="Lato" panose="020F0502020204030203"/>
                <a:sym typeface="Lato" panose="020F0502020204030203"/>
              </a:rPr>
              <a:t> 1: </a:t>
            </a:r>
            <a:r>
              <a:rPr lang="en-US" sz="4860" dirty="0" err="1">
                <a:solidFill>
                  <a:srgbClr val="009444"/>
                </a:solidFill>
                <a:latin typeface="Lato" panose="020F0502020204030203"/>
                <a:ea typeface="Lato" panose="020F0502020204030203"/>
                <a:cs typeface="Lato" panose="020F0502020204030203"/>
                <a:sym typeface="Lato" panose="020F0502020204030203"/>
              </a:rPr>
              <a:t>Hacer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bien</a:t>
            </a: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2: Ojos </a:t>
            </a:r>
            <a:r>
              <a:rPr lang="en-US" sz="4860" dirty="0" err="1">
                <a:solidFill>
                  <a:srgbClr val="009444"/>
                </a:solidFill>
                <a:latin typeface="Lato" panose="020F0502020204030203"/>
                <a:ea typeface="Lato" panose="020F0502020204030203"/>
                <a:cs typeface="Lato" panose="020F0502020204030203"/>
                <a:sym typeface="Lato" panose="020F0502020204030203"/>
              </a:rPr>
              <a:t>abiertos</a:t>
            </a: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3: Hablar con la </a:t>
            </a:r>
            <a:r>
              <a:rPr lang="en-US" sz="4860" dirty="0" err="1">
                <a:solidFill>
                  <a:srgbClr val="009444"/>
                </a:solidFill>
                <a:latin typeface="Lato" panose="020F0502020204030203"/>
                <a:ea typeface="Lato" panose="020F0502020204030203"/>
                <a:cs typeface="Lato" panose="020F0502020204030203"/>
                <a:sym typeface="Lato" panose="020F0502020204030203"/>
              </a:rPr>
              <a:t>gente</a:t>
            </a: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3: Hablar con la </a:t>
            </a:r>
            <a:r>
              <a:rPr lang="en-US" sz="4860" dirty="0" err="1">
                <a:solidFill>
                  <a:srgbClr val="009444"/>
                </a:solidFill>
                <a:latin typeface="Lato" panose="020F0502020204030203"/>
                <a:ea typeface="Lato" panose="020F0502020204030203"/>
                <a:cs typeface="Lato" panose="020F0502020204030203"/>
                <a:sym typeface="Lato" panose="020F0502020204030203"/>
              </a:rPr>
              <a:t>gente</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 name="Google Shape;311;g2bfcd57b3d8_2_12"/>
          <p:cNvPicPr preferRelativeResize="0"/>
          <p:nvPr/>
        </p:nvPicPr>
        <p:blipFill rotWithShape="1">
          <a:blip r:embed="rId2"/>
          <a:srcRect t="27838" b="12111"/>
          <a:stretch>
            <a:fillRect/>
          </a:stretch>
        </p:blipFill>
        <p:spPr>
          <a:xfrm>
            <a:off x="1156213" y="1586653"/>
            <a:ext cx="5261687" cy="4653209"/>
          </a:xfrm>
          <a:prstGeom prst="rect">
            <a:avLst/>
          </a:prstGeom>
          <a:noFill/>
          <a:ln>
            <a:noFill/>
          </a:ln>
        </p:spPr>
      </p:pic>
      <p:sp>
        <p:nvSpPr>
          <p:cNvPr id="4" name="Google Shape;503;g2b5a1eaf5a7_0_417"/>
          <p:cNvSpPr txBox="1"/>
          <p:nvPr/>
        </p:nvSpPr>
        <p:spPr>
          <a:xfrm>
            <a:off x="6827519" y="1946772"/>
            <a:ext cx="4343568" cy="446272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n-US" sz="3200" i="1" dirty="0" err="1">
                <a:solidFill>
                  <a:schemeClr val="dk1"/>
                </a:solidFill>
                <a:latin typeface="Lato" panose="020F0502020204030203"/>
                <a:ea typeface="Lato" panose="020F0502020204030203"/>
                <a:cs typeface="Lato" panose="020F0502020204030203"/>
                <a:sym typeface="Lato" panose="020F0502020204030203"/>
              </a:rPr>
              <a:t>Vayan</a:t>
            </a:r>
            <a:r>
              <a:rPr lang="en-US" sz="3200" i="1" dirty="0">
                <a:solidFill>
                  <a:schemeClr val="dk1"/>
                </a:solidFill>
                <a:latin typeface="Lato" panose="020F0502020204030203"/>
                <a:ea typeface="Lato" panose="020F0502020204030203"/>
                <a:cs typeface="Lato" panose="020F0502020204030203"/>
                <a:sym typeface="Lato" panose="020F0502020204030203"/>
              </a:rPr>
              <a:t> y </a:t>
            </a:r>
            <a:r>
              <a:rPr lang="en-US" sz="3200" i="1" dirty="0" err="1">
                <a:solidFill>
                  <a:schemeClr val="dk1"/>
                </a:solidFill>
                <a:latin typeface="Lato" panose="020F0502020204030203"/>
                <a:ea typeface="Lato" panose="020F0502020204030203"/>
                <a:cs typeface="Lato" panose="020F0502020204030203"/>
                <a:sym typeface="Lato" panose="020F0502020204030203"/>
              </a:rPr>
              <a:t>hagan</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discípulos</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bautizándolos</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enseñándoles</a:t>
            </a:r>
            <a:r>
              <a:rPr lang="en-US" sz="3200" i="1" dirty="0">
                <a:solidFill>
                  <a:schemeClr val="dk1"/>
                </a:solidFill>
                <a:latin typeface="Lato" panose="020F0502020204030203"/>
                <a:ea typeface="Lato" panose="020F0502020204030203"/>
                <a:cs typeface="Lato" panose="020F0502020204030203"/>
                <a:sym typeface="Lato" panose="020F0502020204030203"/>
              </a:rPr>
              <a:t> a </a:t>
            </a:r>
            <a:r>
              <a:rPr lang="en-US" sz="3200" i="1" dirty="0" err="1">
                <a:solidFill>
                  <a:schemeClr val="dk1"/>
                </a:solidFill>
                <a:latin typeface="Lato" panose="020F0502020204030203"/>
                <a:ea typeface="Lato" panose="020F0502020204030203"/>
                <a:cs typeface="Lato" panose="020F0502020204030203"/>
                <a:sym typeface="Lato" panose="020F0502020204030203"/>
              </a:rPr>
              <a:t>obedecer</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todo</a:t>
            </a:r>
            <a:r>
              <a:rPr lang="en-US" sz="3200" i="1" dirty="0">
                <a:solidFill>
                  <a:schemeClr val="dk1"/>
                </a:solidFill>
                <a:latin typeface="Lato" panose="020F0502020204030203"/>
                <a:ea typeface="Lato" panose="020F0502020204030203"/>
                <a:cs typeface="Lato" panose="020F0502020204030203"/>
                <a:sym typeface="Lato" panose="020F0502020204030203"/>
              </a:rPr>
              <a:t> lo que les he </a:t>
            </a:r>
            <a:r>
              <a:rPr lang="en-US" sz="3200" i="1" dirty="0" err="1">
                <a:solidFill>
                  <a:schemeClr val="dk1"/>
                </a:solidFill>
                <a:latin typeface="Lato" panose="020F0502020204030203"/>
                <a:ea typeface="Lato" panose="020F0502020204030203"/>
                <a:cs typeface="Lato" panose="020F0502020204030203"/>
                <a:sym typeface="Lato" panose="020F0502020204030203"/>
              </a:rPr>
              <a:t>mandado</a:t>
            </a:r>
            <a:r>
              <a:rPr lang="en-US" sz="3200" i="1" dirty="0">
                <a:solidFill>
                  <a:schemeClr val="dk1"/>
                </a:solidFill>
                <a:latin typeface="Lato" panose="020F0502020204030203"/>
                <a:ea typeface="Lato" panose="020F0502020204030203"/>
                <a:cs typeface="Lato" panose="020F0502020204030203"/>
                <a:sym typeface="Lato" panose="020F0502020204030203"/>
              </a:rPr>
              <a:t>. </a:t>
            </a:r>
            <a:endParaRPr lang="en-US" sz="32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n-US" sz="32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200" i="1" dirty="0">
                <a:solidFill>
                  <a:schemeClr val="dk1"/>
                </a:solidFill>
                <a:latin typeface="Lato" panose="020F0502020204030203"/>
                <a:ea typeface="Lato" panose="020F0502020204030203"/>
                <a:cs typeface="Lato" panose="020F0502020204030203"/>
                <a:sym typeface="Lato" panose="020F0502020204030203"/>
              </a:rPr>
              <a:t>Mateo 28:19-20</a:t>
            </a:r>
            <a:endParaRPr lang="en-US" sz="32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1259194"/>
            <a:ext cx="8579075" cy="4339609"/>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2 Corintios 4:13</a:t>
            </a:r>
            <a:r>
              <a:rPr lang="es-ES" sz="4000" b="1" dirty="0">
                <a:effectLst/>
                <a:latin typeface="Calibri" panose="020F0502020204030204" pitchFamily="34" charset="0"/>
                <a:ea typeface="Calibri" panose="020F0502020204030204" pitchFamily="34" charset="0"/>
              </a:rPr>
              <a:t>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pPr marR="0" lvl="0"/>
            <a:r>
              <a:rPr lang="es-ES" sz="4000" dirty="0">
                <a:effectLst/>
                <a:latin typeface="Calibri" panose="020F0502020204030204" pitchFamily="34" charset="0"/>
                <a:ea typeface="Calibri" panose="020F0502020204030204" pitchFamily="34" charset="0"/>
              </a:rPr>
              <a:t>Pero teniendo el mismo espíritu de fe, conforme a lo que está escrito: </a:t>
            </a:r>
            <a:endParaRPr lang="es-ES" sz="4000" dirty="0">
              <a:effectLst/>
              <a:latin typeface="Calibri" panose="020F0502020204030204" pitchFamily="34" charset="0"/>
              <a:ea typeface="Calibri" panose="020F0502020204030204" pitchFamily="34" charset="0"/>
            </a:endParaRPr>
          </a:p>
          <a:p>
            <a:pPr marR="0" lvl="0"/>
            <a:r>
              <a:rPr lang="es-ES" sz="4000" dirty="0">
                <a:effectLst/>
                <a:latin typeface="Calibri" panose="020F0502020204030204" pitchFamily="34" charset="0"/>
                <a:ea typeface="Calibri" panose="020F0502020204030204" pitchFamily="34" charset="0"/>
              </a:rPr>
              <a:t>Creí, por lo cual hablé, nosotros también creemos, por lo cual también hablamos. </a:t>
            </a:r>
            <a:endParaRPr lang="en-US" sz="4000" dirty="0">
              <a:effectLst/>
              <a:latin typeface="Calibri" panose="020F0502020204030204" pitchFamily="34" charset="0"/>
              <a:ea typeface="Calibri" panose="020F0502020204030204" pitchFamily="34" charset="0"/>
            </a:endParaRPr>
          </a:p>
          <a:p>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2103119"/>
            <a:ext cx="8579075" cy="3108503"/>
          </a:xfrm>
          <a:prstGeom prst="rect">
            <a:avLst/>
          </a:prstGeom>
          <a:noFill/>
          <a:ln>
            <a:noFill/>
          </a:ln>
        </p:spPr>
        <p:txBody>
          <a:bodyPr spcFirstLastPara="1" wrap="square" lIns="91425" tIns="45700" rIns="91425" bIns="45700" anchor="t" anchorCtr="0">
            <a:spAutoFit/>
          </a:bodyPr>
          <a:lstStyle/>
          <a:p>
            <a:pPr marR="0" lvl="0"/>
            <a:r>
              <a:rPr lang="es-ES" sz="4000" b="1" dirty="0">
                <a:effectLst/>
                <a:latin typeface="Calibri" panose="020F0502020204030204" pitchFamily="34" charset="0"/>
                <a:ea typeface="Calibri" panose="020F0502020204030204" pitchFamily="34" charset="0"/>
              </a:rPr>
              <a:t>Romanos 10:17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r>
              <a:rPr lang="es-ES" sz="4000" dirty="0">
                <a:effectLst/>
                <a:latin typeface="Calibri" panose="020F0502020204030204" pitchFamily="34" charset="0"/>
                <a:ea typeface="Calibri" panose="020F0502020204030204" pitchFamily="34" charset="0"/>
              </a:rPr>
              <a:t>Así que la fe es por el oír, y el oír, por la palabra de Dios. </a:t>
            </a:r>
            <a:endParaRPr lang="en-US" sz="40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1"/>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1536194"/>
            <a:ext cx="77064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deberían</a:t>
            </a:r>
            <a:r>
              <a:rPr lang="en-US" sz="4000" b="1" dirty="0">
                <a:solidFill>
                  <a:schemeClr val="dk1"/>
                </a:solidFill>
                <a:latin typeface="Lato" panose="020F0502020204030203"/>
                <a:ea typeface="Lato" panose="020F0502020204030203"/>
                <a:cs typeface="Lato" panose="020F0502020204030203"/>
                <a:sym typeface="Lato" panose="020F0502020204030203"/>
              </a:rPr>
              <a:t> ser </a:t>
            </a:r>
            <a:r>
              <a:rPr lang="en-US" sz="4000" b="1" dirty="0" err="1">
                <a:solidFill>
                  <a:schemeClr val="dk1"/>
                </a:solidFill>
                <a:latin typeface="Lato" panose="020F0502020204030203"/>
                <a:ea typeface="Lato" panose="020F0502020204030203"/>
                <a:cs typeface="Lato" panose="020F0502020204030203"/>
                <a:sym typeface="Lato" panose="020F0502020204030203"/>
              </a:rPr>
              <a:t>nuestra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conversaciones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a:t>
            </a: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dirty="0">
                <a:solidFill>
                  <a:schemeClr val="dk1"/>
                </a:solidFill>
                <a:latin typeface="Lato" panose="020F0502020204030203"/>
                <a:ea typeface="Lato" panose="020F0502020204030203"/>
                <a:cs typeface="Lato" panose="020F0502020204030203"/>
                <a:sym typeface="Lato" panose="020F0502020204030203"/>
              </a:rPr>
              <a:t>1 Pedro 3:15</a:t>
            </a:r>
            <a:endParaRPr lang="en-US" sz="4000"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dirty="0" err="1">
                <a:solidFill>
                  <a:schemeClr val="dk1"/>
                </a:solidFill>
                <a:latin typeface="Lato" panose="020F0502020204030203"/>
                <a:ea typeface="Lato" panose="020F0502020204030203"/>
                <a:cs typeface="Lato" panose="020F0502020204030203"/>
                <a:sym typeface="Lato" panose="020F0502020204030203"/>
              </a:rPr>
              <a:t>Colosenses</a:t>
            </a:r>
            <a:r>
              <a:rPr lang="en-US" sz="4000" dirty="0">
                <a:solidFill>
                  <a:schemeClr val="dk1"/>
                </a:solidFill>
                <a:latin typeface="Lato" panose="020F0502020204030203"/>
                <a:ea typeface="Lato" panose="020F0502020204030203"/>
                <a:cs typeface="Lato" panose="020F0502020204030203"/>
                <a:sym typeface="Lato" panose="020F0502020204030203"/>
              </a:rPr>
              <a:t> 4:5-6</a:t>
            </a:r>
            <a:endParaRPr lang="en-US" sz="4000"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dirty="0" err="1">
                <a:solidFill>
                  <a:schemeClr val="dk1"/>
                </a:solidFill>
                <a:latin typeface="Lato" panose="020F0502020204030203"/>
                <a:ea typeface="Lato" panose="020F0502020204030203"/>
                <a:cs typeface="Lato" panose="020F0502020204030203"/>
                <a:sym typeface="Lato" panose="020F0502020204030203"/>
              </a:rPr>
              <a:t>Efesios</a:t>
            </a:r>
            <a:r>
              <a:rPr lang="en-US" sz="4000" dirty="0">
                <a:solidFill>
                  <a:schemeClr val="dk1"/>
                </a:solidFill>
                <a:latin typeface="Lato" panose="020F0502020204030203"/>
                <a:ea typeface="Lato" panose="020F0502020204030203"/>
                <a:cs typeface="Lato" panose="020F0502020204030203"/>
                <a:sym typeface="Lato" panose="020F0502020204030203"/>
              </a:rPr>
              <a:t> 4:25-32</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920640"/>
            <a:ext cx="8579075" cy="5016718"/>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1 Pedro 3:15</a:t>
            </a:r>
            <a:r>
              <a:rPr lang="es-ES" sz="4000" b="1" dirty="0">
                <a:effectLst/>
                <a:latin typeface="Calibri" panose="020F0502020204030204" pitchFamily="34" charset="0"/>
                <a:ea typeface="Calibri" panose="020F0502020204030204" pitchFamily="34" charset="0"/>
              </a:rPr>
              <a:t>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r>
              <a:rPr lang="es-ES" sz="4000" dirty="0">
                <a:effectLst/>
                <a:latin typeface="Calibri" panose="020F0502020204030204" pitchFamily="34" charset="0"/>
                <a:ea typeface="Calibri" panose="020F0502020204030204" pitchFamily="34" charset="0"/>
              </a:rPr>
              <a:t>Al contario, honren en su corazón a Cristo, como Señor, y manténganse siempre listos para defenderse, con mansedumbre y respeto, ante aquellos que les pidan explicarles la esperanza que hay en ustedes.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920640"/>
            <a:ext cx="8579075" cy="4401164"/>
          </a:xfrm>
          <a:prstGeom prst="rect">
            <a:avLst/>
          </a:prstGeom>
          <a:noFill/>
          <a:ln>
            <a:noFill/>
          </a:ln>
        </p:spPr>
        <p:txBody>
          <a:bodyPr spcFirstLastPara="1" wrap="square" lIns="91425" tIns="45700" rIns="91425" bIns="45700" anchor="t" anchorCtr="0">
            <a:spAutoFit/>
          </a:bodyPr>
          <a:lstStyle/>
          <a:p>
            <a:pPr marR="0" lvl="0"/>
            <a:r>
              <a:rPr lang="es-ES" sz="4000" b="1" dirty="0">
                <a:effectLst/>
                <a:latin typeface="Calibri" panose="020F0502020204030204" pitchFamily="34" charset="0"/>
                <a:ea typeface="Calibri" panose="020F0502020204030204" pitchFamily="34" charset="0"/>
              </a:rPr>
              <a:t>Colosenses 4:5-6 </a:t>
            </a:r>
            <a:endParaRPr lang="es-ES" sz="4000" b="1" dirty="0">
              <a:latin typeface="Calibri" panose="020F0502020204030204" pitchFamily="34" charset="0"/>
              <a:ea typeface="Calibri" panose="020F0502020204030204" pitchFamily="34" charset="0"/>
            </a:endParaRPr>
          </a:p>
          <a:p>
            <a:pPr marR="0" lvl="0"/>
            <a:endParaRPr lang="es-ES" sz="4000" b="1" dirty="0">
              <a:effectLst/>
              <a:latin typeface="Calibri" panose="020F0502020204030204" pitchFamily="34" charset="0"/>
              <a:ea typeface="Calibri" panose="020F0502020204030204" pitchFamily="34" charset="0"/>
            </a:endParaRPr>
          </a:p>
          <a:p>
            <a:r>
              <a:rPr lang="es-ES" sz="4000" dirty="0">
                <a:effectLst/>
                <a:latin typeface="Calibri" panose="020F0502020204030204" pitchFamily="34" charset="0"/>
                <a:ea typeface="Calibri" panose="020F0502020204030204" pitchFamily="34" charset="0"/>
              </a:rPr>
              <a:t>Compórtense sabiamente con los no creyentes, y aprovechen bien el tiempo. Procuren que su conversación siempre sea agradable y de buen gusto, para que den a cada uno la respuesta debida.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454685" y="305087"/>
            <a:ext cx="9280115" cy="6247824"/>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Efesios 4:25-32</a:t>
            </a:r>
            <a:r>
              <a:rPr lang="es-ES" sz="4000" b="1" dirty="0">
                <a:effectLst/>
                <a:latin typeface="Calibri" panose="020F0502020204030204" pitchFamily="34" charset="0"/>
                <a:ea typeface="Calibri" panose="020F0502020204030204" pitchFamily="34" charset="0"/>
              </a:rPr>
              <a:t> </a:t>
            </a:r>
            <a:endParaRPr lang="es-ES" sz="4000" b="1" dirty="0">
              <a:latin typeface="Calibri" panose="020F0502020204030204" pitchFamily="34" charset="0"/>
              <a:ea typeface="Calibri" panose="020F0502020204030204" pitchFamily="34" charset="0"/>
            </a:endParaRPr>
          </a:p>
          <a:p>
            <a:endParaRPr lang="es-ES" sz="3600" dirty="0">
              <a:effectLst/>
              <a:latin typeface="Calibri" panose="020F0502020204030204" pitchFamily="34" charset="0"/>
              <a:ea typeface="Calibri" panose="020F0502020204030204" pitchFamily="34" charset="0"/>
            </a:endParaRPr>
          </a:p>
          <a:p>
            <a:r>
              <a:rPr lang="es-ES" sz="3600" dirty="0">
                <a:effectLst/>
                <a:latin typeface="Calibri" panose="020F0502020204030204" pitchFamily="34" charset="0"/>
                <a:ea typeface="Calibri" panose="020F0502020204030204" pitchFamily="34" charset="0"/>
              </a:rPr>
              <a:t>Por eso cada uno de ustedes debe desechar la mentira y hablar la verdad con su prójimo; porque somos miembros los unos de los otros. Enójense, pero no pequen; reconcíliense antes de que el sol se ponga, y no den lugar al diablo. El que antes robaba, que no vuela a robar; al contrario, que trabaje y use sus manos para el bien, a fin de que pueda compartir algo con quien tenga alguna necesidad. </a:t>
            </a:r>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1" y="2117421"/>
            <a:ext cx="2225041" cy="2424099"/>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225040" y="347760"/>
            <a:ext cx="9706835" cy="6709489"/>
          </a:xfrm>
          <a:prstGeom prst="rect">
            <a:avLst/>
          </a:prstGeom>
          <a:noFill/>
          <a:ln>
            <a:noFill/>
          </a:ln>
        </p:spPr>
        <p:txBody>
          <a:bodyPr spcFirstLastPara="1" wrap="square" lIns="91425" tIns="45700" rIns="91425" bIns="45700" anchor="t" anchorCtr="0">
            <a:spAutoFit/>
          </a:bodyPr>
          <a:lstStyle/>
          <a:p>
            <a:pPr marR="0" lvl="0"/>
            <a:r>
              <a:rPr lang="es-ES" sz="4000" b="1" dirty="0">
                <a:latin typeface="Calibri" panose="020F0502020204030204" pitchFamily="34" charset="0"/>
                <a:ea typeface="Calibri" panose="020F0502020204030204" pitchFamily="34" charset="0"/>
              </a:rPr>
              <a:t>Efesios 4:25-32</a:t>
            </a:r>
            <a:r>
              <a:rPr lang="es-ES" sz="4000" b="1" dirty="0">
                <a:effectLst/>
                <a:latin typeface="Calibri" panose="020F0502020204030204" pitchFamily="34" charset="0"/>
                <a:ea typeface="Calibri" panose="020F0502020204030204" pitchFamily="34" charset="0"/>
              </a:rPr>
              <a:t> </a:t>
            </a:r>
            <a:endParaRPr lang="es-ES" sz="4000" b="1" dirty="0">
              <a:latin typeface="Calibri" panose="020F0502020204030204" pitchFamily="34" charset="0"/>
              <a:ea typeface="Calibri" panose="020F0502020204030204" pitchFamily="34" charset="0"/>
            </a:endParaRPr>
          </a:p>
          <a:p>
            <a:r>
              <a:rPr lang="es-ES" sz="3500" dirty="0">
                <a:effectLst/>
                <a:latin typeface="Calibri" panose="020F0502020204030204" pitchFamily="34" charset="0"/>
                <a:ea typeface="Calibri" panose="020F0502020204030204" pitchFamily="34" charset="0"/>
              </a:rPr>
              <a:t>No pronuncien ustedes ninguna palabra obscena, sino sólo aquellas que contribuyan a la necesaria edificación y que sean de bendición para los oyentes. No entristezcan al Espíritu Santo de Dios, con el cual ustedes fueron sellados para el día de la redención. Desechen todo lo que sea amargura, enojo, ira, gritería, calumnias, y todo tipo de maldad. En vez de eso, sean bondadosos y misericordioso, y perdónense unos a otros, así como también Dios los perdonó a ustedes en Cristo. </a:t>
            </a:r>
            <a:endParaRPr lang="en-US" sz="3500" dirty="0">
              <a:effectLst/>
              <a:latin typeface="Calibri" panose="020F0502020204030204" pitchFamily="34" charset="0"/>
              <a:ea typeface="Calibri" panose="020F0502020204030204" pitchFamily="34" charset="0"/>
            </a:endParaRPr>
          </a:p>
          <a:p>
            <a:endParaRPr lang="en-US" sz="4000"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Mateo 9:9-13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Considerar</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hospitalidad</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una</a:t>
              </a:r>
              <a:r>
                <a:rPr lang="en-US" sz="2800" dirty="0">
                  <a:solidFill>
                    <a:schemeClr val="tx1"/>
                  </a:solidFill>
                  <a:latin typeface="Lato" panose="020F0502020204030203"/>
                  <a:ea typeface="Lato" panose="020F0502020204030203"/>
                  <a:cs typeface="Lato" panose="020F0502020204030203"/>
                  <a:sym typeface="Lato" panose="020F0502020204030203"/>
                </a:rPr>
                <a:t> forma de </a:t>
              </a:r>
              <a:r>
                <a:rPr lang="en-US" sz="2800" dirty="0" err="1">
                  <a:solidFill>
                    <a:schemeClr val="tx1"/>
                  </a:solidFill>
                  <a:latin typeface="Lato" panose="020F0502020204030203"/>
                  <a:ea typeface="Lato" panose="020F0502020204030203"/>
                  <a:cs typeface="Lato" panose="020F0502020204030203"/>
                  <a:sym typeface="Lato" panose="020F0502020204030203"/>
                </a:rPr>
                <a:t>hablar</a:t>
              </a:r>
              <a:r>
                <a:rPr lang="en-US" sz="2800" dirty="0">
                  <a:solidFill>
                    <a:schemeClr val="tx1"/>
                  </a:solidFill>
                  <a:latin typeface="Lato" panose="020F0502020204030203"/>
                  <a:ea typeface="Lato" panose="020F0502020204030203"/>
                  <a:cs typeface="Lato" panose="020F0502020204030203"/>
                  <a:sym typeface="Lato" panose="020F0502020204030203"/>
                </a:rPr>
                <a:t> con </a:t>
              </a:r>
              <a:r>
                <a:rPr lang="en-US" sz="2800" dirty="0" err="1">
                  <a:solidFill>
                    <a:schemeClr val="tx1"/>
                  </a:solidFill>
                  <a:latin typeface="Lato" panose="020F0502020204030203"/>
                  <a:ea typeface="Lato" panose="020F0502020204030203"/>
                  <a:cs typeface="Lato" panose="020F0502020204030203"/>
                  <a:sym typeface="Lato" panose="020F0502020204030203"/>
                </a:rPr>
                <a:t>otros</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Hablar con la </a:t>
            </a:r>
            <a:r>
              <a:rPr lang="en-US" sz="2800" dirty="0" err="1">
                <a:solidFill>
                  <a:schemeClr val="lt1"/>
                </a:solidFill>
                <a:latin typeface="Lato" panose="020F0502020204030203"/>
                <a:ea typeface="Lato" panose="020F0502020204030203"/>
                <a:cs typeface="Lato" panose="020F0502020204030203"/>
                <a:sym typeface="Lato" panose="020F0502020204030203"/>
              </a:rPr>
              <a:t>gente</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bfcd57b3d8_2_12"/>
          <p:cNvSpPr/>
          <p:nvPr/>
        </p:nvSpPr>
        <p:spPr>
          <a:xfrm>
            <a:off x="116136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9" name="Google Shape;309;g2bfcd57b3d8_2_12"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10" name="Google Shape;310;g2bfcd57b3d8_2_12"/>
          <p:cNvSpPr/>
          <p:nvPr/>
        </p:nvSpPr>
        <p:spPr>
          <a:xfrm>
            <a:off x="997275" y="599475"/>
            <a:ext cx="135300" cy="5659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0" name="Picture 2" descr="Tea in the time of Covid, by José Natanson (Le Monde diplomatique - English  edition, February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575" y="2150109"/>
            <a:ext cx="7349805" cy="38645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00;g2b5a1eaf5a7_0_417"/>
          <p:cNvSpPr txBox="1"/>
          <p:nvPr/>
        </p:nvSpPr>
        <p:spPr>
          <a:xfrm>
            <a:off x="2833847" y="742164"/>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Una simple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conversación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En l</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a mesa con Jesús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15047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2120345" y="1812667"/>
            <a:ext cx="9779178" cy="450888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Mateo y sus amigos (Mateo 9)</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Un </a:t>
            </a:r>
            <a:r>
              <a:rPr lang="en-US" sz="3600" i="1" dirty="0" err="1">
                <a:solidFill>
                  <a:schemeClr val="dk1"/>
                </a:solidFill>
                <a:latin typeface="Lato" panose="020F0502020204030203"/>
                <a:ea typeface="Lato" panose="020F0502020204030203"/>
                <a:cs typeface="Lato" panose="020F0502020204030203"/>
                <a:sym typeface="Lato" panose="020F0502020204030203"/>
              </a:rPr>
              <a:t>fariseo</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llamado</a:t>
            </a:r>
            <a:r>
              <a:rPr lang="en-US" sz="3600" i="1" dirty="0">
                <a:solidFill>
                  <a:schemeClr val="dk1"/>
                </a:solidFill>
                <a:latin typeface="Lato" panose="020F0502020204030203"/>
                <a:ea typeface="Lato" panose="020F0502020204030203"/>
                <a:cs typeface="Lato" panose="020F0502020204030203"/>
                <a:sym typeface="Lato" panose="020F0502020204030203"/>
              </a:rPr>
              <a:t> Simón (Lucas 7) </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Zaqueo</a:t>
            </a:r>
            <a:r>
              <a:rPr lang="en-US" sz="3600" i="1" dirty="0">
                <a:solidFill>
                  <a:schemeClr val="dk1"/>
                </a:solidFill>
                <a:latin typeface="Lato" panose="020F0502020204030203"/>
                <a:ea typeface="Lato" panose="020F0502020204030203"/>
                <a:cs typeface="Lato" panose="020F0502020204030203"/>
                <a:sym typeface="Lato" panose="020F0502020204030203"/>
              </a:rPr>
              <a:t>, un </a:t>
            </a:r>
            <a:r>
              <a:rPr lang="en-US" sz="3600" i="1" dirty="0" err="1">
                <a:solidFill>
                  <a:schemeClr val="dk1"/>
                </a:solidFill>
                <a:latin typeface="Lato" panose="020F0502020204030203"/>
                <a:ea typeface="Lato" panose="020F0502020204030203"/>
                <a:cs typeface="Lato" panose="020F0502020204030203"/>
                <a:sym typeface="Lato" panose="020F0502020204030203"/>
              </a:rPr>
              <a:t>cobrador</a:t>
            </a:r>
            <a:r>
              <a:rPr lang="en-US" sz="3600" i="1" dirty="0">
                <a:solidFill>
                  <a:schemeClr val="dk1"/>
                </a:solidFill>
                <a:latin typeface="Lato" panose="020F0502020204030203"/>
                <a:ea typeface="Lato" panose="020F0502020204030203"/>
                <a:cs typeface="Lato" panose="020F0502020204030203"/>
                <a:sym typeface="Lato" panose="020F0502020204030203"/>
              </a:rPr>
              <a:t> de </a:t>
            </a:r>
            <a:r>
              <a:rPr lang="en-US" sz="3600" i="1" dirty="0" err="1">
                <a:solidFill>
                  <a:schemeClr val="dk1"/>
                </a:solidFill>
                <a:latin typeface="Lato" panose="020F0502020204030203"/>
                <a:ea typeface="Lato" panose="020F0502020204030203"/>
                <a:cs typeface="Lato" panose="020F0502020204030203"/>
                <a:sym typeface="Lato" panose="020F0502020204030203"/>
              </a:rPr>
              <a:t>impuestros</a:t>
            </a:r>
            <a:r>
              <a:rPr lang="en-US" sz="3600" i="1" dirty="0">
                <a:solidFill>
                  <a:schemeClr val="dk1"/>
                </a:solidFill>
                <a:latin typeface="Lato" panose="020F0502020204030203"/>
                <a:ea typeface="Lato" panose="020F0502020204030203"/>
                <a:cs typeface="Lato" panose="020F0502020204030203"/>
                <a:sym typeface="Lato" panose="020F0502020204030203"/>
              </a:rPr>
              <a:t> (Lucas 19)</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Marta, María y </a:t>
            </a:r>
            <a:r>
              <a:rPr lang="en-US" sz="3600" i="1" dirty="0" err="1">
                <a:solidFill>
                  <a:schemeClr val="dk1"/>
                </a:solidFill>
                <a:latin typeface="Lato" panose="020F0502020204030203"/>
                <a:ea typeface="Lato" panose="020F0502020204030203"/>
                <a:cs typeface="Lato" panose="020F0502020204030203"/>
                <a:sym typeface="Lato" panose="020F0502020204030203"/>
              </a:rPr>
              <a:t>Lázaro</a:t>
            </a:r>
            <a:r>
              <a:rPr lang="en-US" sz="3600" i="1" dirty="0">
                <a:solidFill>
                  <a:schemeClr val="dk1"/>
                </a:solidFill>
                <a:latin typeface="Lato" panose="020F0502020204030203"/>
                <a:ea typeface="Lato" panose="020F0502020204030203"/>
                <a:cs typeface="Lato" panose="020F0502020204030203"/>
                <a:sym typeface="Lato" panose="020F0502020204030203"/>
              </a:rPr>
              <a:t> (Lucas 10)</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La Pascua y la Santa Cena (Mateo 26)</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Los </a:t>
            </a:r>
            <a:r>
              <a:rPr lang="en-US" sz="3600" i="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en</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Emaús</a:t>
            </a:r>
            <a:r>
              <a:rPr lang="en-US" sz="3600" i="1" dirty="0">
                <a:solidFill>
                  <a:schemeClr val="dk1"/>
                </a:solidFill>
                <a:latin typeface="Lato" panose="020F0502020204030203"/>
                <a:ea typeface="Lato" panose="020F0502020204030203"/>
                <a:cs typeface="Lato" panose="020F0502020204030203"/>
                <a:sym typeface="Lato" panose="020F0502020204030203"/>
              </a:rPr>
              <a:t> (Lucas)</a:t>
            </a: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Simón </a:t>
            </a:r>
            <a:r>
              <a:rPr lang="en-US" sz="3600" i="1" dirty="0" err="1">
                <a:solidFill>
                  <a:schemeClr val="dk1"/>
                </a:solidFill>
                <a:latin typeface="Lato" panose="020F0502020204030203"/>
                <a:ea typeface="Lato" panose="020F0502020204030203"/>
                <a:cs typeface="Lato" panose="020F0502020204030203"/>
                <a:sym typeface="Lato" panose="020F0502020204030203"/>
              </a:rPr>
              <a:t>el</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leproso</a:t>
            </a:r>
            <a:r>
              <a:rPr lang="en-US" sz="3600" i="1" dirty="0">
                <a:solidFill>
                  <a:schemeClr val="dk1"/>
                </a:solidFill>
                <a:latin typeface="Lato" panose="020F0502020204030203"/>
                <a:ea typeface="Lato" panose="020F0502020204030203"/>
                <a:cs typeface="Lato" panose="020F0502020204030203"/>
                <a:sym typeface="Lato" panose="020F0502020204030203"/>
              </a:rPr>
              <a:t> (Mateo 26) </a:t>
            </a:r>
            <a:endParaRPr lang="en-US" sz="36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g2b5a1eaf5a7_0_41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hospitalidad</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15047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2120345" y="2178427"/>
            <a:ext cx="8029495" cy="364711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n-US" sz="3600" b="1" dirty="0" err="1">
                <a:solidFill>
                  <a:schemeClr val="dk1"/>
                </a:solidFill>
                <a:latin typeface="Lato" panose="020F0502020204030203"/>
                <a:ea typeface="Lato" panose="020F0502020204030203"/>
                <a:cs typeface="Lato" panose="020F0502020204030203"/>
                <a:sym typeface="Lato" panose="020F0502020204030203"/>
              </a:rPr>
              <a:t>Hospitalidad</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dirty="0">
                <a:solidFill>
                  <a:schemeClr val="dk1"/>
                </a:solidFill>
                <a:latin typeface="Lato" panose="020F0502020204030203"/>
                <a:ea typeface="Lato" panose="020F0502020204030203"/>
                <a:cs typeface="Lato" panose="020F0502020204030203"/>
                <a:sym typeface="Lato" panose="020F0502020204030203"/>
              </a:rPr>
              <a:t>= amor al </a:t>
            </a:r>
            <a:r>
              <a:rPr lang="en-US" sz="3600" dirty="0" err="1">
                <a:solidFill>
                  <a:schemeClr val="dk1"/>
                </a:solidFill>
                <a:latin typeface="Lato" panose="020F0502020204030203"/>
                <a:ea typeface="Lato" panose="020F0502020204030203"/>
                <a:cs typeface="Lato" panose="020F0502020204030203"/>
                <a:sym typeface="Lato" panose="020F0502020204030203"/>
              </a:rPr>
              <a:t>extranjero</a:t>
            </a:r>
            <a:r>
              <a:rPr lang="en-US" sz="3600" dirty="0">
                <a:solidFill>
                  <a:schemeClr val="dk1"/>
                </a:solidFill>
                <a:latin typeface="Lato" panose="020F0502020204030203"/>
                <a:ea typeface="Lato" panose="020F0502020204030203"/>
                <a:cs typeface="Lato" panose="020F0502020204030203"/>
                <a:sym typeface="Lato" panose="020F0502020204030203"/>
              </a:rPr>
              <a:t>, al forastero o al </a:t>
            </a:r>
            <a:r>
              <a:rPr lang="en-US" sz="3600" dirty="0" err="1">
                <a:solidFill>
                  <a:schemeClr val="dk1"/>
                </a:solidFill>
                <a:latin typeface="Lato" panose="020F0502020204030203"/>
                <a:ea typeface="Lato" panose="020F0502020204030203"/>
                <a:cs typeface="Lato" panose="020F0502020204030203"/>
                <a:sym typeface="Lato" panose="020F0502020204030203"/>
              </a:rPr>
              <a:t>huésped</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600" dirty="0">
                <a:solidFill>
                  <a:schemeClr val="dk1"/>
                </a:solidFill>
                <a:latin typeface="Lato" panose="020F0502020204030203"/>
                <a:ea typeface="Lato" panose="020F0502020204030203"/>
                <a:cs typeface="Lato" panose="020F0502020204030203"/>
                <a:sym typeface="Lato" panose="020F0502020204030203"/>
              </a:rPr>
              <a:t>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acto</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dar</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bienvenida</a:t>
            </a:r>
            <a:r>
              <a:rPr lang="en-US" sz="3600" dirty="0">
                <a:solidFill>
                  <a:schemeClr val="dk1"/>
                </a:solidFill>
                <a:latin typeface="Lato" panose="020F0502020204030203"/>
                <a:ea typeface="Lato" panose="020F0502020204030203"/>
                <a:cs typeface="Lato" panose="020F0502020204030203"/>
                <a:sym typeface="Lato" panose="020F0502020204030203"/>
              </a:rPr>
              <a:t> a </a:t>
            </a:r>
            <a:r>
              <a:rPr lang="en-US" sz="3600" dirty="0" err="1">
                <a:solidFill>
                  <a:schemeClr val="dk1"/>
                </a:solidFill>
                <a:latin typeface="Lato" panose="020F0502020204030203"/>
                <a:ea typeface="Lato" panose="020F0502020204030203"/>
                <a:cs typeface="Lato" panose="020F0502020204030203"/>
                <a:sym typeface="Lato" panose="020F0502020204030203"/>
              </a:rPr>
              <a:t>quien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está</a:t>
            </a:r>
            <a:r>
              <a:rPr lang="en-US" sz="3600" dirty="0">
                <a:solidFill>
                  <a:schemeClr val="dk1"/>
                </a:solidFill>
                <a:latin typeface="Lato" panose="020F0502020204030203"/>
                <a:ea typeface="Lato" panose="020F0502020204030203"/>
                <a:cs typeface="Lato" panose="020F0502020204030203"/>
                <a:sym typeface="Lato" panose="020F0502020204030203"/>
              </a:rPr>
              <a:t> fuera, con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propósito</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acercarlo</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g2b5a1eaf5a7_0_41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hospitalidad</a:t>
            </a:r>
            <a:r>
              <a:rPr lang="en-US" sz="4860" dirty="0">
                <a:solidFill>
                  <a:srgbClr val="009444"/>
                </a:solidFill>
                <a:latin typeface="Lato" panose="020F0502020204030203"/>
                <a:ea typeface="Lato" panose="020F0502020204030203"/>
                <a:cs typeface="Lato" panose="020F0502020204030203"/>
                <a:sym typeface="Lato" panose="020F0502020204030203"/>
              </a:rPr>
              <a:t> es especial </a:t>
            </a:r>
            <a:r>
              <a:rPr lang="en-US" sz="4860" dirty="0" err="1">
                <a:solidFill>
                  <a:srgbClr val="009444"/>
                </a:solidFill>
                <a:latin typeface="Lato" panose="020F0502020204030203"/>
                <a:ea typeface="Lato" panose="020F0502020204030203"/>
                <a:cs typeface="Lato" panose="020F0502020204030203"/>
                <a:sym typeface="Lato" panose="020F0502020204030203"/>
              </a:rPr>
              <a:t>porque</a:t>
            </a:r>
            <a:r>
              <a:rPr lang="en-US" sz="4860" dirty="0">
                <a:solidFill>
                  <a:srgbClr val="009444"/>
                </a:solidFill>
                <a:latin typeface="Lato" panose="020F0502020204030203"/>
                <a:ea typeface="Lato" panose="020F0502020204030203"/>
                <a:cs typeface="Lato" panose="020F0502020204030203"/>
                <a:sym typeface="Lato" panose="020F0502020204030203"/>
              </a:rPr>
              <a:t>:</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23886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05" name="Google Shape;505;g2b5a1eaf5a7_0_41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503;g2b5a1eaf5a7_0_417"/>
          <p:cNvSpPr txBox="1"/>
          <p:nvPr/>
        </p:nvSpPr>
        <p:spPr>
          <a:xfrm>
            <a:off x="2295669" y="3067382"/>
            <a:ext cx="8029495" cy="2459990"/>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AutoNum type="arabicPeriod"/>
            </a:pPr>
            <a:r>
              <a:rPr lang="en-US" sz="3600" b="1" dirty="0" err="1">
                <a:solidFill>
                  <a:schemeClr val="dk1"/>
                </a:solidFill>
                <a:latin typeface="Lato" panose="020F0502020204030203"/>
                <a:ea typeface="Lato" panose="020F0502020204030203"/>
                <a:cs typeface="Lato" panose="020F0502020204030203"/>
                <a:sym typeface="Lato" panose="020F0502020204030203"/>
              </a:rPr>
              <a:t>Todos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comemos</a:t>
            </a:r>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bebemos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AutoNum type="arabicPeriod"/>
            </a:pPr>
            <a:r>
              <a:rPr lang="en-US" sz="3600" b="1" dirty="0" err="1">
                <a:solidFill>
                  <a:schemeClr val="dk1"/>
                </a:solidFill>
                <a:latin typeface="Lato" panose="020F0502020204030203"/>
                <a:ea typeface="Lato" panose="020F0502020204030203"/>
                <a:cs typeface="Lato" panose="020F0502020204030203"/>
                <a:sym typeface="Lato" panose="020F0502020204030203"/>
              </a:rPr>
              <a:t>Cualquiera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puede</a:t>
            </a:r>
            <a:r>
              <a:rPr lang="en-US" sz="3600" b="1" dirty="0">
                <a:solidFill>
                  <a:schemeClr val="dk1"/>
                </a:solidFill>
                <a:latin typeface="Lato" panose="020F0502020204030203"/>
                <a:ea typeface="Lato" panose="020F0502020204030203"/>
                <a:cs typeface="Lato" panose="020F0502020204030203"/>
                <a:sym typeface="Lato" panose="020F0502020204030203"/>
              </a:rPr>
              <a:t> invit</a:t>
            </a:r>
            <a:r>
              <a:rPr lang="es-CO" altLang="en-US" sz="3600" b="1" dirty="0">
                <a:solidFill>
                  <a:schemeClr val="dk1"/>
                </a:solidFill>
                <a:latin typeface="Lato" panose="020F0502020204030203"/>
                <a:ea typeface="Lato" panose="020F0502020204030203"/>
                <a:cs typeface="Lato" panose="020F0502020204030203"/>
                <a:sym typeface="Lato" panose="020F0502020204030203"/>
              </a:rPr>
              <a:t>a</a:t>
            </a:r>
            <a:r>
              <a:rPr lang="en-US" sz="3600" b="1" dirty="0">
                <a:solidFill>
                  <a:schemeClr val="dk1"/>
                </a:solidFill>
                <a:latin typeface="Lato" panose="020F0502020204030203"/>
                <a:ea typeface="Lato" panose="020F0502020204030203"/>
                <a:cs typeface="Lato" panose="020F0502020204030203"/>
                <a:sym typeface="Lato" panose="020F0502020204030203"/>
              </a:rPr>
              <a:t>r </a:t>
            </a:r>
            <a:r>
              <a:rPr lang="es-CO" altLang="en-US" sz="3600" b="1" dirty="0">
                <a:solidFill>
                  <a:schemeClr val="dk1"/>
                </a:solidFill>
                <a:latin typeface="Lato" panose="020F0502020204030203"/>
                <a:ea typeface="Lato" panose="020F0502020204030203"/>
                <a:cs typeface="Lato" panose="020F0502020204030203"/>
                <a:sym typeface="Lato" panose="020F0502020204030203"/>
              </a:rPr>
              <a:t>a </a:t>
            </a:r>
            <a:r>
              <a:rPr lang="en-US" sz="3600" b="1" dirty="0" err="1">
                <a:solidFill>
                  <a:schemeClr val="dk1"/>
                </a:solidFill>
                <a:latin typeface="Lato" panose="020F0502020204030203"/>
                <a:ea typeface="Lato" panose="020F0502020204030203"/>
                <a:cs typeface="Lato" panose="020F0502020204030203"/>
                <a:sym typeface="Lato" panose="020F0502020204030203"/>
              </a:rPr>
              <a:t>alguien</a:t>
            </a:r>
            <a:r>
              <a:rPr lang="en-US" sz="3600" b="1" dirty="0">
                <a:solidFill>
                  <a:schemeClr val="dk1"/>
                </a:solidFill>
                <a:latin typeface="Lato" panose="020F0502020204030203"/>
                <a:ea typeface="Lato" panose="020F0502020204030203"/>
                <a:cs typeface="Lato" panose="020F0502020204030203"/>
                <a:sym typeface="Lato" panose="020F0502020204030203"/>
              </a:rPr>
              <a:t> a </a:t>
            </a:r>
            <a:r>
              <a:rPr lang="en-US" sz="3600" b="1" dirty="0" err="1">
                <a:solidFill>
                  <a:schemeClr val="dk1"/>
                </a:solidFill>
                <a:latin typeface="Lato" panose="020F0502020204030203"/>
                <a:ea typeface="Lato" panose="020F0502020204030203"/>
                <a:cs typeface="Lato" panose="020F0502020204030203"/>
                <a:sym typeface="Lato" panose="020F0502020204030203"/>
              </a:rPr>
              <a:t>una</a:t>
            </a:r>
            <a:r>
              <a:rPr lang="en-US" sz="3600" b="1" dirty="0">
                <a:solidFill>
                  <a:schemeClr val="dk1"/>
                </a:solidFill>
                <a:latin typeface="Lato" panose="020F0502020204030203"/>
                <a:ea typeface="Lato" panose="020F0502020204030203"/>
                <a:cs typeface="Lato" panose="020F0502020204030203"/>
                <a:sym typeface="Lato" panose="020F0502020204030203"/>
              </a:rPr>
              <a:t> comida </a:t>
            </a:r>
            <a:endParaRPr lang="en-US"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55487" y="350956"/>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Actividad</a:t>
            </a:r>
            <a:r>
              <a:rPr lang="en-US" sz="4860" dirty="0">
                <a:solidFill>
                  <a:srgbClr val="009444"/>
                </a:solidFill>
                <a:latin typeface="Lato" panose="020F0502020204030203"/>
                <a:ea typeface="Lato" panose="020F0502020204030203"/>
                <a:cs typeface="Lato" panose="020F0502020204030203"/>
                <a:sym typeface="Lato" panose="020F0502020204030203"/>
              </a:rPr>
              <a:t> de </a:t>
            </a:r>
            <a:r>
              <a:rPr lang="en-US" sz="4860" dirty="0" err="1">
                <a:solidFill>
                  <a:srgbClr val="009444"/>
                </a:solidFill>
                <a:latin typeface="Lato" panose="020F0502020204030203"/>
                <a:ea typeface="Lato" panose="020F0502020204030203"/>
                <a:cs typeface="Lato" panose="020F0502020204030203"/>
                <a:sym typeface="Lato" panose="020F0502020204030203"/>
              </a:rPr>
              <a:t>aplicación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155487" y="147427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2155486" y="1757401"/>
            <a:ext cx="9304993" cy="441655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s-ES" sz="3200" i="1" dirty="0">
                <a:solidFill>
                  <a:schemeClr val="dk1"/>
                </a:solidFill>
                <a:latin typeface="Calibri" panose="020F0502020204030204" pitchFamily="34" charset="0"/>
                <a:ea typeface="Lato" panose="020F0502020204030203"/>
                <a:cs typeface="Lato" panose="020F0502020204030203"/>
                <a:sym typeface="Lato" panose="020F0502020204030203"/>
              </a:rPr>
              <a:t>Piensa en cómo puedes hablar con las personas esta semana, creando un espacio de confianza. </a:t>
            </a:r>
            <a:endParaRPr lang="es-ES" sz="3200" i="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s-ES" sz="3200" i="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s-ES" sz="3200" i="1" dirty="0">
                <a:solidFill>
                  <a:schemeClr val="dk1"/>
                </a:solidFill>
                <a:latin typeface="Calibri" panose="020F0502020204030204" pitchFamily="34" charset="0"/>
                <a:ea typeface="Lato" panose="020F0502020204030203"/>
                <a:cs typeface="Lato" panose="020F0502020204030203"/>
                <a:sym typeface="Lato" panose="020F0502020204030203"/>
              </a:rPr>
              <a:t>¿Hay alguien en tu comunidad a quién podrías invitar a compartir una comida o un té contigo? </a:t>
            </a:r>
            <a:endParaRPr lang="es-ES" sz="3200" i="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s-ES" sz="3200" i="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s-ES" sz="3200" i="1" dirty="0">
                <a:solidFill>
                  <a:schemeClr val="dk1"/>
                </a:solidFill>
                <a:latin typeface="Calibri" panose="020F0502020204030204" pitchFamily="34" charset="0"/>
                <a:ea typeface="Lato" panose="020F0502020204030203"/>
                <a:cs typeface="Lato" panose="020F0502020204030203"/>
                <a:sym typeface="Lato" panose="020F0502020204030203"/>
              </a:rPr>
              <a:t>Además de la mesa, ¿qué otros lugares pueden ser espacios para conversaciones naturales y genuinas? </a:t>
            </a: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g2b5a1eaf5a7_0_41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2155487" y="294022"/>
            <a:ext cx="942691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“No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tengo</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la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sabiduria</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hablar</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con la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gente</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endParaRPr sz="4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155487" y="187051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05" name="Google Shape;505;g2b5a1eaf5a7_0_417" descr="A green bird with leaves&#10;&#10;Description automatically generated"/>
          <p:cNvPicPr preferRelativeResize="0"/>
          <p:nvPr/>
        </p:nvPicPr>
        <p:blipFill rotWithShape="1">
          <a:blip r:embed="rId1"/>
          <a:srcRect/>
          <a:stretch>
            <a:fillRect/>
          </a:stretch>
        </p:blipFill>
        <p:spPr>
          <a:xfrm>
            <a:off x="10320894" y="547114"/>
            <a:ext cx="1773294" cy="1323399"/>
          </a:xfrm>
          <a:prstGeom prst="rect">
            <a:avLst/>
          </a:prstGeom>
          <a:noFill/>
          <a:ln>
            <a:noFill/>
          </a:ln>
        </p:spPr>
      </p:pic>
      <p:pic>
        <p:nvPicPr>
          <p:cNvPr id="6" name="Picture 5"/>
          <p:cNvPicPr>
            <a:picLocks noChangeAspect="1"/>
          </p:cNvPicPr>
          <p:nvPr/>
        </p:nvPicPr>
        <p:blipFill>
          <a:blip r:embed="rId2"/>
          <a:stretch>
            <a:fillRect/>
          </a:stretch>
        </p:blipFill>
        <p:spPr>
          <a:xfrm>
            <a:off x="0" y="2207139"/>
            <a:ext cx="4942841" cy="2780348"/>
          </a:xfrm>
          <a:prstGeom prst="rect">
            <a:avLst/>
          </a:prstGeom>
        </p:spPr>
      </p:pic>
      <p:pic>
        <p:nvPicPr>
          <p:cNvPr id="7" name="Picture 6"/>
          <p:cNvPicPr>
            <a:picLocks noChangeAspect="1"/>
          </p:cNvPicPr>
          <p:nvPr/>
        </p:nvPicPr>
        <p:blipFill>
          <a:blip r:embed="rId3"/>
          <a:stretch>
            <a:fillRect/>
          </a:stretch>
        </p:blipFill>
        <p:spPr>
          <a:xfrm>
            <a:off x="8617089" y="2123605"/>
            <a:ext cx="2965311" cy="3957871"/>
          </a:xfrm>
          <a:prstGeom prst="rect">
            <a:avLst/>
          </a:prstGeom>
        </p:spPr>
      </p:pic>
      <p:pic>
        <p:nvPicPr>
          <p:cNvPr id="8" name="Picture 7"/>
          <p:cNvPicPr>
            <a:picLocks noChangeAspect="1"/>
          </p:cNvPicPr>
          <p:nvPr/>
        </p:nvPicPr>
        <p:blipFill>
          <a:blip r:embed="rId4"/>
          <a:stretch>
            <a:fillRect/>
          </a:stretch>
        </p:blipFill>
        <p:spPr>
          <a:xfrm>
            <a:off x="4538987" y="3649328"/>
            <a:ext cx="3886200" cy="29146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7</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236983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un video</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Leer </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Mateo 9:9-13 </a:t>
              </a:r>
              <a:r>
                <a:rPr lang="en-US" sz="2800" dirty="0" err="1">
                  <a:solidFill>
                    <a:schemeClr val="tx1"/>
                  </a:solidFill>
                  <a:latin typeface="Lato" panose="020F0502020204030203"/>
                  <a:ea typeface="Lato" panose="020F0502020204030203"/>
                  <a:cs typeface="Lato" panose="020F0502020204030203"/>
                  <a:sym typeface="Lato" panose="020F0502020204030203"/>
                </a:rPr>
                <a:t>utilizando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4C.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Hablar con la </a:t>
              </a:r>
              <a:r>
                <a:rPr lang="en-US" sz="2800" dirty="0" err="1">
                  <a:solidFill>
                    <a:schemeClr val="lt1"/>
                  </a:solidFill>
                  <a:latin typeface="Lato" panose="020F0502020204030203"/>
                  <a:ea typeface="Lato" panose="020F0502020204030203"/>
                  <a:cs typeface="Lato" panose="020F0502020204030203"/>
                  <a:sym typeface="Lato" panose="020F0502020204030203"/>
                </a:rPr>
                <a:t>gente</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Considerar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hospitalidad</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forma de </a:t>
              </a:r>
              <a:r>
                <a:rPr lang="en-US" sz="2800" dirty="0" err="1">
                  <a:solidFill>
                    <a:schemeClr val="lt1"/>
                  </a:solidFill>
                  <a:latin typeface="Lato" panose="020F0502020204030203"/>
                  <a:ea typeface="Lato" panose="020F0502020204030203"/>
                  <a:cs typeface="Lato" panose="020F0502020204030203"/>
                  <a:sym typeface="Lato" panose="020F0502020204030203"/>
                </a:rPr>
                <a:t>hablar</a:t>
              </a:r>
              <a:r>
                <a:rPr lang="en-US" sz="2800" dirty="0">
                  <a:solidFill>
                    <a:schemeClr val="lt1"/>
                  </a:solidFill>
                  <a:latin typeface="Lato" panose="020F0502020204030203"/>
                  <a:ea typeface="Lato" panose="020F0502020204030203"/>
                  <a:cs typeface="Lato" panose="020F0502020204030203"/>
                  <a:sym typeface="Lato" panose="020F0502020204030203"/>
                </a:rPr>
                <a:t> con </a:t>
              </a:r>
              <a:r>
                <a:rPr lang="en-US" sz="2800" dirty="0" err="1">
                  <a:solidFill>
                    <a:schemeClr val="lt1"/>
                  </a:solidFill>
                  <a:latin typeface="Lato" panose="020F0502020204030203"/>
                  <a:ea typeface="Lato" panose="020F0502020204030203"/>
                  <a:cs typeface="Lato" panose="020F0502020204030203"/>
                  <a:sym typeface="Lato" panose="020F0502020204030203"/>
                </a:rPr>
                <a:t>otros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90025" y="146035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252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1"/>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310989" y="2522695"/>
            <a:ext cx="82974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¿En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se </a:t>
            </a:r>
            <a:r>
              <a:rPr lang="en-US" sz="3600" b="1" dirty="0" err="1">
                <a:solidFill>
                  <a:schemeClr val="dk1"/>
                </a:solidFill>
                <a:latin typeface="Lato" panose="020F0502020204030203"/>
                <a:ea typeface="Lato" panose="020F0502020204030203"/>
                <a:cs typeface="Lato" panose="020F0502020204030203"/>
                <a:sym typeface="Lato" panose="020F0502020204030203"/>
              </a:rPr>
              <a:t>diferencia</a:t>
            </a:r>
            <a:r>
              <a:rPr lang="en-US" sz="3600" b="1" dirty="0">
                <a:solidFill>
                  <a:schemeClr val="dk1"/>
                </a:solidFill>
                <a:latin typeface="Lato" panose="020F0502020204030203"/>
                <a:ea typeface="Lato" panose="020F0502020204030203"/>
                <a:cs typeface="Lato" panose="020F0502020204030203"/>
                <a:sym typeface="Lato" panose="020F0502020204030203"/>
              </a:rPr>
              <a:t> la forma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que se forma un </a:t>
            </a:r>
            <a:r>
              <a:rPr lang="en-US" sz="3600" b="1" dirty="0" err="1">
                <a:solidFill>
                  <a:schemeClr val="dk1"/>
                </a:solidFill>
                <a:latin typeface="Lato" panose="020F0502020204030203"/>
                <a:ea typeface="Lato" panose="020F0502020204030203"/>
                <a:cs typeface="Lato" panose="020F0502020204030203"/>
                <a:sym typeface="Lato" panose="020F0502020204030203"/>
              </a:rPr>
              <a:t>equipo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nacional</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fútbol</a:t>
            </a:r>
            <a:r>
              <a:rPr lang="en-US" sz="3600" b="1" dirty="0">
                <a:solidFill>
                  <a:schemeClr val="dk1"/>
                </a:solidFill>
                <a:latin typeface="Lato" panose="020F0502020204030203"/>
                <a:ea typeface="Lato" panose="020F0502020204030203"/>
                <a:cs typeface="Lato" panose="020F0502020204030203"/>
                <a:sym typeface="Lato" panose="020F0502020204030203"/>
              </a:rPr>
              <a:t> de la </a:t>
            </a:r>
            <a:r>
              <a:rPr lang="en-US" sz="3600" b="1" dirty="0" err="1">
                <a:solidFill>
                  <a:schemeClr val="dk1"/>
                </a:solidFill>
                <a:latin typeface="Lato" panose="020F0502020204030203"/>
                <a:ea typeface="Lato" panose="020F0502020204030203"/>
                <a:cs typeface="Lato" panose="020F0502020204030203"/>
                <a:sym typeface="Lato" panose="020F0502020204030203"/>
              </a:rPr>
              <a:t>manera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que Jesús </a:t>
            </a:r>
            <a:r>
              <a:rPr lang="en-US" sz="3600" b="1" dirty="0" err="1">
                <a:solidFill>
                  <a:schemeClr val="dk1"/>
                </a:solidFill>
                <a:latin typeface="Lato" panose="020F0502020204030203"/>
                <a:ea typeface="Lato" panose="020F0502020204030203"/>
                <a:cs typeface="Lato" panose="020F0502020204030203"/>
                <a:sym typeface="Lato" panose="020F0502020204030203"/>
              </a:rPr>
              <a:t>formó</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equipo</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1"/>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Mateo 9:9-13</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026" name="Picture 2" descr="Jesus calls Matthew - Bright Pastures Outr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686" y="1617003"/>
            <a:ext cx="7956646" cy="4972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67634" y="319888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67634" y="36576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53" name="Google Shape;253;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11"/>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55" name="Google Shape;25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p1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p1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8" name="Google Shape;258;p11" descr="A black background with a black square&#10;&#10;Description automatically generated with medium confidence"/>
          <p:cNvPicPr preferRelativeResize="0"/>
          <p:nvPr/>
        </p:nvPicPr>
        <p:blipFill rotWithShape="1">
          <a:blip r:embed="rId2"/>
          <a:srcRect l="7105" t="10153" r="7634" b="23587"/>
          <a:stretch>
            <a:fillRect/>
          </a:stretch>
        </p:blipFill>
        <p:spPr>
          <a:xfrm>
            <a:off x="8577182" y="1617635"/>
            <a:ext cx="1662993" cy="1292389"/>
          </a:xfrm>
          <a:prstGeom prst="rect">
            <a:avLst/>
          </a:prstGeom>
          <a:noFill/>
          <a:ln>
            <a:noFill/>
          </a:ln>
        </p:spPr>
      </p:pic>
      <p:pic>
        <p:nvPicPr>
          <p:cNvPr id="259" name="Google Shape;259;p1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5" name="Google Shape;265;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p12"/>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Mateo 9:9-13</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67" name="Google Shape;267;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8" name="Google Shape;268;p1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p12"/>
          <p:cNvSpPr txBox="1"/>
          <p:nvPr/>
        </p:nvSpPr>
        <p:spPr>
          <a:xfrm>
            <a:off x="4127381" y="4163146"/>
            <a:ext cx="672797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objetos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0" name="Google Shape;270;p12" descr="A black background with a black square&#10;&#10;Description automatically generated with medium confidence"/>
          <p:cNvPicPr preferRelativeResize="0"/>
          <p:nvPr/>
        </p:nvPicPr>
        <p:blipFill rotWithShape="1">
          <a:blip r:embed="rId2"/>
          <a:srcRect/>
          <a:stretch>
            <a:fillRect/>
          </a:stretch>
        </p:blipFill>
        <p:spPr>
          <a:xfrm>
            <a:off x="8919859" y="1460358"/>
            <a:ext cx="1266321" cy="1389026"/>
          </a:xfrm>
          <a:prstGeom prst="rect">
            <a:avLst/>
          </a:prstGeom>
          <a:noFill/>
          <a:ln>
            <a:noFill/>
          </a:ln>
        </p:spPr>
      </p:pic>
      <p:pic>
        <p:nvPicPr>
          <p:cNvPr id="271" name="Google Shape;271;p1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4754DDB9-3085-4008-B104-0EA0A0D0DAD1}">
  <ds:schemaRefs/>
</ds:datastoreItem>
</file>

<file path=customXml/itemProps2.xml><?xml version="1.0" encoding="utf-8"?>
<ds:datastoreItem xmlns:ds="http://schemas.openxmlformats.org/officeDocument/2006/customXml" ds:itemID="{537157C6-91A0-4E46-A42C-1BAB822135D2}">
  <ds:schemaRefs/>
</ds:datastoreItem>
</file>

<file path=customXml/itemProps3.xml><?xml version="1.0" encoding="utf-8"?>
<ds:datastoreItem xmlns:ds="http://schemas.openxmlformats.org/officeDocument/2006/customXml" ds:itemID="{7881DA33-B297-478C-BDE8-531B74AB9574}">
  <ds:schemaRefs/>
</ds:datastoreItem>
</file>

<file path=docProps/app.xml><?xml version="1.0" encoding="utf-8"?>
<Properties xmlns="http://schemas.openxmlformats.org/officeDocument/2006/extended-properties" xmlns:vt="http://schemas.openxmlformats.org/officeDocument/2006/docPropsVTypes">
  <TotalTime>0</TotalTime>
  <Words>4506</Words>
  <Application>WPS Presentation</Application>
  <PresentationFormat>Widescreen</PresentationFormat>
  <Paragraphs>209</Paragraphs>
  <Slides>38</Slides>
  <Notes>38</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38</vt:i4>
      </vt:variant>
    </vt:vector>
  </HeadingPairs>
  <TitlesOfParts>
    <vt:vector size="51" baseType="lpstr">
      <vt:lpstr>Arial</vt:lpstr>
      <vt:lpstr>SimSun</vt:lpstr>
      <vt:lpstr>Wingdings</vt:lpstr>
      <vt:lpstr>Arial</vt:lpstr>
      <vt:lpstr>Calibri</vt:lpstr>
      <vt:lpstr>Calibri</vt:lpstr>
      <vt:lpstr>Lato</vt:lpstr>
      <vt:lpstr>Microsoft YaHei</vt:lpstr>
      <vt:lpstr>Arial Unicode MS</vt:lpstr>
      <vt:lpstr>Symbol</vt:lpstr>
      <vt:lpstr>Courier New</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185</cp:revision>
  <dcterms:created xsi:type="dcterms:W3CDTF">2023-11-29T19:33:00Z</dcterms:created>
  <dcterms:modified xsi:type="dcterms:W3CDTF">2025-04-05T15:24:56Z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E85CD3927E3B460C8A09B110D680B167_12</vt:lpwstr>
  </property>
  <property fmtid="{D5CDD505-2E9C-101B-9397-08002B2CF9AE}" pid="4" name="KSOProductBuildVer">
    <vt:lpwstr>2058-12.2.0.20782</vt:lpwstr>
  </property>
</Properties>
</file>