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embeddedFontLst>
    <p:embeddedFont>
      <p:font typeface="La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hVmMqcOs7kZ1hHRtl/vT3TyOPj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ademiacristo.com/Biblioteca-Teologica/La-Biblia-Popular-Juan" TargetMode="External"/><Relationship Id="rId3" Type="http://schemas.openxmlformats.org/officeDocument/2006/relationships/hyperlink" Target="https://www.academiacristo.com/Biblioteca-Teologica/La-Biblia-Popular-Juan"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Preparación previa a la lección:</a:t>
            </a:r>
            <a:endParaRPr>
              <a:solidFill>
                <a:schemeClr val="dk1"/>
              </a:solidFill>
              <a:latin typeface="Calibri"/>
              <a:ea typeface="Calibri"/>
              <a:cs typeface="Calibri"/>
              <a:sym typeface="Calibri"/>
            </a:endParaRPr>
          </a:p>
          <a:p>
            <a:pPr indent="-298450" lvl="0" marL="4572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Poco después de la lección 4, comparta el enlace del video e indique a los estudiantes que vean el video antes de la clase en vivo. Mencione que la historia compartida en el video será estudiada en profundidad en la clase en vivo. Enfatice nuevamente la importancia de ver el video antes de la clase. </a:t>
            </a:r>
            <a:endParaRPr>
              <a:solidFill>
                <a:schemeClr val="dk1"/>
              </a:solidFill>
              <a:latin typeface="Calibri"/>
              <a:ea typeface="Calibri"/>
              <a:cs typeface="Calibri"/>
              <a:sym typeface="Calibri"/>
            </a:endParaRPr>
          </a:p>
          <a:p>
            <a:pPr indent="-298450" lvl="0" marL="457200" marR="1270" rtl="0" algn="l">
              <a:lnSpc>
                <a:spcPct val="103750"/>
              </a:lnSpc>
              <a:spcBef>
                <a:spcPts val="205"/>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el grupo de WhatsApp, pida a los alumnos que hagan lo siguiente: </a:t>
            </a:r>
            <a:endParaRPr>
              <a:solidFill>
                <a:schemeClr val="dk1"/>
              </a:solidFill>
              <a:latin typeface="Calibri"/>
              <a:ea typeface="Calibri"/>
              <a:cs typeface="Calibri"/>
              <a:sym typeface="Calibri"/>
            </a:endParaRPr>
          </a:p>
          <a:p>
            <a:pPr indent="-234950" lvl="0" marL="1149985" marR="1270" rtl="0" algn="l">
              <a:lnSpc>
                <a:spcPct val="111250"/>
              </a:lnSpc>
              <a:spcBef>
                <a:spcPts val="205"/>
              </a:spcBef>
              <a:spcAft>
                <a:spcPts val="0"/>
              </a:spcAft>
              <a:buClr>
                <a:schemeClr val="dk1"/>
              </a:buClr>
              <a:buSzPts val="1100"/>
              <a:buFont typeface="Arial"/>
              <a:buNone/>
            </a:pPr>
            <a:r>
              <a:rPr lang="en-US">
                <a:solidFill>
                  <a:schemeClr val="dk1"/>
                </a:solidFill>
                <a:latin typeface="Calibri"/>
                <a:ea typeface="Calibri"/>
                <a:cs typeface="Calibri"/>
                <a:sym typeface="Calibri"/>
              </a:rPr>
              <a:t>a.</a:t>
            </a:r>
            <a:r>
              <a:rPr lang="en-US">
                <a:solidFill>
                  <a:schemeClr val="dk1"/>
                </a:solidFill>
              </a:rPr>
              <a:t> </a:t>
            </a:r>
            <a:r>
              <a:rPr lang="en-US">
                <a:solidFill>
                  <a:schemeClr val="dk1"/>
                </a:solidFill>
                <a:latin typeface="Calibri"/>
                <a:ea typeface="Calibri"/>
                <a:cs typeface="Calibri"/>
                <a:sym typeface="Calibri"/>
              </a:rPr>
              <a:t>“Para prepararse para la clase, escriba su propio resumen del contenido de la lección en video. No use más de 10 palabras para su resumen y publíquelo en este grupo de WhatsApp. En la clase en vivo, el instructor elegirá un resumen que cree que resume mejor el video y lo compartirá con la clase”. </a:t>
            </a:r>
            <a:endParaRPr>
              <a:solidFill>
                <a:schemeClr val="dk1"/>
              </a:solidFill>
              <a:latin typeface="Calibri"/>
              <a:ea typeface="Calibri"/>
              <a:cs typeface="Calibri"/>
              <a:sym typeface="Calibri"/>
            </a:endParaRPr>
          </a:p>
          <a:p>
            <a:pPr indent="-298450" lvl="0" marL="457200" marR="1270" rtl="0" algn="l">
              <a:lnSpc>
                <a:spcPct val="103750"/>
              </a:lnSpc>
              <a:spcBef>
                <a:spcPts val="12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Cinco minutos antes del comienzo de la clase en vivo, comparta el enlace para que los estudiantes puedan conectarse a la clase en vivo (también puede considerar una “cuenta regresiva” para generar anticipación y alentar la preparación para la clase, es decir, “Grupo A, su clase comienza en 1 hora, asegúrese de haber visto el video y realizado la actividad”). </a:t>
            </a:r>
            <a:endParaRPr>
              <a:solidFill>
                <a:schemeClr val="dk1"/>
              </a:solidFill>
              <a:latin typeface="Calibri"/>
              <a:ea typeface="Calibri"/>
              <a:cs typeface="Calibri"/>
              <a:sym typeface="Calibri"/>
            </a:endParaRPr>
          </a:p>
          <a:p>
            <a:pPr indent="0" lvl="0" marL="0" rtl="0" algn="l">
              <a:lnSpc>
                <a:spcPct val="100000"/>
              </a:lnSpc>
              <a:spcBef>
                <a:spcPts val="205"/>
              </a:spcBef>
              <a:spcAft>
                <a:spcPts val="0"/>
              </a:spcAft>
              <a:buSzPts val="1100"/>
              <a:buNone/>
            </a:pPr>
            <a:r>
              <a:t/>
            </a:r>
            <a:endParaRPr b="1">
              <a:solidFill>
                <a:schemeClr val="dk1"/>
              </a:solidFill>
              <a:latin typeface="Calibri"/>
              <a:ea typeface="Calibri"/>
              <a:cs typeface="Calibri"/>
              <a:sym typeface="Calibri"/>
            </a:endParaRPr>
          </a:p>
        </p:txBody>
      </p:sp>
      <p:sp>
        <p:nvSpPr>
          <p:cNvPr id="157" name="Google Shape;15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bfc8f2a7ba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28600" marR="1270" rtl="0" algn="l">
              <a:lnSpc>
                <a:spcPct val="107916"/>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La inmersión profunda gira en torno a preguntas específicas y cuestiones relacionadas con el tema de la lección</a:t>
            </a:r>
            <a:r>
              <a:rPr lang="en-US">
                <a:solidFill>
                  <a:schemeClr val="dk1"/>
                </a:solidFill>
                <a:latin typeface="Calibri"/>
                <a:ea typeface="Calibri"/>
                <a:cs typeface="Calibri"/>
                <a:sym typeface="Calibri"/>
              </a:rPr>
              <a:t>. Para guiar a los estudiantes a comprender el concepto, estudiaremos Juan 4:1-38 usando las siguientes preguntas: </a:t>
            </a:r>
            <a:endParaRPr>
              <a:solidFill>
                <a:schemeClr val="dk1"/>
              </a:solidFill>
              <a:latin typeface="Calibri"/>
              <a:ea typeface="Calibri"/>
              <a:cs typeface="Calibri"/>
              <a:sym typeface="Calibri"/>
            </a:endParaRPr>
          </a:p>
          <a:p>
            <a:pPr indent="-298450" lvl="2"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Considerar</a:t>
            </a:r>
            <a:endParaRPr>
              <a:solidFill>
                <a:schemeClr val="dk1"/>
              </a:solidFill>
              <a:latin typeface="Calibri"/>
              <a:ea typeface="Calibri"/>
              <a:cs typeface="Calibri"/>
              <a:sym typeface="Calibri"/>
            </a:endParaRPr>
          </a:p>
          <a:p>
            <a:pPr indent="0" lvl="0" marL="0" rtl="0" algn="l">
              <a:spcBef>
                <a:spcPts val="1000"/>
              </a:spcBef>
              <a:spcAft>
                <a:spcPts val="1000"/>
              </a:spcAft>
              <a:buNone/>
            </a:pPr>
            <a:r>
              <a:t/>
            </a:r>
            <a:endParaRPr b="1">
              <a:solidFill>
                <a:schemeClr val="dk1"/>
              </a:solidFill>
              <a:latin typeface="Calibri"/>
              <a:ea typeface="Calibri"/>
              <a:cs typeface="Calibri"/>
              <a:sym typeface="Calibri"/>
            </a:endParaRPr>
          </a:p>
        </p:txBody>
      </p:sp>
      <p:sp>
        <p:nvSpPr>
          <p:cNvPr id="242" name="Google Shape;242;g2bfc8f2a7ba_0_2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bfc8f2a7ba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12750" lvl="2" marL="1521460" marR="1270" rtl="0" algn="l">
              <a:lnSpc>
                <a:spcPct val="10375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¿Quiénes son los personajes de esta historia? Jesús, los discípulos, la mujer samaritana, los esposos de la mujer y el hombre con el que estaba en ese momento la gente del pueblo </a:t>
            </a:r>
            <a:endParaRPr>
              <a:solidFill>
                <a:schemeClr val="dk1"/>
              </a:solidFill>
              <a:latin typeface="Calibri"/>
              <a:ea typeface="Calibri"/>
              <a:cs typeface="Calibri"/>
              <a:sym typeface="Calibri"/>
            </a:endParaRPr>
          </a:p>
          <a:p>
            <a:pPr indent="0" lvl="0" marL="0" rtl="0" algn="l">
              <a:spcBef>
                <a:spcPts val="1000"/>
              </a:spcBef>
              <a:spcAft>
                <a:spcPts val="0"/>
              </a:spcAft>
              <a:buNone/>
            </a:pPr>
            <a:r>
              <a:t/>
            </a:r>
            <a:endParaRPr>
              <a:solidFill>
                <a:schemeClr val="dk1"/>
              </a:solidFill>
              <a:latin typeface="Calibri"/>
              <a:ea typeface="Calibri"/>
              <a:cs typeface="Calibri"/>
              <a:sym typeface="Calibri"/>
            </a:endParaRPr>
          </a:p>
        </p:txBody>
      </p:sp>
      <p:sp>
        <p:nvSpPr>
          <p:cNvPr id="253" name="Google Shape;253;g2bfc8f2a7ba_0_2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bfc8f2a7ba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12750" lvl="2" marL="1521460" marR="1270" rtl="0" algn="l">
              <a:lnSpc>
                <a:spcPct val="10375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¿Cuáles son los objetos de esta historia? El pozo, el agua, el cántaro, la comida que los discípulos fueron a buscar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65" name="Google Shape;265;g2bfc8f2a7ba_0_2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bfc8f2a7ba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12750" lvl="2" marL="1521460" marR="1270" rtl="0" algn="l">
              <a:lnSpc>
                <a:spcPct val="10375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¿Dónde ocurrió la historia? En un pozo fuera de Sicar en Samaria </a:t>
            </a:r>
            <a:endParaRPr>
              <a:solidFill>
                <a:schemeClr val="dk1"/>
              </a:solidFill>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77" name="Google Shape;277;g2bfc8f2a7ba_0_2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bfc8f2a7ba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12750" lvl="2" marL="1521460" marR="1270" rtl="0" algn="l">
              <a:lnSpc>
                <a:spcPct val="10375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¿Cuándo ocurrió la historia? Mientras Jesús viajaba con sus discípulos, parece ser durante la primera parte del ministerio de Jesús, durante el tiempo visible en la tierra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89" name="Google Shape;289;g2bfc8f2a7ba_0_2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bfc8f2a7ba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12750" lvl="2" marL="1521460" marR="1270" rtl="0" algn="l">
              <a:lnSpc>
                <a:spcPct val="10375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¿Cuál es el problema? La mujer no tiene el agua viva que brota a la vida eterna, está atrapada en el pecado.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301" name="Google Shape;301;g2bfc8f2a7ba_0_3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bfc8f2a7ba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12750" lvl="2" marL="1521460" marR="1270" rtl="0" algn="l">
              <a:lnSpc>
                <a:spcPct val="10375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¿Cuáles eventos ocurrieron en esta historia? Los discípulos van al pueblo, Jesús espera el pozo, conversa con la mujer, los discípulos regresan y Jesús también les enseña.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313" name="Google Shape;313;g2bfc8f2a7ba_0_3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bfc8f2a7ba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12750" lvl="2" marL="1521460" marR="1270" rtl="0" algn="l">
              <a:lnSpc>
                <a:spcPct val="10375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¿Se resuelve el problema? ¿Cómo? Sí. La mujer ve su pecado y ve a su Salvador.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325" name="Google Shape;325;g2bfc8f2a7ba_0_3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bfc8f2a7ba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914400" rtl="0" algn="l">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Consolidar</a:t>
            </a:r>
            <a:endParaRPr/>
          </a:p>
        </p:txBody>
      </p:sp>
      <p:sp>
        <p:nvSpPr>
          <p:cNvPr id="337" name="Google Shape;337;g2bfc8f2a7ba_0_3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bfc8f2a7ba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12750" lvl="2" marL="1521460" marR="1270" rtl="0" algn="l">
              <a:lnSpc>
                <a:spcPct val="10375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 qué trata esta historia? Breve descripción de lo que se ha estudiado enfatizando la solución mencionada en la pregunta siete de la sección anterior. </a:t>
            </a:r>
            <a:endParaRPr>
              <a:solidFill>
                <a:schemeClr val="dk1"/>
              </a:solidFill>
              <a:latin typeface="Calibri"/>
              <a:ea typeface="Calibri"/>
              <a:cs typeface="Calibri"/>
              <a:sym typeface="Calibri"/>
            </a:endParaRPr>
          </a:p>
          <a:p>
            <a:pPr indent="0" lvl="0" marL="0" rtl="0" algn="l">
              <a:spcBef>
                <a:spcPts val="1000"/>
              </a:spcBef>
              <a:spcAft>
                <a:spcPts val="1000"/>
              </a:spcAft>
              <a:buNone/>
            </a:pPr>
            <a:r>
              <a:t/>
            </a:r>
            <a:endParaRPr>
              <a:solidFill>
                <a:schemeClr val="dk1"/>
              </a:solidFill>
              <a:latin typeface="Calibri"/>
              <a:ea typeface="Calibri"/>
              <a:cs typeface="Calibri"/>
              <a:sym typeface="Calibri"/>
            </a:endParaRPr>
          </a:p>
        </p:txBody>
      </p:sp>
      <p:sp>
        <p:nvSpPr>
          <p:cNvPr id="348" name="Google Shape;348;g2bfc8f2a7ba_0_3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bfc8f2a7ba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12750" lvl="2" marL="1521460" marR="1270" rtl="0" algn="l">
              <a:lnSpc>
                <a:spcPct val="10375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pecado me enseña a confesar esta historia? A diferencia de Jesús, a menudo no tenemos los ojos abiertos para las oportunidades. Tal vez pensamos que somos mejores que las personas como la mujer del pozo. Quizás nuestros ojos pecaminosamente no ven la cosecha como los discípulos realmente no la entendieron.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360" name="Google Shape;360;g2bfc8f2a7ba_0_3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bfc8f2a7ba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12750" lvl="2" marL="1521460" marR="1270" rtl="0" algn="l">
              <a:lnSpc>
                <a:spcPct val="10375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¿Dónde veo el amor de Dios en esta historia? Jesús amablemente llama a la mujer al arrepentimiento y a verlo como el que da el agua viva, el Salvador del mundo. Jesús hace lo mismo por nosotros a través de su Palabra. También ayudó a abrir los ojos de sus discípulos mostrándoles la cosecha.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372" name="Google Shape;372;g2bfc8f2a7ba_0_3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bfc8f2a7ba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12750" lvl="2" marL="1521460" marR="1270" rtl="0" algn="l">
              <a:lnSpc>
                <a:spcPct val="10375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me enseña Dios a pedir y hacer en esta historia? Enfatice el punto de la lección: abra los ojos a las oportunidades que nos rodean. </a:t>
            </a:r>
            <a:r>
              <a:rPr i="1" lang="en-US">
                <a:solidFill>
                  <a:schemeClr val="dk1"/>
                </a:solidFill>
                <a:latin typeface="Calibri"/>
                <a:ea typeface="Calibri"/>
                <a:cs typeface="Calibri"/>
                <a:sym typeface="Calibri"/>
              </a:rPr>
              <a:t>***Recomendación al Docente: Para la siguiente pregunta se podría dividir la clase en grupos pequeños durante unos minutos.*** </a:t>
            </a:r>
            <a:endParaRPr>
              <a:solidFill>
                <a:schemeClr val="dk1"/>
              </a:solidFill>
              <a:latin typeface="Calibri"/>
              <a:ea typeface="Calibri"/>
              <a:cs typeface="Calibri"/>
              <a:sym typeface="Calibri"/>
            </a:endParaRPr>
          </a:p>
          <a:p>
            <a:pPr indent="0" lvl="0" marL="0" marR="1270" rtl="0" algn="l">
              <a:lnSpc>
                <a:spcPct val="1112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384" name="Google Shape;384;g2bfc8f2a7ba_0_3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bfc8f2a7ba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12750" lvl="2" marL="1521460" marR="1270" rtl="0" algn="l">
              <a:lnSpc>
                <a:spcPct val="10375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¿Cuándo sería una buena situación compartir este mensaje? Con alguien a quien le gusta la mujer está viviendo en pecado abierto. Con compañeros discípulos que no ven las oportunidades de vivir como discípulos. Mantenga los ojos abiertos a las personas que tienen problemas matrimoniales o familiares, están enfermos o sufriendo, han perdido a un ser querido, un nuevo nacimiento, etc. Estos son tiempos en que las personas son más receptivas a “las cosas de Dios”.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p>
        </p:txBody>
      </p:sp>
      <p:sp>
        <p:nvSpPr>
          <p:cNvPr id="396" name="Google Shape;396;g2bfc8f2a7ba_0_3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bfc8f2a7ba_0_5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7916"/>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Resumen de la lección</a:t>
            </a:r>
            <a:r>
              <a:rPr lang="en-US">
                <a:solidFill>
                  <a:schemeClr val="dk1"/>
                </a:solidFill>
                <a:latin typeface="Calibri"/>
                <a:ea typeface="Calibri"/>
                <a:cs typeface="Calibri"/>
                <a:sym typeface="Calibri"/>
              </a:rPr>
              <a:t>. </a:t>
            </a:r>
            <a:endParaRPr b="1" sz="2400">
              <a:solidFill>
                <a:schemeClr val="dk1"/>
              </a:solidFill>
              <a:latin typeface="Calibri"/>
              <a:ea typeface="Calibri"/>
              <a:cs typeface="Calibri"/>
              <a:sym typeface="Calibri"/>
            </a:endParaRPr>
          </a:p>
          <a:p>
            <a:pPr indent="-298450" lvl="2"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Al principio, puede parecer tan obvio que es una buena idea mantener los ojos abiertos mientras caminamos. Pero para los discípulos que tienen una naturaleza pecaminosa, a menudo es fácil para nosotros no hacerlo. A menudo estamos tan atados al ajetreo de la vida moderna, la familia y otras actividades, que no nos tomamos el tiempo para ver las oportunidades de mostrar y contar el amor de Cristo a quienes nos rodean. Hay almas necesitadas de Jesús. Este es nuestro campo de cosecha. Cuando Jesús abrió los ojos y cambió la vida de una mujer al hablar con ella durante una interacción mientras ella realizaba su tarea diaria de obtener agua del pozo, así que seguimos con nuestra vida diaria, también tenemos la oportunidad de mantener nuestros ojos abierto a ver oportunidades para compartir a Jesús con personas que realizan sus actividades diarias a nuestro alrededor.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408" name="Google Shape;408;g2bfc8f2a7ba_0_5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bfc8f2a7ba_0_5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0825" lvl="2"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Presente el proyecto final: una oportunidad para reunirse en grupos y, como discípulos, leer la Palabra de Dios que se alimenta y crece diariamente. Más detalles a continuación. </a:t>
            </a:r>
            <a:endParaRPr>
              <a:solidFill>
                <a:schemeClr val="dk1"/>
              </a:solidFill>
              <a:latin typeface="Calibri"/>
              <a:ea typeface="Calibri"/>
              <a:cs typeface="Calibri"/>
              <a:sym typeface="Calibri"/>
            </a:endParaRPr>
          </a:p>
          <a:p>
            <a:pPr indent="0" lvl="0" marL="0" marR="1270" rtl="0" algn="l">
              <a:lnSpc>
                <a:spcPct val="103750"/>
              </a:lnSpc>
              <a:spcBef>
                <a:spcPts val="1005"/>
              </a:spcBef>
              <a:spcAft>
                <a:spcPts val="1000"/>
              </a:spcAft>
              <a:buNone/>
            </a:pPr>
            <a:r>
              <a:t/>
            </a:r>
            <a:endParaRPr i="1">
              <a:solidFill>
                <a:schemeClr val="dk1"/>
              </a:solidFill>
              <a:latin typeface="Calibri"/>
              <a:ea typeface="Calibri"/>
              <a:cs typeface="Calibri"/>
              <a:sym typeface="Calibri"/>
            </a:endParaRPr>
          </a:p>
        </p:txBody>
      </p:sp>
      <p:sp>
        <p:nvSpPr>
          <p:cNvPr id="416" name="Google Shape;416;g2bfc8f2a7ba_0_5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b5a1eaf5a7_0_4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0825" lvl="2"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Mencione lo siguiente [en la diapositiva]: importancia de ver el video antes de la clase, día / hora de la próxima clase, instrucciones sobre qué hacer si tienen preguntas o comentarios adicionales sobre la clase.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205"/>
              </a:spcAft>
              <a:buNone/>
            </a:pPr>
            <a:r>
              <a:t/>
            </a:r>
            <a:endParaRPr>
              <a:solidFill>
                <a:schemeClr val="dk1"/>
              </a:solidFill>
              <a:latin typeface="Calibri"/>
              <a:ea typeface="Calibri"/>
              <a:cs typeface="Calibri"/>
              <a:sym typeface="Calibri"/>
            </a:endParaRPr>
          </a:p>
        </p:txBody>
      </p:sp>
      <p:sp>
        <p:nvSpPr>
          <p:cNvPr id="424" name="Google Shape;424;g2b5a1eaf5a7_0_4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Termina con una oración (relacionada con la lección) o una bendición.</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434" name="Google Shape;434;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850"/>
              </a:spcAft>
              <a:buClr>
                <a:schemeClr val="dk1"/>
              </a:buClr>
              <a:buSzPts val="1100"/>
              <a:buFont typeface="Calibri"/>
              <a:buAutoNum type="arabicPeriod"/>
            </a:pPr>
            <a:r>
              <a:rPr lang="en-US">
                <a:solidFill>
                  <a:schemeClr val="dk1"/>
                </a:solidFill>
                <a:latin typeface="Calibri"/>
                <a:ea typeface="Calibri"/>
                <a:cs typeface="Calibri"/>
                <a:sym typeface="Calibri"/>
              </a:rPr>
              <a:t>Deje que cada persona se despida de la clase (permita a los que están en el grupo todo el tiempo que necesiten para esto).</a:t>
            </a:r>
            <a:endParaRPr>
              <a:solidFill>
                <a:schemeClr val="dk1"/>
              </a:solidFill>
              <a:latin typeface="Calibri"/>
              <a:ea typeface="Calibri"/>
              <a:cs typeface="Calibri"/>
              <a:sym typeface="Calibri"/>
            </a:endParaRPr>
          </a:p>
        </p:txBody>
      </p:sp>
      <p:sp>
        <p:nvSpPr>
          <p:cNvPr id="442" name="Google Shape;442;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457200" rtl="0" algn="l">
              <a:spcBef>
                <a:spcPts val="1000"/>
              </a:spcBef>
              <a:spcAft>
                <a:spcPts val="0"/>
              </a:spcAft>
              <a:buClr>
                <a:schemeClr val="dk1"/>
              </a:buClr>
              <a:buSzPts val="1100"/>
              <a:buFont typeface="Arial"/>
              <a:buNone/>
            </a:pPr>
            <a:r>
              <a:rPr b="1" lang="en-US">
                <a:solidFill>
                  <a:schemeClr val="dk1"/>
                </a:solidFill>
                <a:latin typeface="Calibri"/>
                <a:ea typeface="Calibri"/>
                <a:cs typeface="Calibri"/>
                <a:sym typeface="Calibri"/>
              </a:rPr>
              <a:t>Información adicional para el maestro</a:t>
            </a:r>
            <a:r>
              <a:rPr lang="en-US">
                <a:solidFill>
                  <a:schemeClr val="dk1"/>
                </a:solidFill>
                <a:latin typeface="Calibri"/>
                <a:ea typeface="Calibri"/>
                <a:cs typeface="Calibri"/>
                <a:sym typeface="Calibri"/>
              </a:rPr>
              <a:t>: temas que pueden surgir durante la clase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Estudio adicional de la historia</a:t>
            </a:r>
            <a:r>
              <a:rPr lang="en-US">
                <a:solidFill>
                  <a:schemeClr val="dk1"/>
                </a:solidFill>
                <a:latin typeface="Calibri"/>
                <a:ea typeface="Calibri"/>
                <a:cs typeface="Calibri"/>
                <a:sym typeface="Calibri"/>
              </a:rPr>
              <a:t>. Dado que esta lección se enfoca tanto en enseñar la historia (como fue el caso en la lección 1), se alienta a los maestros a pasar un tiempo extra estudiando la historia antes de la clase. La Biblia Popular es un excelente recurso. El comentario sobre el libro de Juan está disponible aquí: </a:t>
            </a:r>
            <a:endParaRPr>
              <a:solidFill>
                <a:schemeClr val="dk1"/>
              </a:solidFill>
              <a:latin typeface="Calibri"/>
              <a:ea typeface="Calibri"/>
              <a:cs typeface="Calibri"/>
              <a:sym typeface="Calibri"/>
            </a:endParaRPr>
          </a:p>
          <a:p>
            <a:pPr indent="0" lvl="0" marL="914400" rtl="0" algn="l">
              <a:lnSpc>
                <a:spcPct val="107916"/>
              </a:lnSpc>
              <a:spcBef>
                <a:spcPts val="205"/>
              </a:spcBef>
              <a:spcAft>
                <a:spcPts val="0"/>
              </a:spcAft>
              <a:buClr>
                <a:schemeClr val="dk1"/>
              </a:buClr>
              <a:buSzPts val="1100"/>
              <a:buFont typeface="Arial"/>
              <a:buNone/>
            </a:pPr>
            <a:r>
              <a:rPr lang="en-US" u="sng">
                <a:solidFill>
                  <a:srgbClr val="0000FF"/>
                </a:solidFill>
                <a:latin typeface="Calibri"/>
                <a:ea typeface="Calibri"/>
                <a:cs typeface="Calibri"/>
                <a:sym typeface="Calibri"/>
                <a:hlinkClick r:id="rId2">
                  <a:extLst>
                    <a:ext uri="{A12FA001-AC4F-418D-AE19-62706E023703}">
                      <ahyp:hlinkClr val="tx"/>
                    </a:ext>
                  </a:extLst>
                </a:hlinkClick>
              </a:rPr>
              <a:t>https://www.academiacristo.com/Biblioteca-Teologica/La-Biblia-Popular-Juan</a:t>
            </a:r>
            <a:r>
              <a:rPr lang="en-US">
                <a:solidFill>
                  <a:schemeClr val="dk1"/>
                </a:solidFill>
                <a:uFill>
                  <a:noFill/>
                </a:uFill>
                <a:latin typeface="Calibri"/>
                <a:ea typeface="Calibri"/>
                <a:cs typeface="Calibri"/>
                <a:sym typeface="Calibri"/>
                <a:hlinkClick r:id="rId3">
                  <a:extLst>
                    <a:ext uri="{A12FA001-AC4F-418D-AE19-62706E023703}">
                      <ahyp:hlinkClr val="tx"/>
                    </a:ext>
                  </a:extLst>
                </a:hlinkClick>
              </a:rPr>
              <a:t> </a:t>
            </a:r>
            <a:r>
              <a:rPr lang="en-US">
                <a:solidFill>
                  <a:schemeClr val="dk1"/>
                </a:solidFill>
                <a:latin typeface="Calibri"/>
                <a:ea typeface="Calibri"/>
                <a:cs typeface="Calibri"/>
                <a:sym typeface="Calibri"/>
              </a:rPr>
              <a:t>. Este enlace también se puede compartir con los estudiantes. </a:t>
            </a:r>
            <a:endParaRPr>
              <a:solidFill>
                <a:schemeClr val="dk1"/>
              </a:solidFill>
              <a:latin typeface="Calibri"/>
              <a:ea typeface="Calibri"/>
              <a:cs typeface="Calibri"/>
              <a:sym typeface="Calibri"/>
            </a:endParaRPr>
          </a:p>
          <a:p>
            <a:pPr indent="-298450" lvl="0" marL="914400" marR="1270" rtl="0" algn="l">
              <a:lnSpc>
                <a:spcPct val="103750"/>
              </a:lnSpc>
              <a:spcBef>
                <a:spcPts val="97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Adorando en espíritu y en verdad</a:t>
            </a:r>
            <a:r>
              <a:rPr lang="en-US">
                <a:solidFill>
                  <a:schemeClr val="dk1"/>
                </a:solidFill>
                <a:latin typeface="Calibri"/>
                <a:ea typeface="Calibri"/>
                <a:cs typeface="Calibri"/>
                <a:sym typeface="Calibri"/>
              </a:rPr>
              <a:t>. A medida que avance en la historia, puede haber algunas preguntas sobre Juan 4:21-24. Hay una serie de puntos de enseñanza en esos versículos que no están cubiertos en el material de la clase anterior. Observe cómo Jesús demuestra la diferencia en la adoración antes y después de su venida. La ley ceremonial del Antiguo Testamento había ordenado un solo lugar de culto: el templo o el tabernáculo (ver Deuteronomio 12:5-7 y otros pasajes similares). En el Nuevo Testamento tenemos libertad cristiana. Los factores importantes en la adoración mencionados por Jesús son el espíritu y la verdad. El “espíritu” enfatiza el hecho de que la verdadera adoración no es un acto externo, sino que se hace por fe. La “verdad” nos dice que estamos reunidos alrededor de la verdad de la Palabra de Dios. Donde se encuentran estos factores, Dios es glorificado y “la adoración acontece”. </a:t>
            </a:r>
            <a:endParaRPr>
              <a:solidFill>
                <a:schemeClr val="dk1"/>
              </a:solidFill>
              <a:latin typeface="Calibri"/>
              <a:ea typeface="Calibri"/>
              <a:cs typeface="Calibri"/>
              <a:sym typeface="Calibri"/>
            </a:endParaRPr>
          </a:p>
          <a:p>
            <a:pPr indent="-298450" lvl="0" marL="914400" marR="1270" rtl="0" algn="l">
              <a:lnSpc>
                <a:spcPct val="103750"/>
              </a:lnSpc>
              <a:spcBef>
                <a:spcPts val="1015"/>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Pregunta adicional para discusión</a:t>
            </a:r>
            <a:r>
              <a:rPr lang="en-US">
                <a:solidFill>
                  <a:schemeClr val="dk1"/>
                </a:solidFill>
                <a:latin typeface="Calibri"/>
                <a:ea typeface="Calibri"/>
                <a:cs typeface="Calibri"/>
                <a:sym typeface="Calibri"/>
              </a:rPr>
              <a:t>. Muchos comentaristas señalan que la costumbre de este tiempo era que las mujeres acudieran diariamente al pozo al comienzo del día (cuando todavía hacía frío) en grupos. Esta mujer va al pozo en el calor del día (después de que Jesús y sus discípulos habían estado viajando, así que no era temprano en la mañana) y, al parecer, ella sola. Parece que el estilo de vida pecaminoso de esta mujer, bien conocido por otros en su pueblo (ver 4:39), causó que la mujer fuera condenada al ostracismo como “pecadora”. Sin embargo, de todas las personas en el pueblo, Jesús pasó tiempo enseñándole la usaría como su instrumento para llegar a toda la ciudad (ver 4:42). Teniendo en cuenta esta historia y lo que Jesús dice en Lucas 7:47, ¿quiénes son las personas donde vives que podrían estar en circunstancias similares a esta mujer que necesita escuchar el mensaje de perdón?</a:t>
            </a:r>
            <a:r>
              <a:rPr b="1"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205"/>
              </a:spcAft>
              <a:buNone/>
            </a:pPr>
            <a:r>
              <a:t/>
            </a:r>
            <a:endParaRPr b="1">
              <a:solidFill>
                <a:schemeClr val="dk1"/>
              </a:solidFill>
              <a:latin typeface="Calibri"/>
              <a:ea typeface="Calibri"/>
              <a:cs typeface="Calibri"/>
              <a:sym typeface="Calibri"/>
            </a:endParaRPr>
          </a:p>
        </p:txBody>
      </p:sp>
      <p:sp>
        <p:nvSpPr>
          <p:cNvPr id="450" name="Google Shape;450;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b9bbf978dd_0_6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Salude </a:t>
            </a:r>
            <a:r>
              <a:rPr lang="en-US">
                <a:solidFill>
                  <a:schemeClr val="dk1"/>
                </a:solidFill>
                <a:latin typeface="Calibri"/>
                <a:ea typeface="Calibri"/>
                <a:cs typeface="Calibri"/>
                <a:sym typeface="Calibri"/>
              </a:rPr>
              <a:t>a los miembros de la clase cuando ingresen a la clase en vivo: Limite el tiempo dedicado a reconocer el hecho de que solo hay un poco tiempo de calidad y queremos dedicarlo a aprender / enseñar. (5 minutos) </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83" name="Google Shape;183;g2b9bbf978dd_0_6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270" rtl="0" algn="l">
              <a:lnSpc>
                <a:spcPct val="10375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La oración</a:t>
            </a:r>
            <a:r>
              <a:rPr lang="en-US">
                <a:solidFill>
                  <a:schemeClr val="dk1"/>
                </a:solidFill>
                <a:latin typeface="Calibri"/>
                <a:ea typeface="Calibri"/>
                <a:cs typeface="Calibri"/>
                <a:sym typeface="Calibri"/>
              </a:rPr>
              <a:t> pone la lección en perspectiva (usar una invocación es otra opción). Se puede usar la siguiente oración simple: </a:t>
            </a:r>
            <a:endParaRPr>
              <a:solidFill>
                <a:schemeClr val="dk1"/>
              </a:solidFill>
              <a:latin typeface="Calibri"/>
              <a:ea typeface="Calibri"/>
              <a:cs typeface="Calibri"/>
              <a:sym typeface="Calibri"/>
            </a:endParaRPr>
          </a:p>
          <a:p>
            <a:pPr indent="0" lvl="0" marL="228600" marR="1270" rtl="0" algn="l">
              <a:lnSpc>
                <a:spcPct val="103750"/>
              </a:lnSpc>
              <a:spcBef>
                <a:spcPts val="1000"/>
              </a:spcBef>
              <a:spcAft>
                <a:spcPts val="1000"/>
              </a:spcAft>
              <a:buClr>
                <a:schemeClr val="dk1"/>
              </a:buClr>
              <a:buSzPts val="1100"/>
              <a:buFont typeface="Arial"/>
              <a:buNone/>
            </a:pPr>
            <a:r>
              <a:rPr lang="en-US">
                <a:solidFill>
                  <a:schemeClr val="dk1"/>
                </a:solidFill>
                <a:latin typeface="Calibri"/>
                <a:ea typeface="Calibri"/>
                <a:cs typeface="Calibri"/>
                <a:sym typeface="Calibri"/>
              </a:rPr>
              <a:t>Querido Padre celestial, por el poder de tu Palabra, usa la clase de hoy para abrirnos los ojos y ver las muchas oportunidades que tenemos a nuestro alrededor. En el nombre de Jesús Amén (5 minutos) </a:t>
            </a:r>
            <a:endParaRPr b="1">
              <a:solidFill>
                <a:schemeClr val="dk1"/>
              </a:solidFill>
              <a:latin typeface="Calibri"/>
              <a:ea typeface="Calibri"/>
              <a:cs typeface="Calibri"/>
              <a:sym typeface="Calibri"/>
            </a:endParaRPr>
          </a:p>
        </p:txBody>
      </p:sp>
      <p:sp>
        <p:nvSpPr>
          <p:cNvPr id="191" name="Google Shape;19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6612c5aba9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99" name="Google Shape;199;g26612c5aba9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bfc8f2a7ba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270" rtl="0" algn="l">
              <a:lnSpc>
                <a:spcPct val="10375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Revise el video y presente la lección. (5 minutos) </a:t>
            </a:r>
            <a:endParaRPr b="1">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Comparta el resumen (recibido en el grupo de WhatsApp antes de la clase) que resume mejor el video. Explique por qué lo escogió y cómo resume el contenido del video. Use esto como una introducción a lo que sigue. </a:t>
            </a:r>
            <a:endParaRPr>
              <a:solidFill>
                <a:schemeClr val="dk1"/>
              </a:solidFill>
              <a:latin typeface="Calibri"/>
              <a:ea typeface="Calibri"/>
              <a:cs typeface="Calibri"/>
              <a:sym typeface="Calibri"/>
            </a:endParaRPr>
          </a:p>
          <a:p>
            <a:pPr indent="0" lvl="0" marL="228600" marR="1270" rtl="0" algn="l">
              <a:lnSpc>
                <a:spcPct val="103750"/>
              </a:lnSpc>
              <a:spcBef>
                <a:spcPts val="1000"/>
              </a:spcBef>
              <a:spcAft>
                <a:spcPts val="0"/>
              </a:spcAft>
              <a:buClr>
                <a:schemeClr val="dk1"/>
              </a:buClr>
              <a:buSzPts val="1100"/>
              <a:buFont typeface="Arial"/>
              <a:buNone/>
            </a:pPr>
            <a:r>
              <a:rPr b="1" lang="en-US">
                <a:solidFill>
                  <a:schemeClr val="dk1"/>
                </a:solidFill>
                <a:latin typeface="Calibri"/>
                <a:ea typeface="Calibri"/>
                <a:cs typeface="Calibri"/>
                <a:sym typeface="Calibri"/>
              </a:rPr>
              <a:t>El profesor expone</a:t>
            </a:r>
            <a:r>
              <a:rPr lang="en-US">
                <a:solidFill>
                  <a:schemeClr val="dk1"/>
                </a:solidFill>
                <a:latin typeface="Calibri"/>
                <a:ea typeface="Calibri"/>
                <a:cs typeface="Calibri"/>
                <a:sym typeface="Calibri"/>
              </a:rPr>
              <a:t>. Al responder las preguntas relacionadas con la clase, este segmento es donde se pinta la imagen general antes de adentrarse en la lección en sí. En esta lección, el maestro usa este tiempo para mostrar cómo todo lo que se ha estudiado hasta este momento como base para lo que se estudiará aquí: ser un discípulo al mantener los ojos abiertos. (5 minutos) </a:t>
            </a:r>
            <a:endParaRPr>
              <a:solidFill>
                <a:schemeClr val="dk1"/>
              </a:solidFill>
              <a:latin typeface="Calibri"/>
              <a:ea typeface="Calibri"/>
              <a:cs typeface="Calibri"/>
              <a:sym typeface="Calibri"/>
            </a:endParaRPr>
          </a:p>
          <a:p>
            <a:pPr indent="0" lvl="0" marL="0" marR="1270" rtl="0" algn="l">
              <a:lnSpc>
                <a:spcPct val="103750"/>
              </a:lnSpc>
              <a:spcBef>
                <a:spcPts val="1005"/>
              </a:spcBef>
              <a:spcAft>
                <a:spcPts val="1000"/>
              </a:spcAft>
              <a:buNone/>
            </a:pPr>
            <a:r>
              <a:t/>
            </a:r>
            <a:endParaRPr i="1">
              <a:solidFill>
                <a:schemeClr val="dk1"/>
              </a:solidFill>
              <a:latin typeface="Calibri"/>
              <a:ea typeface="Calibri"/>
              <a:cs typeface="Calibri"/>
              <a:sym typeface="Calibri"/>
            </a:endParaRPr>
          </a:p>
        </p:txBody>
      </p:sp>
      <p:sp>
        <p:nvSpPr>
          <p:cNvPr id="218" name="Google Shape;218;g2bfc8f2a7ba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bfc8f2a7ba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[Mapa en la pantalla que muestra la ruta que tomaron muchos judíos de Judea a Galilea y la ruta que tomó Jesús]. En la historia de Juan 4 que se compartió en el video, Jesús no tomó la ruta habitual de Judea a Galilea. Los judíos vivían en Judea y Galilea. Los samaritanos vivían en Samaria. La mayoría de los judíos, cuando viajaban de Judea a Galilea, habrían tomado la ruta alrededor de Samaria para evitar el contacto con los samaritanos. Jesús no solo caminó a través de Samaria, sino que mantuvo los ojos abiertos para tener la oportunidad de tocar la vida de las personas con el mensaje de salvación. La oportunidad de Jesús llegó a un pozo. Cuando los discípulos regresaron, se sorprendieron. No es que lo hayan encontrado hablando con una samaritana, después de todo, estaban en Samaria. Se sorprendieron de que estuviera hablando con una mujer. Hasta ese momento en ese lugar, el hombre que no vivía en la misma ciudad no solía tener interacciones sociales con una mujer. Sin embargo, Jesús, con su sabiduría divina, abrió los ojos y aprovechó la oportunidad incluso en Samaria y aunque estaba fuera de las normas sociales. </a:t>
            </a:r>
            <a:endParaRPr>
              <a:solidFill>
                <a:schemeClr val="dk1"/>
              </a:solidFill>
              <a:latin typeface="Calibri"/>
              <a:ea typeface="Calibri"/>
              <a:cs typeface="Calibri"/>
              <a:sym typeface="Calibri"/>
            </a:endParaRPr>
          </a:p>
        </p:txBody>
      </p:sp>
      <p:sp>
        <p:nvSpPr>
          <p:cNvPr id="226" name="Google Shape;226;g2bfc8f2a7ba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bfc8f2a7ba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“Ojos abiertos”] En esta lección vamos a analizar más profundamente esta historia de Juan 4 para comprender lo que hizo Jesús y cómo nosotros, sus discípulos, también podemos mantener nuestros ojos abiertos a las oportunidades. Para hacer esto vamos a usar 12 preguntas; siete preguntas para considerar la historia y cinco preguntas para consolidar lo que vemos en la historia para aplicarlo a nosotros mismos.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234" name="Google Shape;234;g2bfc8f2a7ba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g2bfc8f2a7ba_0_4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g2bfc8f2a7ba_0_4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g2bfc8f2a7ba_0_4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g2bfc8f2a7ba_0_418"/>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g2bfc8f2a7ba_0_418"/>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93" name="Google Shape;93;g2bfc8f2a7ba_0_4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g2bfc8f2a7ba_0_4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5" name="Google Shape;95;g2bfc8f2a7ba_0_4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g2bfc8f2a7ba_0_42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g2bfc8f2a7ba_0_42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9" name="Google Shape;99;g2bfc8f2a7ba_0_4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g2bfc8f2a7ba_0_4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g2bfc8f2a7ba_0_4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g2bfc8f2a7ba_0_430"/>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g2bfc8f2a7ba_0_430"/>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g2bfc8f2a7ba_0_43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g2bfc8f2a7ba_0_43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g2bfc8f2a7ba_0_43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g2bfc8f2a7ba_0_43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 name="Google Shape;110;g2bfc8f2a7ba_0_436"/>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1" name="Google Shape;111;g2bfc8f2a7ba_0_436"/>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2" name="Google Shape;112;g2bfc8f2a7ba_0_43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g2bfc8f2a7ba_0_43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4" name="Google Shape;114;g2bfc8f2a7ba_0_43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g2bfc8f2a7ba_0_443"/>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7" name="Google Shape;117;g2bfc8f2a7ba_0_443"/>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8" name="Google Shape;118;g2bfc8f2a7ba_0_443"/>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9" name="Google Shape;119;g2bfc8f2a7ba_0_443"/>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0" name="Google Shape;120;g2bfc8f2a7ba_0_443"/>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1" name="Google Shape;121;g2bfc8f2a7ba_0_44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 name="Google Shape;122;g2bfc8f2a7ba_0_44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g2bfc8f2a7ba_0_44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g2bfc8f2a7ba_0_45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g2bfc8f2a7ba_0_45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g2bfc8f2a7ba_0_45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g2bfc8f2a7ba_0_45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g2bfc8f2a7ba_0_457"/>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g2bfc8f2a7ba_0_457"/>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32" name="Google Shape;132;g2bfc8f2a7ba_0_457"/>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33" name="Google Shape;133;g2bfc8f2a7ba_0_45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g2bfc8f2a7ba_0_45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g2bfc8f2a7ba_0_45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g2bfc8f2a7ba_0_464"/>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g2bfc8f2a7ba_0_464"/>
          <p:cNvSpPr/>
          <p:nvPr>
            <p:ph idx="2" type="pic"/>
          </p:nvPr>
        </p:nvSpPr>
        <p:spPr>
          <a:xfrm>
            <a:off x="5183188" y="987425"/>
            <a:ext cx="6172200" cy="4873500"/>
          </a:xfrm>
          <a:prstGeom prst="rect">
            <a:avLst/>
          </a:prstGeom>
          <a:noFill/>
          <a:ln>
            <a:noFill/>
          </a:ln>
        </p:spPr>
      </p:sp>
      <p:sp>
        <p:nvSpPr>
          <p:cNvPr id="139" name="Google Shape;139;g2bfc8f2a7ba_0_464"/>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40" name="Google Shape;140;g2bfc8f2a7ba_0_46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g2bfc8f2a7ba_0_46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g2bfc8f2a7ba_0_46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g2bfc8f2a7ba_0_47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g2bfc8f2a7ba_0_471"/>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6" name="Google Shape;146;g2bfc8f2a7ba_0_47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g2bfc8f2a7ba_0_47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g2bfc8f2a7ba_0_47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g2bfc8f2a7ba_0_477"/>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g2bfc8f2a7ba_0_477"/>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2" name="Google Shape;152;g2bfc8f2a7ba_0_47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g2bfc8f2a7ba_0_47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4" name="Google Shape;154;g2bfc8f2a7ba_0_47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g2bfc8f2a7ba_0_40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g2bfc8f2a7ba_0_40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g2bfc8f2a7ba_0_40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g2bfc8f2a7ba_0_40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g2bfc8f2a7ba_0_40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1.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13.png"/><Relationship Id="rId5"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25.pn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2.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4.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5.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1" name="Google Shape;161;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162" name="Google Shape;162;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163" name="Google Shape;163;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164" name="Google Shape;164;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5" name="Google Shape;165;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g2bfc8f2a7ba_0_256"/>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Considerar</a:t>
            </a:r>
            <a:endParaRPr sz="6000">
              <a:solidFill>
                <a:srgbClr val="009444"/>
              </a:solidFill>
              <a:latin typeface="Lato"/>
              <a:ea typeface="Lato"/>
              <a:cs typeface="Lato"/>
              <a:sym typeface="Lato"/>
            </a:endParaRPr>
          </a:p>
        </p:txBody>
      </p:sp>
      <p:cxnSp>
        <p:nvCxnSpPr>
          <p:cNvPr id="245" name="Google Shape;245;g2bfc8f2a7ba_0_256"/>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46" name="Google Shape;246;g2bfc8f2a7ba_0_256"/>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888">
                <a:solidFill>
                  <a:schemeClr val="dk1"/>
                </a:solidFill>
                <a:latin typeface="Lato"/>
                <a:ea typeface="Lato"/>
                <a:cs typeface="Lato"/>
                <a:sym typeface="Lato"/>
              </a:rPr>
              <a:t>Juan 4:1-38</a:t>
            </a:r>
            <a:endParaRPr sz="4800">
              <a:solidFill>
                <a:schemeClr val="dk1"/>
              </a:solidFill>
              <a:latin typeface="Lato"/>
              <a:ea typeface="Lato"/>
              <a:cs typeface="Lato"/>
              <a:sym typeface="Lato"/>
            </a:endParaRPr>
          </a:p>
        </p:txBody>
      </p:sp>
      <p:sp>
        <p:nvSpPr>
          <p:cNvPr id="247" name="Google Shape;247;g2bfc8f2a7ba_0_256"/>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248" name="Google Shape;248;g2bfc8f2a7ba_0_25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49" name="Google Shape;249;g2bfc8f2a7ba_0_256"/>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50" name="Google Shape;250;g2bfc8f2a7ba_0_256"/>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sp>
        <p:nvSpPr>
          <p:cNvPr id="255" name="Google Shape;255;g2bfc8f2a7ba_0_266"/>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Considerar</a:t>
            </a:r>
            <a:endParaRPr sz="6000">
              <a:solidFill>
                <a:srgbClr val="009444"/>
              </a:solidFill>
              <a:latin typeface="Lato"/>
              <a:ea typeface="Lato"/>
              <a:cs typeface="Lato"/>
              <a:sym typeface="Lato"/>
            </a:endParaRPr>
          </a:p>
        </p:txBody>
      </p:sp>
      <p:cxnSp>
        <p:nvCxnSpPr>
          <p:cNvPr id="256" name="Google Shape;256;g2bfc8f2a7ba_0_266"/>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57" name="Google Shape;257;g2bfc8f2a7ba_0_266"/>
          <p:cNvSpPr txBox="1"/>
          <p:nvPr/>
        </p:nvSpPr>
        <p:spPr>
          <a:xfrm>
            <a:off x="4127381" y="3349413"/>
            <a:ext cx="6568500" cy="1289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3888">
                <a:solidFill>
                  <a:schemeClr val="dk1"/>
                </a:solidFill>
                <a:latin typeface="Lato"/>
                <a:ea typeface="Lato"/>
                <a:cs typeface="Lato"/>
                <a:sym typeface="Lato"/>
              </a:rPr>
              <a:t>Juan 4:1-38</a:t>
            </a:r>
            <a:endParaRPr sz="4800">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258" name="Google Shape;258;g2bfc8f2a7ba_0_26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9" name="Google Shape;259;g2bfc8f2a7ba_0_26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60" name="Google Shape;260;g2bfc8f2a7ba_0_266"/>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¿Quiénes son los personajes de esta historia?</a:t>
            </a:r>
            <a:endParaRPr b="1" sz="3200">
              <a:solidFill>
                <a:schemeClr val="dk1"/>
              </a:solidFill>
              <a:latin typeface="Lato"/>
              <a:ea typeface="Lato"/>
              <a:cs typeface="Lato"/>
              <a:sym typeface="Lato"/>
            </a:endParaRPr>
          </a:p>
        </p:txBody>
      </p:sp>
      <p:pic>
        <p:nvPicPr>
          <p:cNvPr descr="A black background with a black square&#10;&#10;Description automatically generated with medium confidence" id="261" name="Google Shape;261;g2bfc8f2a7ba_0_266"/>
          <p:cNvPicPr preferRelativeResize="0"/>
          <p:nvPr/>
        </p:nvPicPr>
        <p:blipFill rotWithShape="1">
          <a:blip r:embed="rId4">
            <a:alphaModFix/>
          </a:blip>
          <a:srcRect b="23588" l="7102" r="7639" t="10151"/>
          <a:stretch/>
        </p:blipFill>
        <p:spPr>
          <a:xfrm>
            <a:off x="8577182" y="1617635"/>
            <a:ext cx="1662993" cy="1292389"/>
          </a:xfrm>
          <a:prstGeom prst="rect">
            <a:avLst/>
          </a:prstGeom>
          <a:noFill/>
          <a:ln>
            <a:noFill/>
          </a:ln>
        </p:spPr>
      </p:pic>
      <p:pic>
        <p:nvPicPr>
          <p:cNvPr descr="A green bird with leaves&#10;&#10;Description automatically generated" id="262" name="Google Shape;262;g2bfc8f2a7ba_0_266"/>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6" name="Shape 266"/>
        <p:cNvGrpSpPr/>
        <p:nvPr/>
      </p:nvGrpSpPr>
      <p:grpSpPr>
        <a:xfrm>
          <a:off x="0" y="0"/>
          <a:ext cx="0" cy="0"/>
          <a:chOff x="0" y="0"/>
          <a:chExt cx="0" cy="0"/>
        </a:xfrm>
      </p:grpSpPr>
      <p:sp>
        <p:nvSpPr>
          <p:cNvPr id="267" name="Google Shape;267;g2bfc8f2a7ba_0_277"/>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Considerar</a:t>
            </a:r>
            <a:endParaRPr sz="6000">
              <a:solidFill>
                <a:srgbClr val="009444"/>
              </a:solidFill>
              <a:latin typeface="Lato"/>
              <a:ea typeface="Lato"/>
              <a:cs typeface="Lato"/>
              <a:sym typeface="Lato"/>
            </a:endParaRPr>
          </a:p>
        </p:txBody>
      </p:sp>
      <p:cxnSp>
        <p:nvCxnSpPr>
          <p:cNvPr id="268" name="Google Shape;268;g2bfc8f2a7ba_0_277"/>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69" name="Google Shape;269;g2bfc8f2a7ba_0_277"/>
          <p:cNvSpPr txBox="1"/>
          <p:nvPr/>
        </p:nvSpPr>
        <p:spPr>
          <a:xfrm>
            <a:off x="4127381" y="3349413"/>
            <a:ext cx="6568500" cy="1289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3888">
                <a:solidFill>
                  <a:schemeClr val="dk1"/>
                </a:solidFill>
                <a:latin typeface="Lato"/>
                <a:ea typeface="Lato"/>
                <a:cs typeface="Lato"/>
                <a:sym typeface="Lato"/>
              </a:rPr>
              <a:t>Juan 4:1-38</a:t>
            </a:r>
            <a:endParaRPr sz="4800">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270" name="Google Shape;270;g2bfc8f2a7ba_0_27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71" name="Google Shape;271;g2bfc8f2a7ba_0_27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72" name="Google Shape;272;g2bfc8f2a7ba_0_277"/>
          <p:cNvSpPr txBox="1"/>
          <p:nvPr/>
        </p:nvSpPr>
        <p:spPr>
          <a:xfrm>
            <a:off x="4127381" y="4163146"/>
            <a:ext cx="67281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¿Cuáles son los objetos de esta historia?</a:t>
            </a:r>
            <a:endParaRPr b="1" sz="3200">
              <a:solidFill>
                <a:schemeClr val="dk1"/>
              </a:solidFill>
              <a:latin typeface="Lato"/>
              <a:ea typeface="Lato"/>
              <a:cs typeface="Lato"/>
              <a:sym typeface="Lato"/>
            </a:endParaRPr>
          </a:p>
        </p:txBody>
      </p:sp>
      <p:pic>
        <p:nvPicPr>
          <p:cNvPr descr="A black background with a black square&#10;&#10;Description automatically generated with medium confidence" id="273" name="Google Shape;273;g2bfc8f2a7ba_0_277"/>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274" name="Google Shape;274;g2bfc8f2a7ba_0_277"/>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sp>
        <p:nvSpPr>
          <p:cNvPr id="279" name="Google Shape;279;g2bfc8f2a7ba_0_288"/>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Considerar</a:t>
            </a:r>
            <a:endParaRPr sz="6000">
              <a:solidFill>
                <a:srgbClr val="009444"/>
              </a:solidFill>
              <a:latin typeface="Lato"/>
              <a:ea typeface="Lato"/>
              <a:cs typeface="Lato"/>
              <a:sym typeface="Lato"/>
            </a:endParaRPr>
          </a:p>
        </p:txBody>
      </p:sp>
      <p:cxnSp>
        <p:nvCxnSpPr>
          <p:cNvPr id="280" name="Google Shape;280;g2bfc8f2a7ba_0_288"/>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81" name="Google Shape;281;g2bfc8f2a7ba_0_288"/>
          <p:cNvSpPr txBox="1"/>
          <p:nvPr/>
        </p:nvSpPr>
        <p:spPr>
          <a:xfrm>
            <a:off x="4127381" y="3349413"/>
            <a:ext cx="6568500" cy="1289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3888">
                <a:solidFill>
                  <a:schemeClr val="dk1"/>
                </a:solidFill>
                <a:latin typeface="Lato"/>
                <a:ea typeface="Lato"/>
                <a:cs typeface="Lato"/>
                <a:sym typeface="Lato"/>
              </a:rPr>
              <a:t>Juan 4:1-38</a:t>
            </a:r>
            <a:endParaRPr sz="4800">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282" name="Google Shape;282;g2bfc8f2a7ba_0_28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3" name="Google Shape;283;g2bfc8f2a7ba_0_28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4" name="Google Shape;284;g2bfc8f2a7ba_0_288"/>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¿Dónde ocurrió la historia?</a:t>
            </a:r>
            <a:endParaRPr b="1" sz="3200">
              <a:solidFill>
                <a:schemeClr val="dk1"/>
              </a:solidFill>
              <a:latin typeface="Lato"/>
              <a:ea typeface="Lato"/>
              <a:cs typeface="Lato"/>
              <a:sym typeface="Lato"/>
            </a:endParaRPr>
          </a:p>
        </p:txBody>
      </p:sp>
      <p:pic>
        <p:nvPicPr>
          <p:cNvPr descr="A black background with a black square&#10;&#10;Description automatically generated with medium confidence" id="285" name="Google Shape;285;g2bfc8f2a7ba_0_288"/>
          <p:cNvPicPr preferRelativeResize="0"/>
          <p:nvPr/>
        </p:nvPicPr>
        <p:blipFill rotWithShape="1">
          <a:blip r:embed="rId4">
            <a:alphaModFix/>
          </a:blip>
          <a:srcRect b="0" l="0" r="0" t="0"/>
          <a:stretch/>
        </p:blipFill>
        <p:spPr>
          <a:xfrm>
            <a:off x="9076083" y="1470749"/>
            <a:ext cx="1127705" cy="1374726"/>
          </a:xfrm>
          <a:prstGeom prst="rect">
            <a:avLst/>
          </a:prstGeom>
          <a:noFill/>
          <a:ln>
            <a:noFill/>
          </a:ln>
        </p:spPr>
      </p:pic>
      <p:pic>
        <p:nvPicPr>
          <p:cNvPr descr="A green bird with leaves&#10;&#10;Description automatically generated" id="286" name="Google Shape;286;g2bfc8f2a7ba_0_288"/>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g2bfc8f2a7ba_0_299"/>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Considerar</a:t>
            </a:r>
            <a:endParaRPr sz="6000">
              <a:solidFill>
                <a:srgbClr val="009444"/>
              </a:solidFill>
              <a:latin typeface="Lato"/>
              <a:ea typeface="Lato"/>
              <a:cs typeface="Lato"/>
              <a:sym typeface="Lato"/>
            </a:endParaRPr>
          </a:p>
        </p:txBody>
      </p:sp>
      <p:cxnSp>
        <p:nvCxnSpPr>
          <p:cNvPr id="292" name="Google Shape;292;g2bfc8f2a7ba_0_299"/>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93" name="Google Shape;293;g2bfc8f2a7ba_0_299"/>
          <p:cNvSpPr txBox="1"/>
          <p:nvPr/>
        </p:nvSpPr>
        <p:spPr>
          <a:xfrm>
            <a:off x="4127381" y="3349413"/>
            <a:ext cx="6568500" cy="1289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3888">
                <a:solidFill>
                  <a:schemeClr val="dk1"/>
                </a:solidFill>
                <a:latin typeface="Lato"/>
                <a:ea typeface="Lato"/>
                <a:cs typeface="Lato"/>
                <a:sym typeface="Lato"/>
              </a:rPr>
              <a:t>Juan 4:1-38</a:t>
            </a:r>
            <a:endParaRPr sz="4800">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294" name="Google Shape;294;g2bfc8f2a7ba_0_29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5" name="Google Shape;295;g2bfc8f2a7ba_0_29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96" name="Google Shape;296;g2bfc8f2a7ba_0_299"/>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¿Cuándo ocurrió la historia?</a:t>
            </a:r>
            <a:endParaRPr b="1" sz="3200">
              <a:solidFill>
                <a:schemeClr val="dk1"/>
              </a:solidFill>
              <a:latin typeface="Lato"/>
              <a:ea typeface="Lato"/>
              <a:cs typeface="Lato"/>
              <a:sym typeface="Lato"/>
            </a:endParaRPr>
          </a:p>
        </p:txBody>
      </p:sp>
      <p:pic>
        <p:nvPicPr>
          <p:cNvPr descr="A black background with a black square&#10;&#10;Description automatically generated with medium confidence" id="297" name="Google Shape;297;g2bfc8f2a7ba_0_299"/>
          <p:cNvPicPr preferRelativeResize="0"/>
          <p:nvPr/>
        </p:nvPicPr>
        <p:blipFill rotWithShape="1">
          <a:blip r:embed="rId4">
            <a:alphaModFix/>
          </a:blip>
          <a:srcRect b="0" l="0" r="0" t="0"/>
          <a:stretch/>
        </p:blipFill>
        <p:spPr>
          <a:xfrm>
            <a:off x="9269912" y="1743573"/>
            <a:ext cx="824369" cy="950226"/>
          </a:xfrm>
          <a:prstGeom prst="rect">
            <a:avLst/>
          </a:prstGeom>
          <a:noFill/>
          <a:ln>
            <a:noFill/>
          </a:ln>
        </p:spPr>
      </p:pic>
      <p:pic>
        <p:nvPicPr>
          <p:cNvPr descr="A green bird with leaves&#10;&#10;Description automatically generated" id="298" name="Google Shape;298;g2bfc8f2a7ba_0_299"/>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2" name="Shape 302"/>
        <p:cNvGrpSpPr/>
        <p:nvPr/>
      </p:nvGrpSpPr>
      <p:grpSpPr>
        <a:xfrm>
          <a:off x="0" y="0"/>
          <a:ext cx="0" cy="0"/>
          <a:chOff x="0" y="0"/>
          <a:chExt cx="0" cy="0"/>
        </a:xfrm>
      </p:grpSpPr>
      <p:sp>
        <p:nvSpPr>
          <p:cNvPr id="303" name="Google Shape;303;g2bfc8f2a7ba_0_310"/>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Considerar</a:t>
            </a:r>
            <a:endParaRPr sz="6000">
              <a:solidFill>
                <a:srgbClr val="009444"/>
              </a:solidFill>
              <a:latin typeface="Lato"/>
              <a:ea typeface="Lato"/>
              <a:cs typeface="Lato"/>
              <a:sym typeface="Lato"/>
            </a:endParaRPr>
          </a:p>
        </p:txBody>
      </p:sp>
      <p:cxnSp>
        <p:nvCxnSpPr>
          <p:cNvPr id="304" name="Google Shape;304;g2bfc8f2a7ba_0_310"/>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05" name="Google Shape;305;g2bfc8f2a7ba_0_310"/>
          <p:cNvSpPr txBox="1"/>
          <p:nvPr/>
        </p:nvSpPr>
        <p:spPr>
          <a:xfrm>
            <a:off x="4127381" y="3349413"/>
            <a:ext cx="6568500" cy="188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Juan 4:1-38</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888">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306" name="Google Shape;306;g2bfc8f2a7ba_0_31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07" name="Google Shape;307;g2bfc8f2a7ba_0_31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08" name="Google Shape;308;g2bfc8f2a7ba_0_310"/>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¿Cuál es el problema?</a:t>
            </a:r>
            <a:endParaRPr b="1" sz="3200">
              <a:solidFill>
                <a:schemeClr val="dk1"/>
              </a:solidFill>
              <a:latin typeface="Lato"/>
              <a:ea typeface="Lato"/>
              <a:cs typeface="Lato"/>
              <a:sym typeface="Lato"/>
            </a:endParaRPr>
          </a:p>
        </p:txBody>
      </p:sp>
      <p:pic>
        <p:nvPicPr>
          <p:cNvPr descr="A black background with a black square&#10;&#10;Description automatically generated with medium confidence" id="309" name="Google Shape;309;g2bfc8f2a7ba_0_310"/>
          <p:cNvPicPr preferRelativeResize="0"/>
          <p:nvPr/>
        </p:nvPicPr>
        <p:blipFill rotWithShape="1">
          <a:blip r:embed="rId4">
            <a:alphaModFix/>
          </a:blip>
          <a:srcRect b="0" l="0" r="0" t="0"/>
          <a:stretch/>
        </p:blipFill>
        <p:spPr>
          <a:xfrm>
            <a:off x="8884044" y="1460358"/>
            <a:ext cx="1405304" cy="1389027"/>
          </a:xfrm>
          <a:prstGeom prst="rect">
            <a:avLst/>
          </a:prstGeom>
          <a:noFill/>
          <a:ln>
            <a:noFill/>
          </a:ln>
        </p:spPr>
      </p:pic>
      <p:pic>
        <p:nvPicPr>
          <p:cNvPr descr="A green bird with leaves&#10;&#10;Description automatically generated" id="310" name="Google Shape;310;g2bfc8f2a7ba_0_310"/>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4" name="Shape 314"/>
        <p:cNvGrpSpPr/>
        <p:nvPr/>
      </p:nvGrpSpPr>
      <p:grpSpPr>
        <a:xfrm>
          <a:off x="0" y="0"/>
          <a:ext cx="0" cy="0"/>
          <a:chOff x="0" y="0"/>
          <a:chExt cx="0" cy="0"/>
        </a:xfrm>
      </p:grpSpPr>
      <p:sp>
        <p:nvSpPr>
          <p:cNvPr id="315" name="Google Shape;315;g2bfc8f2a7ba_0_321"/>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Considerar</a:t>
            </a:r>
            <a:endParaRPr sz="6000">
              <a:solidFill>
                <a:srgbClr val="009444"/>
              </a:solidFill>
              <a:latin typeface="Lato"/>
              <a:ea typeface="Lato"/>
              <a:cs typeface="Lato"/>
              <a:sym typeface="Lato"/>
            </a:endParaRPr>
          </a:p>
        </p:txBody>
      </p:sp>
      <p:cxnSp>
        <p:nvCxnSpPr>
          <p:cNvPr id="316" name="Google Shape;316;g2bfc8f2a7ba_0_321"/>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17" name="Google Shape;317;g2bfc8f2a7ba_0_321"/>
          <p:cNvSpPr txBox="1"/>
          <p:nvPr/>
        </p:nvSpPr>
        <p:spPr>
          <a:xfrm>
            <a:off x="4127381" y="3349413"/>
            <a:ext cx="6568500" cy="188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US" sz="3888">
                <a:solidFill>
                  <a:schemeClr val="dk1"/>
                </a:solidFill>
                <a:latin typeface="Lato"/>
                <a:ea typeface="Lato"/>
                <a:cs typeface="Lato"/>
                <a:sym typeface="Lato"/>
              </a:rPr>
              <a:t>Juan 4:1-38</a:t>
            </a:r>
            <a:endParaRPr sz="3888">
              <a:solidFill>
                <a:schemeClr val="dk1"/>
              </a:solidFill>
              <a:latin typeface="Lato"/>
              <a:ea typeface="Lato"/>
              <a:cs typeface="Lato"/>
              <a:sym typeface="Lato"/>
            </a:endParaRPr>
          </a:p>
          <a:p>
            <a:pPr indent="0" lvl="0" marL="0" rtl="0" algn="l">
              <a:spcBef>
                <a:spcPts val="0"/>
              </a:spcBef>
              <a:spcAft>
                <a:spcPts val="0"/>
              </a:spcAft>
              <a:buSzPts val="1100"/>
              <a:buNone/>
            </a:pPr>
            <a:r>
              <a:t/>
            </a:r>
            <a:endParaRPr sz="3888">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318" name="Google Shape;318;g2bfc8f2a7ba_0_3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19" name="Google Shape;319;g2bfc8f2a7ba_0_3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20" name="Google Shape;320;g2bfc8f2a7ba_0_321"/>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¿Cuáles eventos ocurrieron en esta historia?</a:t>
            </a:r>
            <a:endParaRPr b="1" sz="3200">
              <a:solidFill>
                <a:schemeClr val="dk1"/>
              </a:solidFill>
              <a:latin typeface="Lato"/>
              <a:ea typeface="Lato"/>
              <a:cs typeface="Lato"/>
              <a:sym typeface="Lato"/>
            </a:endParaRPr>
          </a:p>
        </p:txBody>
      </p:sp>
      <p:pic>
        <p:nvPicPr>
          <p:cNvPr descr="A green bird with leaves&#10;&#10;Description automatically generated" id="321" name="Google Shape;321;g2bfc8f2a7ba_0_3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pic>
        <p:nvPicPr>
          <p:cNvPr id="322" name="Google Shape;322;g2bfc8f2a7ba_0_321"/>
          <p:cNvPicPr preferRelativeResize="0"/>
          <p:nvPr/>
        </p:nvPicPr>
        <p:blipFill>
          <a:blip r:embed="rId5">
            <a:alphaModFix/>
          </a:blip>
          <a:stretch>
            <a:fillRect/>
          </a:stretch>
        </p:blipFill>
        <p:spPr>
          <a:xfrm>
            <a:off x="8501700" y="1015596"/>
            <a:ext cx="2422775" cy="242281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6" name="Shape 326"/>
        <p:cNvGrpSpPr/>
        <p:nvPr/>
      </p:nvGrpSpPr>
      <p:grpSpPr>
        <a:xfrm>
          <a:off x="0" y="0"/>
          <a:ext cx="0" cy="0"/>
          <a:chOff x="0" y="0"/>
          <a:chExt cx="0" cy="0"/>
        </a:xfrm>
      </p:grpSpPr>
      <p:sp>
        <p:nvSpPr>
          <p:cNvPr id="327" name="Google Shape;327;g2bfc8f2a7ba_0_332"/>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Considerar</a:t>
            </a:r>
            <a:endParaRPr sz="6000">
              <a:solidFill>
                <a:srgbClr val="009444"/>
              </a:solidFill>
              <a:latin typeface="Lato"/>
              <a:ea typeface="Lato"/>
              <a:cs typeface="Lato"/>
              <a:sym typeface="Lato"/>
            </a:endParaRPr>
          </a:p>
        </p:txBody>
      </p:sp>
      <p:cxnSp>
        <p:nvCxnSpPr>
          <p:cNvPr id="328" name="Google Shape;328;g2bfc8f2a7ba_0_332"/>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29" name="Google Shape;329;g2bfc8f2a7ba_0_332"/>
          <p:cNvSpPr txBox="1"/>
          <p:nvPr/>
        </p:nvSpPr>
        <p:spPr>
          <a:xfrm>
            <a:off x="4127381" y="3349413"/>
            <a:ext cx="6568500" cy="188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Juan 4:1-38</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888">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330" name="Google Shape;330;g2bfc8f2a7ba_0_33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31" name="Google Shape;331;g2bfc8f2a7ba_0_33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32" name="Google Shape;332;g2bfc8f2a7ba_0_332"/>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¿Se resuelve el problema? ¿Cómo?</a:t>
            </a:r>
            <a:endParaRPr b="1" sz="3200">
              <a:solidFill>
                <a:schemeClr val="dk1"/>
              </a:solidFill>
              <a:latin typeface="Lato"/>
              <a:ea typeface="Lato"/>
              <a:cs typeface="Lato"/>
              <a:sym typeface="Lato"/>
            </a:endParaRPr>
          </a:p>
        </p:txBody>
      </p:sp>
      <p:pic>
        <p:nvPicPr>
          <p:cNvPr id="333" name="Google Shape;333;g2bfc8f2a7ba_0_332"/>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334" name="Google Shape;334;g2bfc8f2a7ba_0_332"/>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8" name="Shape 338"/>
        <p:cNvGrpSpPr/>
        <p:nvPr/>
      </p:nvGrpSpPr>
      <p:grpSpPr>
        <a:xfrm>
          <a:off x="0" y="0"/>
          <a:ext cx="0" cy="0"/>
          <a:chOff x="0" y="0"/>
          <a:chExt cx="0" cy="0"/>
        </a:xfrm>
      </p:grpSpPr>
      <p:sp>
        <p:nvSpPr>
          <p:cNvPr id="339" name="Google Shape;339;g2bfc8f2a7ba_0_34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Consolidar</a:t>
            </a:r>
            <a:endParaRPr sz="6000">
              <a:solidFill>
                <a:srgbClr val="009444"/>
              </a:solidFill>
              <a:latin typeface="Lato"/>
              <a:ea typeface="Lato"/>
              <a:cs typeface="Lato"/>
              <a:sym typeface="Lato"/>
            </a:endParaRPr>
          </a:p>
        </p:txBody>
      </p:sp>
      <p:cxnSp>
        <p:nvCxnSpPr>
          <p:cNvPr id="340" name="Google Shape;340;g2bfc8f2a7ba_0_34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41" name="Google Shape;341;g2bfc8f2a7ba_0_343"/>
          <p:cNvSpPr txBox="1"/>
          <p:nvPr/>
        </p:nvSpPr>
        <p:spPr>
          <a:xfrm>
            <a:off x="5838738" y="3592694"/>
            <a:ext cx="4857300" cy="188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Juan 4:1-38</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888">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342" name="Google Shape;342;g2bfc8f2a7ba_0_34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343" name="Google Shape;343;g2bfc8f2a7ba_0_34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44" name="Google Shape;344;g2bfc8f2a7ba_0_34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345" name="Google Shape;345;g2bfc8f2a7ba_0_34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9" name="Shape 349"/>
        <p:cNvGrpSpPr/>
        <p:nvPr/>
      </p:nvGrpSpPr>
      <p:grpSpPr>
        <a:xfrm>
          <a:off x="0" y="0"/>
          <a:ext cx="0" cy="0"/>
          <a:chOff x="0" y="0"/>
          <a:chExt cx="0" cy="0"/>
        </a:xfrm>
      </p:grpSpPr>
      <p:sp>
        <p:nvSpPr>
          <p:cNvPr id="350" name="Google Shape;350;g2bfc8f2a7ba_0_353"/>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Consolidar</a:t>
            </a:r>
            <a:endParaRPr sz="6000">
              <a:solidFill>
                <a:srgbClr val="009444"/>
              </a:solidFill>
              <a:latin typeface="Lato"/>
              <a:ea typeface="Lato"/>
              <a:cs typeface="Lato"/>
              <a:sym typeface="Lato"/>
            </a:endParaRPr>
          </a:p>
        </p:txBody>
      </p:sp>
      <p:cxnSp>
        <p:nvCxnSpPr>
          <p:cNvPr id="351" name="Google Shape;351;g2bfc8f2a7ba_0_353"/>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52" name="Google Shape;352;g2bfc8f2a7ba_0_353"/>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888">
                <a:solidFill>
                  <a:schemeClr val="dk1"/>
                </a:solidFill>
                <a:latin typeface="Lato"/>
                <a:ea typeface="Lato"/>
                <a:cs typeface="Lato"/>
                <a:sym typeface="Lato"/>
              </a:rPr>
              <a:t>Juan 4:1-38</a:t>
            </a:r>
            <a:endParaRPr sz="3888">
              <a:solidFill>
                <a:schemeClr val="dk1"/>
              </a:solidFill>
              <a:latin typeface="Lato"/>
              <a:ea typeface="Lato"/>
              <a:cs typeface="Lato"/>
              <a:sym typeface="Lato"/>
            </a:endParaRPr>
          </a:p>
        </p:txBody>
      </p:sp>
      <p:sp>
        <p:nvSpPr>
          <p:cNvPr id="353" name="Google Shape;353;g2bfc8f2a7ba_0_35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54" name="Google Shape;354;g2bfc8f2a7ba_0_35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55" name="Google Shape;355;g2bfc8f2a7ba_0_35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¿De qué se trata esta historia?</a:t>
            </a:r>
            <a:endParaRPr b="1" sz="3200">
              <a:solidFill>
                <a:schemeClr val="dk1"/>
              </a:solidFill>
              <a:latin typeface="Lato"/>
              <a:ea typeface="Lato"/>
              <a:cs typeface="Lato"/>
              <a:sym typeface="Lato"/>
            </a:endParaRPr>
          </a:p>
        </p:txBody>
      </p:sp>
      <p:pic>
        <p:nvPicPr>
          <p:cNvPr descr="A black background with a black square&#10;&#10;Description automatically generated with medium confidence" id="356" name="Google Shape;356;g2bfc8f2a7ba_0_353"/>
          <p:cNvPicPr preferRelativeResize="0"/>
          <p:nvPr/>
        </p:nvPicPr>
        <p:blipFill rotWithShape="1">
          <a:blip r:embed="rId4">
            <a:alphaModFix/>
          </a:blip>
          <a:srcRect b="0" l="0" r="0" t="0"/>
          <a:stretch/>
        </p:blipFill>
        <p:spPr>
          <a:xfrm>
            <a:off x="9253057" y="1681917"/>
            <a:ext cx="1247432" cy="1167469"/>
          </a:xfrm>
          <a:prstGeom prst="rect">
            <a:avLst/>
          </a:prstGeom>
          <a:noFill/>
          <a:ln>
            <a:noFill/>
          </a:ln>
        </p:spPr>
      </p:pic>
      <p:pic>
        <p:nvPicPr>
          <p:cNvPr descr="A green bird with leaves&#10;&#10;Description automatically generated" id="357" name="Google Shape;357;g2bfc8f2a7ba_0_353"/>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1" name="Shape 361"/>
        <p:cNvGrpSpPr/>
        <p:nvPr/>
      </p:nvGrpSpPr>
      <p:grpSpPr>
        <a:xfrm>
          <a:off x="0" y="0"/>
          <a:ext cx="0" cy="0"/>
          <a:chOff x="0" y="0"/>
          <a:chExt cx="0" cy="0"/>
        </a:xfrm>
      </p:grpSpPr>
      <p:sp>
        <p:nvSpPr>
          <p:cNvPr id="362" name="Google Shape;362;g2bfc8f2a7ba_0_364"/>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Consolidar</a:t>
            </a:r>
            <a:endParaRPr sz="6000">
              <a:solidFill>
                <a:srgbClr val="009444"/>
              </a:solidFill>
              <a:latin typeface="Lato"/>
              <a:ea typeface="Lato"/>
              <a:cs typeface="Lato"/>
              <a:sym typeface="Lato"/>
            </a:endParaRPr>
          </a:p>
        </p:txBody>
      </p:sp>
      <p:cxnSp>
        <p:nvCxnSpPr>
          <p:cNvPr id="363" name="Google Shape;363;g2bfc8f2a7ba_0_364"/>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64" name="Google Shape;364;g2bfc8f2a7ba_0_364"/>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888">
                <a:solidFill>
                  <a:schemeClr val="dk1"/>
                </a:solidFill>
                <a:latin typeface="Lato"/>
                <a:ea typeface="Lato"/>
                <a:cs typeface="Lato"/>
                <a:sym typeface="Lato"/>
              </a:rPr>
              <a:t>Juan 4:1-38</a:t>
            </a:r>
            <a:endParaRPr sz="3888">
              <a:solidFill>
                <a:schemeClr val="dk1"/>
              </a:solidFill>
              <a:latin typeface="Lato"/>
              <a:ea typeface="Lato"/>
              <a:cs typeface="Lato"/>
              <a:sym typeface="Lato"/>
            </a:endParaRPr>
          </a:p>
        </p:txBody>
      </p:sp>
      <p:sp>
        <p:nvSpPr>
          <p:cNvPr id="365" name="Google Shape;365;g2bfc8f2a7ba_0_36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66" name="Google Shape;366;g2bfc8f2a7ba_0_36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67" name="Google Shape;367;g2bfc8f2a7ba_0_364"/>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¿Qué pecado me enseña a confesar </a:t>
            </a:r>
            <a:endParaRPr b="1" sz="3200">
              <a:solidFill>
                <a:schemeClr val="dk1"/>
              </a:solidFill>
              <a:latin typeface="Lato"/>
              <a:ea typeface="Lato"/>
              <a:cs typeface="Lato"/>
              <a:sym typeface="Lato"/>
            </a:endParaRPr>
          </a:p>
          <a:p>
            <a:pPr indent="0" lvl="0" marL="0" marR="0" rtl="0" algn="l">
              <a:spcBef>
                <a:spcPts val="0"/>
              </a:spcBef>
              <a:spcAft>
                <a:spcPts val="0"/>
              </a:spcAft>
              <a:buNone/>
            </a:pPr>
            <a:r>
              <a:rPr b="1" lang="en-US" sz="3200">
                <a:solidFill>
                  <a:schemeClr val="dk1"/>
                </a:solidFill>
                <a:latin typeface="Lato"/>
                <a:ea typeface="Lato"/>
                <a:cs typeface="Lato"/>
                <a:sym typeface="Lato"/>
              </a:rPr>
              <a:t>esta historia?</a:t>
            </a:r>
            <a:endParaRPr b="1" sz="3200">
              <a:solidFill>
                <a:schemeClr val="dk1"/>
              </a:solidFill>
              <a:latin typeface="Lato"/>
              <a:ea typeface="Lato"/>
              <a:cs typeface="Lato"/>
              <a:sym typeface="Lato"/>
            </a:endParaRPr>
          </a:p>
        </p:txBody>
      </p:sp>
      <p:pic>
        <p:nvPicPr>
          <p:cNvPr descr="A black background with a black square&#10;&#10;Description automatically generated with medium confidence" id="368" name="Google Shape;368;g2bfc8f2a7ba_0_364"/>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369" name="Google Shape;369;g2bfc8f2a7ba_0_364"/>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3" name="Shape 373"/>
        <p:cNvGrpSpPr/>
        <p:nvPr/>
      </p:nvGrpSpPr>
      <p:grpSpPr>
        <a:xfrm>
          <a:off x="0" y="0"/>
          <a:ext cx="0" cy="0"/>
          <a:chOff x="0" y="0"/>
          <a:chExt cx="0" cy="0"/>
        </a:xfrm>
      </p:grpSpPr>
      <p:sp>
        <p:nvSpPr>
          <p:cNvPr id="374" name="Google Shape;374;g2bfc8f2a7ba_0_375"/>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Consolidar</a:t>
            </a:r>
            <a:endParaRPr sz="6000">
              <a:solidFill>
                <a:srgbClr val="009444"/>
              </a:solidFill>
              <a:latin typeface="Lato"/>
              <a:ea typeface="Lato"/>
              <a:cs typeface="Lato"/>
              <a:sym typeface="Lato"/>
            </a:endParaRPr>
          </a:p>
        </p:txBody>
      </p:sp>
      <p:cxnSp>
        <p:nvCxnSpPr>
          <p:cNvPr id="375" name="Google Shape;375;g2bfc8f2a7ba_0_375"/>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76" name="Google Shape;376;g2bfc8f2a7ba_0_375"/>
          <p:cNvSpPr txBox="1"/>
          <p:nvPr/>
        </p:nvSpPr>
        <p:spPr>
          <a:xfrm>
            <a:off x="4127381" y="3349413"/>
            <a:ext cx="6568500" cy="188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Juan 4:1-38</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888">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377" name="Google Shape;377;g2bfc8f2a7ba_0_37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78" name="Google Shape;378;g2bfc8f2a7ba_0_37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79" name="Google Shape;379;g2bfc8f2a7ba_0_375"/>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¿Dónde veo el amor de Dios en</a:t>
            </a:r>
            <a:endParaRPr b="1" sz="3200">
              <a:solidFill>
                <a:schemeClr val="dk1"/>
              </a:solidFill>
              <a:latin typeface="Lato"/>
              <a:ea typeface="Lato"/>
              <a:cs typeface="Lato"/>
              <a:sym typeface="Lato"/>
            </a:endParaRPr>
          </a:p>
          <a:p>
            <a:pPr indent="0" lvl="0" marL="0" marR="0" rtl="0" algn="l">
              <a:spcBef>
                <a:spcPts val="0"/>
              </a:spcBef>
              <a:spcAft>
                <a:spcPts val="0"/>
              </a:spcAft>
              <a:buNone/>
            </a:pPr>
            <a:r>
              <a:rPr b="1" lang="en-US" sz="3200">
                <a:solidFill>
                  <a:schemeClr val="dk1"/>
                </a:solidFill>
                <a:latin typeface="Lato"/>
                <a:ea typeface="Lato"/>
                <a:cs typeface="Lato"/>
                <a:sym typeface="Lato"/>
              </a:rPr>
              <a:t>esta historia?</a:t>
            </a:r>
            <a:endParaRPr b="1" sz="3200">
              <a:solidFill>
                <a:schemeClr val="dk1"/>
              </a:solidFill>
              <a:latin typeface="Lato"/>
              <a:ea typeface="Lato"/>
              <a:cs typeface="Lato"/>
              <a:sym typeface="Lato"/>
            </a:endParaRPr>
          </a:p>
        </p:txBody>
      </p:sp>
      <p:pic>
        <p:nvPicPr>
          <p:cNvPr descr="A black background with a black square&#10;&#10;Description automatically generated with medium confidence" id="380" name="Google Shape;380;g2bfc8f2a7ba_0_375"/>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381" name="Google Shape;381;g2bfc8f2a7ba_0_375"/>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5" name="Shape 385"/>
        <p:cNvGrpSpPr/>
        <p:nvPr/>
      </p:nvGrpSpPr>
      <p:grpSpPr>
        <a:xfrm>
          <a:off x="0" y="0"/>
          <a:ext cx="0" cy="0"/>
          <a:chOff x="0" y="0"/>
          <a:chExt cx="0" cy="0"/>
        </a:xfrm>
      </p:grpSpPr>
      <p:sp>
        <p:nvSpPr>
          <p:cNvPr id="386" name="Google Shape;386;g2bfc8f2a7ba_0_386"/>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Consolidar</a:t>
            </a:r>
            <a:endParaRPr sz="6000">
              <a:solidFill>
                <a:srgbClr val="009444"/>
              </a:solidFill>
              <a:latin typeface="Lato"/>
              <a:ea typeface="Lato"/>
              <a:cs typeface="Lato"/>
              <a:sym typeface="Lato"/>
            </a:endParaRPr>
          </a:p>
        </p:txBody>
      </p:sp>
      <p:cxnSp>
        <p:nvCxnSpPr>
          <p:cNvPr id="387" name="Google Shape;387;g2bfc8f2a7ba_0_386"/>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88" name="Google Shape;388;g2bfc8f2a7ba_0_386"/>
          <p:cNvSpPr txBox="1"/>
          <p:nvPr/>
        </p:nvSpPr>
        <p:spPr>
          <a:xfrm>
            <a:off x="4127381" y="3349413"/>
            <a:ext cx="6568500" cy="188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Juan 4:1-38</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888">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389" name="Google Shape;389;g2bfc8f2a7ba_0_38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0" name="Google Shape;390;g2bfc8f2a7ba_0_38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91" name="Google Shape;391;g2bfc8f2a7ba_0_386"/>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¿Qué me enseña Dios a pedir y hacer </a:t>
            </a:r>
            <a:endParaRPr b="1" sz="3200">
              <a:solidFill>
                <a:schemeClr val="dk1"/>
              </a:solidFill>
              <a:latin typeface="Lato"/>
              <a:ea typeface="Lato"/>
              <a:cs typeface="Lato"/>
              <a:sym typeface="Lato"/>
            </a:endParaRPr>
          </a:p>
          <a:p>
            <a:pPr indent="0" lvl="0" marL="0" marR="0" rtl="0" algn="l">
              <a:spcBef>
                <a:spcPts val="0"/>
              </a:spcBef>
              <a:spcAft>
                <a:spcPts val="0"/>
              </a:spcAft>
              <a:buNone/>
            </a:pPr>
            <a:r>
              <a:rPr b="1" lang="en-US" sz="3200">
                <a:solidFill>
                  <a:schemeClr val="dk1"/>
                </a:solidFill>
                <a:latin typeface="Lato"/>
                <a:ea typeface="Lato"/>
                <a:cs typeface="Lato"/>
                <a:sym typeface="Lato"/>
              </a:rPr>
              <a:t>en esta historia? </a:t>
            </a:r>
            <a:endParaRPr b="1" sz="3200">
              <a:solidFill>
                <a:schemeClr val="dk1"/>
              </a:solidFill>
              <a:latin typeface="Lato"/>
              <a:ea typeface="Lato"/>
              <a:cs typeface="Lato"/>
              <a:sym typeface="Lato"/>
            </a:endParaRPr>
          </a:p>
        </p:txBody>
      </p:sp>
      <p:pic>
        <p:nvPicPr>
          <p:cNvPr descr="A black background with a black square&#10;&#10;Description automatically generated with medium confidence" id="392" name="Google Shape;392;g2bfc8f2a7ba_0_386"/>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393" name="Google Shape;393;g2bfc8f2a7ba_0_386"/>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7" name="Shape 397"/>
        <p:cNvGrpSpPr/>
        <p:nvPr/>
      </p:nvGrpSpPr>
      <p:grpSpPr>
        <a:xfrm>
          <a:off x="0" y="0"/>
          <a:ext cx="0" cy="0"/>
          <a:chOff x="0" y="0"/>
          <a:chExt cx="0" cy="0"/>
        </a:xfrm>
      </p:grpSpPr>
      <p:sp>
        <p:nvSpPr>
          <p:cNvPr id="398" name="Google Shape;398;g2bfc8f2a7ba_0_397"/>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Consolidar</a:t>
            </a:r>
            <a:endParaRPr sz="6000">
              <a:solidFill>
                <a:srgbClr val="009444"/>
              </a:solidFill>
              <a:latin typeface="Lato"/>
              <a:ea typeface="Lato"/>
              <a:cs typeface="Lato"/>
              <a:sym typeface="Lato"/>
            </a:endParaRPr>
          </a:p>
        </p:txBody>
      </p:sp>
      <p:cxnSp>
        <p:nvCxnSpPr>
          <p:cNvPr id="399" name="Google Shape;399;g2bfc8f2a7ba_0_397"/>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400" name="Google Shape;400;g2bfc8f2a7ba_0_397"/>
          <p:cNvSpPr txBox="1"/>
          <p:nvPr/>
        </p:nvSpPr>
        <p:spPr>
          <a:xfrm>
            <a:off x="4127381" y="3349413"/>
            <a:ext cx="6568500" cy="188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US" sz="3888">
                <a:solidFill>
                  <a:schemeClr val="dk1"/>
                </a:solidFill>
                <a:latin typeface="Lato"/>
                <a:ea typeface="Lato"/>
                <a:cs typeface="Lato"/>
                <a:sym typeface="Lato"/>
              </a:rPr>
              <a:t>Juan 4:1-38</a:t>
            </a:r>
            <a:endParaRPr sz="3888">
              <a:solidFill>
                <a:schemeClr val="dk1"/>
              </a:solidFill>
              <a:latin typeface="Lato"/>
              <a:ea typeface="Lato"/>
              <a:cs typeface="Lato"/>
              <a:sym typeface="Lato"/>
            </a:endParaRPr>
          </a:p>
          <a:p>
            <a:pPr indent="0" lvl="0" marL="0" rtl="0" algn="l">
              <a:spcBef>
                <a:spcPts val="0"/>
              </a:spcBef>
              <a:spcAft>
                <a:spcPts val="0"/>
              </a:spcAft>
              <a:buSzPts val="1100"/>
              <a:buNone/>
            </a:pPr>
            <a:r>
              <a:t/>
            </a:r>
            <a:endParaRPr sz="3888">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401" name="Google Shape;401;g2bfc8f2a7ba_0_39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02" name="Google Shape;402;g2bfc8f2a7ba_0_39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403" name="Google Shape;403;g2bfc8f2a7ba_0_397"/>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¿Cuándo sería una buena situación para compartir este mensaje?</a:t>
            </a:r>
            <a:endParaRPr b="1" sz="3200">
              <a:solidFill>
                <a:schemeClr val="dk1"/>
              </a:solidFill>
              <a:latin typeface="Lato"/>
              <a:ea typeface="Lato"/>
              <a:cs typeface="Lato"/>
              <a:sym typeface="Lato"/>
            </a:endParaRPr>
          </a:p>
        </p:txBody>
      </p:sp>
      <p:pic>
        <p:nvPicPr>
          <p:cNvPr descr="A green bird with leaves&#10;&#10;Description automatically generated" id="404" name="Google Shape;404;g2bfc8f2a7ba_0_39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pic>
        <p:nvPicPr>
          <p:cNvPr id="405" name="Google Shape;405;g2bfc8f2a7ba_0_397"/>
          <p:cNvPicPr preferRelativeResize="0"/>
          <p:nvPr/>
        </p:nvPicPr>
        <p:blipFill>
          <a:blip r:embed="rId5">
            <a:alphaModFix/>
          </a:blip>
          <a:stretch>
            <a:fillRect/>
          </a:stretch>
        </p:blipFill>
        <p:spPr>
          <a:xfrm>
            <a:off x="8196901" y="830900"/>
            <a:ext cx="2826700" cy="2826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2bfc8f2a7ba_0_500"/>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411" name="Google Shape;411;g2bfc8f2a7ba_0_50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412" name="Google Shape;412;g2bfc8f2a7ba_0_500"/>
          <p:cNvSpPr/>
          <p:nvPr/>
        </p:nvSpPr>
        <p:spPr>
          <a:xfrm>
            <a:off x="1020913" y="448492"/>
            <a:ext cx="135300" cy="59610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3" name="Google Shape;413;g2bfc8f2a7ba_0_500"/>
          <p:cNvPicPr preferRelativeResize="0"/>
          <p:nvPr/>
        </p:nvPicPr>
        <p:blipFill>
          <a:blip r:embed="rId4">
            <a:alphaModFix/>
          </a:blip>
          <a:stretch>
            <a:fillRect/>
          </a:stretch>
        </p:blipFill>
        <p:spPr>
          <a:xfrm>
            <a:off x="1156218" y="448500"/>
            <a:ext cx="8943683" cy="59609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7" name="Shape 417"/>
        <p:cNvGrpSpPr/>
        <p:nvPr/>
      </p:nvGrpSpPr>
      <p:grpSpPr>
        <a:xfrm>
          <a:off x="0" y="0"/>
          <a:ext cx="0" cy="0"/>
          <a:chOff x="0" y="0"/>
          <a:chExt cx="0" cy="0"/>
        </a:xfrm>
      </p:grpSpPr>
      <p:sp>
        <p:nvSpPr>
          <p:cNvPr id="418" name="Google Shape;418;g2bfc8f2a7ba_0_50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419" name="Google Shape;419;g2bfc8f2a7ba_0_50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420" name="Google Shape;420;g2bfc8f2a7ba_0_507"/>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
        <p:nvSpPr>
          <p:cNvPr id="421" name="Google Shape;421;g2bfc8f2a7ba_0_507"/>
          <p:cNvSpPr txBox="1"/>
          <p:nvPr/>
        </p:nvSpPr>
        <p:spPr>
          <a:xfrm>
            <a:off x="4055978" y="2774250"/>
            <a:ext cx="6788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Proyecto Final</a:t>
            </a:r>
            <a:endParaRPr b="0" i="0" sz="4860" u="none" cap="none" strike="noStrike">
              <a:solidFill>
                <a:srgbClr val="009444"/>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5" name="Shape 425"/>
        <p:cNvGrpSpPr/>
        <p:nvPr/>
      </p:nvGrpSpPr>
      <p:grpSpPr>
        <a:xfrm>
          <a:off x="0" y="0"/>
          <a:ext cx="0" cy="0"/>
          <a:chOff x="0" y="0"/>
          <a:chExt cx="0" cy="0"/>
        </a:xfrm>
      </p:grpSpPr>
      <p:sp>
        <p:nvSpPr>
          <p:cNvPr id="426" name="Google Shape;426;g2b5a1eaf5a7_0_417"/>
          <p:cNvSpPr txBox="1"/>
          <p:nvPr/>
        </p:nvSpPr>
        <p:spPr>
          <a:xfrm>
            <a:off x="4127382" y="1349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427" name="Google Shape;427;g2b5a1eaf5a7_0_417"/>
          <p:cNvCxnSpPr/>
          <p:nvPr/>
        </p:nvCxnSpPr>
        <p:spPr>
          <a:xfrm>
            <a:off x="4230827" y="2594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428" name="Google Shape;428;g2b5a1eaf5a7_0_41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9" name="Google Shape;429;g2b5a1eaf5a7_0_417"/>
          <p:cNvSpPr txBox="1"/>
          <p:nvPr/>
        </p:nvSpPr>
        <p:spPr>
          <a:xfrm>
            <a:off x="4230832" y="2999047"/>
            <a:ext cx="7432500" cy="287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4000" u="none" cap="none" strike="noStrike">
                <a:solidFill>
                  <a:schemeClr val="dk1"/>
                </a:solidFill>
                <a:latin typeface="Lato"/>
                <a:ea typeface="Lato"/>
                <a:cs typeface="Lato"/>
                <a:sym typeface="Lato"/>
              </a:rPr>
              <a:t>en el grupo de WhatsApp</a:t>
            </a:r>
            <a:endParaRPr b="0" i="1" sz="4000" u="none" cap="none" strike="noStrike">
              <a:solidFill>
                <a:schemeClr val="dk1"/>
              </a:solidFill>
              <a:latin typeface="Lato"/>
              <a:ea typeface="Lato"/>
              <a:cs typeface="Lato"/>
              <a:sym typeface="Lato"/>
            </a:endParaRPr>
          </a:p>
          <a:p>
            <a:pPr indent="0" lvl="0" marL="0" marR="0" rtl="0" algn="l">
              <a:lnSpc>
                <a:spcPct val="100000"/>
              </a:lnSpc>
              <a:spcBef>
                <a:spcPts val="600"/>
              </a:spcBef>
              <a:spcAft>
                <a:spcPts val="0"/>
              </a:spcAft>
              <a:buClr>
                <a:srgbClr val="000000"/>
              </a:buClr>
              <a:buSzPts val="3200"/>
              <a:buFont typeface="Arial"/>
              <a:buNone/>
            </a:pPr>
            <a:r>
              <a:t/>
            </a:r>
            <a:endParaRPr b="0" i="1"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i="0" lang="en-US" sz="4000" u="none" cap="none" strike="noStrike">
                <a:solidFill>
                  <a:schemeClr val="dk1"/>
                </a:solidFill>
                <a:latin typeface="Lato"/>
                <a:ea typeface="Lato"/>
                <a:cs typeface="Lato"/>
                <a:sym typeface="Lato"/>
              </a:rPr>
              <a:t>Es importante hacer la tarea antes de la próxima clase.</a:t>
            </a:r>
            <a:endParaRPr b="1" i="0"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0" i="0" lang="en-US" sz="4000" u="none" cap="none" strike="noStrike">
                <a:solidFill>
                  <a:schemeClr val="dk1"/>
                </a:solidFill>
                <a:latin typeface="Lato"/>
                <a:ea typeface="Lato"/>
                <a:cs typeface="Lato"/>
                <a:sym typeface="Lato"/>
              </a:rPr>
              <a:t>[dia/hora de la próxima clase]</a:t>
            </a:r>
            <a:endParaRPr b="0" i="0" sz="4000" u="none" cap="none" strike="noStrike">
              <a:solidFill>
                <a:schemeClr val="dk1"/>
              </a:solidFill>
              <a:latin typeface="Lato"/>
              <a:ea typeface="Lato"/>
              <a:cs typeface="Lato"/>
              <a:sym typeface="Lato"/>
            </a:endParaRPr>
          </a:p>
        </p:txBody>
      </p:sp>
      <p:pic>
        <p:nvPicPr>
          <p:cNvPr id="430" name="Google Shape;430;g2b5a1eaf5a7_0_41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31" name="Google Shape;431;g2b5a1eaf5a7_0_41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5" name="Shape 435"/>
        <p:cNvGrpSpPr/>
        <p:nvPr/>
      </p:nvGrpSpPr>
      <p:grpSpPr>
        <a:xfrm>
          <a:off x="0" y="0"/>
          <a:ext cx="0" cy="0"/>
          <a:chOff x="0" y="0"/>
          <a:chExt cx="0" cy="0"/>
        </a:xfrm>
      </p:grpSpPr>
      <p:sp>
        <p:nvSpPr>
          <p:cNvPr id="436" name="Google Shape;436;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437" name="Google Shape;437;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38" name="Google Shape;438;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39" name="Google Shape;439;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3" name="Shape 443"/>
        <p:cNvGrpSpPr/>
        <p:nvPr/>
      </p:nvGrpSpPr>
      <p:grpSpPr>
        <a:xfrm>
          <a:off x="0" y="0"/>
          <a:ext cx="0" cy="0"/>
          <a:chOff x="0" y="0"/>
          <a:chExt cx="0" cy="0"/>
        </a:xfrm>
      </p:grpSpPr>
      <p:sp>
        <p:nvSpPr>
          <p:cNvPr id="444" name="Google Shape;444;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445" name="Google Shape;445;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46" name="Google Shape;446;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47" name="Google Shape;447;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3" name="Google Shape;453;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54" name="Google Shape;454;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455" name="Google Shape;455;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456" name="Google Shape;456;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457" name="Google Shape;457;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8" name="Google Shape;458;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2"/>
          <p:cNvSpPr txBox="1"/>
          <p:nvPr/>
        </p:nvSpPr>
        <p:spPr>
          <a:xfrm>
            <a:off x="4127382" y="2111643"/>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5</a:t>
            </a:r>
            <a:endParaRPr b="0" i="0" sz="6000" u="none" cap="none" strike="noStrike">
              <a:solidFill>
                <a:srgbClr val="009444"/>
              </a:solidFill>
              <a:latin typeface="Lato"/>
              <a:ea typeface="Lato"/>
              <a:cs typeface="Lato"/>
              <a:sym typeface="Lato"/>
            </a:endParaRPr>
          </a:p>
        </p:txBody>
      </p:sp>
      <p:cxnSp>
        <p:nvCxnSpPr>
          <p:cNvPr id="176" name="Google Shape;176;p2"/>
          <p:cNvCxnSpPr/>
          <p:nvPr/>
        </p:nvCxnSpPr>
        <p:spPr>
          <a:xfrm>
            <a:off x="4230827" y="3356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77" name="Google Shape;177;p2"/>
          <p:cNvSpPr txBox="1"/>
          <p:nvPr/>
        </p:nvSpPr>
        <p:spPr>
          <a:xfrm>
            <a:off x="4127372" y="3654225"/>
            <a:ext cx="74352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Hábito </a:t>
            </a:r>
            <a:r>
              <a:rPr lang="en-US" sz="3888">
                <a:solidFill>
                  <a:schemeClr val="dk1"/>
                </a:solidFill>
                <a:latin typeface="Lato"/>
                <a:ea typeface="Lato"/>
                <a:cs typeface="Lato"/>
                <a:sym typeface="Lato"/>
              </a:rPr>
              <a:t>2</a:t>
            </a:r>
            <a:r>
              <a:rPr b="0" i="0" lang="en-US" sz="3888" u="none" cap="none" strike="noStrike">
                <a:solidFill>
                  <a:schemeClr val="dk1"/>
                </a:solidFill>
                <a:latin typeface="Lato"/>
                <a:ea typeface="Lato"/>
                <a:cs typeface="Lato"/>
                <a:sym typeface="Lato"/>
              </a:rPr>
              <a:t>: Ojos Abiertos</a:t>
            </a:r>
            <a:endParaRPr sz="3888">
              <a:solidFill>
                <a:schemeClr val="dk1"/>
              </a:solidFill>
              <a:latin typeface="Lato"/>
              <a:ea typeface="Lato"/>
              <a:cs typeface="Lato"/>
              <a:sym typeface="Lato"/>
            </a:endParaRPr>
          </a:p>
        </p:txBody>
      </p:sp>
      <p:sp>
        <p:nvSpPr>
          <p:cNvPr id="178" name="Google Shape;178;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79" name="Google Shape;179;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0" name="Google Shape;180;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g2b9bbf978dd_0_683"/>
          <p:cNvSpPr txBox="1"/>
          <p:nvPr/>
        </p:nvSpPr>
        <p:spPr>
          <a:xfrm>
            <a:off x="4078888" y="2741641"/>
            <a:ext cx="6627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86" name="Google Shape;186;g2b9bbf978dd_0_68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7" name="Google Shape;187;g2b9bbf978dd_0_68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8" name="Google Shape;188;g2b9bbf978dd_0_68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4"/>
          <p:cNvSpPr txBox="1"/>
          <p:nvPr/>
        </p:nvSpPr>
        <p:spPr>
          <a:xfrm>
            <a:off x="4059441" y="2856483"/>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94" name="Google Shape;194;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5" name="Google Shape;195;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96" name="Google Shape;196;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6612c5aba9_0_152"/>
          <p:cNvSpPr txBox="1"/>
          <p:nvPr/>
        </p:nvSpPr>
        <p:spPr>
          <a:xfrm>
            <a:off x="1670377" y="628000"/>
            <a:ext cx="8958900" cy="78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4500" u="none" cap="none" strike="noStrike">
                <a:solidFill>
                  <a:srgbClr val="009444"/>
                </a:solidFill>
                <a:latin typeface="Lato"/>
                <a:ea typeface="Lato"/>
                <a:cs typeface="Lato"/>
                <a:sym typeface="Lato"/>
              </a:rPr>
              <a:t>Objetivos de la Lección</a:t>
            </a:r>
            <a:endParaRPr b="0" i="0" sz="4500" u="none" cap="none" strike="noStrike">
              <a:solidFill>
                <a:srgbClr val="009444"/>
              </a:solidFill>
              <a:latin typeface="Lato"/>
              <a:ea typeface="Lato"/>
              <a:cs typeface="Lato"/>
              <a:sym typeface="Lato"/>
            </a:endParaRPr>
          </a:p>
        </p:txBody>
      </p:sp>
      <p:cxnSp>
        <p:nvCxnSpPr>
          <p:cNvPr id="202" name="Google Shape;202;g26612c5aba9_0_152"/>
          <p:cNvCxnSpPr/>
          <p:nvPr/>
        </p:nvCxnSpPr>
        <p:spPr>
          <a:xfrm>
            <a:off x="2373086" y="1597768"/>
            <a:ext cx="7195500" cy="0"/>
          </a:xfrm>
          <a:prstGeom prst="straightConnector1">
            <a:avLst/>
          </a:prstGeom>
          <a:noFill/>
          <a:ln cap="flat" cmpd="sng" w="38100">
            <a:solidFill>
              <a:srgbClr val="7F7F7F"/>
            </a:solidFill>
            <a:prstDash val="solid"/>
            <a:miter lim="800000"/>
            <a:headEnd len="sm" w="sm" type="none"/>
            <a:tailEnd len="sm" w="sm" type="none"/>
          </a:ln>
        </p:spPr>
      </p:cxnSp>
      <p:pic>
        <p:nvPicPr>
          <p:cNvPr descr="A green bird with leaves&#10;&#10;Description automatically generated" id="203" name="Google Shape;203;g26612c5aba9_0_152"/>
          <p:cNvPicPr preferRelativeResize="0"/>
          <p:nvPr/>
        </p:nvPicPr>
        <p:blipFill rotWithShape="1">
          <a:blip r:embed="rId3">
            <a:alphaModFix/>
          </a:blip>
          <a:srcRect b="0" l="0" r="0" t="0"/>
          <a:stretch/>
        </p:blipFill>
        <p:spPr>
          <a:xfrm>
            <a:off x="10500489" y="213724"/>
            <a:ext cx="1399034" cy="1170434"/>
          </a:xfrm>
          <a:prstGeom prst="rect">
            <a:avLst/>
          </a:prstGeom>
          <a:noFill/>
          <a:ln>
            <a:noFill/>
          </a:ln>
        </p:spPr>
      </p:pic>
      <p:sp>
        <p:nvSpPr>
          <p:cNvPr id="204" name="Google Shape;204;g26612c5aba9_0_152"/>
          <p:cNvSpPr/>
          <p:nvPr/>
        </p:nvSpPr>
        <p:spPr>
          <a:xfrm>
            <a:off x="551000" y="1994822"/>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5" name="Google Shape;205;g26612c5aba9_0_152"/>
          <p:cNvSpPr/>
          <p:nvPr/>
        </p:nvSpPr>
        <p:spPr>
          <a:xfrm>
            <a:off x="916545" y="220870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6" name="Google Shape;206;g26612c5aba9_0_152"/>
          <p:cNvSpPr/>
          <p:nvPr/>
        </p:nvSpPr>
        <p:spPr>
          <a:xfrm>
            <a:off x="1946721" y="1994822"/>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7" name="Google Shape;207;g26612c5aba9_0_152"/>
          <p:cNvSpPr txBox="1"/>
          <p:nvPr/>
        </p:nvSpPr>
        <p:spPr>
          <a:xfrm>
            <a:off x="1946721" y="1994822"/>
            <a:ext cx="9801600" cy="9504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208" name="Google Shape;208;g26612c5aba9_0_152"/>
          <p:cNvSpPr/>
          <p:nvPr/>
        </p:nvSpPr>
        <p:spPr>
          <a:xfrm>
            <a:off x="551025" y="3183075"/>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9" name="Google Shape;209;g26612c5aba9_0_152"/>
          <p:cNvSpPr/>
          <p:nvPr/>
        </p:nvSpPr>
        <p:spPr>
          <a:xfrm>
            <a:off x="916558" y="339695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0" name="Google Shape;210;g26612c5aba9_0_152"/>
          <p:cNvSpPr/>
          <p:nvPr/>
        </p:nvSpPr>
        <p:spPr>
          <a:xfrm>
            <a:off x="1946745" y="3183075"/>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1" name="Google Shape;211;g26612c5aba9_0_152"/>
          <p:cNvSpPr txBox="1"/>
          <p:nvPr/>
        </p:nvSpPr>
        <p:spPr>
          <a:xfrm>
            <a:off x="1946745" y="3183075"/>
            <a:ext cx="9801600" cy="950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212" name="Google Shape;212;g26612c5aba9_0_152"/>
          <p:cNvSpPr/>
          <p:nvPr/>
        </p:nvSpPr>
        <p:spPr>
          <a:xfrm>
            <a:off x="551013" y="4371325"/>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3" name="Google Shape;213;g26612c5aba9_0_152"/>
          <p:cNvSpPr/>
          <p:nvPr/>
        </p:nvSpPr>
        <p:spPr>
          <a:xfrm>
            <a:off x="916546" y="458520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4" name="Google Shape;214;g26612c5aba9_0_152"/>
          <p:cNvSpPr/>
          <p:nvPr/>
        </p:nvSpPr>
        <p:spPr>
          <a:xfrm>
            <a:off x="1946732" y="4371325"/>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5" name="Google Shape;215;g26612c5aba9_0_152"/>
          <p:cNvSpPr txBox="1"/>
          <p:nvPr/>
        </p:nvSpPr>
        <p:spPr>
          <a:xfrm>
            <a:off x="1946732" y="4371325"/>
            <a:ext cx="9801600" cy="950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sp>
        <p:nvSpPr>
          <p:cNvPr id="220" name="Google Shape;220;g2bfc8f2a7ba_0_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21" name="Google Shape;221;g2bfc8f2a7ba_0_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22" name="Google Shape;222;g2bfc8f2a7ba_0_3"/>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
        <p:nvSpPr>
          <p:cNvPr id="223" name="Google Shape;223;g2bfc8f2a7ba_0_3"/>
          <p:cNvSpPr txBox="1"/>
          <p:nvPr/>
        </p:nvSpPr>
        <p:spPr>
          <a:xfrm>
            <a:off x="4055978" y="2774250"/>
            <a:ext cx="6788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Resumen</a:t>
            </a:r>
            <a:endParaRPr b="0" i="0" sz="4860" u="none" cap="none" strike="noStrike">
              <a:solidFill>
                <a:srgbClr val="009444"/>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bfc8f2a7ba_0_12"/>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29" name="Google Shape;229;g2bfc8f2a7ba_0_1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30" name="Google Shape;230;g2bfc8f2a7ba_0_12"/>
          <p:cNvSpPr/>
          <p:nvPr/>
        </p:nvSpPr>
        <p:spPr>
          <a:xfrm>
            <a:off x="4042638" y="448492"/>
            <a:ext cx="135300" cy="59610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1" name="Google Shape;231;g2bfc8f2a7ba_0_12"/>
          <p:cNvPicPr preferRelativeResize="0"/>
          <p:nvPr/>
        </p:nvPicPr>
        <p:blipFill>
          <a:blip r:embed="rId4">
            <a:alphaModFix/>
          </a:blip>
          <a:stretch>
            <a:fillRect/>
          </a:stretch>
        </p:blipFill>
        <p:spPr>
          <a:xfrm>
            <a:off x="4177937" y="448500"/>
            <a:ext cx="3971430" cy="5961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2bfc8f2a7ba_0_20"/>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37" name="Google Shape;237;g2bfc8f2a7ba_0_2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38" name="Google Shape;238;g2bfc8f2a7ba_0_20"/>
          <p:cNvSpPr/>
          <p:nvPr/>
        </p:nvSpPr>
        <p:spPr>
          <a:xfrm>
            <a:off x="1020913" y="448492"/>
            <a:ext cx="135300" cy="59610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9" name="Google Shape;239;g2bfc8f2a7ba_0_20"/>
          <p:cNvPicPr preferRelativeResize="0"/>
          <p:nvPr/>
        </p:nvPicPr>
        <p:blipFill>
          <a:blip r:embed="rId4">
            <a:alphaModFix/>
          </a:blip>
          <a:stretch>
            <a:fillRect/>
          </a:stretch>
        </p:blipFill>
        <p:spPr>
          <a:xfrm>
            <a:off x="1156218" y="448500"/>
            <a:ext cx="8943683" cy="59609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