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Lato" panose="020F050202020403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pN7h6vWxq+4ZCckxQp+YPT83+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8" y="78"/>
      </p:cViewPr>
      <p:guideLst/>
    </p:cSldViewPr>
  </p:slideViewPr>
  <p:notesTextViewPr>
    <p:cViewPr>
      <p:scale>
        <a:sx n="1" d="1"/>
        <a:sy n="1" d="1"/>
      </p:scale>
      <p:origin x="0" y="-132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Tarea</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En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de WhatsApp, </a:t>
            </a:r>
            <a:r>
              <a:rPr lang="en-US" dirty="0" err="1">
                <a:solidFill>
                  <a:schemeClr val="dk1"/>
                </a:solidFill>
                <a:latin typeface="Calibri"/>
                <a:ea typeface="Calibri"/>
                <a:cs typeface="Calibri"/>
                <a:sym typeface="Calibri"/>
              </a:rPr>
              <a:t>pídeles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alumnos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hagan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antes de </a:t>
            </a:r>
            <a:r>
              <a:rPr lang="en-US" dirty="0" err="1">
                <a:solidFill>
                  <a:schemeClr val="dk1"/>
                </a:solidFill>
                <a:latin typeface="Calibri"/>
                <a:ea typeface="Calibri"/>
                <a:cs typeface="Calibri"/>
                <a:sym typeface="Calibri"/>
              </a:rPr>
              <a:t>asistir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Ver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video de </a:t>
            </a:r>
            <a:r>
              <a:rPr lang="en-US" dirty="0" err="1">
                <a:solidFill>
                  <a:schemeClr val="dk1"/>
                </a:solidFill>
                <a:latin typeface="Calibri"/>
                <a:ea typeface="Calibri"/>
                <a:cs typeface="Calibri"/>
                <a:sym typeface="Calibri"/>
              </a:rPr>
              <a:t>instrucción</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Leer </a:t>
            </a:r>
            <a:r>
              <a:rPr lang="en-US" dirty="0" err="1">
                <a:solidFill>
                  <a:schemeClr val="dk1"/>
                </a:solidFill>
                <a:latin typeface="Calibri"/>
                <a:ea typeface="Calibri"/>
                <a:cs typeface="Calibri"/>
                <a:sym typeface="Calibri"/>
              </a:rPr>
              <a:t>Hebreos</a:t>
            </a:r>
            <a:r>
              <a:rPr lang="en-US" dirty="0">
                <a:solidFill>
                  <a:schemeClr val="dk1"/>
                </a:solidFill>
                <a:latin typeface="Calibri"/>
                <a:ea typeface="Calibri"/>
                <a:cs typeface="Calibri"/>
                <a:sym typeface="Calibri"/>
              </a:rPr>
              <a:t> 10:25 y Mateo 16:13-20.</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Preparar</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respuestas</a:t>
            </a:r>
            <a:r>
              <a:rPr lang="en-US" dirty="0">
                <a:solidFill>
                  <a:schemeClr val="dk1"/>
                </a:solidFill>
                <a:latin typeface="Calibri"/>
                <a:ea typeface="Calibri"/>
                <a:cs typeface="Calibri"/>
                <a:sym typeface="Calibri"/>
              </a:rPr>
              <a:t> a las </a:t>
            </a:r>
            <a:r>
              <a:rPr lang="en-US" dirty="0" err="1">
                <a:solidFill>
                  <a:schemeClr val="dk1"/>
                </a:solidFill>
                <a:latin typeface="Calibri"/>
                <a:ea typeface="Calibri"/>
                <a:cs typeface="Calibri"/>
                <a:sym typeface="Calibri"/>
              </a:rPr>
              <a:t>siguientes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Según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video y lo que has </a:t>
            </a:r>
            <a:r>
              <a:rPr lang="en-US" dirty="0" err="1">
                <a:solidFill>
                  <a:schemeClr val="dk1"/>
                </a:solidFill>
                <a:latin typeface="Calibri"/>
                <a:ea typeface="Calibri"/>
                <a:cs typeface="Calibri"/>
                <a:sym typeface="Calibri"/>
              </a:rPr>
              <a:t>leído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Biblia,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reunían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creyentes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Cuál</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fundamento</a:t>
            </a:r>
            <a:r>
              <a:rPr lang="en-US" dirty="0">
                <a:solidFill>
                  <a:schemeClr val="dk1"/>
                </a:solidFill>
                <a:latin typeface="Calibri"/>
                <a:ea typeface="Calibri"/>
                <a:cs typeface="Calibri"/>
                <a:sym typeface="Calibri"/>
              </a:rPr>
              <a:t> de la Iglesia?</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691bec56e1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Plantar la visión de la Ruta Cristo</a:t>
            </a:r>
            <a:endParaRPr b="1">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nuestra primera clase, plantamos la visión de Academia Cristo. Queremos plantar iglesias, grupos de creyentes que se reúnan alrededor de la palabra de Dios, en toda América Latina. Reconocemos que hay muchos grupos de ese tipo que ya existen en tu comunidad; sin embargo, pocos, o ninguno, enseñan la sana doctrina que has llegado a conocer en Academia Cristo. Queremos cambiar eso, y esperamos que tú también quieras.  </a:t>
            </a:r>
            <a:endParaRPr>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la clase de hoy revisaremos esa visión, lo que llamamos la Ruta Cristo, y te ayudaremos a ver cómo puedes ser parte de ella. La Ruta Cristo es un plan para plantar grupos (Grupos Sembradores) y hacer crecer esos grupos para que se conviertan en iglesias sanas que viven según cinco hábitos:</a:t>
            </a:r>
            <a:endParaRPr>
              <a:solidFill>
                <a:schemeClr val="dk1"/>
              </a:solidFill>
              <a:highlight>
                <a:srgbClr val="FFFF00"/>
              </a:highlight>
              <a:latin typeface="Calibri"/>
              <a:ea typeface="Calibri"/>
              <a:cs typeface="Calibri"/>
              <a:sym typeface="Calibri"/>
            </a:endParaRPr>
          </a:p>
          <a:p>
            <a:pPr marL="0" lvl="0" indent="0" algn="l" rtl="0">
              <a:spcBef>
                <a:spcPts val="1000"/>
              </a:spcBef>
              <a:spcAft>
                <a:spcPts val="1000"/>
              </a:spcAft>
              <a:buNone/>
            </a:pPr>
            <a:endParaRPr b="1">
              <a:solidFill>
                <a:schemeClr val="dk1"/>
              </a:solidFill>
              <a:latin typeface="Calibri"/>
              <a:ea typeface="Calibri"/>
              <a:cs typeface="Calibri"/>
              <a:sym typeface="Calibri"/>
            </a:endParaRPr>
          </a:p>
        </p:txBody>
      </p:sp>
      <p:sp>
        <p:nvSpPr>
          <p:cNvPr id="170" name="Google Shape;170;g2691bec56e1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691bec56e1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Grupo Sembrador Hábito 1: Búsqueda constante de los perdidos.</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Eso estás haciendo para tu proyecto final: Invitar a las personas a que estudien la palabra de Dios para que conozcan que Jesús es su Salvador.</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Sin embargo, también es algo en lo que queremos que las personas de tu grupo ayuden. Ellos también pueden invitar a sus amigos, familiares, vecinos y conocidos a que estudien contigo. </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recursos que los Grupos Sembradores utilizan para crecer en esos 5 hábitos incluyen recordatorios y estímulos para hacerlo.</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179" name="Google Shape;179;g2691bec56e1_0_1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691bec56e1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Grupo </a:t>
            </a:r>
            <a:r>
              <a:rPr lang="en-US" dirty="0" err="1">
                <a:solidFill>
                  <a:schemeClr val="dk1"/>
                </a:solidFill>
                <a:latin typeface="Calibri"/>
                <a:ea typeface="Calibri"/>
                <a:cs typeface="Calibri"/>
                <a:sym typeface="Calibri"/>
              </a:rPr>
              <a:t>Sembrador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Hábito</a:t>
            </a:r>
            <a:r>
              <a:rPr lang="en-US" dirty="0">
                <a:solidFill>
                  <a:schemeClr val="dk1"/>
                </a:solidFill>
                <a:latin typeface="Calibri"/>
                <a:ea typeface="Calibri"/>
                <a:cs typeface="Calibri"/>
                <a:sym typeface="Calibri"/>
              </a:rPr>
              <a:t> 2: </a:t>
            </a:r>
            <a:r>
              <a:rPr lang="en-US" dirty="0" err="1">
                <a:solidFill>
                  <a:schemeClr val="dk1"/>
                </a:solidFill>
                <a:latin typeface="Calibri"/>
                <a:ea typeface="Calibri"/>
                <a:cs typeface="Calibri"/>
                <a:sym typeface="Calibri"/>
              </a:rPr>
              <a:t>Instrucción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inicial</a:t>
            </a:r>
            <a:endParaRPr dirty="0">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Los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claves: El primer paso para plantar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iglesia</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proyecto</a:t>
            </a:r>
            <a:r>
              <a:rPr lang="en-US" dirty="0">
                <a:solidFill>
                  <a:schemeClr val="dk1"/>
                </a:solidFill>
                <a:latin typeface="Calibri"/>
                <a:ea typeface="Calibri"/>
                <a:cs typeface="Calibri"/>
                <a:sym typeface="Calibri"/>
              </a:rPr>
              <a:t> final para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Este es un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evangelismo</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llevará</a:t>
            </a:r>
            <a:r>
              <a:rPr lang="en-US" dirty="0">
                <a:solidFill>
                  <a:schemeClr val="dk1"/>
                </a:solidFill>
                <a:latin typeface="Calibri"/>
                <a:ea typeface="Calibri"/>
                <a:cs typeface="Calibri"/>
                <a:sym typeface="Calibri"/>
              </a:rPr>
              <a:t> a las personas a que </a:t>
            </a:r>
            <a:r>
              <a:rPr lang="en-US" dirty="0" err="1">
                <a:solidFill>
                  <a:schemeClr val="dk1"/>
                </a:solidFill>
                <a:latin typeface="Calibri"/>
                <a:ea typeface="Calibri"/>
                <a:cs typeface="Calibri"/>
                <a:sym typeface="Calibri"/>
              </a:rPr>
              <a:t>confíen</a:t>
            </a:r>
            <a:r>
              <a:rPr lang="en-US" dirty="0">
                <a:solidFill>
                  <a:schemeClr val="dk1"/>
                </a:solidFill>
                <a:latin typeface="Calibri"/>
                <a:ea typeface="Calibri"/>
                <a:cs typeface="Calibri"/>
                <a:sym typeface="Calibri"/>
              </a:rPr>
              <a:t> solo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Jesús para la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Al final del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anima a que invites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 que </a:t>
            </a:r>
            <a:r>
              <a:rPr lang="en-US" dirty="0" err="1">
                <a:solidFill>
                  <a:schemeClr val="dk1"/>
                </a:solidFill>
                <a:latin typeface="Calibri"/>
                <a:ea typeface="Calibri"/>
                <a:cs typeface="Calibri"/>
                <a:sym typeface="Calibri"/>
              </a:rPr>
              <a:t>sigan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estudiando</a:t>
            </a:r>
            <a:r>
              <a:rPr lang="en-US" dirty="0">
                <a:solidFill>
                  <a:schemeClr val="dk1"/>
                </a:solidFill>
                <a:latin typeface="Calibri"/>
                <a:ea typeface="Calibri"/>
                <a:cs typeface="Calibri"/>
                <a:sym typeface="Calibri"/>
              </a:rPr>
              <a:t> y a </a:t>
            </a:r>
            <a:r>
              <a:rPr lang="en-US" dirty="0" err="1">
                <a:solidFill>
                  <a:schemeClr val="dk1"/>
                </a:solidFill>
                <a:latin typeface="Calibri"/>
                <a:ea typeface="Calibri"/>
                <a:cs typeface="Calibri"/>
                <a:sym typeface="Calibri"/>
              </a:rPr>
              <a:t>indicar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cuáles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aceptan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informe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Muéstrales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vez</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dónde</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encuentra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sitio web.</a:t>
            </a:r>
            <a:endParaRPr dirty="0">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Aprendan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Ese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estudiarás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Es similar a Los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largo: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16 </a:t>
            </a:r>
            <a:r>
              <a:rPr lang="en-US" dirty="0" err="1">
                <a:solidFill>
                  <a:schemeClr val="dk1"/>
                </a:solidFill>
                <a:latin typeface="Calibri"/>
                <a:ea typeface="Calibri"/>
                <a:cs typeface="Calibri"/>
                <a:sym typeface="Calibri"/>
              </a:rPr>
              <a:t>lecciones</a:t>
            </a:r>
            <a:r>
              <a:rPr lang="en-US" dirty="0">
                <a:solidFill>
                  <a:schemeClr val="dk1"/>
                </a:solidFill>
                <a:latin typeface="Calibri"/>
                <a:ea typeface="Calibri"/>
                <a:cs typeface="Calibri"/>
                <a:sym typeface="Calibri"/>
              </a:rPr>
              <a:t>. Es un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básico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doctrina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diseñado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unir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acuerdo</a:t>
            </a:r>
            <a:r>
              <a:rPr lang="en-US" dirty="0">
                <a:solidFill>
                  <a:schemeClr val="dk1"/>
                </a:solidFill>
                <a:latin typeface="Calibri"/>
                <a:ea typeface="Calibri"/>
                <a:cs typeface="Calibri"/>
                <a:sym typeface="Calibri"/>
              </a:rPr>
              <a:t> doctrinal. (</a:t>
            </a:r>
            <a:r>
              <a:rPr lang="en-US" dirty="0" err="1">
                <a:solidFill>
                  <a:schemeClr val="dk1"/>
                </a:solidFill>
                <a:latin typeface="Calibri"/>
                <a:ea typeface="Calibri"/>
                <a:cs typeface="Calibri"/>
                <a:sym typeface="Calibri"/>
              </a:rPr>
              <a:t>Dedica</a:t>
            </a:r>
            <a:r>
              <a:rPr lang="en-US" dirty="0">
                <a:solidFill>
                  <a:schemeClr val="dk1"/>
                </a:solidFill>
                <a:latin typeface="Calibri"/>
                <a:ea typeface="Calibri"/>
                <a:cs typeface="Calibri"/>
                <a:sym typeface="Calibri"/>
              </a:rPr>
              <a:t> entre 10 y 15 </a:t>
            </a:r>
            <a:r>
              <a:rPr lang="en-US" dirty="0" err="1">
                <a:solidFill>
                  <a:schemeClr val="dk1"/>
                </a:solidFill>
                <a:latin typeface="Calibri"/>
                <a:ea typeface="Calibri"/>
                <a:cs typeface="Calibri"/>
                <a:sym typeface="Calibri"/>
              </a:rPr>
              <a:t>minutos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familiarizar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y a responder </a:t>
            </a:r>
            <a:r>
              <a:rPr lang="en-US" dirty="0" err="1">
                <a:solidFill>
                  <a:schemeClr val="dk1"/>
                </a:solidFill>
                <a:latin typeface="Calibri"/>
                <a:ea typeface="Calibri"/>
                <a:cs typeface="Calibri"/>
                <a:sym typeface="Calibri"/>
              </a:rPr>
              <a:t>preguntas</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respecto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Muéstrales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dónde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encontrarlo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sitio web. </a:t>
            </a:r>
            <a:r>
              <a:rPr lang="en-US" dirty="0" err="1">
                <a:solidFill>
                  <a:schemeClr val="dk1"/>
                </a:solidFill>
                <a:latin typeface="Calibri"/>
                <a:ea typeface="Calibri"/>
                <a:cs typeface="Calibri"/>
                <a:sym typeface="Calibri"/>
              </a:rPr>
              <a:t>Explícales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usarán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recursos</a:t>
            </a:r>
            <a:r>
              <a:rPr lang="en-US" dirty="0">
                <a:solidFill>
                  <a:schemeClr val="dk1"/>
                </a:solidFill>
                <a:latin typeface="Calibri"/>
                <a:ea typeface="Calibri"/>
                <a:cs typeface="Calibri"/>
                <a:sym typeface="Calibri"/>
              </a:rPr>
              <a:t>, de forma </a:t>
            </a:r>
            <a:r>
              <a:rPr lang="en-US" dirty="0" err="1">
                <a:solidFill>
                  <a:schemeClr val="dk1"/>
                </a:solidFill>
                <a:latin typeface="Calibri"/>
                <a:ea typeface="Calibri"/>
                <a:cs typeface="Calibri"/>
                <a:sym typeface="Calibri"/>
              </a:rPr>
              <a:t>muy</a:t>
            </a:r>
            <a:r>
              <a:rPr lang="en-US" dirty="0">
                <a:solidFill>
                  <a:schemeClr val="dk1"/>
                </a:solidFill>
                <a:latin typeface="Calibri"/>
                <a:ea typeface="Calibri"/>
                <a:cs typeface="Calibri"/>
                <a:sym typeface="Calibri"/>
              </a:rPr>
              <a:t> similar a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usaron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recursos</a:t>
            </a:r>
            <a:r>
              <a:rPr lang="en-US" dirty="0">
                <a:solidFill>
                  <a:schemeClr val="dk1"/>
                </a:solidFill>
                <a:latin typeface="Calibri"/>
                <a:ea typeface="Calibri"/>
                <a:cs typeface="Calibri"/>
                <a:sym typeface="Calibri"/>
              </a:rPr>
              <a:t> para Los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claves. </a:t>
            </a:r>
            <a:r>
              <a:rPr lang="en-US" dirty="0" err="1">
                <a:solidFill>
                  <a:schemeClr val="dk1"/>
                </a:solidFill>
                <a:latin typeface="Calibri"/>
                <a:ea typeface="Calibri"/>
                <a:cs typeface="Calibri"/>
                <a:sym typeface="Calibri"/>
              </a:rPr>
              <a:t>Muéstrales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guía</a:t>
            </a:r>
            <a:r>
              <a:rPr lang="en-US" dirty="0">
                <a:solidFill>
                  <a:schemeClr val="dk1"/>
                </a:solidFill>
                <a:latin typeface="Calibri"/>
                <a:ea typeface="Calibri"/>
                <a:cs typeface="Calibri"/>
                <a:sym typeface="Calibri"/>
              </a:rPr>
              <a:t> del maestro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pantalla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No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preocupes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da </a:t>
            </a:r>
            <a:r>
              <a:rPr lang="en-US" dirty="0" err="1">
                <a:solidFill>
                  <a:schemeClr val="dk1"/>
                </a:solidFill>
                <a:latin typeface="Calibri"/>
                <a:ea typeface="Calibri"/>
                <a:cs typeface="Calibri"/>
                <a:sym typeface="Calibri"/>
              </a:rPr>
              <a:t>nervios</a:t>
            </a:r>
            <a:r>
              <a:rPr lang="en-US" dirty="0">
                <a:solidFill>
                  <a:schemeClr val="dk1"/>
                </a:solidFill>
                <a:latin typeface="Calibri"/>
                <a:ea typeface="Calibri"/>
                <a:cs typeface="Calibri"/>
                <a:sym typeface="Calibri"/>
              </a:rPr>
              <a:t>. Si </a:t>
            </a:r>
            <a:r>
              <a:rPr lang="en-US" dirty="0" err="1">
                <a:solidFill>
                  <a:schemeClr val="dk1"/>
                </a:solidFill>
                <a:latin typeface="Calibri"/>
                <a:ea typeface="Calibri"/>
                <a:cs typeface="Calibri"/>
                <a:sym typeface="Calibri"/>
              </a:rPr>
              <a:t>estás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acuerdo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doctrinalmente</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deseas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seguir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reuniendo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asignará</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consejero</a:t>
            </a:r>
            <a:r>
              <a:rPr lang="en-US" dirty="0">
                <a:solidFill>
                  <a:schemeClr val="dk1"/>
                </a:solidFill>
                <a:latin typeface="Calibri"/>
                <a:ea typeface="Calibri"/>
                <a:cs typeface="Calibri"/>
                <a:sym typeface="Calibri"/>
              </a:rPr>
              <a:t>, que es un </a:t>
            </a:r>
            <a:r>
              <a:rPr lang="en-US" dirty="0" err="1">
                <a:solidFill>
                  <a:schemeClr val="dk1"/>
                </a:solidFill>
                <a:latin typeface="Calibri"/>
                <a:ea typeface="Calibri"/>
                <a:cs typeface="Calibri"/>
                <a:sym typeface="Calibri"/>
              </a:rPr>
              <a:t>profesor</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responderá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cualquier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tengas</a:t>
            </a:r>
            <a:r>
              <a:rPr lang="en-US" dirty="0">
                <a:solidFill>
                  <a:schemeClr val="dk1"/>
                </a:solidFill>
                <a:latin typeface="Calibri"/>
                <a:ea typeface="Calibri"/>
                <a:cs typeface="Calibri"/>
                <a:sym typeface="Calibri"/>
              </a:rPr>
              <a:t> y se </a:t>
            </a:r>
            <a:r>
              <a:rPr lang="en-US" dirty="0" err="1">
                <a:solidFill>
                  <a:schemeClr val="dk1"/>
                </a:solidFill>
                <a:latin typeface="Calibri"/>
                <a:ea typeface="Calibri"/>
                <a:cs typeface="Calibri"/>
                <a:sym typeface="Calibri"/>
              </a:rPr>
              <a:t>reunirá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regularmente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contigo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guiarte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dirección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Pregúntales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"Han </a:t>
            </a:r>
            <a:r>
              <a:rPr lang="en-US" dirty="0" err="1">
                <a:solidFill>
                  <a:schemeClr val="dk1"/>
                </a:solidFill>
                <a:latin typeface="Calibri"/>
                <a:ea typeface="Calibri"/>
                <a:cs typeface="Calibri"/>
                <a:sym typeface="Calibri"/>
              </a:rPr>
              <a:t>recibido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mucha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información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quién</a:t>
            </a:r>
            <a:r>
              <a:rPr lang="en-US" dirty="0">
                <a:solidFill>
                  <a:schemeClr val="dk1"/>
                </a:solidFill>
                <a:latin typeface="Calibri"/>
                <a:ea typeface="Calibri"/>
                <a:cs typeface="Calibri"/>
                <a:sym typeface="Calibri"/>
              </a:rPr>
              <a:t> le </a:t>
            </a:r>
            <a:r>
              <a:rPr lang="en-US" dirty="0" err="1">
                <a:solidFill>
                  <a:schemeClr val="dk1"/>
                </a:solidFill>
                <a:latin typeface="Calibri"/>
                <a:ea typeface="Calibri"/>
                <a:cs typeface="Calibri"/>
                <a:sym typeface="Calibri"/>
              </a:rPr>
              <a:t>gustaría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resumir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Aprendan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usarlo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iniciar</a:t>
            </a:r>
            <a:r>
              <a:rPr lang="en-US" dirty="0">
                <a:solidFill>
                  <a:schemeClr val="dk1"/>
                </a:solidFill>
                <a:latin typeface="Calibri"/>
                <a:ea typeface="Calibri"/>
                <a:cs typeface="Calibri"/>
                <a:sym typeface="Calibri"/>
              </a:rPr>
              <a:t> un Grupo </a:t>
            </a:r>
            <a:r>
              <a:rPr lang="en-US" dirty="0" err="1">
                <a:solidFill>
                  <a:schemeClr val="dk1"/>
                </a:solidFill>
                <a:latin typeface="Calibri"/>
                <a:ea typeface="Calibri"/>
                <a:cs typeface="Calibri"/>
                <a:sym typeface="Calibri"/>
              </a:rPr>
              <a:t>Sembrador</a:t>
            </a:r>
            <a:r>
              <a:rPr lang="en-US" dirty="0">
                <a:solidFill>
                  <a:schemeClr val="dk1"/>
                </a:solidFill>
                <a:latin typeface="Calibri"/>
                <a:ea typeface="Calibri"/>
                <a:cs typeface="Calibri"/>
                <a:sym typeface="Calibri"/>
              </a:rPr>
              <a:t>?". Deja que </a:t>
            </a:r>
            <a:r>
              <a:rPr lang="en-US" dirty="0" err="1">
                <a:solidFill>
                  <a:schemeClr val="dk1"/>
                </a:solidFill>
                <a:latin typeface="Calibri"/>
                <a:ea typeface="Calibri"/>
                <a:cs typeface="Calibri"/>
                <a:sym typeface="Calibri"/>
              </a:rPr>
              <a:t>respondan</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87" name="Google Shape;187;g2691bec56e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91bec56e1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lnSpc>
                <a:spcPct val="107916"/>
              </a:lnSpc>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Grupo </a:t>
            </a:r>
            <a:r>
              <a:rPr lang="en-US" dirty="0" err="1">
                <a:solidFill>
                  <a:schemeClr val="dk1"/>
                </a:solidFill>
                <a:latin typeface="Calibri"/>
                <a:ea typeface="Calibri"/>
                <a:cs typeface="Calibri"/>
                <a:sym typeface="Calibri"/>
              </a:rPr>
              <a:t>Sembrador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Hábito</a:t>
            </a:r>
            <a:r>
              <a:rPr lang="en-US" dirty="0">
                <a:solidFill>
                  <a:schemeClr val="dk1"/>
                </a:solidFill>
                <a:latin typeface="Calibri"/>
                <a:ea typeface="Calibri"/>
                <a:cs typeface="Calibri"/>
                <a:sym typeface="Calibri"/>
              </a:rPr>
              <a:t> 3: </a:t>
            </a:r>
            <a:r>
              <a:rPr lang="en-US" dirty="0" err="1">
                <a:solidFill>
                  <a:schemeClr val="dk1"/>
                </a:solidFill>
                <a:latin typeface="Calibri"/>
                <a:ea typeface="Calibri"/>
                <a:cs typeface="Calibri"/>
                <a:sym typeface="Calibri"/>
              </a:rPr>
              <a:t>Profundizar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endParaRPr dirty="0">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que un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ha </a:t>
            </a:r>
            <a:r>
              <a:rPr lang="en-US" dirty="0" err="1">
                <a:solidFill>
                  <a:schemeClr val="dk1"/>
                </a:solidFill>
                <a:latin typeface="Calibri"/>
                <a:ea typeface="Calibri"/>
                <a:cs typeface="Calibri"/>
                <a:sym typeface="Calibri"/>
              </a:rPr>
              <a:t>estudiado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Aprendan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quienes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están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acuerdo</a:t>
            </a:r>
            <a:r>
              <a:rPr lang="en-US" dirty="0">
                <a:solidFill>
                  <a:schemeClr val="dk1"/>
                </a:solidFill>
                <a:latin typeface="Calibri"/>
                <a:ea typeface="Calibri"/>
                <a:cs typeface="Calibri"/>
                <a:sym typeface="Calibri"/>
              </a:rPr>
              <a:t> con sus </a:t>
            </a:r>
            <a:r>
              <a:rPr lang="en-US" dirty="0" err="1">
                <a:solidFill>
                  <a:schemeClr val="dk1"/>
                </a:solidFill>
                <a:latin typeface="Calibri"/>
                <a:ea typeface="Calibri"/>
                <a:cs typeface="Calibri"/>
                <a:sym typeface="Calibri"/>
              </a:rPr>
              <a:t>enseñanzas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invitados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unirse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miembros</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comenzar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realizar</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culto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semana</a:t>
            </a:r>
            <a:r>
              <a:rPr lang="en-US" dirty="0">
                <a:solidFill>
                  <a:schemeClr val="dk1"/>
                </a:solidFill>
                <a:latin typeface="Calibri"/>
                <a:ea typeface="Calibri"/>
                <a:cs typeface="Calibri"/>
                <a:sym typeface="Calibri"/>
              </a:rPr>
              <a:t>. Academia Cristo les </a:t>
            </a:r>
            <a:r>
              <a:rPr lang="en-US" dirty="0" err="1">
                <a:solidFill>
                  <a:schemeClr val="dk1"/>
                </a:solidFill>
                <a:latin typeface="Calibri"/>
                <a:ea typeface="Calibri"/>
                <a:cs typeface="Calibri"/>
                <a:sym typeface="Calibri"/>
              </a:rPr>
              <a:t>proporciona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recursos</a:t>
            </a:r>
            <a:r>
              <a:rPr lang="en-US" dirty="0">
                <a:solidFill>
                  <a:schemeClr val="dk1"/>
                </a:solidFill>
                <a:latin typeface="Calibri"/>
                <a:ea typeface="Calibri"/>
                <a:cs typeface="Calibri"/>
                <a:sym typeface="Calibri"/>
              </a:rPr>
              <a:t> para que lo </a:t>
            </a:r>
            <a:r>
              <a:rPr lang="en-US" dirty="0" err="1">
                <a:solidFill>
                  <a:schemeClr val="dk1"/>
                </a:solidFill>
                <a:latin typeface="Calibri"/>
                <a:ea typeface="Calibri"/>
                <a:cs typeface="Calibri"/>
                <a:sym typeface="Calibri"/>
              </a:rPr>
              <a:t>hagan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incluyendo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2228850" lvl="6"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Un </a:t>
            </a:r>
            <a:r>
              <a:rPr lang="en-US" dirty="0" err="1">
                <a:solidFill>
                  <a:schemeClr val="dk1"/>
                </a:solidFill>
                <a:latin typeface="Calibri"/>
                <a:ea typeface="Calibri"/>
                <a:cs typeface="Calibri"/>
                <a:sym typeface="Calibri"/>
              </a:rPr>
              <a:t>orden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culto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liturgia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2228850" lvl="6" indent="-298450" algn="l" rtl="0">
              <a:spcBef>
                <a:spcPts val="100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Videosermones</a:t>
            </a:r>
            <a:endParaRPr dirty="0">
              <a:solidFill>
                <a:schemeClr val="dk1"/>
              </a:solidFill>
              <a:latin typeface="Calibri"/>
              <a:ea typeface="Calibri"/>
              <a:cs typeface="Calibri"/>
              <a:sym typeface="Calibri"/>
            </a:endParaRPr>
          </a:p>
          <a:p>
            <a:pPr marL="2228850" lvl="6"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Canciones e </a:t>
            </a:r>
            <a:r>
              <a:rPr lang="en-US" dirty="0" err="1">
                <a:solidFill>
                  <a:schemeClr val="dk1"/>
                </a:solidFill>
                <a:latin typeface="Calibri"/>
                <a:ea typeface="Calibri"/>
                <a:cs typeface="Calibri"/>
                <a:sym typeface="Calibri"/>
              </a:rPr>
              <a:t>himnos</a:t>
            </a:r>
            <a:endParaRPr dirty="0">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De </a:t>
            </a:r>
            <a:r>
              <a:rPr lang="en-US" dirty="0" err="1">
                <a:solidFill>
                  <a:schemeClr val="dk1"/>
                </a:solidFill>
                <a:latin typeface="Calibri"/>
                <a:ea typeface="Calibri"/>
                <a:cs typeface="Calibri"/>
                <a:sym typeface="Calibri"/>
              </a:rPr>
              <a:t>esa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manera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profundizar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 </a:t>
            </a:r>
            <a:r>
              <a:rPr lang="en-US" dirty="0" err="1">
                <a:solidFill>
                  <a:schemeClr val="dk1"/>
                </a:solidFill>
                <a:latin typeface="Calibri"/>
                <a:ea typeface="Calibri"/>
                <a:cs typeface="Calibri"/>
                <a:sym typeface="Calibri"/>
              </a:rPr>
              <a:t>medida</a:t>
            </a:r>
            <a:r>
              <a:rPr lang="en-US" dirty="0">
                <a:solidFill>
                  <a:schemeClr val="dk1"/>
                </a:solidFill>
                <a:latin typeface="Calibri"/>
                <a:ea typeface="Calibri"/>
                <a:cs typeface="Calibri"/>
                <a:sym typeface="Calibri"/>
              </a:rPr>
              <a:t> que lo </a:t>
            </a:r>
            <a:r>
              <a:rPr lang="en-US" dirty="0" err="1">
                <a:solidFill>
                  <a:schemeClr val="dk1"/>
                </a:solidFill>
                <a:latin typeface="Calibri"/>
                <a:ea typeface="Calibri"/>
                <a:cs typeface="Calibri"/>
                <a:sym typeface="Calibri"/>
              </a:rPr>
              <a:t>hacen</a:t>
            </a:r>
            <a:r>
              <a:rPr lang="en-US" dirty="0">
                <a:solidFill>
                  <a:schemeClr val="dk1"/>
                </a:solidFill>
                <a:latin typeface="Calibri"/>
                <a:ea typeface="Calibri"/>
                <a:cs typeface="Calibri"/>
                <a:sym typeface="Calibri"/>
              </a:rPr>
              <a:t>, se les anima a que </a:t>
            </a:r>
            <a:r>
              <a:rPr lang="en-US" dirty="0" err="1">
                <a:solidFill>
                  <a:schemeClr val="dk1"/>
                </a:solidFill>
                <a:latin typeface="Calibri"/>
                <a:ea typeface="Calibri"/>
                <a:cs typeface="Calibri"/>
                <a:sym typeface="Calibri"/>
              </a:rPr>
              <a:t>inviten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otras</a:t>
            </a:r>
            <a:r>
              <a:rPr lang="en-US" dirty="0">
                <a:solidFill>
                  <a:schemeClr val="dk1"/>
                </a:solidFill>
                <a:latin typeface="Calibri"/>
                <a:ea typeface="Calibri"/>
                <a:cs typeface="Calibri"/>
                <a:sym typeface="Calibri"/>
              </a:rPr>
              <a:t> personas a que se </a:t>
            </a:r>
            <a:r>
              <a:rPr lang="en-US" dirty="0" err="1">
                <a:solidFill>
                  <a:schemeClr val="dk1"/>
                </a:solidFill>
                <a:latin typeface="Calibri"/>
                <a:ea typeface="Calibri"/>
                <a:cs typeface="Calibri"/>
                <a:sym typeface="Calibri"/>
              </a:rPr>
              <a:t>unan</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culto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enseñarles</a:t>
            </a:r>
            <a:r>
              <a:rPr lang="en-US" dirty="0">
                <a:solidFill>
                  <a:schemeClr val="dk1"/>
                </a:solidFill>
                <a:latin typeface="Calibri"/>
                <a:ea typeface="Calibri"/>
                <a:cs typeface="Calibri"/>
                <a:sym typeface="Calibri"/>
              </a:rPr>
              <a:t> Los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claves y </a:t>
            </a:r>
            <a:r>
              <a:rPr lang="en-US" dirty="0" err="1">
                <a:solidFill>
                  <a:schemeClr val="dk1"/>
                </a:solidFill>
                <a:latin typeface="Calibri"/>
                <a:ea typeface="Calibri"/>
                <a:cs typeface="Calibri"/>
                <a:sym typeface="Calibri"/>
              </a:rPr>
              <a:t>Aprendan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esas</a:t>
            </a:r>
            <a:r>
              <a:rPr lang="en-US" dirty="0">
                <a:solidFill>
                  <a:schemeClr val="dk1"/>
                </a:solidFill>
                <a:latin typeface="Calibri"/>
                <a:ea typeface="Calibri"/>
                <a:cs typeface="Calibri"/>
                <a:sym typeface="Calibri"/>
              </a:rPr>
              <a:t> personas </a:t>
            </a:r>
            <a:r>
              <a:rPr lang="en-US" dirty="0" err="1">
                <a:solidFill>
                  <a:schemeClr val="dk1"/>
                </a:solidFill>
                <a:latin typeface="Calibri"/>
                <a:ea typeface="Calibri"/>
                <a:cs typeface="Calibri"/>
                <a:sym typeface="Calibri"/>
              </a:rPr>
              <a:t>nuevas</a:t>
            </a:r>
            <a:r>
              <a:rPr lang="en-US" dirty="0">
                <a:solidFill>
                  <a:schemeClr val="dk1"/>
                </a:solidFill>
                <a:latin typeface="Calibri"/>
                <a:ea typeface="Calibri"/>
                <a:cs typeface="Calibri"/>
                <a:sym typeface="Calibri"/>
              </a:rPr>
              <a:t>, para que también </a:t>
            </a:r>
            <a:r>
              <a:rPr lang="en-US" dirty="0" err="1">
                <a:solidFill>
                  <a:schemeClr val="dk1"/>
                </a:solidFill>
                <a:latin typeface="Calibri"/>
                <a:ea typeface="Calibri"/>
                <a:cs typeface="Calibri"/>
                <a:sym typeface="Calibri"/>
              </a:rPr>
              <a:t>puedan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convertirse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miembros</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828800" lvl="3" indent="-298450" algn="l" rtl="0">
              <a:spcBef>
                <a:spcPts val="1000"/>
              </a:spcBef>
              <a:spcAft>
                <a:spcPts val="1000"/>
              </a:spcAft>
              <a:buClr>
                <a:schemeClr val="dk1"/>
              </a:buClr>
              <a:buSzPts val="1100"/>
              <a:buFont typeface="Calibri"/>
              <a:buAutoNum type="alphaLcPeriod"/>
            </a:pPr>
            <a:r>
              <a:rPr lang="en-US" dirty="0">
                <a:solidFill>
                  <a:schemeClr val="dk1"/>
                </a:solidFill>
                <a:latin typeface="Calibri"/>
                <a:ea typeface="Calibri"/>
                <a:cs typeface="Calibri"/>
                <a:sym typeface="Calibri"/>
              </a:rPr>
              <a:t>En </a:t>
            </a:r>
            <a:r>
              <a:rPr lang="en-US" dirty="0" err="1">
                <a:solidFill>
                  <a:schemeClr val="dk1"/>
                </a:solidFill>
                <a:latin typeface="Calibri"/>
                <a:ea typeface="Calibri"/>
                <a:cs typeface="Calibri"/>
                <a:sym typeface="Calibri"/>
              </a:rPr>
              <a:t>otras</a:t>
            </a:r>
            <a:r>
              <a:rPr lang="en-US" dirty="0">
                <a:solidFill>
                  <a:schemeClr val="dk1"/>
                </a:solidFill>
                <a:latin typeface="Calibri"/>
                <a:ea typeface="Calibri"/>
                <a:cs typeface="Calibri"/>
                <a:sym typeface="Calibri"/>
              </a:rPr>
              <a:t> palabras: Tu </a:t>
            </a:r>
            <a:r>
              <a:rPr lang="en-US" dirty="0" err="1">
                <a:solidFill>
                  <a:schemeClr val="dk1"/>
                </a:solidFill>
                <a:latin typeface="Calibri"/>
                <a:ea typeface="Calibri"/>
                <a:cs typeface="Calibri"/>
                <a:sym typeface="Calibri"/>
              </a:rPr>
              <a:t>trabajo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punto </a:t>
            </a:r>
            <a:r>
              <a:rPr lang="en-US" dirty="0" err="1">
                <a:solidFill>
                  <a:schemeClr val="dk1"/>
                </a:solidFill>
                <a:latin typeface="Calibri"/>
                <a:ea typeface="Calibri"/>
                <a:cs typeface="Calibri"/>
                <a:sym typeface="Calibri"/>
              </a:rPr>
              <a:t>sería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enseñarles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nuevos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miembros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dirigir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culto</a:t>
            </a:r>
            <a:r>
              <a:rPr lang="en-US" dirty="0">
                <a:solidFill>
                  <a:schemeClr val="dk1"/>
                </a:solidFill>
                <a:latin typeface="Calibri"/>
                <a:ea typeface="Calibri"/>
                <a:cs typeface="Calibri"/>
                <a:sym typeface="Calibri"/>
              </a:rPr>
              <a:t>. Pero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objetivo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sería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lograr</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miembros</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ayuden</a:t>
            </a:r>
            <a:r>
              <a:rPr lang="en-US" dirty="0">
                <a:solidFill>
                  <a:schemeClr val="dk1"/>
                </a:solidFill>
                <a:latin typeface="Calibri"/>
                <a:ea typeface="Calibri"/>
                <a:cs typeface="Calibri"/>
                <a:sym typeface="Calibri"/>
              </a:rPr>
              <a:t> (lee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punto).</a:t>
            </a:r>
            <a:endParaRPr b="1" dirty="0">
              <a:solidFill>
                <a:schemeClr val="dk1"/>
              </a:solidFill>
              <a:latin typeface="Calibri"/>
              <a:ea typeface="Calibri"/>
              <a:cs typeface="Calibri"/>
              <a:sym typeface="Calibri"/>
            </a:endParaRPr>
          </a:p>
        </p:txBody>
      </p:sp>
      <p:sp>
        <p:nvSpPr>
          <p:cNvPr id="197" name="Google Shape;197;g2691bec56e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691bec56e1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Grupo Sembrador Hábito 4: Ampliar la fe</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Nuestra visión para los Grupos Sembradores no es solo que una persona haga todo el trabajo, sino que todos los miembros lo compartan: Invitar, dirigir el culto y enseñar.</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Se te anima a que desde el principio hagas que otros miembros de tu grupo comiencen a estudiar Discipulado 1 como lo hiciste tú. De esa manera, pueden ayudarte a enseñar y dirigir el grupo. </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Cuando tengas un miembro del grupo que haya terminado Discipulado 1 ayudándole a dictar la instrucción inicial, puedes comenzar a ampliar la fe del grupo con otros estudios bíblicos que se realicen antes o después del culto u otro día de la semana.</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Academia Cristo te proporcionará todos los recursos que necesitas para enseñarle al grupo:</a:t>
            </a:r>
            <a:endParaRPr>
              <a:solidFill>
                <a:schemeClr val="dk1"/>
              </a:solidFill>
              <a:latin typeface="Calibri"/>
              <a:ea typeface="Calibri"/>
              <a:cs typeface="Calibri"/>
              <a:sym typeface="Calibri"/>
            </a:endParaRPr>
          </a:p>
          <a:p>
            <a:pPr marL="2228850" lvl="6"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20 clases de historia bíblica</a:t>
            </a:r>
            <a:endParaRPr>
              <a:solidFill>
                <a:schemeClr val="dk1"/>
              </a:solidFill>
              <a:latin typeface="Calibri"/>
              <a:ea typeface="Calibri"/>
              <a:cs typeface="Calibri"/>
              <a:sym typeface="Calibri"/>
            </a:endParaRPr>
          </a:p>
          <a:p>
            <a:pPr marL="2228850" lvl="6"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20 clases doctrinales</a:t>
            </a:r>
            <a:endParaRPr>
              <a:solidFill>
                <a:schemeClr val="dk1"/>
              </a:solidFill>
              <a:latin typeface="Calibri"/>
              <a:ea typeface="Calibri"/>
              <a:cs typeface="Calibri"/>
              <a:sym typeface="Calibri"/>
            </a:endParaRPr>
          </a:p>
          <a:p>
            <a:pPr marL="2228850" lvl="6"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20 clases sobre la vida congregacional</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Todo eso puede sonar abrumador. Pero recuerda: Si decides continuar con nosotros, te apoyaremos en cada paso del camino. Tu consejero te guiará, te visitará y responderá a tus preguntas. En Discipulado 2, recibirás más información sobre cómo liderar y hacer crecer tu grupo.</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207" name="Google Shape;207;g2691bec56e1_0_1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691bec56e1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Grupo Sembrador Hábito 5: Apoyo y aliento mutuo</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Academia Cristo también les proporciona recursos a los grupos para que se apoyen y se animen mutuamente. Hay ideas para eventos de compañerismo, recursos para devocionales para familias e individuos, recursos para visitar a los enfermos y mucho más.</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217" name="Google Shape;217;g2691bec56e1_0_1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691bec56e1_0_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55269"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Iglesia Cristo</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grupos que terminan el programa del Grupo Sembrador anterior son invitados a unirse a un cuerpo más grande de iglesias que enseñan la misma sana doctrina que la Academia Cristo y trabajan juntas para compartir el Evangelio con el mundo. </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Aquí el maestro puede dar más información sobre el nuevo sínodo, las bendiciones de ser parte de un sínodo o compartir un ejemplo alentador de un estudiante de la Academia Cristo que siguió el proceso del Grupo Sembrador y ahora dirige una Iglesia Cristo.</a:t>
            </a:r>
            <a:endParaRPr>
              <a:solidFill>
                <a:schemeClr val="dk1"/>
              </a:solidFill>
              <a:latin typeface="Calibri"/>
              <a:ea typeface="Calibri"/>
              <a:cs typeface="Calibri"/>
              <a:sym typeface="Calibri"/>
            </a:endParaRPr>
          </a:p>
          <a:p>
            <a:pPr marL="457200" lvl="0" indent="0" algn="l" rtl="0">
              <a:spcBef>
                <a:spcPts val="1000"/>
              </a:spcBef>
              <a:spcAft>
                <a:spcPts val="1000"/>
              </a:spcAft>
              <a:buNone/>
            </a:pPr>
            <a:endParaRPr>
              <a:solidFill>
                <a:schemeClr val="dk1"/>
              </a:solidFill>
              <a:latin typeface="Calibri"/>
              <a:ea typeface="Calibri"/>
              <a:cs typeface="Calibri"/>
              <a:sym typeface="Calibri"/>
            </a:endParaRPr>
          </a:p>
        </p:txBody>
      </p:sp>
      <p:sp>
        <p:nvSpPr>
          <p:cNvPr id="225" name="Google Shape;225;g2691bec56e1_0_1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691bec56e1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Un ejemplo de la visión de Ruta Cristo en acción</a:t>
            </a:r>
            <a:endParaRPr b="1">
              <a:solidFill>
                <a:schemeClr val="dk1"/>
              </a:solidFill>
              <a:latin typeface="Calibri"/>
              <a:ea typeface="Calibri"/>
              <a:cs typeface="Calibri"/>
              <a:sym typeface="Calibri"/>
            </a:endParaRPr>
          </a:p>
          <a:p>
            <a:pPr marL="914400" lvl="0" indent="-298450" algn="l" rtl="0">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este punto de la clase, el maestro podría compartir un ejemplo de una Iglesia Cristo actual y cómo siguió la Ruta Cristo para llegar allí.</a:t>
            </a:r>
            <a:endParaRPr>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objetivo de compartir ese ejemplo sería alentar a los estudiantes a que, con la ayuda de Dios, puedan hacer esto.</a:t>
            </a:r>
            <a:endParaRPr>
              <a:solidFill>
                <a:schemeClr val="dk1"/>
              </a:solidFill>
              <a:latin typeface="Calibri"/>
              <a:ea typeface="Calibri"/>
              <a:cs typeface="Calibri"/>
              <a:sym typeface="Calibri"/>
            </a:endParaRPr>
          </a:p>
          <a:p>
            <a:pPr marL="228600" lvl="0" indent="0" algn="l" rtl="0">
              <a:spcBef>
                <a:spcPts val="1000"/>
              </a:spcBef>
              <a:spcAft>
                <a:spcPts val="0"/>
              </a:spcAft>
              <a:buClr>
                <a:schemeClr val="dk1"/>
              </a:buClr>
              <a:buSzPts val="1100"/>
              <a:buFont typeface="Arial"/>
              <a:buNone/>
            </a:pPr>
            <a:r>
              <a:rPr lang="en-US" b="1">
                <a:solidFill>
                  <a:schemeClr val="dk1"/>
                </a:solidFill>
                <a:latin typeface="Calibri"/>
                <a:ea typeface="Calibri"/>
                <a:cs typeface="Calibri"/>
                <a:sym typeface="Calibri"/>
              </a:rPr>
              <a:t>Preguntas</a:t>
            </a:r>
            <a:r>
              <a:rPr lang="en-US">
                <a:solidFill>
                  <a:schemeClr val="dk1"/>
                </a:solidFill>
                <a:latin typeface="Calibri"/>
                <a:ea typeface="Calibri"/>
                <a:cs typeface="Calibri"/>
                <a:sym typeface="Calibri"/>
              </a:rPr>
              <a:t>: Tómate el tiempo para responder cualquier pregunta que los estudiantes tengan sobre Aprendan de mí o la Ruta Cristo.</a:t>
            </a:r>
            <a:endParaRPr>
              <a:solidFill>
                <a:schemeClr val="dk1"/>
              </a:solidFill>
              <a:latin typeface="Calibri"/>
              <a:ea typeface="Calibri"/>
              <a:cs typeface="Calibri"/>
              <a:sym typeface="Calibri"/>
            </a:endParaRPr>
          </a:p>
          <a:p>
            <a:pPr marL="0" lvl="0" indent="0" algn="l" rtl="0">
              <a:spcBef>
                <a:spcPts val="600"/>
              </a:spcBef>
              <a:spcAft>
                <a:spcPts val="1000"/>
              </a:spcAft>
              <a:buNone/>
            </a:pPr>
            <a:endParaRPr b="1">
              <a:solidFill>
                <a:schemeClr val="dk1"/>
              </a:solidFill>
              <a:latin typeface="Calibri"/>
              <a:ea typeface="Calibri"/>
              <a:cs typeface="Calibri"/>
              <a:sym typeface="Calibri"/>
            </a:endParaRPr>
          </a:p>
        </p:txBody>
      </p:sp>
      <p:sp>
        <p:nvSpPr>
          <p:cNvPr id="235" name="Google Shape;235;g2691bec56e1_0_2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691bec56e1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La Ruta Cristo y tú</a:t>
            </a:r>
            <a:endParaRPr b="1">
              <a:solidFill>
                <a:schemeClr val="dk1"/>
              </a:solidFill>
              <a:latin typeface="Calibri"/>
              <a:ea typeface="Calibri"/>
              <a:cs typeface="Calibri"/>
              <a:sym typeface="Calibri"/>
            </a:endParaRPr>
          </a:p>
          <a:p>
            <a:pPr marL="914400" lvl="0" indent="-298450" algn="l" rtl="0">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encajo yo en esa visión?</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mayoría de ustedes ya ha comenzado (o terminado) el estudio de un documento llamado "Confesión de fe para los alumnos de Academia Cristo" con un profesor de Academia Cristo (Si no, ¡avísame!). Ese estudio ayudará a determinar si estás de acuerdo con lo que enseñamos y deseas unirte a nosotros.</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 estás de acuerdo, tu proyecto final va a ser una buena prueba para averiguar si plantar un grupo con nosotros es adecuado para ti.</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Puede que disfrutes enseñarles a otros la palabra de Dios y te emocione continuar haciendo crecer ese grupo. ¡Alabado sea Dios!</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Puede que tengas dificultades para reunir a un grupo. Si es así, ¡no hay problema! Te animamos a que sigas intentándolo. Incluso puedes volver a tomar este curso para ayudarte.</a:t>
            </a:r>
            <a:endParaRPr>
              <a:solidFill>
                <a:schemeClr val="dk1"/>
              </a:solidFill>
              <a:latin typeface="Calibri"/>
              <a:ea typeface="Calibri"/>
              <a:cs typeface="Calibri"/>
              <a:sym typeface="Calibri"/>
            </a:endParaRPr>
          </a:p>
          <a:p>
            <a:pPr marL="182880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Puede que decidas que no deseas reunir ni dirigir un grupo. Eso también está bien. De todas maneras, podemos ayudarte a que encuentres otras formas de conectarte con el cuerpo de Cristo y sirvas para ayudar a Academia Cristo.</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 tienes alguna pregunta sobre cómo puedes encajar en la Ruta Cristo, no dudes en comunicarte conmigo o con tu consejero.</a:t>
            </a:r>
            <a:endParaRPr>
              <a:solidFill>
                <a:schemeClr val="dk1"/>
              </a:solidFill>
              <a:latin typeface="Calibri"/>
              <a:ea typeface="Calibri"/>
              <a:cs typeface="Calibri"/>
              <a:sym typeface="Calibri"/>
            </a:endParaRPr>
          </a:p>
          <a:p>
            <a:pPr marL="0" lvl="0" indent="0" algn="l" rtl="0">
              <a:spcBef>
                <a:spcPts val="1000"/>
              </a:spcBef>
              <a:spcAft>
                <a:spcPts val="1000"/>
              </a:spcAft>
              <a:buNone/>
            </a:pPr>
            <a:endParaRPr b="1">
              <a:solidFill>
                <a:schemeClr val="dk1"/>
              </a:solidFill>
              <a:latin typeface="Calibri"/>
              <a:ea typeface="Calibri"/>
              <a:cs typeface="Calibri"/>
              <a:sym typeface="Calibri"/>
            </a:endParaRPr>
          </a:p>
        </p:txBody>
      </p:sp>
      <p:sp>
        <p:nvSpPr>
          <p:cNvPr id="243" name="Google Shape;243;g2691bec56e1_0_2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691bec56e1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Idea para devocional: Un cuerpo, muchas partes</a:t>
            </a:r>
            <a:endParaRPr b="1">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1 Corintios 12, Pablo llama al conjunto de los creyentes "el cuerpo de Cristo". </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Así como la cabeza dirige, protege y une a los miembros del cuerpo, Cristo dirige, protege y une a su Iglesia.</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bendición que nuestro Salvador nos haya hecho miembros de su cuerpo, la Iglesia! Estamos unidos por el perdón y la vida eterna que son nuestros mediante la fe en él. </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También estamos unidos en la misión: Llevar a otros miembros al cuerpo de Cristo por medio del Evangelio. </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Sin embargo, así como cada miembro del cuerpo tiene una función particular, los miembros del cuerpo de Cristo también: “Ahora bien, ustedes son el cuerpo de Cristo, y cada uno de ustedes es un miembro con una función particular”. Jesús nos ha dado a todos dones únicos y diferentes roles en la construcción de su cuerpo. </a:t>
            </a:r>
            <a:endParaRPr>
              <a:solidFill>
                <a:schemeClr val="dk1"/>
              </a:solidFill>
              <a:latin typeface="Calibri"/>
              <a:ea typeface="Calibri"/>
              <a:cs typeface="Calibri"/>
              <a:sym typeface="Calibri"/>
            </a:endParaRPr>
          </a:p>
          <a:p>
            <a:pPr marL="137160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¿Cómo puedes usar los dones que él te ha dado para ayudar con la Gran Comisión? </a:t>
            </a:r>
            <a:endParaRPr b="1">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51" name="Google Shape;251;g2691bec56e1_0_2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914400" lvl="0" indent="-298450" algn="l" rtl="0">
              <a:lnSpc>
                <a:spcPct val="100000"/>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Avísales a los estudiantes que vas a publicar la grabación de la clase y la tarea para la siguiente clase en el chat grupal.</a:t>
            </a:r>
            <a:endParaRPr>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62" name="Google Shape;262;g2b5a1eaf5a7_0_4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Termina con una oración (relacionada con la lección) o una bendición.</a:t>
            </a:r>
            <a:endParaRPr/>
          </a:p>
        </p:txBody>
      </p:sp>
      <p:sp>
        <p:nvSpPr>
          <p:cNvPr id="272" name="Google Shape;272;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7916"/>
              </a:lnSpc>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Permite que cada persona se despida del grupo (dales todo el tiempo que necesiten).</a:t>
            </a:r>
            <a:endParaRPr/>
          </a:p>
        </p:txBody>
      </p:sp>
      <p:sp>
        <p:nvSpPr>
          <p:cNvPr id="280" name="Google Shape;280;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Información adicional para el maestro: Temas que pueden surgir durante la clase </a:t>
            </a:r>
            <a:endParaRPr b="1">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La crítica textual</a:t>
            </a:r>
            <a:r>
              <a:rPr lang="en-US">
                <a:solidFill>
                  <a:schemeClr val="dk1"/>
                </a:solidFill>
                <a:latin typeface="Calibri"/>
                <a:ea typeface="Calibri"/>
                <a:cs typeface="Calibri"/>
                <a:sym typeface="Calibri"/>
              </a:rPr>
              <a:t> Los alumnos que usan la Nueva Versión Internacional o la Reina Valera Contemporánea podrían preguntarse por qué esa historia está incluida en el texto sagrado. La nota a continuación es de la Biblia Popular: “Los traductores de la Nueva Versión Internacional tienen razón cuando observan que algunos manuscritos antiguos no incluyen este relato de la mujer que había sido sorprendida en adulterio. Sin embargo, podemos tener el consuelo de que con este relato o sin él, las enseñanzas de las Escrituras no han sido afectadas. Además, no hay ninguna razón válida para creer que no sucedió”. Los editores de la NVI y la RVC definitivamente sobreestiman el caso al no incluir esta historia en el texto sagrado, ya que se apoyan en una sola familia textual en vez de tomar en cuenta el cuerpo entero de evidencia. Si a un instructor le hacen preguntas sobre esto, se le anima a que estudie el tema con más profundidad para poder darles a los alumnos una respuesta completa y paciente, ya que es sumamente importante la confianza en la fiabilidad del texto de la Escritura. </a:t>
            </a:r>
            <a:endParaRPr>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La ley civil vs. la ley moral. </a:t>
            </a:r>
            <a:r>
              <a:rPr lang="en-US">
                <a:solidFill>
                  <a:schemeClr val="dk1"/>
                </a:solidFill>
                <a:latin typeface="Calibri"/>
                <a:ea typeface="Calibri"/>
                <a:cs typeface="Calibri"/>
                <a:sym typeface="Calibri"/>
              </a:rPr>
              <a:t>Señala que esta historia también es buena para enseñar la diferencia entre la ley civil del Antiguo Testamento y la ley moral. Un ejemplo de la ley civil es la ejecución de alguien a quien se le sorprende cometiendo adulterio. Esa era la voluntad de Dios para su pueblo en esa época. Si leemos la ley del Antiguo Testamento a la luz del Nuevo Testamento, ya no vemos que la ejecución de quienes eran sorprendidos cometiendo adulterio siga siendo la voluntad de Dios para nosotros, quienes vivimos después de Cristo. Sin embargo, en esta historia también vemos la ley moral de Dios. En el Nuevo Testamento vemos que definitivamente la voluntad de Dios es que llevemos una vida pura y decente y que huyamos de pecados sexuales, como el adulterio. Dado que en esta historia vemos tanto la ley moral como la ley civil, es una buena oportunidad para enseñar la diferencia entre las dos, si surge la pregunta o si el tiempo de la clase lo permite. </a:t>
            </a:r>
            <a:endParaRPr>
              <a:solidFill>
                <a:schemeClr val="dk1"/>
              </a:solidFill>
              <a:latin typeface="Calibri"/>
              <a:ea typeface="Calibri"/>
              <a:cs typeface="Calibri"/>
              <a:sym typeface="Calibri"/>
            </a:endParaRPr>
          </a:p>
          <a:p>
            <a:pPr marL="0" lvl="0" indent="0" algn="l" rtl="0">
              <a:lnSpc>
                <a:spcPct val="107916"/>
              </a:lnSpc>
              <a:spcBef>
                <a:spcPts val="1000"/>
              </a:spcBef>
              <a:spcAft>
                <a:spcPts val="800"/>
              </a:spcAft>
              <a:buSzPts val="1100"/>
              <a:buNone/>
            </a:pPr>
            <a:endParaRPr b="1">
              <a:solidFill>
                <a:schemeClr val="dk1"/>
              </a:solidFill>
              <a:latin typeface="Calibri"/>
              <a:ea typeface="Calibri"/>
              <a:cs typeface="Calibri"/>
              <a:sym typeface="Calibri"/>
            </a:endParaRPr>
          </a:p>
        </p:txBody>
      </p:sp>
      <p:sp>
        <p:nvSpPr>
          <p:cNvPr id="288" name="Google Shape;288;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Saluda </a:t>
            </a:r>
            <a:r>
              <a:rPr lang="en-US">
                <a:solidFill>
                  <a:schemeClr val="dk1"/>
                </a:solidFill>
                <a:latin typeface="Calibri"/>
                <a:ea typeface="Calibri"/>
                <a:cs typeface="Calibri"/>
                <a:sym typeface="Calibri"/>
              </a:rPr>
              <a:t>a los estudiantes mientras entran a la clase en vivo. Limita el tiempo para esto, haciendo énfasis en que el tiempo de calidad es limitado y debemos usarlo aprendiendo y enseñando (5 minutos).</a:t>
            </a:r>
            <a:endParaRPr b="1">
              <a:solidFill>
                <a:schemeClr val="dk1"/>
              </a:solidFill>
              <a:latin typeface="Calibri"/>
              <a:ea typeface="Calibri"/>
              <a:cs typeface="Calibri"/>
              <a:sym typeface="Calibri"/>
            </a:endParaRPr>
          </a:p>
          <a:p>
            <a:pPr marL="0" lvl="0" indent="0" algn="l" rtl="0">
              <a:lnSpc>
                <a:spcPct val="100000"/>
              </a:lnSpc>
              <a:spcBef>
                <a:spcPts val="600"/>
              </a:spcBef>
              <a:spcAft>
                <a:spcPts val="0"/>
              </a:spcAft>
              <a:buSzPts val="1100"/>
              <a:buNone/>
            </a:pPr>
            <a:endParaRPr/>
          </a:p>
        </p:txBody>
      </p:sp>
      <p:sp>
        <p:nvSpPr>
          <p:cNvPr id="108" name="Google Shape;10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7916"/>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Oración de apertura: </a:t>
            </a:r>
            <a:r>
              <a:rPr lang="en-US">
                <a:solidFill>
                  <a:schemeClr val="dk1"/>
                </a:solidFill>
                <a:latin typeface="Calibri"/>
                <a:ea typeface="Calibri"/>
                <a:cs typeface="Calibri"/>
                <a:sym typeface="Calibri"/>
              </a:rPr>
              <a:t>Señor Jesucristo, tú nos has llamado a que escuchemos tu Palabra y has prometido que dondequiera que dos o tres se reúnan en tu nombre, tú estás con nosotros. Quédate con nosotros y bendice nuestros esfuerzos de buscar reunir a otros alrededor de tu Palabra. Amén. </a:t>
            </a:r>
            <a:endParaRPr b="1">
              <a:solidFill>
                <a:schemeClr val="dk1"/>
              </a:solidFill>
              <a:latin typeface="Calibri"/>
              <a:ea typeface="Calibri"/>
              <a:cs typeface="Calibri"/>
              <a:sym typeface="Calibri"/>
            </a:endParaRPr>
          </a:p>
          <a:p>
            <a:pPr marL="0" lvl="0" indent="0" algn="l" rtl="0">
              <a:lnSpc>
                <a:spcPct val="100000"/>
              </a:lnSpc>
              <a:spcBef>
                <a:spcPts val="1000"/>
              </a:spcBef>
              <a:spcAft>
                <a:spcPts val="6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612c5aba9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marL="91440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Examinar cómo eran los diferentes grupos e iglesias en los tiempos bíblicos, cómo han sido a lo largo de la historia de la iglesia y cómo son hoy en día.</a:t>
            </a:r>
            <a:endParaRPr b="1">
              <a:solidFill>
                <a:schemeClr val="dk1"/>
              </a:solidFill>
              <a:latin typeface="Calibri"/>
              <a:ea typeface="Calibri"/>
              <a:cs typeface="Calibri"/>
              <a:sym typeface="Calibri"/>
            </a:endParaRPr>
          </a:p>
          <a:p>
            <a:pPr marL="914400" lvl="1" indent="-298450" algn="l" rtl="0">
              <a:spcBef>
                <a:spcPts val="4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Identificar cómo encajan en la visión de Ruta Cristo (De Academia Cristo a Grupo Sembrador y luego a Iglesia Cristo).</a:t>
            </a:r>
            <a:endParaRPr b="1">
              <a:solidFill>
                <a:schemeClr val="dk1"/>
              </a:solidFill>
              <a:latin typeface="Calibri"/>
              <a:ea typeface="Calibri"/>
              <a:cs typeface="Calibri"/>
              <a:sym typeface="Calibri"/>
            </a:endParaRPr>
          </a:p>
          <a:p>
            <a:pPr marL="914400" lvl="1" indent="-298450" algn="l" rtl="0">
              <a:spcBef>
                <a:spcPts val="4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Encontrar los recursos del curso Aprendan de mí y describir cómo se utilizan para formar un Grupo Sembrador. </a:t>
            </a:r>
            <a:endParaRPr b="1">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124" name="Google Shape;124;g26612c5aba9_0_1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691bec56e1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Introducción</a:t>
            </a:r>
            <a:endParaRPr dirty="0">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importancia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reunirse</a:t>
            </a:r>
            <a:endParaRPr dirty="0">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autor</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Hebreos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animó</a:t>
            </a:r>
            <a:r>
              <a:rPr lang="en-US" dirty="0">
                <a:solidFill>
                  <a:schemeClr val="dk1"/>
                </a:solidFill>
                <a:latin typeface="Calibri"/>
                <a:ea typeface="Calibri"/>
                <a:cs typeface="Calibri"/>
                <a:sym typeface="Calibri"/>
              </a:rPr>
              <a:t> a que no </a:t>
            </a:r>
            <a:r>
              <a:rPr lang="en-US" dirty="0" err="1">
                <a:solidFill>
                  <a:schemeClr val="dk1"/>
                </a:solidFill>
                <a:latin typeface="Calibri"/>
                <a:ea typeface="Calibri"/>
                <a:cs typeface="Calibri"/>
                <a:sym typeface="Calibri"/>
              </a:rPr>
              <a:t>renunciarán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reunirse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Hebreos</a:t>
            </a:r>
            <a:r>
              <a:rPr lang="en-US" dirty="0">
                <a:solidFill>
                  <a:schemeClr val="dk1"/>
                </a:solidFill>
                <a:latin typeface="Calibri"/>
                <a:ea typeface="Calibri"/>
                <a:cs typeface="Calibri"/>
                <a:sym typeface="Calibri"/>
              </a:rPr>
              <a:t> 10:25).</a:t>
            </a:r>
            <a:endParaRPr dirty="0">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Jesús </a:t>
            </a:r>
            <a:r>
              <a:rPr lang="en-US" dirty="0" err="1">
                <a:solidFill>
                  <a:schemeClr val="dk1"/>
                </a:solidFill>
                <a:latin typeface="Calibri"/>
                <a:ea typeface="Calibri"/>
                <a:cs typeface="Calibri"/>
                <a:sym typeface="Calibri"/>
              </a:rPr>
              <a:t>dijo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Mateo 18:20: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donde</a:t>
            </a:r>
            <a:r>
              <a:rPr lang="en-US" dirty="0">
                <a:solidFill>
                  <a:schemeClr val="dk1"/>
                </a:solidFill>
                <a:latin typeface="Calibri"/>
                <a:ea typeface="Calibri"/>
                <a:cs typeface="Calibri"/>
                <a:sym typeface="Calibri"/>
              </a:rPr>
              <a:t> dos o </a:t>
            </a:r>
            <a:r>
              <a:rPr lang="en-US" dirty="0" err="1">
                <a:solidFill>
                  <a:schemeClr val="dk1"/>
                </a:solidFill>
                <a:latin typeface="Calibri"/>
                <a:ea typeface="Calibri"/>
                <a:cs typeface="Calibri"/>
                <a:sym typeface="Calibri"/>
              </a:rPr>
              <a:t>tres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reúnen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mi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allí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estoy</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medio de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En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leemos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creyentes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mantenían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fieles</a:t>
            </a:r>
            <a:r>
              <a:rPr lang="en-US" dirty="0">
                <a:solidFill>
                  <a:schemeClr val="dk1"/>
                </a:solidFill>
                <a:latin typeface="Calibri"/>
                <a:ea typeface="Calibri"/>
                <a:cs typeface="Calibri"/>
                <a:sym typeface="Calibri"/>
              </a:rPr>
              <a:t> a las </a:t>
            </a:r>
            <a:r>
              <a:rPr lang="en-US" dirty="0" err="1">
                <a:solidFill>
                  <a:schemeClr val="dk1"/>
                </a:solidFill>
                <a:latin typeface="Calibri"/>
                <a:ea typeface="Calibri"/>
                <a:cs typeface="Calibri"/>
                <a:sym typeface="Calibri"/>
              </a:rPr>
              <a:t>enseñanzas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apóstoles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mutuo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compañerismo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partimiento</a:t>
            </a:r>
            <a:r>
              <a:rPr lang="en-US" dirty="0">
                <a:solidFill>
                  <a:schemeClr val="dk1"/>
                </a:solidFill>
                <a:latin typeface="Calibri"/>
                <a:ea typeface="Calibri"/>
                <a:cs typeface="Calibri"/>
                <a:sym typeface="Calibri"/>
              </a:rPr>
              <a:t> del pan y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oraciones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2:42)".</a:t>
            </a:r>
            <a:endParaRPr dirty="0">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Pablo </a:t>
            </a:r>
            <a:r>
              <a:rPr lang="en-US" dirty="0" err="1">
                <a:solidFill>
                  <a:schemeClr val="dk1"/>
                </a:solidFill>
                <a:latin typeface="Calibri"/>
                <a:ea typeface="Calibri"/>
                <a:cs typeface="Calibri"/>
                <a:sym typeface="Calibri"/>
              </a:rPr>
              <a:t>escribió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Colosenses</a:t>
            </a:r>
            <a:r>
              <a:rPr lang="en-US" dirty="0">
                <a:solidFill>
                  <a:schemeClr val="dk1"/>
                </a:solidFill>
                <a:latin typeface="Calibri"/>
                <a:ea typeface="Calibri"/>
                <a:cs typeface="Calibri"/>
                <a:sym typeface="Calibri"/>
              </a:rPr>
              <a:t>, les </a:t>
            </a:r>
            <a:r>
              <a:rPr lang="en-US" dirty="0" err="1">
                <a:solidFill>
                  <a:schemeClr val="dk1"/>
                </a:solidFill>
                <a:latin typeface="Calibri"/>
                <a:ea typeface="Calibri"/>
                <a:cs typeface="Calibri"/>
                <a:sym typeface="Calibri"/>
              </a:rPr>
              <a:t>dijo</a:t>
            </a:r>
            <a:r>
              <a:rPr lang="en-US" dirty="0">
                <a:solidFill>
                  <a:schemeClr val="dk1"/>
                </a:solidFill>
                <a:latin typeface="Calibri"/>
                <a:ea typeface="Calibri"/>
                <a:cs typeface="Calibri"/>
                <a:sym typeface="Calibri"/>
              </a:rPr>
              <a:t>: " La palabra de Cristo </a:t>
            </a:r>
            <a:r>
              <a:rPr lang="en-US" dirty="0" err="1">
                <a:solidFill>
                  <a:schemeClr val="dk1"/>
                </a:solidFill>
                <a:latin typeface="Calibri"/>
                <a:ea typeface="Calibri"/>
                <a:cs typeface="Calibri"/>
                <a:sym typeface="Calibri"/>
              </a:rPr>
              <a:t>habite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ricamente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Instrúyanse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exhórtense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otros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toda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sabiduría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canten</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himnos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cánticos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espirituales</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gratitud</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corazón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Colosenses</a:t>
            </a:r>
            <a:r>
              <a:rPr lang="en-US" dirty="0">
                <a:solidFill>
                  <a:schemeClr val="dk1"/>
                </a:solidFill>
                <a:latin typeface="Calibri"/>
                <a:ea typeface="Calibri"/>
                <a:cs typeface="Calibri"/>
                <a:sym typeface="Calibri"/>
              </a:rPr>
              <a:t> 3:16). </a:t>
            </a:r>
            <a:endParaRPr dirty="0">
              <a:solidFill>
                <a:schemeClr val="dk1"/>
              </a:solidFill>
              <a:latin typeface="Calibri"/>
              <a:ea typeface="Calibri"/>
              <a:cs typeface="Calibri"/>
              <a:sym typeface="Calibri"/>
            </a:endParaRPr>
          </a:p>
          <a:p>
            <a:pPr marL="137160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 </a:t>
            </a:r>
            <a:r>
              <a:rPr lang="en-US" dirty="0" err="1">
                <a:solidFill>
                  <a:schemeClr val="dk1"/>
                </a:solidFill>
                <a:latin typeface="Calibri"/>
                <a:ea typeface="Calibri"/>
                <a:cs typeface="Calibri"/>
                <a:sym typeface="Calibri"/>
              </a:rPr>
              <a:t>partir</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ejemplos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vemos</a:t>
            </a:r>
            <a:r>
              <a:rPr lang="en-US" dirty="0">
                <a:solidFill>
                  <a:schemeClr val="dk1"/>
                </a:solidFill>
                <a:latin typeface="Calibri"/>
                <a:ea typeface="Calibri"/>
                <a:cs typeface="Calibri"/>
                <a:sym typeface="Calibri"/>
              </a:rPr>
              <a:t> que era normal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reunieran</a:t>
            </a:r>
            <a:r>
              <a:rPr lang="en-US" dirty="0">
                <a:solidFill>
                  <a:schemeClr val="dk1"/>
                </a:solidFill>
                <a:latin typeface="Calibri"/>
                <a:ea typeface="Calibri"/>
                <a:cs typeface="Calibri"/>
                <a:sym typeface="Calibri"/>
              </a:rPr>
              <a:t> y se les </a:t>
            </a:r>
            <a:r>
              <a:rPr lang="en-US" dirty="0" err="1">
                <a:solidFill>
                  <a:schemeClr val="dk1"/>
                </a:solidFill>
                <a:latin typeface="Calibri"/>
                <a:ea typeface="Calibri"/>
                <a:cs typeface="Calibri"/>
                <a:sym typeface="Calibri"/>
              </a:rPr>
              <a:t>animaba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hacerlo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lvl="0" indent="-298450" algn="l" rtl="0">
              <a:lnSpc>
                <a:spcPct val="107916"/>
              </a:lnSpc>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En la </a:t>
            </a:r>
            <a:r>
              <a:rPr lang="en-US" dirty="0" err="1">
                <a:solidFill>
                  <a:schemeClr val="dk1"/>
                </a:solidFill>
                <a:latin typeface="Calibri"/>
                <a:ea typeface="Calibri"/>
                <a:cs typeface="Calibri"/>
                <a:sym typeface="Calibri"/>
              </a:rPr>
              <a:t>lección</a:t>
            </a:r>
            <a:r>
              <a:rPr lang="en-US" dirty="0">
                <a:solidFill>
                  <a:schemeClr val="dk1"/>
                </a:solidFill>
                <a:latin typeface="Calibri"/>
                <a:ea typeface="Calibri"/>
                <a:cs typeface="Calibri"/>
                <a:sym typeface="Calibri"/>
              </a:rPr>
              <a:t> de hoy, </a:t>
            </a:r>
            <a:r>
              <a:rPr lang="en-US" dirty="0" err="1">
                <a:solidFill>
                  <a:schemeClr val="dk1"/>
                </a:solidFill>
                <a:latin typeface="Calibri"/>
                <a:ea typeface="Calibri"/>
                <a:cs typeface="Calibri"/>
                <a:sym typeface="Calibri"/>
              </a:rPr>
              <a:t>hablaremos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reunían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pasado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reunir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hoy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día. Nos </a:t>
            </a:r>
            <a:r>
              <a:rPr lang="en-US" dirty="0" err="1">
                <a:solidFill>
                  <a:schemeClr val="dk1"/>
                </a:solidFill>
                <a:latin typeface="Calibri"/>
                <a:ea typeface="Calibri"/>
                <a:cs typeface="Calibri"/>
                <a:sym typeface="Calibri"/>
              </a:rPr>
              <a:t>centraremos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especialmente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recursos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disponibles</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cuatro </a:t>
            </a:r>
            <a:r>
              <a:rPr lang="en-US" dirty="0" err="1">
                <a:solidFill>
                  <a:schemeClr val="dk1"/>
                </a:solidFill>
                <a:latin typeface="Calibri"/>
                <a:ea typeface="Calibri"/>
                <a:cs typeface="Calibri"/>
                <a:sym typeface="Calibri"/>
              </a:rPr>
              <a:t>conceptos</a:t>
            </a:r>
            <a:r>
              <a:rPr lang="en-US" dirty="0">
                <a:solidFill>
                  <a:schemeClr val="dk1"/>
                </a:solidFill>
                <a:latin typeface="Calibri"/>
                <a:ea typeface="Calibri"/>
                <a:cs typeface="Calibri"/>
                <a:sym typeface="Calibri"/>
              </a:rPr>
              <a:t> claves. También </a:t>
            </a:r>
            <a:r>
              <a:rPr lang="en-US" dirty="0" err="1">
                <a:solidFill>
                  <a:schemeClr val="dk1"/>
                </a:solidFill>
                <a:latin typeface="Calibri"/>
                <a:ea typeface="Calibri"/>
                <a:cs typeface="Calibri"/>
                <a:sym typeface="Calibri"/>
              </a:rPr>
              <a:t>hablaremos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disponible para que </a:t>
            </a:r>
            <a:r>
              <a:rPr lang="en-US" dirty="0" err="1">
                <a:solidFill>
                  <a:schemeClr val="dk1"/>
                </a:solidFill>
                <a:latin typeface="Calibri"/>
                <a:ea typeface="Calibri"/>
                <a:cs typeface="Calibri"/>
                <a:sym typeface="Calibri"/>
              </a:rPr>
              <a:t>sigas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reuniendo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43" name="Google Shape;143;g2691bec56e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91bec56e1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Revisión de las preguntas enviadas por WhatsApp</a:t>
            </a:r>
            <a:endParaRPr b="1">
              <a:solidFill>
                <a:schemeClr val="dk1"/>
              </a:solidFill>
              <a:latin typeface="Calibri"/>
              <a:ea typeface="Calibri"/>
              <a:cs typeface="Calibri"/>
              <a:sym typeface="Calibri"/>
            </a:endParaRPr>
          </a:p>
          <a:p>
            <a:pPr marL="91440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Según el video y lo que has leído en la Biblia, ¿cómo se reunían los creyentes en los tiempos bíblicos? </a:t>
            </a:r>
            <a:endParaRPr>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Tabernáculo</a:t>
            </a:r>
            <a:endParaRPr>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Templo</a:t>
            </a:r>
            <a:endParaRPr>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Sinagoga</a:t>
            </a:r>
            <a:endParaRPr>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Casas – Algunas iglesias se congregaban en casas. Por ejemplo, cuando Pablo les escribió a los corintios, le mandó saludos a la iglesia que se reunía en la casa de Priscila y Aquila. Cuando les escribió a los colosenses, le mandó saludos a la iglesia que se reunía en la casa de una mujer llamada Ninfas.</a:t>
            </a:r>
            <a:endParaRPr>
              <a:solidFill>
                <a:schemeClr val="dk1"/>
              </a:solidFill>
              <a:latin typeface="Calibri"/>
              <a:ea typeface="Calibri"/>
              <a:cs typeface="Calibri"/>
              <a:sym typeface="Calibri"/>
            </a:endParaRPr>
          </a:p>
          <a:p>
            <a:pPr marL="1371600" lvl="2" indent="-255269"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Otros lugares.</a:t>
            </a:r>
            <a:endParaRPr>
              <a:solidFill>
                <a:schemeClr val="dk1"/>
              </a:solidFill>
              <a:latin typeface="Calibri"/>
              <a:ea typeface="Calibri"/>
              <a:cs typeface="Calibri"/>
              <a:sym typeface="Calibri"/>
            </a:endParaRPr>
          </a:p>
          <a:p>
            <a:pPr marL="1371600" lvl="2" indent="-255269"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Nota para el maestro: Cuando algunos estudiantes escuchan nuestro objetivo de plantar iglesias, puede que supongan que nos referimos a un edificio. Utiliza la variedad de lugares, estilos y tamaños de reunión para enfatizar lo que queremos decir: Dos o tres o más creyentes que se reúnen en el nombre de Jesús (alrededor de la palabra de Dios) son una iglesia. Eso es lo que queremos crear, sin importar dónde se reúnan.</a:t>
            </a:r>
            <a:endParaRPr>
              <a:solidFill>
                <a:schemeClr val="dk1"/>
              </a:solidFill>
              <a:latin typeface="Calibri"/>
              <a:ea typeface="Calibri"/>
              <a:cs typeface="Calibri"/>
              <a:sym typeface="Calibri"/>
            </a:endParaRPr>
          </a:p>
        </p:txBody>
      </p:sp>
      <p:sp>
        <p:nvSpPr>
          <p:cNvPr id="154" name="Google Shape;154;g2691bec56e1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691bec56e1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7916"/>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fundamento de la Iglesia?</a:t>
            </a:r>
            <a:endParaRPr>
              <a:solidFill>
                <a:schemeClr val="dk1"/>
              </a:solidFill>
              <a:latin typeface="Calibri"/>
              <a:ea typeface="Calibri"/>
              <a:cs typeface="Calibri"/>
              <a:sym typeface="Calibri"/>
            </a:endParaRPr>
          </a:p>
          <a:p>
            <a:pPr marL="1371600" lvl="2" indent="-255269"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Cristo. </a:t>
            </a:r>
            <a:endParaRPr>
              <a:solidFill>
                <a:schemeClr val="dk1"/>
              </a:solidFill>
              <a:latin typeface="Calibri"/>
              <a:ea typeface="Calibri"/>
              <a:cs typeface="Calibri"/>
              <a:sym typeface="Calibri"/>
            </a:endParaRPr>
          </a:p>
          <a:p>
            <a:pPr marL="1371600" lvl="2" indent="-255269"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Cuando consideramos plantar iglesias y crear grupos, nunca debemos perder a Cristo como el centro de interés.</a:t>
            </a:r>
            <a:endParaRPr>
              <a:solidFill>
                <a:schemeClr val="dk1"/>
              </a:solidFill>
              <a:latin typeface="Calibri"/>
              <a:ea typeface="Calibri"/>
              <a:cs typeface="Calibri"/>
              <a:sym typeface="Calibri"/>
            </a:endParaRPr>
          </a:p>
        </p:txBody>
      </p:sp>
      <p:sp>
        <p:nvSpPr>
          <p:cNvPr id="162" name="Google Shape;162;g2691bec56e1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g2691bec56e1_0_38"/>
          <p:cNvSpPr txBox="1"/>
          <p:nvPr/>
        </p:nvSpPr>
        <p:spPr>
          <a:xfrm>
            <a:off x="4078888" y="2029878"/>
            <a:ext cx="66273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Plantar la visión de </a:t>
            </a:r>
            <a:endParaRPr sz="486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Ruta Cristo</a:t>
            </a:r>
            <a:endParaRPr sz="6000" b="0" i="0" u="none" strike="noStrike" cap="none">
              <a:solidFill>
                <a:srgbClr val="009444"/>
              </a:solidFill>
              <a:latin typeface="Lato"/>
              <a:ea typeface="Lato"/>
              <a:cs typeface="Lato"/>
              <a:sym typeface="Lato"/>
            </a:endParaRPr>
          </a:p>
        </p:txBody>
      </p:sp>
      <p:sp>
        <p:nvSpPr>
          <p:cNvPr id="173" name="Google Shape;173;g2691bec56e1_0_3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g2691bec56e1_0_3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5" name="Google Shape;175;g2691bec56e1_0_38"/>
          <p:cNvPicPr preferRelativeResize="0"/>
          <p:nvPr/>
        </p:nvPicPr>
        <p:blipFill>
          <a:blip r:embed="rId4">
            <a:alphaModFix/>
          </a:blip>
          <a:stretch>
            <a:fillRect/>
          </a:stretch>
        </p:blipFill>
        <p:spPr>
          <a:xfrm>
            <a:off x="-51650" y="1122300"/>
            <a:ext cx="4130549" cy="4130573"/>
          </a:xfrm>
          <a:prstGeom prst="rect">
            <a:avLst/>
          </a:prstGeom>
          <a:noFill/>
          <a:ln>
            <a:noFill/>
          </a:ln>
        </p:spPr>
      </p:pic>
      <p:sp>
        <p:nvSpPr>
          <p:cNvPr id="176" name="Google Shape;176;g2691bec56e1_0_38"/>
          <p:cNvSpPr txBox="1"/>
          <p:nvPr/>
        </p:nvSpPr>
        <p:spPr>
          <a:xfrm>
            <a:off x="4127382" y="3760285"/>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None/>
            </a:pPr>
            <a:r>
              <a:rPr lang="en-US" sz="3200">
                <a:solidFill>
                  <a:schemeClr val="dk1"/>
                </a:solidFill>
                <a:latin typeface="Lato"/>
                <a:ea typeface="Lato"/>
                <a:cs typeface="Lato"/>
                <a:sym typeface="Lato"/>
              </a:rPr>
              <a:t>5 Hábitos</a:t>
            </a:r>
            <a:endParaRPr sz="3200" i="0" u="none" strike="noStrike" cap="non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g2691bec56e1_0_123"/>
          <p:cNvSpPr txBox="1"/>
          <p:nvPr/>
        </p:nvSpPr>
        <p:spPr>
          <a:xfrm>
            <a:off x="4014475" y="2367513"/>
            <a:ext cx="76119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Hábito 1: Búsqueda constante de los perdidos</a:t>
            </a:r>
            <a:endParaRPr sz="6000" b="0" i="0" u="none" strike="noStrike" cap="none">
              <a:solidFill>
                <a:srgbClr val="009444"/>
              </a:solidFill>
              <a:latin typeface="Lato"/>
              <a:ea typeface="Lato"/>
              <a:cs typeface="Lato"/>
              <a:sym typeface="Lato"/>
            </a:endParaRPr>
          </a:p>
        </p:txBody>
      </p:sp>
      <p:sp>
        <p:nvSpPr>
          <p:cNvPr id="182" name="Google Shape;182;g2691bec56e1_0_1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g2691bec56e1_0_12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84" name="Google Shape;184;g2691bec56e1_0_12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g2691bec56e1_0_135"/>
          <p:cNvSpPr txBox="1"/>
          <p:nvPr/>
        </p:nvSpPr>
        <p:spPr>
          <a:xfrm>
            <a:off x="3993025" y="1893738"/>
            <a:ext cx="7611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Hábito 2: Instrucción inicial</a:t>
            </a:r>
            <a:endParaRPr sz="6000" b="0" i="0" u="none" strike="noStrike" cap="none">
              <a:solidFill>
                <a:srgbClr val="009444"/>
              </a:solidFill>
              <a:latin typeface="Lato"/>
              <a:ea typeface="Lato"/>
              <a:cs typeface="Lato"/>
              <a:sym typeface="Lato"/>
            </a:endParaRPr>
          </a:p>
        </p:txBody>
      </p:sp>
      <p:sp>
        <p:nvSpPr>
          <p:cNvPr id="190" name="Google Shape;190;g2691bec56e1_0_1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691bec56e1_0_135"/>
          <p:cNvSpPr txBox="1"/>
          <p:nvPr/>
        </p:nvSpPr>
        <p:spPr>
          <a:xfrm>
            <a:off x="3993025" y="2664800"/>
            <a:ext cx="78303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4000" b="0" i="0" u="none" strike="noStrike" cap="none"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dirty="0">
                <a:solidFill>
                  <a:schemeClr val="dk1"/>
                </a:solidFill>
                <a:latin typeface="Lato"/>
                <a:ea typeface="Lato"/>
                <a:cs typeface="Lato"/>
                <a:sym typeface="Lato"/>
              </a:rPr>
              <a:t>Los cuatro </a:t>
            </a:r>
            <a:r>
              <a:rPr lang="en-US" sz="4000" dirty="0" err="1">
                <a:solidFill>
                  <a:schemeClr val="dk1"/>
                </a:solidFill>
                <a:latin typeface="Lato"/>
                <a:ea typeface="Lato"/>
                <a:cs typeface="Lato"/>
                <a:sym typeface="Lato"/>
              </a:rPr>
              <a:t>conceptos</a:t>
            </a:r>
            <a:r>
              <a:rPr lang="en-US" sz="4000" dirty="0">
                <a:solidFill>
                  <a:schemeClr val="dk1"/>
                </a:solidFill>
                <a:latin typeface="Lato"/>
                <a:ea typeface="Lato"/>
                <a:cs typeface="Lato"/>
                <a:sym typeface="Lato"/>
              </a:rPr>
              <a:t> claves</a:t>
            </a:r>
            <a:endParaRPr sz="4000" b="0" i="0" u="none" strike="noStrike" cap="none"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4000"/>
              <a:buFont typeface="Lato"/>
              <a:buChar char="●"/>
            </a:pPr>
            <a:r>
              <a:rPr lang="en-US" sz="4000" dirty="0" err="1">
                <a:solidFill>
                  <a:schemeClr val="dk1"/>
                </a:solidFill>
                <a:latin typeface="Lato"/>
                <a:ea typeface="Lato"/>
                <a:cs typeface="Lato"/>
                <a:sym typeface="Lato"/>
              </a:rPr>
              <a:t>Aprendan</a:t>
            </a:r>
            <a:r>
              <a:rPr lang="en-US" sz="4000" dirty="0">
                <a:solidFill>
                  <a:schemeClr val="dk1"/>
                </a:solidFill>
                <a:latin typeface="Lato"/>
                <a:ea typeface="Lato"/>
                <a:cs typeface="Lato"/>
                <a:sym typeface="Lato"/>
              </a:rPr>
              <a:t> de </a:t>
            </a:r>
            <a:r>
              <a:rPr lang="en-US" sz="4000" dirty="0" err="1">
                <a:solidFill>
                  <a:schemeClr val="dk1"/>
                </a:solidFill>
                <a:latin typeface="Lato"/>
                <a:ea typeface="Lato"/>
                <a:cs typeface="Lato"/>
                <a:sym typeface="Lato"/>
              </a:rPr>
              <a:t>mí</a:t>
            </a:r>
            <a:endParaRPr sz="40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dirty="0">
              <a:solidFill>
                <a:schemeClr val="dk1"/>
              </a:solidFill>
              <a:latin typeface="Lato"/>
              <a:ea typeface="Lato"/>
              <a:cs typeface="Lato"/>
              <a:sym typeface="Lato"/>
            </a:endParaRPr>
          </a:p>
        </p:txBody>
      </p:sp>
      <p:pic>
        <p:nvPicPr>
          <p:cNvPr id="192" name="Google Shape;192;g2691bec56e1_0_13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93" name="Google Shape;193;g2691bec56e1_0_1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cxnSp>
        <p:nvCxnSpPr>
          <p:cNvPr id="194" name="Google Shape;194;g2691bec56e1_0_135"/>
          <p:cNvCxnSpPr/>
          <p:nvPr/>
        </p:nvCxnSpPr>
        <p:spPr>
          <a:xfrm>
            <a:off x="4002752" y="2960351"/>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g2691bec56e1_0_147"/>
          <p:cNvSpPr txBox="1"/>
          <p:nvPr/>
        </p:nvSpPr>
        <p:spPr>
          <a:xfrm>
            <a:off x="3993025" y="1893738"/>
            <a:ext cx="7611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Hábito 3: Profundizar la fe</a:t>
            </a:r>
            <a:endParaRPr sz="6000" b="0" i="0" u="none" strike="noStrike" cap="none">
              <a:solidFill>
                <a:srgbClr val="009444"/>
              </a:solidFill>
              <a:latin typeface="Lato"/>
              <a:ea typeface="Lato"/>
              <a:cs typeface="Lato"/>
              <a:sym typeface="Lato"/>
            </a:endParaRPr>
          </a:p>
        </p:txBody>
      </p:sp>
      <p:sp>
        <p:nvSpPr>
          <p:cNvPr id="200" name="Google Shape;200;g2691bec56e1_0_14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1" name="Google Shape;201;g2691bec56e1_0_14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02" name="Google Shape;202;g2691bec56e1_0_14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cxnSp>
        <p:nvCxnSpPr>
          <p:cNvPr id="203" name="Google Shape;203;g2691bec56e1_0_147"/>
          <p:cNvCxnSpPr/>
          <p:nvPr/>
        </p:nvCxnSpPr>
        <p:spPr>
          <a:xfrm>
            <a:off x="4002752" y="296035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04" name="Google Shape;204;g2691bec56e1_0_147"/>
          <p:cNvSpPr txBox="1"/>
          <p:nvPr/>
        </p:nvSpPr>
        <p:spPr>
          <a:xfrm>
            <a:off x="3993025" y="3186650"/>
            <a:ext cx="7830300" cy="1939500"/>
          </a:xfrm>
          <a:prstGeom prst="rect">
            <a:avLst/>
          </a:prstGeom>
          <a:noFill/>
          <a:ln>
            <a:noFill/>
          </a:ln>
        </p:spPr>
        <p:txBody>
          <a:bodyPr spcFirstLastPara="1" wrap="square" lIns="91425" tIns="45700" rIns="91425" bIns="45700" anchor="t" anchorCtr="0">
            <a:spAutoFit/>
          </a:bodyPr>
          <a:lstStyle/>
          <a:p>
            <a:pPr marL="457200" lvl="0" indent="-482600" algn="l" rtl="0">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Un orden de culto (liturgia)</a:t>
            </a:r>
            <a:endParaRPr sz="4000">
              <a:solidFill>
                <a:schemeClr val="dk1"/>
              </a:solidFill>
              <a:latin typeface="Lato"/>
              <a:ea typeface="Lato"/>
              <a:cs typeface="Lato"/>
              <a:sym typeface="Lato"/>
            </a:endParaRPr>
          </a:p>
          <a:p>
            <a:pPr marL="457200" lvl="0" indent="-482600" algn="l" rtl="0">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Videosermones</a:t>
            </a:r>
            <a:endParaRPr sz="4000">
              <a:solidFill>
                <a:schemeClr val="dk1"/>
              </a:solidFill>
              <a:latin typeface="Lato"/>
              <a:ea typeface="Lato"/>
              <a:cs typeface="Lato"/>
              <a:sym typeface="Lato"/>
            </a:endParaRPr>
          </a:p>
          <a:p>
            <a:pPr marL="457200" lvl="0" indent="-482600" algn="l" rtl="0">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Canciones e himnos</a:t>
            </a:r>
            <a:endParaRPr sz="40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691bec56e1_0_158"/>
          <p:cNvSpPr txBox="1"/>
          <p:nvPr/>
        </p:nvSpPr>
        <p:spPr>
          <a:xfrm>
            <a:off x="3993025" y="1893738"/>
            <a:ext cx="76119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Hábito 4: Ampliar la fe</a:t>
            </a:r>
            <a:endParaRPr sz="6000" b="0" i="0" u="none" strike="noStrike" cap="none">
              <a:solidFill>
                <a:srgbClr val="009444"/>
              </a:solidFill>
              <a:latin typeface="Lato"/>
              <a:ea typeface="Lato"/>
              <a:cs typeface="Lato"/>
              <a:sym typeface="Lato"/>
            </a:endParaRPr>
          </a:p>
        </p:txBody>
      </p:sp>
      <p:sp>
        <p:nvSpPr>
          <p:cNvPr id="210" name="Google Shape;210;g2691bec56e1_0_1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1" name="Google Shape;211;g2691bec56e1_0_15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12" name="Google Shape;212;g2691bec56e1_0_15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cxnSp>
        <p:nvCxnSpPr>
          <p:cNvPr id="213" name="Google Shape;213;g2691bec56e1_0_158"/>
          <p:cNvCxnSpPr/>
          <p:nvPr/>
        </p:nvCxnSpPr>
        <p:spPr>
          <a:xfrm>
            <a:off x="4002752" y="296035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4" name="Google Shape;214;g2691bec56e1_0_158"/>
          <p:cNvSpPr txBox="1"/>
          <p:nvPr/>
        </p:nvSpPr>
        <p:spPr>
          <a:xfrm>
            <a:off x="3993025" y="3186650"/>
            <a:ext cx="7830300" cy="2555100"/>
          </a:xfrm>
          <a:prstGeom prst="rect">
            <a:avLst/>
          </a:prstGeom>
          <a:noFill/>
          <a:ln>
            <a:noFill/>
          </a:ln>
        </p:spPr>
        <p:txBody>
          <a:bodyPr spcFirstLastPara="1" wrap="square" lIns="91425" tIns="45700" rIns="91425" bIns="45700" anchor="t" anchorCtr="0">
            <a:spAutoFit/>
          </a:bodyPr>
          <a:lstStyle/>
          <a:p>
            <a:pPr marL="457200" lvl="0" indent="-482600" algn="l" rtl="0">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20 clases de historia bíblica</a:t>
            </a:r>
            <a:endParaRPr sz="4000">
              <a:solidFill>
                <a:schemeClr val="dk1"/>
              </a:solidFill>
              <a:latin typeface="Lato"/>
              <a:ea typeface="Lato"/>
              <a:cs typeface="Lato"/>
              <a:sym typeface="Lato"/>
            </a:endParaRPr>
          </a:p>
          <a:p>
            <a:pPr marL="457200" lvl="0" indent="-482600" algn="l" rtl="0">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20 clases doctrinales</a:t>
            </a:r>
            <a:endParaRPr sz="4000">
              <a:solidFill>
                <a:schemeClr val="dk1"/>
              </a:solidFill>
              <a:latin typeface="Lato"/>
              <a:ea typeface="Lato"/>
              <a:cs typeface="Lato"/>
              <a:sym typeface="Lato"/>
            </a:endParaRPr>
          </a:p>
          <a:p>
            <a:pPr marL="457200" lvl="0" indent="-482600" algn="l" rtl="0">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20 clases sobre la vida congregacional</a:t>
            </a:r>
            <a:endParaRPr sz="4000">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g2691bec56e1_0_169"/>
          <p:cNvSpPr txBox="1"/>
          <p:nvPr/>
        </p:nvSpPr>
        <p:spPr>
          <a:xfrm>
            <a:off x="3993025" y="2427138"/>
            <a:ext cx="76119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Hábito 5: Apoyo y </a:t>
            </a:r>
            <a:endParaRPr sz="486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aliento mutuo</a:t>
            </a:r>
            <a:endParaRPr sz="6000" b="0" i="0" u="none" strike="noStrike" cap="none">
              <a:solidFill>
                <a:srgbClr val="009444"/>
              </a:solidFill>
              <a:latin typeface="Lato"/>
              <a:ea typeface="Lato"/>
              <a:cs typeface="Lato"/>
              <a:sym typeface="Lato"/>
            </a:endParaRPr>
          </a:p>
        </p:txBody>
      </p:sp>
      <p:sp>
        <p:nvSpPr>
          <p:cNvPr id="220" name="Google Shape;220;g2691bec56e1_0_16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1" name="Google Shape;221;g2691bec56e1_0_169"/>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22" name="Google Shape;222;g2691bec56e1_0_16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691bec56e1_0_179"/>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g2691bec56e1_0_179"/>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g2691bec56e1_0_179"/>
          <p:cNvSpPr txBox="1"/>
          <p:nvPr/>
        </p:nvSpPr>
        <p:spPr>
          <a:xfrm>
            <a:off x="7017025" y="3370175"/>
            <a:ext cx="46320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a:solidFill>
                  <a:schemeClr val="dk1"/>
                </a:solidFill>
                <a:latin typeface="Lato"/>
                <a:ea typeface="Lato"/>
                <a:cs typeface="Lato"/>
                <a:sym typeface="Lato"/>
              </a:rPr>
              <a:t>Iglesia Cristo</a:t>
            </a:r>
            <a:endParaRPr sz="40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4000"/>
              <a:buFont typeface="Arial"/>
              <a:buNone/>
            </a:pPr>
            <a:r>
              <a:rPr lang="en-US" sz="4000">
                <a:solidFill>
                  <a:schemeClr val="dk1"/>
                </a:solidFill>
                <a:latin typeface="Lato"/>
                <a:ea typeface="Lato"/>
                <a:cs typeface="Lato"/>
                <a:sym typeface="Lato"/>
              </a:rPr>
              <a:t>WELS Internacional</a:t>
            </a:r>
            <a:endParaRPr sz="4000">
              <a:solidFill>
                <a:schemeClr val="dk1"/>
              </a:solidFill>
              <a:latin typeface="Lato"/>
              <a:ea typeface="Lato"/>
              <a:cs typeface="Lato"/>
              <a:sym typeface="Lato"/>
            </a:endParaRPr>
          </a:p>
        </p:txBody>
      </p:sp>
      <p:sp>
        <p:nvSpPr>
          <p:cNvPr id="230" name="Google Shape;230;g2691bec56e1_0_179"/>
          <p:cNvSpPr/>
          <p:nvPr/>
        </p:nvSpPr>
        <p:spPr>
          <a:xfrm>
            <a:off x="1525100" y="2017200"/>
            <a:ext cx="4809900" cy="3886500"/>
          </a:xfrm>
          <a:prstGeom prst="rect">
            <a:avLst/>
          </a:prstGeom>
          <a:solidFill>
            <a:schemeClr val="lt1"/>
          </a:solidFill>
          <a:ln w="38100" cap="flat" cmpd="sng">
            <a:solidFill>
              <a:srgbClr val="E3BB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1" name="Google Shape;231;g2691bec56e1_0_17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32" name="Google Shape;232;g2691bec56e1_0_179"/>
          <p:cNvPicPr preferRelativeResize="0"/>
          <p:nvPr/>
        </p:nvPicPr>
        <p:blipFill rotWithShape="1">
          <a:blip r:embed="rId4">
            <a:alphaModFix/>
          </a:blip>
          <a:srcRect l="24369" t="12834" r="25610" b="8765"/>
          <a:stretch/>
        </p:blipFill>
        <p:spPr>
          <a:xfrm>
            <a:off x="1865395" y="2169600"/>
            <a:ext cx="4059530" cy="3562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g2691bec56e1_0_263"/>
          <p:cNvSpPr txBox="1"/>
          <p:nvPr/>
        </p:nvSpPr>
        <p:spPr>
          <a:xfrm>
            <a:off x="4078901" y="2487075"/>
            <a:ext cx="74325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Un ejemplo de la visión de Ruta Cristo en acción</a:t>
            </a:r>
            <a:endParaRPr sz="6000" b="0" i="0" u="none" strike="noStrike" cap="none">
              <a:solidFill>
                <a:srgbClr val="009444"/>
              </a:solidFill>
              <a:latin typeface="Lato"/>
              <a:ea typeface="Lato"/>
              <a:cs typeface="Lato"/>
              <a:sym typeface="Lato"/>
            </a:endParaRPr>
          </a:p>
        </p:txBody>
      </p:sp>
      <p:sp>
        <p:nvSpPr>
          <p:cNvPr id="238" name="Google Shape;238;g2691bec56e1_0_26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9" name="Google Shape;239;g2691bec56e1_0_26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40" name="Google Shape;240;g2691bec56e1_0_263"/>
          <p:cNvPicPr preferRelativeResize="0"/>
          <p:nvPr/>
        </p:nvPicPr>
        <p:blipFill>
          <a:blip r:embed="rId4">
            <a:alphaModFix/>
          </a:blip>
          <a:stretch>
            <a:fillRect/>
          </a:stretch>
        </p:blipFill>
        <p:spPr>
          <a:xfrm>
            <a:off x="-51650" y="1122300"/>
            <a:ext cx="4130549" cy="41305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g2691bec56e1_0_273"/>
          <p:cNvSpPr txBox="1"/>
          <p:nvPr/>
        </p:nvSpPr>
        <p:spPr>
          <a:xfrm>
            <a:off x="4078901" y="2767438"/>
            <a:ext cx="7432500" cy="8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La Ruta Cristo y tú</a:t>
            </a:r>
            <a:endParaRPr sz="4860">
              <a:solidFill>
                <a:srgbClr val="009444"/>
              </a:solidFill>
              <a:latin typeface="Lato"/>
              <a:ea typeface="Lato"/>
              <a:cs typeface="Lato"/>
              <a:sym typeface="Lato"/>
            </a:endParaRPr>
          </a:p>
        </p:txBody>
      </p:sp>
      <p:sp>
        <p:nvSpPr>
          <p:cNvPr id="246" name="Google Shape;246;g2691bec56e1_0_2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7" name="Google Shape;247;g2691bec56e1_0_27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48" name="Google Shape;248;g2691bec56e1_0_273"/>
          <p:cNvPicPr preferRelativeResize="0"/>
          <p:nvPr/>
        </p:nvPicPr>
        <p:blipFill>
          <a:blip r:embed="rId4">
            <a:alphaModFix/>
          </a:blip>
          <a:stretch>
            <a:fillRect/>
          </a:stretch>
        </p:blipFill>
        <p:spPr>
          <a:xfrm>
            <a:off x="-51650" y="1122300"/>
            <a:ext cx="4130549" cy="41305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g2691bec56e1_0_281"/>
          <p:cNvSpPr txBox="1"/>
          <p:nvPr/>
        </p:nvSpPr>
        <p:spPr>
          <a:xfrm>
            <a:off x="5838751" y="799150"/>
            <a:ext cx="6060900" cy="1588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Un cuerpo, </a:t>
            </a:r>
            <a:endParaRPr sz="4860">
              <a:solidFill>
                <a:srgbClr val="009444"/>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muchas partes</a:t>
            </a:r>
            <a:endParaRPr sz="4860">
              <a:solidFill>
                <a:srgbClr val="009444"/>
              </a:solidFill>
              <a:latin typeface="Lato"/>
              <a:ea typeface="Lato"/>
              <a:cs typeface="Lato"/>
              <a:sym typeface="Lato"/>
            </a:endParaRPr>
          </a:p>
        </p:txBody>
      </p:sp>
      <p:cxnSp>
        <p:nvCxnSpPr>
          <p:cNvPr id="254" name="Google Shape;254;g2691bec56e1_0_281"/>
          <p:cNvCxnSpPr/>
          <p:nvPr/>
        </p:nvCxnSpPr>
        <p:spPr>
          <a:xfrm>
            <a:off x="4230827" y="26091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5" name="Google Shape;255;g2691bec56e1_0_281"/>
          <p:cNvSpPr txBox="1"/>
          <p:nvPr/>
        </p:nvSpPr>
        <p:spPr>
          <a:xfrm>
            <a:off x="5838750" y="2906900"/>
            <a:ext cx="6060900" cy="2699700"/>
          </a:xfrm>
          <a:prstGeom prst="rect">
            <a:avLst/>
          </a:prstGeom>
          <a:noFill/>
          <a:ln>
            <a:noFill/>
          </a:ln>
        </p:spPr>
        <p:txBody>
          <a:bodyPr spcFirstLastPara="1" wrap="square" lIns="91425" tIns="45700" rIns="91425" bIns="45700" anchor="t" anchorCtr="0">
            <a:spAutoFit/>
          </a:bodyPr>
          <a:lstStyle/>
          <a:p>
            <a:pPr marL="457200" marR="0" lvl="0" indent="-443738" algn="l" rtl="0">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1 Corintios 12</a:t>
            </a:r>
            <a:endParaRPr sz="3388">
              <a:solidFill>
                <a:schemeClr val="dk1"/>
              </a:solidFill>
              <a:latin typeface="Lato"/>
              <a:ea typeface="Lato"/>
              <a:cs typeface="Lato"/>
              <a:sym typeface="Lato"/>
            </a:endParaRPr>
          </a:p>
          <a:p>
            <a:pPr marL="457200" marR="0" lvl="0" indent="-443738" algn="l" rtl="0">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¿Cómo puedes usar los dones que él te ha dado </a:t>
            </a:r>
            <a:endParaRPr sz="3388">
              <a:solidFill>
                <a:schemeClr val="dk1"/>
              </a:solidFill>
              <a:latin typeface="Lato"/>
              <a:ea typeface="Lato"/>
              <a:cs typeface="Lato"/>
              <a:sym typeface="Lato"/>
            </a:endParaRPr>
          </a:p>
          <a:p>
            <a:pPr marL="457200" marR="0" lvl="0" indent="0" algn="l" rtl="0">
              <a:lnSpc>
                <a:spcPct val="100000"/>
              </a:lnSpc>
              <a:spcBef>
                <a:spcPts val="0"/>
              </a:spcBef>
              <a:spcAft>
                <a:spcPts val="0"/>
              </a:spcAft>
              <a:buNone/>
            </a:pPr>
            <a:r>
              <a:rPr lang="en-US" sz="3388">
                <a:solidFill>
                  <a:schemeClr val="dk1"/>
                </a:solidFill>
                <a:latin typeface="Lato"/>
                <a:ea typeface="Lato"/>
                <a:cs typeface="Lato"/>
                <a:sym typeface="Lato"/>
              </a:rPr>
              <a:t>para ayudar con la Gran Comisión?</a:t>
            </a:r>
            <a:endParaRPr sz="3388">
              <a:solidFill>
                <a:schemeClr val="dk1"/>
              </a:solidFill>
              <a:latin typeface="Lato"/>
              <a:ea typeface="Lato"/>
              <a:cs typeface="Lato"/>
              <a:sym typeface="Lato"/>
            </a:endParaRPr>
          </a:p>
        </p:txBody>
      </p:sp>
      <p:sp>
        <p:nvSpPr>
          <p:cNvPr id="256" name="Google Shape;256;g2691bec56e1_0_281"/>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7" name="Google Shape;257;g2691bec56e1_0_28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58" name="Google Shape;258;g2691bec56e1_0_281"/>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59" name="Google Shape;259;g2691bec56e1_0_28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g2b5a1eaf5a7_0_417"/>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265" name="Google Shape;265;g2b5a1eaf5a7_0_417"/>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6" name="Google Shape;266;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7" name="Google Shape;267;g2b5a1eaf5a7_0_41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68" name="Google Shape;268;g2b5a1eaf5a7_0_417"/>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269" name="Google Shape;269;g2b5a1eaf5a7_0_41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275" name="Google Shape;27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6" name="Google Shape;276;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77" name="Google Shape;27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283" name="Google Shape;283;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285" name="Google Shape;285;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2" name="Google Shape;29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93" name="Google Shape;29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94" name="Google Shape;29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95" name="Google Shape;29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1</a:t>
            </a:r>
            <a:r>
              <a:rPr lang="en-US" sz="4860">
                <a:solidFill>
                  <a:srgbClr val="009444"/>
                </a:solidFill>
                <a:latin typeface="Lato"/>
                <a:ea typeface="Lato"/>
                <a:cs typeface="Lato"/>
                <a:sym typeface="Lato"/>
              </a:rPr>
              <a:t>3</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654225"/>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Del Proyecto Final a la </a:t>
            </a:r>
            <a:endParaRPr sz="3888">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Plantación de una Iglesia</a:t>
            </a:r>
            <a:endParaRPr sz="3888">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Invocación u 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4500" b="0" i="0" u="none" strike="noStrike" cap="none">
                <a:solidFill>
                  <a:srgbClr val="009444"/>
                </a:solidFill>
                <a:latin typeface="Lato"/>
                <a:ea typeface="Lato"/>
                <a:cs typeface="Lato"/>
                <a:sym typeface="Lato"/>
              </a:rPr>
              <a:t>Objetivos de la Lección</a:t>
            </a:r>
            <a:endParaRPr sz="4500" b="0" i="0" u="none" strike="noStrike" cap="non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w="38100" cap="flat" cmpd="sng">
            <a:solidFill>
              <a:srgbClr val="7F7F7F"/>
            </a:solidFill>
            <a:prstDash val="solid"/>
            <a:miter lim="800000"/>
            <a:headEnd type="none" w="sm" len="sm"/>
            <a:tailEnd type="none" w="sm" len="sm"/>
          </a:ln>
        </p:spPr>
      </p:cxnSp>
      <p:pic>
        <p:nvPicPr>
          <p:cNvPr id="128" name="Google Shape;128;g26612c5aba9_0_152" descr="A green bird with leaves&#10;&#10;Description automatically generated"/>
          <p:cNvPicPr preferRelativeResize="0"/>
          <p:nvPr/>
        </p:nvPicPr>
        <p:blipFill rotWithShape="1">
          <a:blip r:embed="rId3">
            <a:alphaModFix/>
          </a:blip>
          <a:srcRect/>
          <a:stretch/>
        </p:blipFill>
        <p:spPr>
          <a:xfrm>
            <a:off x="10500489" y="213724"/>
            <a:ext cx="1399034" cy="1170434"/>
          </a:xfrm>
          <a:prstGeom prst="rect">
            <a:avLst/>
          </a:prstGeom>
          <a:noFill/>
          <a:ln>
            <a:noFill/>
          </a:ln>
        </p:spPr>
      </p:pic>
      <p:sp>
        <p:nvSpPr>
          <p:cNvPr id="129" name="Google Shape;129;g26612c5aba9_0_152"/>
          <p:cNvSpPr/>
          <p:nvPr/>
        </p:nvSpPr>
        <p:spPr>
          <a:xfrm>
            <a:off x="551000" y="1994826"/>
            <a:ext cx="11197500" cy="14022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g26612c5aba9_0_152"/>
          <p:cNvSpPr/>
          <p:nvPr/>
        </p:nvSpPr>
        <p:spPr>
          <a:xfrm>
            <a:off x="916545" y="24373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g26612c5aba9_0_152"/>
          <p:cNvSpPr/>
          <p:nvPr/>
        </p:nvSpPr>
        <p:spPr>
          <a:xfrm>
            <a:off x="1946721" y="1994826"/>
            <a:ext cx="9801900" cy="14022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g26612c5aba9_0_152"/>
          <p:cNvSpPr txBox="1"/>
          <p:nvPr/>
        </p:nvSpPr>
        <p:spPr>
          <a:xfrm>
            <a:off x="1946721" y="1994826"/>
            <a:ext cx="9801600" cy="14016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Examinar cómo eran los diferentes grupos e iglesias en los tiempos bíblicos, cómo han sido a lo largo de la historia de la iglesia y cómo son hoy en día.</a:t>
            </a:r>
            <a:endParaRPr sz="2500" b="0" i="0" u="none" strike="noStrike" cap="none">
              <a:solidFill>
                <a:schemeClr val="lt1"/>
              </a:solidFill>
              <a:latin typeface="Lato"/>
              <a:ea typeface="Lato"/>
              <a:cs typeface="Lato"/>
              <a:sym typeface="Lato"/>
            </a:endParaRPr>
          </a:p>
        </p:txBody>
      </p:sp>
      <p:sp>
        <p:nvSpPr>
          <p:cNvPr id="133" name="Google Shape;133;g26612c5aba9_0_152"/>
          <p:cNvSpPr/>
          <p:nvPr/>
        </p:nvSpPr>
        <p:spPr>
          <a:xfrm>
            <a:off x="551025" y="3640275"/>
            <a:ext cx="11197500" cy="11703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g26612c5aba9_0_152"/>
          <p:cNvSpPr/>
          <p:nvPr/>
        </p:nvSpPr>
        <p:spPr>
          <a:xfrm>
            <a:off x="916558" y="393035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g26612c5aba9_0_152"/>
          <p:cNvSpPr/>
          <p:nvPr/>
        </p:nvSpPr>
        <p:spPr>
          <a:xfrm>
            <a:off x="1946746" y="3640275"/>
            <a:ext cx="9801900" cy="11703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g26612c5aba9_0_152"/>
          <p:cNvSpPr txBox="1"/>
          <p:nvPr/>
        </p:nvSpPr>
        <p:spPr>
          <a:xfrm>
            <a:off x="1946746" y="3640275"/>
            <a:ext cx="9801600" cy="11703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cómo encajan en la visión de Ruta Cristo (De Academia Cristo a Grupo Sembrador y luego a Iglesia Cristo).</a:t>
            </a:r>
            <a:endParaRPr sz="2500" b="0" i="0" u="none" strike="noStrike" cap="none">
              <a:solidFill>
                <a:schemeClr val="lt1"/>
              </a:solidFill>
              <a:latin typeface="Lato"/>
              <a:ea typeface="Lato"/>
              <a:cs typeface="Lato"/>
              <a:sym typeface="Lato"/>
            </a:endParaRPr>
          </a:p>
        </p:txBody>
      </p:sp>
      <p:sp>
        <p:nvSpPr>
          <p:cNvPr id="137" name="Google Shape;137;g26612c5aba9_0_152"/>
          <p:cNvSpPr/>
          <p:nvPr/>
        </p:nvSpPr>
        <p:spPr>
          <a:xfrm>
            <a:off x="550938" y="5053825"/>
            <a:ext cx="11197500" cy="11703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g26612c5aba9_0_152"/>
          <p:cNvSpPr/>
          <p:nvPr/>
        </p:nvSpPr>
        <p:spPr>
          <a:xfrm>
            <a:off x="916471" y="5343908"/>
            <a:ext cx="664500" cy="522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g26612c5aba9_0_152"/>
          <p:cNvSpPr/>
          <p:nvPr/>
        </p:nvSpPr>
        <p:spPr>
          <a:xfrm>
            <a:off x="1946658" y="5053825"/>
            <a:ext cx="9801900" cy="11703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g26612c5aba9_0_152"/>
          <p:cNvSpPr txBox="1"/>
          <p:nvPr/>
        </p:nvSpPr>
        <p:spPr>
          <a:xfrm>
            <a:off x="1946658" y="5053825"/>
            <a:ext cx="9801600" cy="11703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Encontrar los recursos del curso Aprendan de mí y describir cómo se utilizan para formar un Grupo Sembrador. </a:t>
            </a:r>
            <a:endParaRPr sz="25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g2691bec56e1_0_9"/>
          <p:cNvSpPr txBox="1"/>
          <p:nvPr/>
        </p:nvSpPr>
        <p:spPr>
          <a:xfrm>
            <a:off x="5838751" y="799150"/>
            <a:ext cx="6060900" cy="1588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La Importancia </a:t>
            </a:r>
            <a:endParaRPr sz="4860">
              <a:solidFill>
                <a:srgbClr val="009444"/>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de Reunirse</a:t>
            </a:r>
            <a:endParaRPr sz="4860">
              <a:solidFill>
                <a:srgbClr val="009444"/>
              </a:solidFill>
              <a:latin typeface="Lato"/>
              <a:ea typeface="Lato"/>
              <a:cs typeface="Lato"/>
              <a:sym typeface="Lato"/>
            </a:endParaRPr>
          </a:p>
        </p:txBody>
      </p:sp>
      <p:cxnSp>
        <p:nvCxnSpPr>
          <p:cNvPr id="146" name="Google Shape;146;g2691bec56e1_0_9"/>
          <p:cNvCxnSpPr/>
          <p:nvPr/>
        </p:nvCxnSpPr>
        <p:spPr>
          <a:xfrm>
            <a:off x="4230827" y="26091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7" name="Google Shape;147;g2691bec56e1_0_9"/>
          <p:cNvSpPr txBox="1"/>
          <p:nvPr/>
        </p:nvSpPr>
        <p:spPr>
          <a:xfrm>
            <a:off x="5838750" y="2906900"/>
            <a:ext cx="6060900" cy="2178300"/>
          </a:xfrm>
          <a:prstGeom prst="rect">
            <a:avLst/>
          </a:prstGeom>
          <a:noFill/>
          <a:ln>
            <a:noFill/>
          </a:ln>
        </p:spPr>
        <p:txBody>
          <a:bodyPr spcFirstLastPara="1" wrap="square" lIns="91425" tIns="45700" rIns="91425" bIns="45700" anchor="t" anchorCtr="0">
            <a:spAutoFit/>
          </a:bodyPr>
          <a:lstStyle/>
          <a:p>
            <a:pPr marL="457200" marR="0" lvl="0" indent="-443738" algn="l" rtl="0">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Hebreos 10:25</a:t>
            </a:r>
            <a:endParaRPr sz="3388">
              <a:solidFill>
                <a:schemeClr val="dk1"/>
              </a:solidFill>
              <a:latin typeface="Lato"/>
              <a:ea typeface="Lato"/>
              <a:cs typeface="Lato"/>
              <a:sym typeface="Lato"/>
            </a:endParaRPr>
          </a:p>
          <a:p>
            <a:pPr marL="457200" marR="0" lvl="0" indent="-443738" algn="l" rtl="0">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Mateo 18:20</a:t>
            </a:r>
            <a:endParaRPr sz="3388">
              <a:solidFill>
                <a:schemeClr val="dk1"/>
              </a:solidFill>
              <a:latin typeface="Lato"/>
              <a:ea typeface="Lato"/>
              <a:cs typeface="Lato"/>
              <a:sym typeface="Lato"/>
            </a:endParaRPr>
          </a:p>
          <a:p>
            <a:pPr marL="457200" marR="0" lvl="0" indent="-443738" algn="l" rtl="0">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Hechos 2:42</a:t>
            </a:r>
            <a:endParaRPr sz="3388">
              <a:solidFill>
                <a:schemeClr val="dk1"/>
              </a:solidFill>
              <a:latin typeface="Lato"/>
              <a:ea typeface="Lato"/>
              <a:cs typeface="Lato"/>
              <a:sym typeface="Lato"/>
            </a:endParaRPr>
          </a:p>
          <a:p>
            <a:pPr marL="457200" marR="0" lvl="0" indent="-443738" algn="l" rtl="0">
              <a:lnSpc>
                <a:spcPct val="100000"/>
              </a:lnSpc>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Colosenses 3:16</a:t>
            </a:r>
            <a:endParaRPr sz="3388">
              <a:solidFill>
                <a:schemeClr val="dk1"/>
              </a:solidFill>
              <a:latin typeface="Lato"/>
              <a:ea typeface="Lato"/>
              <a:cs typeface="Lato"/>
              <a:sym typeface="Lato"/>
            </a:endParaRPr>
          </a:p>
        </p:txBody>
      </p:sp>
      <p:sp>
        <p:nvSpPr>
          <p:cNvPr id="148" name="Google Shape;148;g2691bec56e1_0_9"/>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g2691bec56e1_0_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50" name="Google Shape;150;g2691bec56e1_0_9"/>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51" name="Google Shape;151;g2691bec56e1_0_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g2691bec56e1_0_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 name="Google Shape;157;g2691bec56e1_0_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58" name="Google Shape;158;g2691bec56e1_0_2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9" name="Google Shape;159;g2691bec56e1_0_20"/>
          <p:cNvSpPr txBox="1"/>
          <p:nvPr/>
        </p:nvSpPr>
        <p:spPr>
          <a:xfrm>
            <a:off x="3724075" y="2554875"/>
            <a:ext cx="78303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a:solidFill>
                  <a:schemeClr val="dk1"/>
                </a:solidFill>
                <a:latin typeface="Lato"/>
                <a:ea typeface="Lato"/>
                <a:cs typeface="Lato"/>
                <a:sym typeface="Lato"/>
              </a:rPr>
              <a:t>¿Cómo se reunían los creyentes en los tiempos bíblicos?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g2691bec56e1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5" name="Google Shape;165;g2691bec56e1_0_3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66" name="Google Shape;166;g2691bec56e1_0_3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67" name="Google Shape;167;g2691bec56e1_0_30"/>
          <p:cNvSpPr txBox="1"/>
          <p:nvPr/>
        </p:nvSpPr>
        <p:spPr>
          <a:xfrm>
            <a:off x="3724075" y="2554875"/>
            <a:ext cx="83133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a:solidFill>
                  <a:schemeClr val="dk1"/>
                </a:solidFill>
                <a:latin typeface="Lato"/>
                <a:ea typeface="Lato"/>
                <a:cs typeface="Lato"/>
                <a:sym typeface="Lato"/>
              </a:rPr>
              <a:t>¿Cuál es el fundamento de </a:t>
            </a:r>
            <a:endParaRPr sz="4000" b="1">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US" sz="4000" b="1">
                <a:solidFill>
                  <a:schemeClr val="dk1"/>
                </a:solidFill>
                <a:latin typeface="Lato"/>
                <a:ea typeface="Lato"/>
                <a:cs typeface="Lato"/>
                <a:sym typeface="Lato"/>
              </a:rPr>
              <a:t>la Iglesia?</a:t>
            </a:r>
            <a:endParaRPr sz="4000" b="1" i="0" u="none" strike="noStrike" cap="none">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2933</Words>
  <Application>Microsoft Office PowerPoint</Application>
  <PresentationFormat>Widescreen</PresentationFormat>
  <Paragraphs>144</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Lato</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Carola Del Pino</cp:lastModifiedBy>
  <cp:revision>2</cp:revision>
  <dcterms:created xsi:type="dcterms:W3CDTF">2023-11-29T19:33:05Z</dcterms:created>
  <dcterms:modified xsi:type="dcterms:W3CDTF">2025-02-04T01:40:52Z</dcterms:modified>
</cp:coreProperties>
</file>