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349" r:id="rId7"/>
    <p:sldId id="469" r:id="rId8"/>
    <p:sldId id="271" r:id="rId9"/>
    <p:sldId id="272" r:id="rId10"/>
    <p:sldId id="482" r:id="rId11"/>
    <p:sldId id="575" r:id="rId12"/>
    <p:sldId id="580" r:id="rId13"/>
    <p:sldId id="581" r:id="rId14"/>
    <p:sldId id="582" r:id="rId15"/>
    <p:sldId id="583" r:id="rId16"/>
    <p:sldId id="584" r:id="rId17"/>
    <p:sldId id="585" r:id="rId18"/>
    <p:sldId id="586" r:id="rId19"/>
    <p:sldId id="587" r:id="rId20"/>
    <p:sldId id="579" r:id="rId21"/>
    <p:sldId id="465" r:id="rId22"/>
    <p:sldId id="588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1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CEA66-972D-48C9-BC8D-310A9009158B}" v="111" dt="2020-08-06T16:08:48.142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249" autoAdjust="0"/>
  </p:normalViewPr>
  <p:slideViewPr>
    <p:cSldViewPr>
      <p:cViewPr varScale="1">
        <p:scale>
          <a:sx n="98" d="100"/>
          <a:sy n="98" d="100"/>
        </p:scale>
        <p:origin x="600" y="1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1/26/23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1/26/23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w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https://www.piqsels.com/en/public-domain-photo-zkwrs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DDA12-0DF9-4C99-8EAA-B152B09A12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6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0B65-E3D0-4A7A-8FCA-607240DC3FDC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A2AF-8A9D-4B1A-8820-78A0AA132213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9BFA-A197-457C-946D-4066E2C7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C20E-4C4A-4663-9B90-90532C089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C656-0DD2-43F1-A968-B696C9F6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7C5F-611B-42E5-BD22-E90837CF3DA3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5F10-D711-46A8-BA4E-ECB9C0E8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5F3B-6E33-4C06-A273-C8740DBB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EF00-B5BB-49FD-999F-80265B19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BF9E-3310-4B51-8EF6-EF5D796A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61C5-D8F7-43FE-B2BA-DD4DE5F5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1973-DFD0-4180-9D37-C903DB799E9F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525-17B8-4FB8-9E70-F1C217C1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A5F2-3DE9-49AA-948A-A4A95F31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070B79D-AC41-4685-B478-79389C95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6B1-47ED-45B0-889F-0F95E379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F0007-6E14-492E-B62F-FAB1499F9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9AD1-5071-439D-9213-D31D7409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9C4D8-DE22-4A6F-BBED-1C2BC78E9691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613C-1DD6-45A2-8D6B-D1AF8CEE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0812A-1EC9-4857-99B3-248563DD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293C-9521-4F5D-AC62-9C546087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3896-0B87-45C8-9A74-4A0D00079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EE1D3-5380-4D2D-A537-4814EFBC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8B1A6-F6D6-478C-B850-DDD4F749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91FBE-4DDB-4788-A199-109FE2AC2F1A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84252-31B1-48F8-967D-307613FA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8660-CAE6-4A32-9E8C-205C0797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22E-BF5D-41F0-9814-F8CC426D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C0BD-FA07-4F21-9FDD-31D21237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20968-58A0-4D42-930D-2EE02F3C0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61EE3-619B-4D79-8299-271198527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B94D0-3DAD-431C-923D-8A48AC038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FA53F-2268-41A3-840D-675890EE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590A-FC40-4522-97FE-0EC8218AD211}" type="datetime1">
              <a:rPr lang="en-US" smtClean="0"/>
              <a:t>1/26/23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BAE10-3D54-45AB-81CA-767782C4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6E2C6-1892-4F16-A66A-9C54CFB0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6203-8AEA-4ACC-9E67-6E7627D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68A6-2812-4415-B715-D8B5564E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9A2C-3485-4E66-9D16-B69C9431BAEA}" type="datetime1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E9226-23C2-44D4-B742-54FD30F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E848D-4D0A-4058-B0A3-F5EFC568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216ED-D76E-4BE6-819A-9BE752D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81D7-F63A-44A6-9816-E5F197FE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9A17B-1E90-4F9D-9A59-9022A4264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AAF9-784A-410E-BE08-640EEEBA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5600-D1BC-4FBC-ACB0-43C56633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DE707-AFE4-4163-8E70-8FBF62E8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291C9-CE32-4C79-B728-CFC2AAEB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26D3-4769-4059-A4CA-ED5A4F7F423D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5A310-E74E-40F0-9CF3-A21D85B6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B7872-0762-4FAE-BC38-88283488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0ADB-9EE8-40E8-B5DE-85FE531DE3FF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E117-41E3-450F-A3B7-2418BD74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0DE39-0993-454F-96AA-69B11AD0B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702C-AD40-44ED-BA09-CAD1CAF2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5983F-E5EC-4AFE-88F1-CEDFD3C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2296-2BCB-43C1-9545-0AE6FCD5A253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E83A-3D43-43EC-8D7D-E7D41C91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640B-43C1-44E6-B507-47969A80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4D6-46F5-469E-9A66-D67E11EA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7EE40-53BC-41EC-B25D-448A10D6F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8332-9EB6-4D1D-966A-DA207334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5EEE-BB0D-441E-B386-BE1A5D91AD3D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0B0C3-B33D-4F50-900C-FF290D57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8907-096D-4E43-8BD9-1729D210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4E260-564B-449A-A3C3-3E6F4A96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C3F91-CCCA-480C-B153-E96F449DB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0DB3-B5E4-4538-A02D-946D8C4F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EBF0-3AB8-4E78-A4D4-0A506F5FF661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6A494-48B9-4DF4-AD2F-11225CAF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5F1B-8BF7-47C9-B9F0-A19AA4ED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14C2-3C20-4FB0-9589-699876F619F1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3638-A627-438F-8D14-BE20A1505FBB}" type="datetime1">
              <a:rPr lang="en-US" smtClean="0"/>
              <a:t>1/26/23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DB2-06F8-44F3-912F-507785069AE3}" type="datetime1">
              <a:rPr lang="en-US" smtClean="0"/>
              <a:t>1/26/23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1152-69CC-4ED4-952A-60F1F4D49606}" type="datetime1">
              <a:rPr lang="en-US" smtClean="0"/>
              <a:t>1/26/23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E1619-8106-4956-97AB-B12D6B71D019}" type="datetime1">
              <a:rPr lang="en-US" smtClean="0"/>
              <a:t>1/26/23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C23E-4CD7-4F1E-ADB3-D8C21897B37C}" type="datetime1">
              <a:rPr lang="en-US" smtClean="0"/>
              <a:t>1/26/23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03671-69EF-4E47-B7A9-0F79BAE0A288}" type="datetime1">
              <a:rPr lang="en-US" smtClean="0"/>
              <a:t>1/26/23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Multiplicando Ministros #6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0B8F558-4A18-495C-9070-8241984A0F92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47C9A-7629-46D0-BB8D-14B2DB4E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26C07-5716-43B5-BF9D-AA3C25CD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F3F09-75F0-48AE-87EB-B142AA04A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820F-991D-446E-9331-C208924C9F99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ACBD-80E3-4F70-A152-645677B48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La Palabra Crece- Multiplicando Ministros #6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9EA14-4551-41C9-8C51-4128EE56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gustalaclasedereligion.blogspot.com/2012/01/mapas-de-los-viajes-de-san-pablo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antt.ir/finding-coworke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musicaliturgia.wordpress.com/2014/11/08/notas-para-el-salmo-orar-con-los-salmo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</a:t>
            </a:r>
            <a:b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</a:b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Multiplicando</a:t>
            </a:r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Ministros</a:t>
            </a:r>
            <a:endParaRPr lang="en-US" dirty="0"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Lección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00" y="670577"/>
            <a:ext cx="10668002" cy="639762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Berlin Sans FB Demi" panose="020E0802020502020306" pitchFamily="34" charset="0"/>
              </a:rPr>
              <a:t>cómo Pablo entrenó a Timoteo para el ministerio del evangelio. 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904" y="1585914"/>
            <a:ext cx="11217290" cy="49530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2 Timoteo 3:10 Tú has seguido mi doctrina, conducta, propósito, fe, longanimidad, amor, paciencia…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¿Cuál fue el resultado del tiempo que Timoteo pasó con Pablo?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588" y="5029200"/>
            <a:ext cx="3463236" cy="1948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14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4BB22-83B7-4BF5-9950-E817870D6F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1916267"/>
            <a:ext cx="5914605" cy="3800206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42A28-006F-4584-9C78-29E6BD406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9570" y="1916267"/>
            <a:ext cx="4708734" cy="4343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Hechos 17:13-15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1 Tesalonicenses 3:2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¿Cuál fue el papel de Timoteo en las ciudades de Berea y Tesalónica?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A68B3-6E8B-4D2A-91F1-A2DC348B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/>
              <a:t>La Palabra Crece- Multiplicando Ministros #6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E1BCF5-B68A-4DE6-A4D6-F185C6822768}"/>
              </a:ext>
            </a:extLst>
          </p:cNvPr>
          <p:cNvSpPr txBox="1"/>
          <p:nvPr/>
        </p:nvSpPr>
        <p:spPr>
          <a:xfrm>
            <a:off x="499036" y="7010400"/>
            <a:ext cx="5056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megustalaclasedereligion.blogspot.com/2012/01/mapas-de-los-viajes-de-san-pablo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BAE3FC-97D0-4E71-81A8-2B2FFF73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1" y="821646"/>
            <a:ext cx="10668002" cy="639762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Berlin Sans FB Demi" panose="020E0802020502020306" pitchFamily="34" charset="0"/>
              </a:rPr>
              <a:t>cómo Pablo entrenó a Timoteo para el ministerio del evangelio. 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288" y="228599"/>
            <a:ext cx="12725400" cy="639762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Berlin Sans FB Demi" panose="020E0802020502020306" pitchFamily="34" charset="0"/>
              </a:rPr>
              <a:t>¿Cuáles son los pasos básicos que vimos en esta lección? 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310339"/>
            <a:ext cx="11217290" cy="4953000"/>
          </a:xfr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Instrucción básica de su madre y abuela y de Pablo mismo en su primer viaje misionero. </a:t>
            </a:r>
          </a:p>
          <a:p>
            <a:pPr marL="788670" indent="-74295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Timoteo fue identificado por otros como alguien que tenía dones para la obra misionera. </a:t>
            </a:r>
          </a:p>
          <a:p>
            <a:pPr marL="788670" indent="-74295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Timoteo acompañó a Pablo y observaba el trabajo (aprendiendo del mensaje y métodos de Pablo). </a:t>
            </a:r>
          </a:p>
          <a:p>
            <a:pPr marL="788670" indent="-74295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Timoteo hizo el trabajo él mismo. 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588" y="5029200"/>
            <a:ext cx="3463236" cy="1948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5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990600"/>
            <a:ext cx="10210800" cy="639762"/>
          </a:xfrm>
        </p:spPr>
        <p:txBody>
          <a:bodyPr>
            <a:noAutofit/>
          </a:bodyPr>
          <a:lstStyle/>
          <a:p>
            <a:pPr algn="ctr"/>
            <a:r>
              <a:rPr lang="es-ES" sz="3600" cap="none" dirty="0">
                <a:latin typeface="Berlin Sans FB Demi" panose="020E0802020502020306" pitchFamily="34" charset="0"/>
              </a:rPr>
              <a:t>¿Qué podemos aprender acerca de nuestros propios métodos de entrenamiento basado en lo que vimos del trabajo de Pablo con Timoteo? </a:t>
            </a:r>
            <a:endParaRPr lang="en-US" sz="3600" cap="none" dirty="0">
              <a:latin typeface="Berlin Sans FB Demi" panose="020E08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5812" y="1905003"/>
            <a:ext cx="8077200" cy="4543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10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1D6562-D72F-4103-A18E-DF6233A6D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7" t="15426" r="35822" b="16475"/>
          <a:stretch/>
        </p:blipFill>
        <p:spPr>
          <a:xfrm>
            <a:off x="3119360" y="-232800"/>
            <a:ext cx="5489652" cy="70908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6D2C6-FAF4-4EEA-9482-3633F1FB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70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288" y="228599"/>
            <a:ext cx="12725400" cy="639762"/>
          </a:xfrm>
        </p:spPr>
        <p:txBody>
          <a:bodyPr>
            <a:noAutofit/>
          </a:bodyPr>
          <a:lstStyle/>
          <a:p>
            <a:pPr algn="ctr"/>
            <a:r>
              <a:rPr lang="es-ES" dirty="0">
                <a:latin typeface="Berlin Sans FB Demi" panose="020E0802020502020306" pitchFamily="34" charset="0"/>
              </a:rPr>
              <a:t>El plan de entrenamiento de observación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310339"/>
            <a:ext cx="11217290" cy="4953000"/>
          </a:xfr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Yo hago mientras tú observas (hablamos después).</a:t>
            </a:r>
          </a:p>
          <a:p>
            <a:pPr marL="788670" indent="-74295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Tú haces mientras yo observo (hablamos después).</a:t>
            </a:r>
          </a:p>
          <a:p>
            <a:pPr marL="788670" indent="-74295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Tú haces mientras no estoy (hablamos después).</a:t>
            </a:r>
          </a:p>
          <a:p>
            <a:pPr marL="788670" indent="-742950">
              <a:buFont typeface="+mj-lt"/>
              <a:buAutoNum type="arabicPeriod"/>
            </a:pPr>
            <a:r>
              <a:rPr lang="es-ES" sz="3600" dirty="0">
                <a:latin typeface="Berlin Sans FB" panose="020E0602020502020306" pitchFamily="34" charset="0"/>
              </a:rPr>
              <a:t>Tú haces de manera regular (hablamos como se requiera).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4612" y="4330005"/>
            <a:ext cx="4494213" cy="2527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a room&#10;&#10;Description automatically generated">
            <a:extLst>
              <a:ext uri="{FF2B5EF4-FFF2-40B4-BE49-F238E27FC236}">
                <a16:creationId xmlns:a16="http://schemas.microsoft.com/office/drawing/2014/main" id="{7AA284E8-6911-4074-8F8F-4D73788E9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06" y="5034562"/>
            <a:ext cx="3308359" cy="1860952"/>
          </a:xfrm>
          <a:prstGeom prst="rect">
            <a:avLst/>
          </a:prstGeom>
        </p:spPr>
      </p:pic>
      <p:pic>
        <p:nvPicPr>
          <p:cNvPr id="9" name="Picture 8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F8DF26A3-805D-4FC1-B94C-1D7AF0EEA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88" y="5034563"/>
            <a:ext cx="3308359" cy="1860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1" y="404463"/>
            <a:ext cx="10668002" cy="639762"/>
          </a:xfrm>
        </p:spPr>
        <p:txBody>
          <a:bodyPr>
            <a:noAutofit/>
          </a:bodyPr>
          <a:lstStyle/>
          <a:p>
            <a:pPr algn="ctr"/>
            <a:r>
              <a:rPr lang="es-ES" dirty="0">
                <a:latin typeface="Berlin Sans FB Demi" panose="020E0802020502020306" pitchFamily="34" charset="0"/>
              </a:rPr>
              <a:t>Concluyendo la lección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310339"/>
            <a:ext cx="11582400" cy="49530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¿Cómo resumiría lo que hablamos hoy?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El proyecto final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El día/la hora de la siguiente clase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Ver el video para prepararse para la siguiente lección</a:t>
            </a:r>
          </a:p>
          <a:p>
            <a:endParaRPr lang="en-US" sz="3600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812" y="5015805"/>
            <a:ext cx="3275012" cy="1842195"/>
          </a:xfrm>
          <a:prstGeom prst="rect">
            <a:avLst/>
          </a:prstGeom>
          <a:noFill/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A62DB15-770E-4D0F-BCA8-D3B05B3FC4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44" y="5034562"/>
            <a:ext cx="3308359" cy="18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115B53C-E596-4326-921B-7161C3A0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7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Entrenando para formas del ministerio 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1143000"/>
            <a:ext cx="9753600" cy="242093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Favor de desactivar los micrófonos cuando no está hablando para que todos puedan oír al que habla claramente.</a:t>
            </a:r>
            <a:b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¡Gracias!</a:t>
            </a:r>
            <a:b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s-MX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id="{9797A6FE-A1C1-454B-AE16-6B0EB2CC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212" y="2971800"/>
            <a:ext cx="3200400" cy="3200400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C275397-80F5-4324-A779-A61A624F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3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9962" y="893"/>
            <a:ext cx="9768901" cy="6856214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C963F-C309-421F-A634-04AC8406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1460216" y="337843"/>
            <a:ext cx="9268392" cy="6182323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984895-BF6D-41DC-9EB2-AD7EEACD2DCB}"/>
              </a:ext>
            </a:extLst>
          </p:cNvPr>
          <p:cNvSpPr txBox="1"/>
          <p:nvPr/>
        </p:nvSpPr>
        <p:spPr>
          <a:xfrm>
            <a:off x="1460216" y="6910161"/>
            <a:ext cx="926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gantt.ir/finding-coworker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54F4104-083C-4976-85D4-774DA8EB556E}"/>
              </a:ext>
            </a:extLst>
          </p:cNvPr>
          <p:cNvSpPr txBox="1">
            <a:spLocks/>
          </p:cNvSpPr>
          <p:nvPr/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545454"/>
                </a:solidFill>
                <a:latin typeface="Century Gothic"/>
              </a:rPr>
              <a:t>La Palabra Crece- Multiplicando ministros #6</a:t>
            </a:r>
          </a:p>
        </p:txBody>
      </p:sp>
    </p:spTree>
    <p:extLst>
      <p:ext uri="{BB962C8B-B14F-4D97-AF65-F5344CB8AC3E}">
        <p14:creationId xmlns:p14="http://schemas.microsoft.com/office/powerpoint/2010/main" val="140925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7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Entrenando para formas del ministerio 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445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257741" y="1600200"/>
            <a:ext cx="7673342" cy="4343400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79F74-E5DB-4ADD-814D-F66A3FC9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E8BCB-5FEF-43D4-BEF2-6CAC2D202191}"/>
              </a:ext>
            </a:extLst>
          </p:cNvPr>
          <p:cNvSpPr txBox="1"/>
          <p:nvPr/>
        </p:nvSpPr>
        <p:spPr>
          <a:xfrm>
            <a:off x="3863123" y="7010400"/>
            <a:ext cx="4462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musicaliturgia.wordpress.com/2014/11/08/notas-para-el-salmo-orar-con-los-salmo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72A6129-7BD6-483F-8EF1-34E3468D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dirty="0">
                <a:latin typeface="Berlin Sans FB Demi" panose="020E0802020502020306" pitchFamily="34" charset="0"/>
              </a:rPr>
              <a:t>Repaso del video</a:t>
            </a:r>
            <a:endParaRPr lang="en-US" sz="3200" cap="none" dirty="0">
              <a:latin typeface="Berlin Sans FB Demi" panose="020E0802020502020306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4BB22-83B7-4BF5-9950-E817870D6F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0812" y="1828800"/>
            <a:ext cx="5775534" cy="3248737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42A28-006F-4584-9C78-29E6BD4064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dirty="0">
                <a:latin typeface="Berlin Sans FB Demi" panose="020E0802020502020306" pitchFamily="34" charset="0"/>
              </a:rPr>
              <a:t>¿Cuál milagro hizo Jesús en Marcos 2:1-12 que aún podemos hacer hoy en día?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A68B3-6E8B-4D2A-91F1-A2DC348B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/>
              <a:t>La Palabra Crece- Multiplicando Ministros #6</a:t>
            </a:r>
          </a:p>
        </p:txBody>
      </p:sp>
    </p:spTree>
    <p:extLst>
      <p:ext uri="{BB962C8B-B14F-4D97-AF65-F5344CB8AC3E}">
        <p14:creationId xmlns:p14="http://schemas.microsoft.com/office/powerpoint/2010/main" val="5727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1" y="594661"/>
            <a:ext cx="10668002" cy="639762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Berlin Sans FB Demi" panose="020E0802020502020306" pitchFamily="34" charset="0"/>
              </a:rPr>
              <a:t>cómo Pablo entrenó a Timoteo para el ministerio del evangelio. 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2" y="1310339"/>
            <a:ext cx="11217290" cy="4953000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Berlin Sans FB" panose="020E0602020502020306" pitchFamily="34" charset="0"/>
              </a:rPr>
              <a:t>2 Timoteo 1:5 </a:t>
            </a:r>
            <a:r>
              <a:rPr lang="es-ES" sz="3600" i="1" dirty="0">
                <a:latin typeface="Berlin Sans FB" panose="020E0602020502020306" pitchFamily="34" charset="0"/>
              </a:rPr>
              <a:t>Pues me viene a la memoria la fe sincera que hay en ti, la cual habitó primero en tu abuela Loida, y en tu madre Eunice, y estoy seguro que habita en ti también.</a:t>
            </a:r>
          </a:p>
          <a:p>
            <a:r>
              <a:rPr lang="es-ES" sz="3600" dirty="0">
                <a:latin typeface="Berlin Sans FB" panose="020E0602020502020306" pitchFamily="34" charset="0"/>
              </a:rPr>
              <a:t>2 Timoteo 3:15 </a:t>
            </a:r>
            <a:r>
              <a:rPr lang="es-ES" sz="3600" i="1" dirty="0">
                <a:latin typeface="Berlin Sans FB" panose="020E0602020502020306" pitchFamily="34" charset="0"/>
              </a:rPr>
              <a:t>Tú desde la niñez has conocido las Sagradas Escrituras, las cuales te pueden hacer sabio para la salvación por la fe que es en Cristo Jesús.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588" y="5029200"/>
            <a:ext cx="3463236" cy="1948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3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1" y="594661"/>
            <a:ext cx="10668002" cy="639762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Berlin Sans FB Demi" panose="020E0802020502020306" pitchFamily="34" charset="0"/>
              </a:rPr>
              <a:t>cómo Pablo entrenó a Timoteo para el ministerio del evangelio. 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23" y="1541003"/>
            <a:ext cx="11217290" cy="49530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¿Cómo comenzó el entrenamiento de Timoteo?</a:t>
            </a:r>
            <a:endParaRPr lang="es-ES" sz="4000" i="1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588" y="5029200"/>
            <a:ext cx="3463236" cy="1948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59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1" y="631672"/>
            <a:ext cx="10668002" cy="639762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Berlin Sans FB Demi" panose="020E0802020502020306" pitchFamily="34" charset="0"/>
              </a:rPr>
              <a:t>cómo Pablo entrenó a Timoteo para el ministerio del evangelio. 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23" y="1585914"/>
            <a:ext cx="11217290" cy="49530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Hechos 16:1-6 (Y Hechos 14:20-21)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¿Cuál fue el segundo paso en el entrenamiento de Timoteo?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¿Cuál fue el siguiente paso en el entrenamiento de Timoteo? 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#6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588" y="5029200"/>
            <a:ext cx="3463236" cy="1948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27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2" ma:contentTypeDescription="Create a new document." ma:contentTypeScope="" ma:versionID="3b386052cdcae805b5e9dbb63766ea1c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9e3e1bc91848d3cbc5e7c196aa929577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a6dd2-512b-4752-8473-975d37cb7242">
      <UserInfo>
        <DisplayName/>
        <AccountId xsi:nil="true"/>
        <AccountType/>
      </UserInfo>
    </SharedWithUsers>
    <Doc_x0020__x0023_ xmlns="d9dd568f-92e7-4aa1-8e50-87aa9ffea9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B67DFC-727C-461F-A1A4-BEAD4545A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3520FE-4074-4326-8921-E236E7488CAC}">
  <ds:schemaRefs>
    <ds:schemaRef ds:uri="d9dd568f-92e7-4aa1-8e50-87aa9ffea924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c29a6dd2-512b-4752-8473-975d37cb724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95ECFD9-A099-4AAA-BE8B-6D613E1706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615</Words>
  <Application>Microsoft Macintosh PowerPoint</Application>
  <PresentationFormat>Custom</PresentationFormat>
  <Paragraphs>66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Berlin Sans FB</vt:lpstr>
      <vt:lpstr>Berlin Sans FB Demi</vt:lpstr>
      <vt:lpstr>Calibri</vt:lpstr>
      <vt:lpstr>Century Gothic</vt:lpstr>
      <vt:lpstr>South American continent presentation 16x9</vt:lpstr>
      <vt:lpstr>1_Office Theme</vt:lpstr>
      <vt:lpstr>La Palabra Crece-  Multiplicando Ministros</vt:lpstr>
      <vt:lpstr>Favor de desactivar los micrófonos cuando no está hablando para que todos puedan oír al que habla claramente. ¡Gracias! </vt:lpstr>
      <vt:lpstr>PowerPoint Presentation</vt:lpstr>
      <vt:lpstr>Lección 7</vt:lpstr>
      <vt:lpstr>La oración</vt:lpstr>
      <vt:lpstr>Repaso del video</vt:lpstr>
      <vt:lpstr>cómo Pablo entrenó a Timoteo para el ministerio del evangelio. </vt:lpstr>
      <vt:lpstr>cómo Pablo entrenó a Timoteo para el ministerio del evangelio. </vt:lpstr>
      <vt:lpstr>cómo Pablo entrenó a Timoteo para el ministerio del evangelio. </vt:lpstr>
      <vt:lpstr>cómo Pablo entrenó a Timoteo para el ministerio del evangelio. </vt:lpstr>
      <vt:lpstr>cómo Pablo entrenó a Timoteo para el ministerio del evangelio. </vt:lpstr>
      <vt:lpstr>¿Cuáles son los pasos básicos que vimos en esta lección? </vt:lpstr>
      <vt:lpstr>¿Qué podemos aprender acerca de nuestros propios métodos de entrenamiento basado en lo que vimos del trabajo de Pablo con Timoteo? </vt:lpstr>
      <vt:lpstr>PowerPoint Presentation</vt:lpstr>
      <vt:lpstr>El plan de entrenamiento de observación</vt:lpstr>
      <vt:lpstr>Concluyendo la lección</vt:lpstr>
      <vt:lpstr>La oración</vt:lpstr>
      <vt:lpstr>Lección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Ministros</dc:title>
  <dc:creator>Andrew Johnston</dc:creator>
  <cp:lastModifiedBy>juan david escobar amaya</cp:lastModifiedBy>
  <cp:revision>5</cp:revision>
  <dcterms:created xsi:type="dcterms:W3CDTF">2020-08-03T22:35:45Z</dcterms:created>
  <dcterms:modified xsi:type="dcterms:W3CDTF">2023-01-26T19:01:50Z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