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verlock" panose="02000506030000020004" pitchFamily="2" charset="77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ioNfayW1QQPBpd3PP/Ws9P1e31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00"/>
  </p:normalViewPr>
  <p:slideViewPr>
    <p:cSldViewPr snapToGrid="0">
      <p:cViewPr varScale="1">
        <p:scale>
          <a:sx n="57" d="100"/>
          <a:sy n="57" d="100"/>
        </p:scale>
        <p:origin x="21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Saludos, Bienvenidos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https://mlcphotogallery.smugmug.com/2018-2019/Worship/World-Mission-Service/i-XWv56bW</a:t>
            </a:r>
            <a:endParaRPr/>
          </a:p>
        </p:txBody>
      </p:sp>
      <p:sp>
        <p:nvSpPr>
          <p:cNvPr id="154" name="Google Shape;15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https://www.nicepik.com/brown-feather-painting-vintage-paper-retro-old-paper-paper-vintage-antique-parchment-free-photo-47502</a:t>
            </a:r>
            <a:endParaRPr/>
          </a:p>
        </p:txBody>
      </p:sp>
      <p:sp>
        <p:nvSpPr>
          <p:cNvPr id="168" name="Google Shape;16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4" name="Google Shape;20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1" name="Google Shape;2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https://pxhere.com/en/photo/702193</a:t>
            </a:r>
            <a:endParaRPr/>
          </a:p>
        </p:txBody>
      </p:sp>
      <p:sp>
        <p:nvSpPr>
          <p:cNvPr id="239" name="Google Shape;23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https://pxhere.com/en/photo/914805</a:t>
            </a:r>
            <a:endParaRPr/>
          </a:p>
        </p:txBody>
      </p:sp>
      <p:sp>
        <p:nvSpPr>
          <p:cNvPr id="246" name="Google Shape;24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https://pxhere.com/en/photo/1432895</a:t>
            </a:r>
            <a:endParaRPr/>
          </a:p>
        </p:txBody>
      </p:sp>
      <p:sp>
        <p:nvSpPr>
          <p:cNvPr id="260" name="Google Shape;260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C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Overlock"/>
                <a:ea typeface="Overlock"/>
                <a:cs typeface="Overlock"/>
                <a:sym typeface="Overlo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‹#›</a:t>
            </a:fld>
            <a:endParaRPr/>
          </a:p>
        </p:txBody>
      </p:sp>
      <p:pic>
        <p:nvPicPr>
          <p:cNvPr id="14" name="Google Shape;14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62614" y="6034193"/>
            <a:ext cx="1047750" cy="68765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1" name="Google Shape;91;p1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936" y="265451"/>
            <a:ext cx="10168128" cy="667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"/>
          <p:cNvSpPr txBox="1">
            <a:spLocks noGrp="1"/>
          </p:cNvSpPr>
          <p:nvPr>
            <p:ph type="title"/>
          </p:nvPr>
        </p:nvSpPr>
        <p:spPr>
          <a:xfrm>
            <a:off x="838200" y="2235708"/>
            <a:ext cx="10515600" cy="238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Overlock"/>
              <a:buNone/>
            </a:pPr>
            <a:r>
              <a:rPr lang="es-EC" dirty="0">
                <a:latin typeface="Overlock"/>
                <a:ea typeface="Overlock"/>
                <a:cs typeface="Overlock"/>
                <a:sym typeface="Overlock"/>
              </a:rPr>
              <a:t>Lección 4</a:t>
            </a:r>
            <a:br>
              <a:rPr lang="es-EC" sz="10000" dirty="0">
                <a:latin typeface="Arial"/>
                <a:ea typeface="Arial"/>
                <a:cs typeface="Arial"/>
                <a:sym typeface="Arial"/>
              </a:rPr>
            </a:br>
            <a:r>
              <a:rPr lang="es-EC" sz="4000" dirty="0">
                <a:latin typeface="Overlock"/>
                <a:ea typeface="Overlock"/>
                <a:cs typeface="Overlock"/>
                <a:sym typeface="Overlock"/>
              </a:rPr>
              <a:t>(40 minutos)</a:t>
            </a:r>
            <a:endParaRPr sz="4000" dirty="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50" name="Google Shape;150;p11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57" name="Google Shape;157;p12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  <p:pic>
        <p:nvPicPr>
          <p:cNvPr id="158" name="Google Shape;158;p12" descr="Screen Clippi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7700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"/>
          <p:cNvSpPr txBox="1">
            <a:spLocks noGrp="1"/>
          </p:cNvSpPr>
          <p:nvPr>
            <p:ph type="title"/>
          </p:nvPr>
        </p:nvSpPr>
        <p:spPr>
          <a:xfrm>
            <a:off x="838200" y="2235708"/>
            <a:ext cx="10515600" cy="238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Overlock"/>
              <a:buNone/>
            </a:pPr>
            <a:r>
              <a:rPr lang="es-EC" dirty="0">
                <a:latin typeface="Overlock"/>
                <a:ea typeface="Overlock"/>
                <a:cs typeface="Overlock"/>
                <a:sym typeface="Overlock"/>
              </a:rPr>
              <a:t>Preguntas</a:t>
            </a:r>
            <a:endParaRPr dirty="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64" name="Google Shape;164;p13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4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10548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4"/>
          <p:cNvSpPr txBox="1">
            <a:spLocks noGrp="1"/>
          </p:cNvSpPr>
          <p:nvPr>
            <p:ph type="body" idx="1"/>
          </p:nvPr>
        </p:nvSpPr>
        <p:spPr>
          <a:xfrm>
            <a:off x="1919534" y="3044512"/>
            <a:ext cx="8352931" cy="768975"/>
          </a:xfrm>
          <a:prstGeom prst="rect">
            <a:avLst/>
          </a:prstGeom>
          <a:solidFill>
            <a:schemeClr val="lt2">
              <a:alpha val="54509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Leamos 1 Corintios 11:27-29</a:t>
            </a:r>
            <a:endParaRPr sz="4400" dirty="0"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"/>
          <p:cNvSpPr txBox="1">
            <a:spLocks noGrp="1"/>
          </p:cNvSpPr>
          <p:nvPr>
            <p:ph type="body" idx="1"/>
          </p:nvPr>
        </p:nvSpPr>
        <p:spPr>
          <a:xfrm>
            <a:off x="838200" y="575354"/>
            <a:ext cx="10515600" cy="560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5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535968" y="440418"/>
            <a:ext cx="11120063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C" sz="4400" b="0" i="0" u="none" strike="noStrike" cap="none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Así que cualquiera que coma este pan o beba esta copa del Señor de manera indigna, será culpado del cuerpo y de la sangre del Señor. </a:t>
            </a:r>
            <a:r>
              <a:rPr lang="es-EC" sz="4400" b="0" i="0" u="none" strike="noStrike" cap="none" baseline="300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28 </a:t>
            </a:r>
            <a:r>
              <a:rPr lang="es-EC" sz="4400" b="0" i="0" u="none" strike="noStrike" cap="none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Por tanto, cada uno de ustedes debe examinarse a sí mismo antes de comer el pan y de beber de la copa. </a:t>
            </a:r>
            <a:r>
              <a:rPr lang="es-EC" sz="4400" b="0" i="0" u="none" strike="noStrike" cap="none" baseline="30000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29 </a:t>
            </a:r>
            <a:r>
              <a:rPr lang="es-EC" sz="4400" b="0" i="0" u="none" strike="noStrike" cap="none" dirty="0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Porque el que come y bebe de manera indigna, y sin discernir el cuerpo del Señor, come y bebe para su propio castigo.</a:t>
            </a:r>
            <a:endParaRPr sz="4400" b="0" i="0" u="none" strike="noStrike" cap="none" dirty="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"/>
          <p:cNvSpPr txBox="1">
            <a:spLocks noGrp="1"/>
          </p:cNvSpPr>
          <p:nvPr>
            <p:ph type="body" idx="1"/>
          </p:nvPr>
        </p:nvSpPr>
        <p:spPr>
          <a:xfrm>
            <a:off x="838200" y="1052036"/>
            <a:ext cx="10515600" cy="47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175"/>
              <a:buNone/>
            </a:pPr>
            <a:r>
              <a:rPr lang="es-EC" sz="6300" b="1" dirty="0">
                <a:latin typeface="Overlock"/>
                <a:ea typeface="Overlock"/>
                <a:cs typeface="Overlock"/>
                <a:sym typeface="Overlock"/>
              </a:rPr>
              <a:t>De acuerdo al versículo 27, ¿contra quién estamos pecando al participar en la Santa Cena en una manera indigna?</a:t>
            </a:r>
            <a:endParaRPr sz="6300" dirty="0">
              <a:latin typeface="Overlock"/>
              <a:ea typeface="Overlock"/>
              <a:cs typeface="Overlock"/>
              <a:sym typeface="Overlock"/>
            </a:endParaRPr>
          </a:p>
          <a:p>
            <a:pPr marL="228600" lvl="0" indent="-226218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verlock"/>
              <a:buChar char="•"/>
            </a:pPr>
            <a:r>
              <a:rPr lang="es-EC" sz="6300" dirty="0">
                <a:latin typeface="Overlock"/>
                <a:ea typeface="Overlock"/>
                <a:cs typeface="Overlock"/>
                <a:sym typeface="Overlock"/>
              </a:rPr>
              <a:t> Pecamos contra el cuerpo y la sangre de Cristo.</a:t>
            </a:r>
            <a:endParaRPr sz="6300" dirty="0">
              <a:latin typeface="Overlock"/>
              <a:ea typeface="Overlock"/>
              <a:cs typeface="Overlock"/>
              <a:sym typeface="Overlock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verlock"/>
              <a:buChar char="•"/>
            </a:pPr>
            <a:r>
              <a:rPr lang="es-EC" sz="6300" dirty="0">
                <a:latin typeface="Overlock"/>
                <a:ea typeface="Overlock"/>
                <a:cs typeface="Overlock"/>
                <a:sym typeface="Overlock"/>
              </a:rPr>
              <a:t> Confirma la doctrina de la presencia real.</a:t>
            </a:r>
            <a:endParaRPr sz="6300" dirty="0">
              <a:latin typeface="Overlock"/>
              <a:ea typeface="Overlock"/>
              <a:cs typeface="Overlock"/>
              <a:sym typeface="Overlock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verlock"/>
              <a:buChar char="•"/>
            </a:pPr>
            <a:r>
              <a:rPr lang="es-EC" sz="6300" dirty="0">
                <a:latin typeface="Overlock"/>
                <a:ea typeface="Overlock"/>
                <a:cs typeface="Overlock"/>
                <a:sym typeface="Overlock"/>
              </a:rPr>
              <a:t> Muestra la gran seriedad de lo que está pasando en la Santa Cena.</a:t>
            </a:r>
            <a:endParaRPr sz="6300" dirty="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dirty="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6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 txBox="1">
            <a:spLocks noGrp="1"/>
          </p:cNvSpPr>
          <p:nvPr>
            <p:ph type="body" idx="1"/>
          </p:nvPr>
        </p:nvSpPr>
        <p:spPr>
          <a:xfrm>
            <a:off x="838200" y="2030211"/>
            <a:ext cx="10515600" cy="2797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s-EC" sz="4400" b="1" dirty="0">
                <a:latin typeface="Overlock"/>
                <a:ea typeface="Overlock"/>
                <a:cs typeface="Overlock"/>
                <a:sym typeface="Overlock"/>
              </a:rPr>
              <a:t>Debido a la importancia de la Santa Cena, ¿qué es recomendable hacer antes de tomar la Santa Cena (versículo 28)?</a:t>
            </a:r>
            <a:endParaRPr sz="4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 Queremos examinarnos a nosotros mismos.</a:t>
            </a:r>
            <a:endParaRPr sz="4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7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 txBox="1">
            <a:spLocks noGrp="1"/>
          </p:cNvSpPr>
          <p:nvPr>
            <p:ph type="body" idx="1"/>
          </p:nvPr>
        </p:nvSpPr>
        <p:spPr>
          <a:xfrm>
            <a:off x="838200" y="818266"/>
            <a:ext cx="10515600" cy="5221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8948"/>
              <a:buNone/>
            </a:pPr>
            <a:r>
              <a:rPr lang="es-EC" sz="5200" b="1" dirty="0">
                <a:latin typeface="Overlock"/>
                <a:ea typeface="Overlock"/>
                <a:cs typeface="Overlock"/>
                <a:sym typeface="Overlock"/>
              </a:rPr>
              <a:t>De acuerdo al versículo 29, ¿qué es una parte importante de la examinación?</a:t>
            </a:r>
            <a:endParaRPr sz="5200" dirty="0">
              <a:latin typeface="Overlock"/>
              <a:ea typeface="Overlock"/>
              <a:cs typeface="Overlock"/>
              <a:sym typeface="Overlock"/>
            </a:endParaRPr>
          </a:p>
          <a:p>
            <a:pPr marL="228600" lvl="0" indent="-257854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verlock"/>
              <a:buChar char="•"/>
            </a:pPr>
            <a:r>
              <a:rPr lang="es-EC" sz="5200" dirty="0">
                <a:latin typeface="Overlock"/>
                <a:ea typeface="Overlock"/>
                <a:cs typeface="Overlock"/>
                <a:sym typeface="Overlock"/>
              </a:rPr>
              <a:t> Recordar que el cuerpo y la sangre de Jesús están presentes.</a:t>
            </a:r>
            <a:endParaRPr sz="5200" dirty="0">
              <a:latin typeface="Overlock"/>
              <a:ea typeface="Overlock"/>
              <a:cs typeface="Overlock"/>
              <a:sym typeface="Overlock"/>
            </a:endParaRPr>
          </a:p>
          <a:p>
            <a:pPr marL="228600" lvl="0" indent="-257854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verlock"/>
              <a:buChar char="•"/>
            </a:pPr>
            <a:r>
              <a:rPr lang="es-EC" sz="5200" dirty="0">
                <a:latin typeface="Overlock"/>
                <a:ea typeface="Overlock"/>
                <a:cs typeface="Overlock"/>
                <a:sym typeface="Overlock"/>
              </a:rPr>
              <a:t> Recordar de lo que se trata la Santa Cena.</a:t>
            </a:r>
            <a:endParaRPr sz="5200" dirty="0">
              <a:latin typeface="Overlock"/>
              <a:ea typeface="Overlock"/>
              <a:cs typeface="Overlock"/>
              <a:sym typeface="Overlock"/>
            </a:endParaRPr>
          </a:p>
          <a:p>
            <a:pPr marL="228600" lvl="0" indent="-257854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verlock"/>
              <a:buChar char="•"/>
            </a:pPr>
            <a:r>
              <a:rPr lang="es-EC" sz="5200" dirty="0">
                <a:latin typeface="Overlock"/>
                <a:ea typeface="Overlock"/>
                <a:cs typeface="Overlock"/>
                <a:sym typeface="Overlock"/>
              </a:rPr>
              <a:t> ¿Qué es? ¿Por qué Jesús la instituyó? ¿Qué bendición ofrece la Santa Cena? ¿La necesito?</a:t>
            </a:r>
            <a:endParaRPr sz="5200" dirty="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dirty="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8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 txBox="1">
            <a:spLocks noGrp="1"/>
          </p:cNvSpPr>
          <p:nvPr>
            <p:ph type="body" idx="1"/>
          </p:nvPr>
        </p:nvSpPr>
        <p:spPr>
          <a:xfrm>
            <a:off x="838200" y="985128"/>
            <a:ext cx="10515600" cy="4887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176"/>
              <a:buNone/>
            </a:pPr>
            <a:r>
              <a:rPr lang="es-EC" sz="9300" b="1" dirty="0">
                <a:latin typeface="Overlock"/>
                <a:ea typeface="Overlock"/>
                <a:cs typeface="Overlock"/>
                <a:sym typeface="Overlock"/>
              </a:rPr>
              <a:t>¿De qué manera es un acto de amor el no permitir tomar la Santa Cena a las personas que no han estudiado la enseñanza o que pertenecen a otras iglesias que no creen las enseñanzas de la Biblia?</a:t>
            </a:r>
            <a:r>
              <a:rPr lang="es-EC" sz="9300" dirty="0">
                <a:latin typeface="Overlock"/>
                <a:ea typeface="Overlock"/>
                <a:cs typeface="Overlock"/>
                <a:sym typeface="Overlock"/>
              </a:rPr>
              <a:t> </a:t>
            </a:r>
            <a:endParaRPr sz="9300" dirty="0">
              <a:latin typeface="Overlock"/>
              <a:ea typeface="Overlock"/>
              <a:cs typeface="Overlock"/>
              <a:sym typeface="Overlock"/>
            </a:endParaRPr>
          </a:p>
          <a:p>
            <a:pPr marL="228600" lvl="0" indent="-250409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verlock"/>
              <a:buChar char="•"/>
            </a:pPr>
            <a:r>
              <a:rPr lang="es-EC" sz="9300" dirty="0">
                <a:latin typeface="Overlock"/>
                <a:ea typeface="Overlock"/>
                <a:cs typeface="Overlock"/>
                <a:sym typeface="Overlock"/>
              </a:rPr>
              <a:t> No queremos que participen para evitar que se perjudiquen o se dañen espiritualmente.</a:t>
            </a:r>
            <a:endParaRPr sz="9300" dirty="0">
              <a:latin typeface="Overlock"/>
              <a:ea typeface="Overlock"/>
              <a:cs typeface="Overlock"/>
              <a:sym typeface="Overlock"/>
            </a:endParaRPr>
          </a:p>
          <a:p>
            <a:pPr marL="228600" lvl="0" indent="-250409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verlock"/>
              <a:buChar char="•"/>
            </a:pPr>
            <a:r>
              <a:rPr lang="es-EC" sz="9300" dirty="0">
                <a:latin typeface="Overlock"/>
                <a:ea typeface="Overlock"/>
                <a:cs typeface="Overlock"/>
                <a:sym typeface="Overlock"/>
              </a:rPr>
              <a:t> Queremos instruir primero.</a:t>
            </a:r>
            <a:endParaRPr sz="9300" dirty="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dirty="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9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0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777943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0"/>
          <p:cNvSpPr txBox="1">
            <a:spLocks noGrp="1"/>
          </p:cNvSpPr>
          <p:nvPr>
            <p:ph type="body" idx="1"/>
          </p:nvPr>
        </p:nvSpPr>
        <p:spPr>
          <a:xfrm>
            <a:off x="980295" y="2370261"/>
            <a:ext cx="10231410" cy="2117478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¿Por qué no debemos tomar comunión con iglesias de otras denominaciones que enseñan diferente a lo que enseña la Biblia?</a:t>
            </a:r>
            <a:endParaRPr sz="4400" dirty="0">
              <a:latin typeface="Overlock"/>
              <a:ea typeface="Overlock"/>
              <a:cs typeface="Overlock"/>
              <a:sym typeface="Overlo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body" idx="1"/>
          </p:nvPr>
        </p:nvSpPr>
        <p:spPr>
          <a:xfrm>
            <a:off x="674100" y="1342683"/>
            <a:ext cx="10843800" cy="3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Querido Señor Jesús, te agradecemos por la oportunidad para estudiar tu Palabra especialmente concerniente a la Santa Comunión. Ayúdanos a apreciar y a entender la unidad que nos da mientras nos conecta a ti y a aquellos con quienes la celebramos. En tu nombre oramos. Amén.</a:t>
            </a:r>
            <a:endParaRPr sz="4400" dirty="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99" name="Google Shape;99;p3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"/>
          <p:cNvSpPr txBox="1">
            <a:spLocks noGrp="1"/>
          </p:cNvSpPr>
          <p:nvPr>
            <p:ph type="body" idx="1"/>
          </p:nvPr>
        </p:nvSpPr>
        <p:spPr>
          <a:xfrm>
            <a:off x="838200" y="1975201"/>
            <a:ext cx="10515600" cy="2907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es-EC" sz="4400" b="1" dirty="0">
                <a:latin typeface="Overlock"/>
                <a:ea typeface="Overlock"/>
                <a:cs typeface="Overlock"/>
                <a:sym typeface="Overlock"/>
              </a:rPr>
              <a:t>¿Qué demuestra el tomar comunión con alguien?</a:t>
            </a:r>
            <a:endParaRPr sz="44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s-EC" sz="4400" dirty="0">
                <a:latin typeface="Arial"/>
                <a:ea typeface="Arial"/>
                <a:cs typeface="Arial"/>
                <a:sym typeface="Arial"/>
              </a:rPr>
              <a:t> Unidad</a:t>
            </a:r>
            <a:endParaRPr sz="44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s-EC" sz="4400" dirty="0">
                <a:latin typeface="Arial"/>
                <a:ea typeface="Arial"/>
                <a:cs typeface="Arial"/>
                <a:sym typeface="Arial"/>
              </a:rPr>
              <a:t> Compañerismo</a:t>
            </a:r>
            <a:endParaRPr sz="4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1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 txBox="1">
            <a:spLocks noGrp="1"/>
          </p:cNvSpPr>
          <p:nvPr>
            <p:ph type="body" idx="1"/>
          </p:nvPr>
        </p:nvSpPr>
        <p:spPr>
          <a:xfrm>
            <a:off x="838200" y="997909"/>
            <a:ext cx="10515600" cy="4862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9364"/>
              <a:buNone/>
            </a:pPr>
            <a:r>
              <a:rPr lang="es-EC" sz="5200" b="1" dirty="0">
                <a:latin typeface="Overlock"/>
                <a:ea typeface="Overlock"/>
                <a:cs typeface="Overlock"/>
                <a:sym typeface="Overlock"/>
              </a:rPr>
              <a:t>¿Cómo puede el tomar comunión en una iglesia que, por ejemplo, enseña que el cuerpo y la sangre de Jesús no están presentes, ser dañino para la fe de las personas?</a:t>
            </a:r>
            <a:endParaRPr sz="5200" dirty="0">
              <a:latin typeface="Overlock"/>
              <a:ea typeface="Overlock"/>
              <a:cs typeface="Overlock"/>
              <a:sym typeface="Overlock"/>
            </a:endParaRPr>
          </a:p>
          <a:p>
            <a:pPr marL="228600" lvl="0" indent="-248031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verlock"/>
              <a:buChar char="•"/>
            </a:pPr>
            <a:r>
              <a:rPr lang="es-EC" sz="5200" dirty="0">
                <a:latin typeface="Overlock"/>
                <a:ea typeface="Overlock"/>
                <a:cs typeface="Overlock"/>
                <a:sym typeface="Overlock"/>
              </a:rPr>
              <a:t> Por sus acciones, está aprobando que usted está de acuerdo con sus enseñanzas.</a:t>
            </a:r>
            <a:endParaRPr sz="5200" dirty="0">
              <a:latin typeface="Overlock"/>
              <a:ea typeface="Overlock"/>
              <a:cs typeface="Overlock"/>
              <a:sym typeface="Overlock"/>
            </a:endParaRPr>
          </a:p>
          <a:p>
            <a:pPr marL="228600" lvl="0" indent="-248031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verlock"/>
              <a:buChar char="•"/>
            </a:pPr>
            <a:r>
              <a:rPr lang="es-EC" sz="5200" dirty="0">
                <a:latin typeface="Overlock"/>
                <a:ea typeface="Overlock"/>
                <a:cs typeface="Overlock"/>
                <a:sym typeface="Overlock"/>
              </a:rPr>
              <a:t> La impresión que no es serio.</a:t>
            </a:r>
            <a:endParaRPr sz="5200" dirty="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dirty="0">
              <a:latin typeface="Overlock"/>
              <a:ea typeface="Overlock"/>
              <a:cs typeface="Overlock"/>
              <a:sym typeface="Overlock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2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35" name="Google Shape;235;p23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936" y="265451"/>
            <a:ext cx="10168128" cy="667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4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810464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4"/>
          <p:cNvSpPr txBox="1">
            <a:spLocks noGrp="1"/>
          </p:cNvSpPr>
          <p:nvPr>
            <p:ph type="body" idx="1"/>
          </p:nvPr>
        </p:nvSpPr>
        <p:spPr>
          <a:xfrm>
            <a:off x="3700905" y="3161515"/>
            <a:ext cx="10515600" cy="463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None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La Oración</a:t>
            </a:r>
            <a:endParaRPr sz="1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25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7118"/>
            <a:ext cx="12390634" cy="726060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5"/>
          <p:cNvSpPr txBox="1">
            <a:spLocks noGrp="1"/>
          </p:cNvSpPr>
          <p:nvPr>
            <p:ph type="body" idx="1"/>
          </p:nvPr>
        </p:nvSpPr>
        <p:spPr>
          <a:xfrm>
            <a:off x="-1664244" y="954771"/>
            <a:ext cx="10515600" cy="463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</a:pPr>
            <a:r>
              <a:rPr lang="es-EC" sz="4400" dirty="0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La Tarea</a:t>
            </a:r>
            <a:endParaRPr sz="1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26" descr="Interfaz de usuario gráfica, Aplicación&#10;&#10;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Las Enseñanzas de Jesús #3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7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67128"/>
            <a:ext cx="12192000" cy="808546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7"/>
          <p:cNvSpPr txBox="1">
            <a:spLocks noGrp="1"/>
          </p:cNvSpPr>
          <p:nvPr>
            <p:ph type="body" idx="1"/>
          </p:nvPr>
        </p:nvSpPr>
        <p:spPr>
          <a:xfrm>
            <a:off x="2173125" y="909444"/>
            <a:ext cx="10515600" cy="463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None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La Despedida</a:t>
            </a:r>
            <a:endParaRPr sz="1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270" name="Google Shape;270;p28" descr="Screen Clipp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936" y="265451"/>
            <a:ext cx="10168128" cy="667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838200" y="2235708"/>
            <a:ext cx="10515600" cy="238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Overlock"/>
              <a:buNone/>
            </a:pPr>
            <a:r>
              <a:rPr lang="es-EC" dirty="0">
                <a:latin typeface="Overlock"/>
                <a:ea typeface="Overlock"/>
                <a:cs typeface="Overlock"/>
                <a:sym typeface="Overlock"/>
              </a:rPr>
              <a:t>Las Preguntas de Repaso</a:t>
            </a:r>
            <a:br>
              <a:rPr lang="es-EC" sz="10000" dirty="0">
                <a:latin typeface="Arial"/>
                <a:ea typeface="Arial"/>
                <a:cs typeface="Arial"/>
                <a:sym typeface="Arial"/>
              </a:rPr>
            </a:br>
            <a:r>
              <a:rPr lang="es-EC" sz="4000" dirty="0">
                <a:latin typeface="Overlock"/>
                <a:ea typeface="Overlock"/>
                <a:cs typeface="Overlock"/>
                <a:sym typeface="Overlock"/>
              </a:rPr>
              <a:t>(10 minutos)</a:t>
            </a:r>
            <a:endParaRPr sz="4000" dirty="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0" y="379158"/>
            <a:ext cx="12192000" cy="6099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Overlock"/>
              <a:buNone/>
            </a:pPr>
            <a:r>
              <a:rPr lang="es-EC" dirty="0">
                <a:latin typeface="Overlock"/>
                <a:ea typeface="Overlock"/>
                <a:cs typeface="Overlock"/>
                <a:sym typeface="Overlock"/>
              </a:rPr>
              <a:t>¿Por qué es la Santa Cena poderosa?</a:t>
            </a:r>
            <a:endParaRPr dirty="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2" name="Google Shape;112;p5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>
            <a:spLocks noGrp="1"/>
          </p:cNvSpPr>
          <p:nvPr>
            <p:ph type="body" idx="1"/>
          </p:nvPr>
        </p:nvSpPr>
        <p:spPr>
          <a:xfrm>
            <a:off x="838200" y="1916758"/>
            <a:ext cx="10515600" cy="2387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</a:pPr>
            <a:endParaRPr sz="44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Char char="•"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 Es poderosa debido a la Palabra de Dios.</a:t>
            </a:r>
            <a:endParaRPr sz="44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Char char="•"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 Dios dice que da el perdón de los pecados.</a:t>
            </a:r>
            <a:endParaRPr sz="4400" dirty="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18" name="Google Shape;118;p6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body" idx="1"/>
          </p:nvPr>
        </p:nvSpPr>
        <p:spPr>
          <a:xfrm>
            <a:off x="838200" y="2619596"/>
            <a:ext cx="10515600" cy="161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¿Cómo puede ser que el tomar la Santa Cena sea dañino?</a:t>
            </a:r>
            <a:endParaRPr sz="4400" dirty="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25" name="Google Shape;125;p7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>
            <a:spLocks noGrp="1"/>
          </p:cNvSpPr>
          <p:nvPr>
            <p:ph type="body" idx="1"/>
          </p:nvPr>
        </p:nvSpPr>
        <p:spPr>
          <a:xfrm>
            <a:off x="838200" y="2597169"/>
            <a:ext cx="10515600" cy="1663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Char char="•"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 Pablo habla de esto en 1 Corintios.</a:t>
            </a:r>
            <a:endParaRPr sz="44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Char char="•"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 En una manera indigna.</a:t>
            </a:r>
            <a:endParaRPr sz="4400" dirty="0"/>
          </a:p>
        </p:txBody>
      </p:sp>
      <p:sp>
        <p:nvSpPr>
          <p:cNvPr id="131" name="Google Shape;131;p8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>
            <a:spLocks noGrp="1"/>
          </p:cNvSpPr>
          <p:nvPr>
            <p:ph type="body" idx="1"/>
          </p:nvPr>
        </p:nvSpPr>
        <p:spPr>
          <a:xfrm>
            <a:off x="265415" y="2513848"/>
            <a:ext cx="11661169" cy="183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La Santa Cena fortalece y muestra nuestra conexión con Dios. ¿Qué otra conexión es demostrada por medio de la Santa Comunión?</a:t>
            </a:r>
            <a:endParaRPr sz="4400" dirty="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138" name="Google Shape;138;p9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>
            <a:spLocks noGrp="1"/>
          </p:cNvSpPr>
          <p:nvPr>
            <p:ph type="body" idx="1"/>
          </p:nvPr>
        </p:nvSpPr>
        <p:spPr>
          <a:xfrm>
            <a:off x="838200" y="2207159"/>
            <a:ext cx="10515600" cy="244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Char char="•"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 La conexión con el cuerpo de creyentes.</a:t>
            </a:r>
            <a:endParaRPr sz="44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Char char="•"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 Una unidad con los que creen lo mismo.</a:t>
            </a:r>
            <a:endParaRPr sz="44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Char char="•"/>
            </a:pPr>
            <a:r>
              <a:rPr lang="es-EC" sz="4400" dirty="0">
                <a:latin typeface="Overlock"/>
                <a:ea typeface="Overlock"/>
                <a:cs typeface="Overlock"/>
                <a:sym typeface="Overlock"/>
              </a:rPr>
              <a:t> Una unidad doctrinal.</a:t>
            </a:r>
            <a:endParaRPr sz="4400" dirty="0"/>
          </a:p>
        </p:txBody>
      </p:sp>
      <p:sp>
        <p:nvSpPr>
          <p:cNvPr id="144" name="Google Shape;144;p10"/>
          <p:cNvSpPr txBox="1">
            <a:spLocks noGrp="1"/>
          </p:cNvSpPr>
          <p:nvPr>
            <p:ph type="ftr" idx="11"/>
          </p:nvPr>
        </p:nvSpPr>
        <p:spPr>
          <a:xfrm>
            <a:off x="0" y="63119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C"/>
              <a:t>Las Enseñanzas de Jesús #3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</Words>
  <Application>Microsoft Macintosh PowerPoint</Application>
  <PresentationFormat>Widescreen</PresentationFormat>
  <Paragraphs>93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Overlock</vt:lpstr>
      <vt:lpstr>Office Theme</vt:lpstr>
      <vt:lpstr>PowerPoint Presentation</vt:lpstr>
      <vt:lpstr>PowerPoint Presentation</vt:lpstr>
      <vt:lpstr>Las Preguntas de Repaso (10 minutos)</vt:lpstr>
      <vt:lpstr>¿Por qué es la Santa Cena poderosa?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Lección 4 (40 minutos)</vt:lpstr>
      <vt:lpstr>PowerPoint Presentation</vt:lpstr>
      <vt:lpstr>Preguntas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Schulte</dc:creator>
  <cp:lastModifiedBy>juan david escobar amaya</cp:lastModifiedBy>
  <cp:revision>1</cp:revision>
  <dcterms:created xsi:type="dcterms:W3CDTF">2019-08-24T17:54:58Z</dcterms:created>
  <dcterms:modified xsi:type="dcterms:W3CDTF">2023-01-28T19:34:44Z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0x010100469A67C346E6B04F8F3828DDC292199C</vt:lpwstr>
  </property>
</Properties>
</file>