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qhjNuZdEF3ky123OBv1VjiO4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4a410671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4a410671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¿Quién vive en nuestra comunidad? ¿Cuáles son los grupos de edad, etnias, idiomas y antecedentes culturales predominantes?</a:t>
            </a:r>
            <a:br>
              <a:rPr lang="en-US"/>
            </a:br>
            <a:r>
              <a:rPr lang="en-US"/>
              <a:t>¿Cuáles son los principales desafíos y necesidades que enfrenta la gente en esta comunidad?</a:t>
            </a:r>
            <a:br>
              <a:rPr lang="en-US"/>
            </a:br>
            <a:r>
              <a:rPr lang="en-US"/>
              <a:t>¿Qué eventos locales, tradiciones o prácticas culturales son significativos aquí?</a:t>
            </a:r>
            <a:endParaRPr/>
          </a:p>
        </p:txBody>
      </p:sp>
      <p:sp>
        <p:nvSpPr>
          <p:cNvPr id="208" name="Google Shape;2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Cuanto más específico, creativo e intencional sea, mejor. Por ejemplo, en lugar de poner volantes en las puertas, podría ser más valioso que cada miembro del grupo programara visitas a dos posibles miembros. En lugar de crear una página de Facebook y publicar algo genérico, podría enviar mensajes personalizados de Facebook a 20 personas.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Tus pasos podrían incluir lo que aprendiste en esta clase, incluyendo estrategias para invitar a otros y para conectar con otros. Podrías crear oportunidades para aprovechar la hospitalidad para la difusión. Podrías compartir tu testimonio con otros.</a:t>
            </a:r>
            <a:endParaRPr/>
          </a:p>
        </p:txBody>
      </p:sp>
      <p:sp>
        <p:nvSpPr>
          <p:cNvPr id="219" name="Google Shape;2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4a4106714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74a4106714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Apertura</a:t>
            </a:r>
            <a:endParaRPr/>
          </a:p>
          <a:p>
            <a:pPr indent="0" lvl="0" marL="0" rtl="0" algn="l">
              <a:spcBef>
                <a:spcPts val="0"/>
              </a:spcBef>
              <a:spcAft>
                <a:spcPts val="0"/>
              </a:spcAft>
              <a:buNone/>
            </a:pPr>
            <a:r>
              <a:rPr lang="en-US"/>
              <a:t>Señor Jesús, nuestro Salvador y Anfitrión celestial, te damos gracias porque nos has recibido en tu gracia y nos has dado todo lo que necesitamos: perdón, paz y vida eterna en tu nombre. Así como tú abriste tu mesa a pecadores y nos invitas a tu banquete celestial, ayúdanos hoy a reflexionar sobre cómo podemos reflejar tu amor al recibir a otros con hospitalidad. Guíanos con tu Espíritu para que esta clase nos ayude a ver oportunidades de compartir tu evangelio con amor y confianza. En tu santo nombre oramos. Amén.</a:t>
            </a:r>
            <a:endParaRPr/>
          </a:p>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 iglesia de Filipos se estableció durante el segundo viaje misionero de Pablo, como se describe en Hechos 16. Tras recibir una visión que lo llamaba a Macedonia, Pablo viajó a Filipos, donde conoció a Lidia, una comerciante que se convirtió en una de las primeras conversas. Pablo y Silas fueron posteriormente encarcelados, pero milagrosamente liberados, lo que condujo a la conversión del carcelero y su familia. La iglesia de Filipos se convirtió en un firme defensor del ministerio de Pablo, conocido por su generosidad y fe firme. La carta de Pablo a los filipenses refleja su profundo afecto por ellos y su aliento a permanecer unidos en su fe y misión.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Lean Filipenses 1:27: «Pase lo que pase, compórtense de una manera digna del evangelio de Cristo. Así, ya sea que vaya a verlos, o solo tenga noticias de ustedes en mi ausencia, sabré que se mantienen firmes en un mismo Espíritu, luchando unánimes por la fe del evangelio».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Conectar la unidad de los creyentes filipenses con el propósito de un Grupo Sembrador trabajando juntos en la evangelización.</a:t>
            </a:r>
            <a:endParaRPr/>
          </a:p>
        </p:txBody>
      </p:sp>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b="1" lang="en-US" sz="1800">
                <a:latin typeface="Times New Roman"/>
                <a:ea typeface="Times New Roman"/>
                <a:cs typeface="Times New Roman"/>
                <a:sym typeface="Times New Roman"/>
              </a:rPr>
              <a:t>Lectura: Romanos 12:3-9</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Pablo nos recuerda que, como cuerpo de Cristo, cada uno tiene un papel importante según los dones que Dios le ha dado. En la evangelización, no todos harán lo mismo, pero todos pueden contribuir de alguna manera.</a:t>
            </a:r>
            <a:endParaRPr/>
          </a:p>
          <a:p>
            <a:pPr indent="0" lvl="0" marL="0" rtl="0" algn="l">
              <a:spcBef>
                <a:spcPts val="0"/>
              </a:spcBef>
              <a:spcAft>
                <a:spcPts val="0"/>
              </a:spcAft>
              <a:buNone/>
            </a:pPr>
            <a:r>
              <a:t/>
            </a:r>
            <a:endParaRPr/>
          </a:p>
        </p:txBody>
      </p:sp>
      <p:sp>
        <p:nvSpPr>
          <p:cNvPr id="172" name="Google Shape;1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Una buena declaración de misión es bíblica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Dado que Dios nos habla a través de su Palabra, no podríamos formular una buena declaración de misión a menos que esté basada en la Biblia.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Una buena declaración de misión es equilibrada.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Una buena declaración de misión se enfocará en ambos aspectos del ministerio que Jesús mencionó en la gran comisión: ir hacia los perdidos con el evangelio (evangelización) y enseñar todo (nutrición o discipulado).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Una buena declaración de misión es breve.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Expone la razón por la cual tu grupo existe.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Una buena declaración de misión es, en efecto, una declaración.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 sujeto: quién realiza la acción</a:t>
            </a:r>
            <a:br>
              <a:rPr lang="en-US"/>
            </a:br>
            <a:r>
              <a:rPr lang="en-US"/>
              <a:t>Un verbo: la acción</a:t>
            </a:r>
            <a:br>
              <a:rPr lang="en-US"/>
            </a:br>
            <a:r>
              <a:rPr lang="en-US"/>
              <a:t>Un objeto: el receptor directo o indirecto de la acción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Grupo Sembrador Quito existe para servir a todas las personas con el evangelio de Jesucristo tal como se revela en las Sagradas Escrituras.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Una buena declaración de misión es clara, especialmente para los miembros.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las personas no entienden tu declaración de misión, tiene poco valor.</a:t>
            </a:r>
            <a:br>
              <a:rPr lang="en-US"/>
            </a:br>
            <a:endParaRPr/>
          </a:p>
          <a:p>
            <a:pPr indent="0" lvl="0" marL="0" rtl="0" algn="l">
              <a:spcBef>
                <a:spcPts val="0"/>
              </a:spcBef>
              <a:spcAft>
                <a:spcPts val="0"/>
              </a:spcAft>
              <a:buNone/>
            </a:pPr>
            <a:r>
              <a:rPr lang="en-US"/>
              <a:t>Un ejemplo:</a:t>
            </a:r>
            <a:endParaRPr/>
          </a:p>
          <a:p>
            <a:pPr indent="0" lvl="0" marL="0" rtl="0" algn="l">
              <a:spcBef>
                <a:spcPts val="0"/>
              </a:spcBef>
              <a:spcAft>
                <a:spcPts val="0"/>
              </a:spcAft>
              <a:buNone/>
            </a:pPr>
            <a:r>
              <a:rPr lang="en-US"/>
              <a:t>Grupo Sembrador Quito existe para servir a todas las personas con el evangelio, compartiendo el mensaje de salvación con los perdidos, animando a los no alcanzados y a los alejados para que tengan contacto regular con la Palabra y el sacramento, y enseñando y entrenando a los miembros para que maduren más en su fe.</a:t>
            </a:r>
            <a:endParaRPr/>
          </a:p>
          <a:p>
            <a:pPr indent="0" lvl="0" marL="0" rtl="0" algn="l">
              <a:spcBef>
                <a:spcPts val="0"/>
              </a:spcBef>
              <a:spcAft>
                <a:spcPts val="0"/>
              </a:spcAft>
              <a:buNone/>
            </a:pPr>
            <a:r>
              <a:t/>
            </a:r>
            <a:endParaRPr/>
          </a:p>
        </p:txBody>
      </p:sp>
      <p:sp>
        <p:nvSpPr>
          <p:cNvPr id="190" name="Google Shape;1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8"/>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18"/>
          <p:cNvGrpSpPr/>
          <p:nvPr/>
        </p:nvGrpSpPr>
        <p:grpSpPr>
          <a:xfrm flipH="1">
            <a:off x="0" y="0"/>
            <a:ext cx="567782" cy="3306479"/>
            <a:chOff x="11619770" y="-2005"/>
            <a:chExt cx="567782" cy="3306479"/>
          </a:xfrm>
        </p:grpSpPr>
        <p:sp>
          <p:nvSpPr>
            <p:cNvPr id="25" name="Google Shape;25;p18"/>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18"/>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2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7"/>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27"/>
          <p:cNvGrpSpPr/>
          <p:nvPr/>
        </p:nvGrpSpPr>
        <p:grpSpPr>
          <a:xfrm rot="10800000">
            <a:off x="0" y="3551521"/>
            <a:ext cx="567782" cy="3306479"/>
            <a:chOff x="11619770" y="-2005"/>
            <a:chExt cx="567782" cy="3306479"/>
          </a:xfrm>
        </p:grpSpPr>
        <p:sp>
          <p:nvSpPr>
            <p:cNvPr id="86" name="Google Shape;86;p27"/>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27"/>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28"/>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8"/>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28"/>
          <p:cNvGrpSpPr/>
          <p:nvPr/>
        </p:nvGrpSpPr>
        <p:grpSpPr>
          <a:xfrm rot="10800000">
            <a:off x="0" y="3551521"/>
            <a:ext cx="567782" cy="3306479"/>
            <a:chOff x="11619770" y="-2005"/>
            <a:chExt cx="567782" cy="3306479"/>
          </a:xfrm>
        </p:grpSpPr>
        <p:sp>
          <p:nvSpPr>
            <p:cNvPr id="95" name="Google Shape;95;p28"/>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28"/>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0"/>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 name="Google Shape;35;p20"/>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1"/>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2"/>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2"/>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2"/>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2"/>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2"/>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3"/>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5"/>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6"/>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p:nvPr>
            <p:ph idx="2" type="pic"/>
          </p:nvPr>
        </p:nvSpPr>
        <p:spPr>
          <a:xfrm>
            <a:off x="5353969" y="987425"/>
            <a:ext cx="5694503" cy="4873625"/>
          </a:xfrm>
          <a:prstGeom prst="rect">
            <a:avLst/>
          </a:prstGeom>
          <a:noFill/>
          <a:ln>
            <a:noFill/>
          </a:ln>
        </p:spPr>
      </p:sp>
      <p:sp>
        <p:nvSpPr>
          <p:cNvPr id="75" name="Google Shape;75;p26"/>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7"/>
          <p:cNvGrpSpPr/>
          <p:nvPr/>
        </p:nvGrpSpPr>
        <p:grpSpPr>
          <a:xfrm flipH="1" rot="10800000">
            <a:off x="11626076" y="3551521"/>
            <a:ext cx="567782" cy="3306479"/>
            <a:chOff x="11619770" y="-2005"/>
            <a:chExt cx="567782" cy="3306479"/>
          </a:xfrm>
        </p:grpSpPr>
        <p:sp>
          <p:nvSpPr>
            <p:cNvPr id="16" name="Google Shape;16;p17"/>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17"/>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4a4106714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4a4106714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4a4106714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4a4106714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4a4106714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8</a:t>
            </a:r>
            <a:endParaRPr/>
          </a:p>
        </p:txBody>
      </p:sp>
      <p:sp>
        <p:nvSpPr>
          <p:cNvPr id="106" name="Google Shape;106;g374a4106714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4a4106714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4a4106714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type="title"/>
          </p:nvPr>
        </p:nvSpPr>
        <p:spPr>
          <a:xfrm>
            <a:off x="816873" y="530351"/>
            <a:ext cx="7778488" cy="1161289"/>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5400"/>
              <a:buFont typeface="Avenir"/>
              <a:buNone/>
            </a:pPr>
            <a:r>
              <a:rPr lang="en-US" sz="5400"/>
              <a:t>UN EJEMPLO</a:t>
            </a:r>
            <a:endParaRPr sz="5400">
              <a:latin typeface="Avenir"/>
              <a:ea typeface="Avenir"/>
              <a:cs typeface="Avenir"/>
              <a:sym typeface="Avenir"/>
            </a:endParaRPr>
          </a:p>
        </p:txBody>
      </p:sp>
      <p:sp>
        <p:nvSpPr>
          <p:cNvPr id="204" name="Google Shape;204;p10"/>
          <p:cNvSpPr txBox="1"/>
          <p:nvPr>
            <p:ph idx="1" type="body"/>
          </p:nvPr>
        </p:nvSpPr>
        <p:spPr>
          <a:xfrm>
            <a:off x="814656" y="2103120"/>
            <a:ext cx="9815244" cy="403098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lang="en-US" sz="2800"/>
              <a:t>Grupo Sembrador Quito existe para servir a todas las personas con el evangelio, compartiendo el mensaje de salvación con los perdidos, animando a los no alcanzados y a los alejados para que tengan contacto regular con la Palabra y el sacramento, y enseñando y entrenando a los miembros para que maduren más en su fe.</a:t>
            </a:r>
            <a:endParaRPr sz="28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1" name="Google Shape;211;p11"/>
          <p:cNvSpPr txBox="1"/>
          <p:nvPr>
            <p:ph type="title"/>
          </p:nvPr>
        </p:nvSpPr>
        <p:spPr>
          <a:xfrm>
            <a:off x="814656" y="275888"/>
            <a:ext cx="5807818" cy="1507193"/>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ANÁLISIS</a:t>
            </a:r>
            <a:endParaRPr sz="4000"/>
          </a:p>
        </p:txBody>
      </p:sp>
      <p:sp>
        <p:nvSpPr>
          <p:cNvPr id="212" name="Google Shape;212;p11"/>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3" name="Google Shape;213;p11"/>
          <p:cNvSpPr txBox="1"/>
          <p:nvPr>
            <p:ph idx="1" type="body"/>
          </p:nvPr>
        </p:nvSpPr>
        <p:spPr>
          <a:xfrm>
            <a:off x="814656" y="1783081"/>
            <a:ext cx="5568215" cy="4669674"/>
          </a:xfrm>
          <a:prstGeom prst="rect">
            <a:avLst/>
          </a:prstGeom>
          <a:noFill/>
          <a:ln>
            <a:noFill/>
          </a:ln>
        </p:spPr>
        <p:txBody>
          <a:bodyPr anchorCtr="0" anchor="t" bIns="45700" lIns="91425" spcFirstLastPara="1" rIns="91425" wrap="square" tIns="45700">
            <a:normAutofit/>
          </a:bodyPr>
          <a:lstStyle/>
          <a:p>
            <a:pPr indent="-514350" lvl="0" marL="514350" rtl="0" algn="l">
              <a:lnSpc>
                <a:spcPct val="130000"/>
              </a:lnSpc>
              <a:spcBef>
                <a:spcPts val="0"/>
              </a:spcBef>
              <a:spcAft>
                <a:spcPts val="0"/>
              </a:spcAft>
              <a:buClr>
                <a:schemeClr val="dk1"/>
              </a:buClr>
              <a:buSzPts val="2040"/>
              <a:buFont typeface="Avenir"/>
              <a:buAutoNum type="arabicPeriod"/>
            </a:pPr>
            <a:r>
              <a:rPr lang="en-US" sz="2400">
                <a:latin typeface="Avenir"/>
                <a:ea typeface="Avenir"/>
                <a:cs typeface="Avenir"/>
                <a:sym typeface="Avenir"/>
              </a:rPr>
              <a:t>¿Quienes son nuestros vecinos?</a:t>
            </a:r>
            <a:endParaRPr/>
          </a:p>
          <a:p>
            <a:pPr indent="-514350" lvl="0" marL="514350" rtl="0" algn="l">
              <a:lnSpc>
                <a:spcPct val="130000"/>
              </a:lnSpc>
              <a:spcBef>
                <a:spcPts val="1000"/>
              </a:spcBef>
              <a:spcAft>
                <a:spcPts val="0"/>
              </a:spcAft>
              <a:buClr>
                <a:schemeClr val="dk1"/>
              </a:buClr>
              <a:buSzPts val="2040"/>
              <a:buFont typeface="Avenir"/>
              <a:buAutoNum type="arabicPeriod"/>
            </a:pPr>
            <a:r>
              <a:rPr lang="en-US" sz="2400">
                <a:latin typeface="Avenir"/>
                <a:ea typeface="Avenir"/>
                <a:cs typeface="Avenir"/>
                <a:sym typeface="Avenir"/>
              </a:rPr>
              <a:t>¿Cuáles son las necesidades en su comunidad? </a:t>
            </a:r>
            <a:endParaRPr/>
          </a:p>
          <a:p>
            <a:pPr indent="-514350" lvl="0" marL="514350" rtl="0" algn="l">
              <a:lnSpc>
                <a:spcPct val="130000"/>
              </a:lnSpc>
              <a:spcBef>
                <a:spcPts val="1000"/>
              </a:spcBef>
              <a:spcAft>
                <a:spcPts val="0"/>
              </a:spcAft>
              <a:buClr>
                <a:schemeClr val="dk1"/>
              </a:buClr>
              <a:buSzPts val="2040"/>
              <a:buFont typeface="Avenir"/>
              <a:buAutoNum type="arabicPeriod"/>
            </a:pPr>
            <a:r>
              <a:rPr lang="en-US" sz="2400">
                <a:latin typeface="Avenir"/>
                <a:ea typeface="Avenir"/>
                <a:cs typeface="Avenir"/>
                <a:sym typeface="Avenir"/>
              </a:rPr>
              <a:t>¿Cuáles son los dones de los miembros de su grupo?</a:t>
            </a:r>
            <a:endParaRPr/>
          </a:p>
          <a:p>
            <a:pPr indent="-514350" lvl="0" marL="514350" rtl="0" algn="l">
              <a:lnSpc>
                <a:spcPct val="130000"/>
              </a:lnSpc>
              <a:spcBef>
                <a:spcPts val="1000"/>
              </a:spcBef>
              <a:spcAft>
                <a:spcPts val="0"/>
              </a:spcAft>
              <a:buClr>
                <a:schemeClr val="dk1"/>
              </a:buClr>
              <a:buSzPts val="2040"/>
              <a:buFont typeface="Avenir"/>
              <a:buAutoNum type="arabicPeriod"/>
            </a:pPr>
            <a:r>
              <a:rPr lang="en-US" sz="2400">
                <a:latin typeface="Avenir"/>
                <a:ea typeface="Avenir"/>
                <a:cs typeface="Avenir"/>
                <a:sym typeface="Avenir"/>
              </a:rPr>
              <a:t>¿Cuáles son los recursos de su grupo?</a:t>
            </a:r>
            <a:endParaRPr/>
          </a:p>
          <a:p>
            <a:pPr indent="-514350" lvl="0" marL="514350" rtl="0" algn="l">
              <a:lnSpc>
                <a:spcPct val="130000"/>
              </a:lnSpc>
              <a:spcBef>
                <a:spcPts val="1000"/>
              </a:spcBef>
              <a:spcAft>
                <a:spcPts val="0"/>
              </a:spcAft>
              <a:buClr>
                <a:schemeClr val="dk1"/>
              </a:buClr>
              <a:buSzPts val="2040"/>
              <a:buFont typeface="Avenir"/>
              <a:buAutoNum type="arabicPeriod"/>
            </a:pPr>
            <a:r>
              <a:rPr lang="en-US" sz="2400"/>
              <a:t>¿Qué le apasiona a nuestro grupo?</a:t>
            </a:r>
            <a:endParaRPr sz="2400">
              <a:latin typeface="Avenir"/>
              <a:ea typeface="Avenir"/>
              <a:cs typeface="Avenir"/>
              <a:sym typeface="Avenir"/>
            </a:endParaRPr>
          </a:p>
        </p:txBody>
      </p:sp>
      <p:sp>
        <p:nvSpPr>
          <p:cNvPr id="214" name="Google Shape;214;p11"/>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few people writing on a whiteboard&#10;&#10;AI-generated content may be incorrect." id="215" name="Google Shape;215;p11"/>
          <p:cNvPicPr preferRelativeResize="0"/>
          <p:nvPr/>
        </p:nvPicPr>
        <p:blipFill rotWithShape="1">
          <a:blip r:embed="rId4">
            <a:alphaModFix/>
          </a:blip>
          <a:srcRect b="1" l="20574" r="29802"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2" name="Google Shape;222;p12"/>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3" name="Google Shape;223;p12"/>
          <p:cNvSpPr txBox="1"/>
          <p:nvPr>
            <p:ph idx="1" type="body"/>
          </p:nvPr>
        </p:nvSpPr>
        <p:spPr>
          <a:xfrm>
            <a:off x="814656" y="2400301"/>
            <a:ext cx="5568215" cy="3733800"/>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lang="en-US" sz="2800"/>
              <a:t>Explica en detalle los pasos que tomará tu grupo para buscar a los perdidos y conectarlos con el Evangelio.</a:t>
            </a:r>
            <a:endParaRPr sz="2800">
              <a:latin typeface="Avenir"/>
              <a:ea typeface="Avenir"/>
              <a:cs typeface="Avenir"/>
              <a:sym typeface="Avenir"/>
            </a:endParaRPr>
          </a:p>
        </p:txBody>
      </p:sp>
      <p:sp>
        <p:nvSpPr>
          <p:cNvPr id="224" name="Google Shape;224;p12"/>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few people writing on a whiteboard&#10;&#10;AI-generated content may be incorrect." id="225" name="Google Shape;225;p12"/>
          <p:cNvPicPr preferRelativeResize="0"/>
          <p:nvPr/>
        </p:nvPicPr>
        <p:blipFill rotWithShape="1">
          <a:blip r:embed="rId4">
            <a:alphaModFix/>
          </a:blip>
          <a:srcRect b="1" l="20574" r="29802"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
        <p:nvSpPr>
          <p:cNvPr id="226" name="Google Shape;226;p12"/>
          <p:cNvSpPr txBox="1"/>
          <p:nvPr/>
        </p:nvSpPr>
        <p:spPr>
          <a:xfrm>
            <a:off x="814656" y="332695"/>
            <a:ext cx="5807818" cy="1734912"/>
          </a:xfrm>
          <a:prstGeom prst="rect">
            <a:avLst/>
          </a:prstGeom>
          <a:noFill/>
          <a:ln>
            <a:noFill/>
          </a:ln>
        </p:spPr>
        <p:txBody>
          <a:bodyPr anchorCtr="0" anchor="b" bIns="45700" lIns="91425" spcFirstLastPara="1" rIns="91425" wrap="square" tIns="45700">
            <a:normAutofit/>
          </a:bodyPr>
          <a:lstStyle/>
          <a:p>
            <a:pPr indent="0" lvl="0" marL="0" marR="0" rtl="0" algn="l">
              <a:lnSpc>
                <a:spcPct val="120000"/>
              </a:lnSpc>
              <a:spcBef>
                <a:spcPts val="0"/>
              </a:spcBef>
              <a:spcAft>
                <a:spcPts val="0"/>
              </a:spcAft>
              <a:buClr>
                <a:schemeClr val="dk1"/>
              </a:buClr>
              <a:buSzPts val="4000"/>
              <a:buFont typeface="Avenir"/>
              <a:buNone/>
            </a:pPr>
            <a:r>
              <a:rPr b="0" i="0" lang="en-US" sz="4000" u="none" cap="none" strike="noStrike">
                <a:solidFill>
                  <a:schemeClr val="dk1"/>
                </a:solidFill>
                <a:latin typeface="Avenir"/>
                <a:ea typeface="Avenir"/>
                <a:cs typeface="Avenir"/>
                <a:sym typeface="Avenir"/>
              </a:rPr>
              <a:t>BUSCAR A LOS PERDIDOS</a:t>
            </a:r>
            <a:endParaRPr b="0" i="0" sz="40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3" name="Google Shape;233;p13"/>
          <p:cNvSpPr txBox="1"/>
          <p:nvPr>
            <p:ph type="title"/>
          </p:nvPr>
        </p:nvSpPr>
        <p:spPr>
          <a:xfrm>
            <a:off x="814656" y="314056"/>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LA ASIMILACIÓN DE NUEVOS MIEMBROS</a:t>
            </a:r>
            <a:endParaRPr/>
          </a:p>
        </p:txBody>
      </p:sp>
      <p:sp>
        <p:nvSpPr>
          <p:cNvPr id="234" name="Google Shape;234;p1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5" name="Google Shape;235;p13"/>
          <p:cNvSpPr txBox="1"/>
          <p:nvPr>
            <p:ph idx="1" type="body"/>
          </p:nvPr>
        </p:nvSpPr>
        <p:spPr>
          <a:xfrm>
            <a:off x="814656" y="2135305"/>
            <a:ext cx="5568215" cy="4317450"/>
          </a:xfrm>
          <a:prstGeom prst="rect">
            <a:avLst/>
          </a:prstGeom>
          <a:noFill/>
          <a:ln>
            <a:noFill/>
          </a:ln>
        </p:spPr>
        <p:txBody>
          <a:bodyPr anchorCtr="0" anchor="t" bIns="45700" lIns="91425" spcFirstLastPara="1" rIns="91425" wrap="square" tIns="45700">
            <a:noAutofit/>
          </a:bodyPr>
          <a:lstStyle/>
          <a:p>
            <a:pPr indent="-514350" lvl="0" marL="514350" rtl="0" algn="l">
              <a:lnSpc>
                <a:spcPct val="130000"/>
              </a:lnSpc>
              <a:spcBef>
                <a:spcPts val="0"/>
              </a:spcBef>
              <a:spcAft>
                <a:spcPts val="0"/>
              </a:spcAft>
              <a:buClr>
                <a:schemeClr val="dk1"/>
              </a:buClr>
              <a:buSzPts val="1785"/>
              <a:buFont typeface="Avenir"/>
              <a:buAutoNum type="arabicPeriod"/>
            </a:pPr>
            <a:r>
              <a:rPr lang="en-US" sz="2100"/>
              <a:t>Explica quién en su grupo tendrá un papel en la asimilación de nuevos miembros.</a:t>
            </a:r>
            <a:endParaRPr/>
          </a:p>
          <a:p>
            <a:pPr indent="-514350" lvl="0" marL="514350" rtl="0" algn="l">
              <a:lnSpc>
                <a:spcPct val="130000"/>
              </a:lnSpc>
              <a:spcBef>
                <a:spcPts val="1000"/>
              </a:spcBef>
              <a:spcAft>
                <a:spcPts val="0"/>
              </a:spcAft>
              <a:buClr>
                <a:schemeClr val="dk1"/>
              </a:buClr>
              <a:buSzPts val="1785"/>
              <a:buFont typeface="Avenir"/>
              <a:buAutoNum type="arabicPeriod"/>
            </a:pPr>
            <a:r>
              <a:rPr lang="en-US" sz="2100"/>
              <a:t>Explica cómo enseñará Los Cuatro Conceptos y Aprendan de mí a los nuevos miembros.</a:t>
            </a:r>
            <a:endParaRPr/>
          </a:p>
          <a:p>
            <a:pPr indent="-514350" lvl="0" marL="514350" rtl="0" algn="l">
              <a:lnSpc>
                <a:spcPct val="130000"/>
              </a:lnSpc>
              <a:spcBef>
                <a:spcPts val="1000"/>
              </a:spcBef>
              <a:spcAft>
                <a:spcPts val="0"/>
              </a:spcAft>
              <a:buClr>
                <a:schemeClr val="dk1"/>
              </a:buClr>
              <a:buSzPts val="1785"/>
              <a:buFont typeface="Avenir"/>
              <a:buAutoNum type="arabicPeriod"/>
            </a:pPr>
            <a:r>
              <a:rPr lang="en-US" sz="2100"/>
              <a:t>Explica otras formas en las que incluirá a los nuevos miembros en la vida y el ministerio de un Grupo Sembrador.</a:t>
            </a:r>
            <a:endParaRPr sz="2100">
              <a:latin typeface="Avenir"/>
              <a:ea typeface="Avenir"/>
              <a:cs typeface="Avenir"/>
              <a:sym typeface="Avenir"/>
            </a:endParaRPr>
          </a:p>
        </p:txBody>
      </p:sp>
      <p:sp>
        <p:nvSpPr>
          <p:cNvPr id="236" name="Google Shape;236;p13"/>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A few people writing on a whiteboard&#10;&#10;AI-generated content may be incorrect." id="237" name="Google Shape;237;p13"/>
          <p:cNvPicPr preferRelativeResize="0"/>
          <p:nvPr/>
        </p:nvPicPr>
        <p:blipFill rotWithShape="1">
          <a:blip r:embed="rId4">
            <a:alphaModFix/>
          </a:blip>
          <a:srcRect b="1" l="20574" r="29802"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4" name="Google Shape;244;p14"/>
          <p:cNvSpPr txBox="1"/>
          <p:nvPr>
            <p:ph type="title"/>
          </p:nvPr>
        </p:nvSpPr>
        <p:spPr>
          <a:xfrm>
            <a:off x="814656" y="257055"/>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LISTA DE PROSPECTIVOS</a:t>
            </a:r>
            <a:endParaRPr/>
          </a:p>
        </p:txBody>
      </p:sp>
      <p:sp>
        <p:nvSpPr>
          <p:cNvPr id="245" name="Google Shape;245;p14"/>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6" name="Google Shape;246;p14"/>
          <p:cNvSpPr txBox="1"/>
          <p:nvPr>
            <p:ph idx="1" type="body"/>
          </p:nvPr>
        </p:nvSpPr>
        <p:spPr>
          <a:xfrm>
            <a:off x="814656" y="2400301"/>
            <a:ext cx="5568215" cy="3733800"/>
          </a:xfrm>
          <a:prstGeom prst="rect">
            <a:avLst/>
          </a:prstGeom>
          <a:noFill/>
          <a:ln>
            <a:noFill/>
          </a:ln>
        </p:spPr>
        <p:txBody>
          <a:bodyPr anchorCtr="0" anchor="ctr" bIns="45700" lIns="91425" spcFirstLastPara="1" rIns="91425" wrap="square" tIns="45700">
            <a:normAutofit/>
          </a:bodyPr>
          <a:lstStyle/>
          <a:p>
            <a:pPr indent="-514350" lvl="0" marL="514350" rtl="0" algn="l">
              <a:lnSpc>
                <a:spcPct val="130000"/>
              </a:lnSpc>
              <a:spcBef>
                <a:spcPts val="0"/>
              </a:spcBef>
              <a:spcAft>
                <a:spcPts val="0"/>
              </a:spcAft>
              <a:buClr>
                <a:schemeClr val="dk1"/>
              </a:buClr>
              <a:buSzPts val="2380"/>
              <a:buFont typeface="Avenir"/>
              <a:buAutoNum type="arabicPeriod"/>
            </a:pPr>
            <a:r>
              <a:rPr lang="en-US" sz="2800">
                <a:latin typeface="Avenir"/>
                <a:ea typeface="Avenir"/>
                <a:cs typeface="Avenir"/>
                <a:sym typeface="Avenir"/>
              </a:rPr>
              <a:t>Determina quién en su Grupo Sembrador gestionará su lista de prospectos.</a:t>
            </a:r>
            <a:endParaRPr/>
          </a:p>
          <a:p>
            <a:pPr indent="-514350" lvl="0" marL="514350" rtl="0" algn="l">
              <a:lnSpc>
                <a:spcPct val="130000"/>
              </a:lnSpc>
              <a:spcBef>
                <a:spcPts val="1000"/>
              </a:spcBef>
              <a:spcAft>
                <a:spcPts val="0"/>
              </a:spcAft>
              <a:buClr>
                <a:schemeClr val="dk1"/>
              </a:buClr>
              <a:buSzPts val="2380"/>
              <a:buFont typeface="Avenir"/>
              <a:buAutoNum type="arabicPeriod"/>
            </a:pPr>
            <a:r>
              <a:rPr lang="en-US" sz="2800">
                <a:latin typeface="Avenir"/>
                <a:ea typeface="Avenir"/>
                <a:cs typeface="Avenir"/>
                <a:sym typeface="Avenir"/>
              </a:rPr>
              <a:t>Desarrolla su lista de prospectos.</a:t>
            </a:r>
            <a:endParaRPr/>
          </a:p>
        </p:txBody>
      </p:sp>
      <p:sp>
        <p:nvSpPr>
          <p:cNvPr id="247" name="Google Shape;247;p14"/>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48" name="Google Shape;248;p14"/>
          <p:cNvPicPr preferRelativeResize="0"/>
          <p:nvPr/>
        </p:nvPicPr>
        <p:blipFill rotWithShape="1">
          <a:blip r:embed="rId4">
            <a:alphaModFix/>
          </a:blip>
          <a:srcRect b="1" l="20574" r="29802"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silhouette of kneeling man" id="253" name="Google Shape;253;p15"/>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54" name="Google Shape;254;p15"/>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374a4106714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60" name="Google Shape;260;g374a4106714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61" name="Google Shape;261;g374a4106714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2" name="Google Shape;262;g374a4106714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63" name="Google Shape;263;g374a4106714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8</a:t>
            </a:r>
            <a:endParaRPr/>
          </a:p>
        </p:txBody>
      </p:sp>
      <p:sp>
        <p:nvSpPr>
          <p:cNvPr id="264" name="Google Shape;264;g374a4106714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5" name="Google Shape;265;g374a4106714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6" name="Google Shape;266;g374a4106714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6" name="Google Shape;116;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7" name="Google Shape;117;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8" name="Google Shape;118;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5" name="Google Shape;125;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6" name="Google Shape;126;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7" name="Google Shape;127;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latin typeface="Avenir"/>
                <a:ea typeface="Avenir"/>
                <a:cs typeface="Avenir"/>
                <a:sym typeface="Avenir"/>
              </a:rPr>
              <a:t>Lección 1 – El Señor de la Cosecha</a:t>
            </a:r>
            <a:br>
              <a:rPr lang="en-US">
                <a:latin typeface="Avenir"/>
                <a:ea typeface="Avenir"/>
                <a:cs typeface="Avenir"/>
                <a:sym typeface="Avenir"/>
              </a:rPr>
            </a:br>
            <a:r>
              <a:rPr lang="en-US">
                <a:latin typeface="Avenir"/>
                <a:ea typeface="Avenir"/>
                <a:cs typeface="Avenir"/>
                <a:sym typeface="Avenir"/>
              </a:rPr>
              <a:t>Lección 2 – Hasta los Confines de la Tierra</a:t>
            </a:r>
            <a:br>
              <a:rPr lang="en-US">
                <a:latin typeface="Avenir"/>
                <a:ea typeface="Avenir"/>
                <a:cs typeface="Avenir"/>
                <a:sym typeface="Avenir"/>
              </a:rPr>
            </a:br>
            <a:r>
              <a:rPr lang="en-US">
                <a:latin typeface="Avenir"/>
                <a:ea typeface="Avenir"/>
                <a:cs typeface="Avenir"/>
                <a:sym typeface="Avenir"/>
              </a:rPr>
              <a:t>Lección 3 – Cada Oportunidad</a:t>
            </a:r>
            <a:br>
              <a:rPr lang="en-US">
                <a:latin typeface="Avenir"/>
                <a:ea typeface="Avenir"/>
                <a:cs typeface="Avenir"/>
                <a:sym typeface="Avenir"/>
              </a:rPr>
            </a:br>
            <a:r>
              <a:rPr lang="en-US">
                <a:latin typeface="Avenir"/>
                <a:ea typeface="Avenir"/>
                <a:cs typeface="Avenir"/>
                <a:sym typeface="Avenir"/>
              </a:rPr>
              <a:t>Lección 4 – A Tiempo y Fuera de Tiempo</a:t>
            </a:r>
            <a:br>
              <a:rPr lang="en-US">
                <a:latin typeface="Avenir"/>
                <a:ea typeface="Avenir"/>
                <a:cs typeface="Avenir"/>
                <a:sym typeface="Avenir"/>
              </a:rPr>
            </a:br>
            <a:r>
              <a:rPr lang="en-US">
                <a:latin typeface="Avenir"/>
                <a:ea typeface="Avenir"/>
                <a:cs typeface="Avenir"/>
                <a:sym typeface="Avenir"/>
              </a:rPr>
              <a:t>Lección 5 – Conocidos por el Amor</a:t>
            </a:r>
            <a:br>
              <a:rPr lang="en-US">
                <a:latin typeface="Avenir"/>
                <a:ea typeface="Avenir"/>
                <a:cs typeface="Avenir"/>
                <a:sym typeface="Avenir"/>
              </a:rPr>
            </a:br>
            <a:r>
              <a:rPr lang="en-US">
                <a:latin typeface="Avenir"/>
                <a:ea typeface="Avenir"/>
                <a:cs typeface="Avenir"/>
                <a:sym typeface="Avenir"/>
              </a:rPr>
              <a:t>Lección 6 – Dejando a las Noventa y Nueve</a:t>
            </a:r>
            <a:br>
              <a:rPr lang="en-US">
                <a:latin typeface="Avenir"/>
                <a:ea typeface="Avenir"/>
                <a:cs typeface="Avenir"/>
                <a:sym typeface="Avenir"/>
              </a:rPr>
            </a:br>
            <a:r>
              <a:rPr lang="en-US">
                <a:latin typeface="Avenir"/>
                <a:ea typeface="Avenir"/>
                <a:cs typeface="Avenir"/>
                <a:sym typeface="Avenir"/>
              </a:rPr>
              <a:t>Lección 7 – Un Solo Cuerpo, Muchos Miembros</a:t>
            </a:r>
            <a:br>
              <a:rPr lang="en-US"/>
            </a:br>
            <a:r>
              <a:rPr b="1" lang="en-US">
                <a:solidFill>
                  <a:schemeClr val="accent5"/>
                </a:solidFill>
                <a:latin typeface="Avenir"/>
                <a:ea typeface="Avenir"/>
                <a:cs typeface="Avenir"/>
                <a:sym typeface="Avenir"/>
              </a:rPr>
              <a:t>Lección 8 – Luchando Juntos por el Evangelio</a:t>
            </a:r>
            <a:endParaRPr b="1">
              <a:solidFill>
                <a:schemeClr val="accent5"/>
              </a:solidFill>
              <a:latin typeface="Avenir"/>
              <a:ea typeface="Avenir"/>
              <a:cs typeface="Avenir"/>
              <a:sym typeface="Avenir"/>
            </a:endParaRPr>
          </a:p>
        </p:txBody>
      </p:sp>
      <p:sp>
        <p:nvSpPr>
          <p:cNvPr id="128" name="Google Shape;128;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9" name="Google Shape;129;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7" name="Google Shape;137;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8" name="Google Shape;138;p4"/>
          <p:cNvGrpSpPr/>
          <p:nvPr/>
        </p:nvGrpSpPr>
        <p:grpSpPr>
          <a:xfrm>
            <a:off x="808038" y="2556711"/>
            <a:ext cx="10598150" cy="3597104"/>
            <a:chOff x="0" y="186998"/>
            <a:chExt cx="10598150" cy="3597104"/>
          </a:xfrm>
        </p:grpSpPr>
        <p:sp>
          <p:nvSpPr>
            <p:cNvPr id="139" name="Google Shape;139;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1" name="Google Shape;141;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3" name="Google Shape;143;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5" name="Google Shape;145;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7" name="Google Shape;147;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grpSp>
        <p:nvGrpSpPr>
          <p:cNvPr id="154" name="Google Shape;154;p5"/>
          <p:cNvGrpSpPr/>
          <p:nvPr/>
        </p:nvGrpSpPr>
        <p:grpSpPr>
          <a:xfrm flipH="1">
            <a:off x="0" y="0"/>
            <a:ext cx="567782" cy="3306479"/>
            <a:chOff x="11619770" y="-2005"/>
            <a:chExt cx="567782" cy="3306479"/>
          </a:xfrm>
        </p:grpSpPr>
        <p:sp>
          <p:nvSpPr>
            <p:cNvPr id="155" name="Google Shape;155;p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6" name="Google Shape;156;p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157" name="Google Shape;157;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8" name="Google Shape;158;p5"/>
          <p:cNvSpPr txBox="1"/>
          <p:nvPr>
            <p:ph type="title"/>
          </p:nvPr>
        </p:nvSpPr>
        <p:spPr>
          <a:xfrm>
            <a:off x="816873" y="1261871"/>
            <a:ext cx="4474034" cy="4302905"/>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600"/>
              <a:buFont typeface="Avenir"/>
              <a:buNone/>
            </a:pPr>
            <a:r>
              <a:rPr lang="en-US" sz="3600"/>
              <a:t>LUCHANDO JUNTOS POR EL EVANGELIO</a:t>
            </a:r>
            <a:endParaRPr sz="3600"/>
          </a:p>
        </p:txBody>
      </p:sp>
      <p:sp>
        <p:nvSpPr>
          <p:cNvPr id="159" name="Google Shape;159;p5"/>
          <p:cNvSpPr/>
          <p:nvPr/>
        </p:nvSpPr>
        <p:spPr>
          <a:xfrm>
            <a:off x="9106162" y="342"/>
            <a:ext cx="3085837" cy="5145524"/>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60" name="Google Shape;160;p5"/>
          <p:cNvSpPr/>
          <p:nvPr/>
        </p:nvSpPr>
        <p:spPr>
          <a:xfrm>
            <a:off x="10095870" y="1189088"/>
            <a:ext cx="1910081" cy="5066594"/>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61" name="Google Shape;161;p5"/>
          <p:cNvPicPr preferRelativeResize="0"/>
          <p:nvPr/>
        </p:nvPicPr>
        <p:blipFill rotWithShape="1">
          <a:blip r:embed="rId4">
            <a:alphaModFix/>
          </a:blip>
          <a:srcRect b="28766" l="-347" r="346" t="4499"/>
          <a:stretch/>
        </p:blipFill>
        <p:spPr>
          <a:xfrm>
            <a:off x="5918432" y="742379"/>
            <a:ext cx="5437822" cy="5437822"/>
          </a:xfrm>
          <a:custGeom>
            <a:rect b="b" l="l" r="r" t="t"/>
            <a:pathLst>
              <a:path extrusionOk="0" h="5044440" w="5044440">
                <a:moveTo>
                  <a:pt x="2522220" y="0"/>
                </a:moveTo>
                <a:cubicBezTo>
                  <a:pt x="3915204" y="0"/>
                  <a:pt x="5044440" y="1129236"/>
                  <a:pt x="5044440" y="2522220"/>
                </a:cubicBezTo>
                <a:cubicBezTo>
                  <a:pt x="5044440" y="3915204"/>
                  <a:pt x="3915204" y="5044440"/>
                  <a:pt x="2522220" y="5044440"/>
                </a:cubicBezTo>
                <a:cubicBezTo>
                  <a:pt x="1129236" y="5044440"/>
                  <a:pt x="0" y="3915204"/>
                  <a:pt x="0" y="2522220"/>
                </a:cubicBezTo>
                <a:cubicBezTo>
                  <a:pt x="0" y="1129236"/>
                  <a:pt x="1129236" y="0"/>
                  <a:pt x="2522220" y="0"/>
                </a:cubicBezTo>
                <a:close/>
              </a:path>
            </a:pathLst>
          </a:custGeom>
          <a:noFill/>
          <a:ln>
            <a:noFill/>
          </a:ln>
          <a:effectLst>
            <a:outerShdw rotWithShape="0" algn="bl" dir="19200000" dist="165100">
              <a:schemeClr val="dk1"/>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808661" y="365125"/>
            <a:ext cx="10357666" cy="143845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sz="3200"/>
              <a:t>FILIPENSES 1:27</a:t>
            </a:r>
            <a:endParaRPr/>
          </a:p>
        </p:txBody>
      </p:sp>
      <p:sp>
        <p:nvSpPr>
          <p:cNvPr id="168" name="Google Shape;168;p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720"/>
              <a:buNone/>
            </a:pPr>
            <a:r>
              <a:rPr lang="en-US" sz="3200">
                <a:solidFill>
                  <a:srgbClr val="000000"/>
                </a:solidFill>
                <a:latin typeface="Avenir"/>
                <a:ea typeface="Avenir"/>
                <a:cs typeface="Avenir"/>
                <a:sym typeface="Avenir"/>
              </a:rPr>
              <a:t>Sólo compórtense ustedes como es digno del evangelio de Cristo, para que ya sea que vaya a verlos, o que me encuentre ausente, sepa yo que </a:t>
            </a:r>
            <a:r>
              <a:rPr b="1" lang="en-US" sz="3200">
                <a:solidFill>
                  <a:schemeClr val="accent5"/>
                </a:solidFill>
                <a:latin typeface="Avenir"/>
                <a:ea typeface="Avenir"/>
                <a:cs typeface="Avenir"/>
                <a:sym typeface="Avenir"/>
              </a:rPr>
              <a:t>ustedes siguen firmes, en un mismo espíritu y luchando unánimes por la fe del evangelio</a:t>
            </a:r>
            <a:r>
              <a:rPr lang="en-US" sz="3200">
                <a:solidFill>
                  <a:srgbClr val="000000"/>
                </a:solidFill>
                <a:latin typeface="Avenir"/>
                <a:ea typeface="Avenir"/>
                <a:cs typeface="Avenir"/>
                <a:sym typeface="Avenir"/>
              </a:rPr>
              <a:t>.</a:t>
            </a:r>
            <a:endParaRPr sz="44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title"/>
          </p:nvPr>
        </p:nvSpPr>
        <p:spPr>
          <a:xfrm>
            <a:off x="816873" y="1261871"/>
            <a:ext cx="7778488" cy="3035809"/>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5400"/>
              <a:buFont typeface="Avenir"/>
              <a:buNone/>
            </a:pPr>
            <a:r>
              <a:rPr lang="en-US" sz="5400"/>
              <a:t>UN PLAN PARA EL EVANGELISM</a:t>
            </a:r>
            <a:endParaRPr sz="5400">
              <a:latin typeface="Avenir"/>
              <a:ea typeface="Avenir"/>
              <a:cs typeface="Avenir"/>
              <a:sym typeface="Avenir"/>
            </a:endParaRPr>
          </a:p>
        </p:txBody>
      </p:sp>
      <p:sp>
        <p:nvSpPr>
          <p:cNvPr id="175" name="Google Shape;175;p7"/>
          <p:cNvSpPr txBox="1"/>
          <p:nvPr/>
        </p:nvSpPr>
        <p:spPr>
          <a:xfrm>
            <a:off x="816873" y="3429000"/>
            <a:ext cx="7778488" cy="2552700"/>
          </a:xfrm>
          <a:prstGeom prst="rect">
            <a:avLst/>
          </a:prstGeom>
          <a:noFill/>
          <a:ln>
            <a:noFill/>
          </a:ln>
        </p:spPr>
        <p:txBody>
          <a:bodyPr anchorCtr="0" anchor="ctr" bIns="45700" lIns="91425" spcFirstLastPara="1" rIns="91425" wrap="square" tIns="45700">
            <a:normAutofit/>
          </a:bodyPr>
          <a:lstStyle/>
          <a:p>
            <a:pPr indent="0" lvl="0" marL="0" marR="0" rtl="0" algn="l">
              <a:lnSpc>
                <a:spcPct val="130000"/>
              </a:lnSpc>
              <a:spcBef>
                <a:spcPts val="0"/>
              </a:spcBef>
              <a:spcAft>
                <a:spcPts val="0"/>
              </a:spcAft>
              <a:buClr>
                <a:schemeClr val="dk1"/>
              </a:buClr>
              <a:buSzPts val="3600"/>
              <a:buFont typeface="Avenir"/>
              <a:buNone/>
            </a:pPr>
            <a:r>
              <a:rPr b="0" i="0" lang="en-US" sz="3600" u="none" cap="none" strike="noStrike">
                <a:solidFill>
                  <a:schemeClr val="dk1"/>
                </a:solidFill>
                <a:latin typeface="Avenir"/>
                <a:ea typeface="Avenir"/>
                <a:cs typeface="Avenir"/>
                <a:sym typeface="Avenir"/>
              </a:rPr>
              <a:t>El Proyecto Final</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2" name="Google Shape;182;p8"/>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000"/>
              <a:buFont typeface="Avenir"/>
              <a:buNone/>
            </a:pPr>
            <a:r>
              <a:rPr lang="en-US" sz="3000"/>
              <a:t>UN PLAN PARA EL EVANGELISMO</a:t>
            </a:r>
            <a:endParaRPr sz="3000"/>
          </a:p>
        </p:txBody>
      </p:sp>
      <p:sp>
        <p:nvSpPr>
          <p:cNvPr id="183" name="Google Shape;183;p8"/>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84" name="Google Shape;184;p8"/>
          <p:cNvSpPr txBox="1"/>
          <p:nvPr>
            <p:ph idx="1" type="body"/>
          </p:nvPr>
        </p:nvSpPr>
        <p:spPr>
          <a:xfrm>
            <a:off x="814656" y="2400301"/>
            <a:ext cx="5807818" cy="3733800"/>
          </a:xfrm>
          <a:prstGeom prst="rect">
            <a:avLst/>
          </a:prstGeom>
          <a:noFill/>
          <a:ln>
            <a:noFill/>
          </a:ln>
        </p:spPr>
        <p:txBody>
          <a:bodyPr anchorCtr="0" anchor="ctr" bIns="45700" lIns="91425" spcFirstLastPara="1" rIns="91425" wrap="square" tIns="45700">
            <a:normAutofit fontScale="85000" lnSpcReduction="10000"/>
          </a:bodyPr>
          <a:lstStyle/>
          <a:p>
            <a:pPr indent="-514350" lvl="0" marL="514350" rtl="0" algn="l">
              <a:lnSpc>
                <a:spcPct val="130000"/>
              </a:lnSpc>
              <a:spcBef>
                <a:spcPts val="0"/>
              </a:spcBef>
              <a:spcAft>
                <a:spcPts val="0"/>
              </a:spcAft>
              <a:buClr>
                <a:schemeClr val="dk1"/>
              </a:buClr>
              <a:buSzPct val="85000"/>
              <a:buFont typeface="Avenir"/>
              <a:buAutoNum type="arabicPeriod"/>
            </a:pPr>
            <a:r>
              <a:rPr lang="en-US" sz="2800">
                <a:latin typeface="Avenir"/>
                <a:ea typeface="Avenir"/>
                <a:cs typeface="Avenir"/>
                <a:sym typeface="Avenir"/>
              </a:rPr>
              <a:t>Declaración de misión</a:t>
            </a:r>
            <a:endParaRPr sz="2800">
              <a:latin typeface="Avenir"/>
              <a:ea typeface="Avenir"/>
              <a:cs typeface="Avenir"/>
              <a:sym typeface="Avenir"/>
            </a:endParaRPr>
          </a:p>
          <a:p>
            <a:pPr indent="-514350" lvl="0" marL="514350" rtl="0" algn="l">
              <a:lnSpc>
                <a:spcPct val="130000"/>
              </a:lnSpc>
              <a:spcBef>
                <a:spcPts val="1000"/>
              </a:spcBef>
              <a:spcAft>
                <a:spcPts val="0"/>
              </a:spcAft>
              <a:buClr>
                <a:schemeClr val="dk1"/>
              </a:buClr>
              <a:buSzPct val="85000"/>
              <a:buFont typeface="Avenir"/>
              <a:buAutoNum type="arabicPeriod"/>
            </a:pPr>
            <a:r>
              <a:rPr lang="en-US" sz="2800">
                <a:latin typeface="Avenir"/>
                <a:ea typeface="Avenir"/>
                <a:cs typeface="Avenir"/>
                <a:sym typeface="Avenir"/>
              </a:rPr>
              <a:t>Análisis del contexto sociocultural, los dones de los miembros y los recursos del grupo</a:t>
            </a:r>
            <a:endParaRPr sz="2800">
              <a:latin typeface="Avenir"/>
              <a:ea typeface="Avenir"/>
              <a:cs typeface="Avenir"/>
              <a:sym typeface="Avenir"/>
            </a:endParaRPr>
          </a:p>
          <a:p>
            <a:pPr indent="-514350" lvl="0" marL="514350" rtl="0" algn="l">
              <a:lnSpc>
                <a:spcPct val="130000"/>
              </a:lnSpc>
              <a:spcBef>
                <a:spcPts val="1000"/>
              </a:spcBef>
              <a:spcAft>
                <a:spcPts val="0"/>
              </a:spcAft>
              <a:buClr>
                <a:schemeClr val="dk1"/>
              </a:buClr>
              <a:buSzPct val="85000"/>
              <a:buFont typeface="Avenir"/>
              <a:buAutoNum type="arabicPeriod"/>
            </a:pPr>
            <a:r>
              <a:rPr lang="en-US" sz="2800">
                <a:latin typeface="Avenir"/>
                <a:ea typeface="Avenir"/>
                <a:cs typeface="Avenir"/>
                <a:sym typeface="Avenir"/>
              </a:rPr>
              <a:t>Pasos para buscar a los perdidos</a:t>
            </a:r>
            <a:endParaRPr sz="2800">
              <a:latin typeface="Avenir"/>
              <a:ea typeface="Avenir"/>
              <a:cs typeface="Avenir"/>
              <a:sym typeface="Avenir"/>
            </a:endParaRPr>
          </a:p>
          <a:p>
            <a:pPr indent="-514350" lvl="0" marL="514350" rtl="0" algn="l">
              <a:lnSpc>
                <a:spcPct val="130000"/>
              </a:lnSpc>
              <a:spcBef>
                <a:spcPts val="1000"/>
              </a:spcBef>
              <a:spcAft>
                <a:spcPts val="0"/>
              </a:spcAft>
              <a:buClr>
                <a:schemeClr val="dk1"/>
              </a:buClr>
              <a:buSzPct val="85000"/>
              <a:buFont typeface="Avenir"/>
              <a:buAutoNum type="arabicPeriod"/>
            </a:pPr>
            <a:r>
              <a:rPr lang="en-US" sz="2800">
                <a:latin typeface="Avenir"/>
                <a:ea typeface="Avenir"/>
                <a:cs typeface="Avenir"/>
                <a:sym typeface="Avenir"/>
              </a:rPr>
              <a:t>La asimilación de nuevos miembros</a:t>
            </a:r>
            <a:endParaRPr sz="2800">
              <a:latin typeface="Avenir"/>
              <a:ea typeface="Avenir"/>
              <a:cs typeface="Avenir"/>
              <a:sym typeface="Avenir"/>
            </a:endParaRPr>
          </a:p>
          <a:p>
            <a:pPr indent="-514350" lvl="0" marL="514350" rtl="0" algn="l">
              <a:lnSpc>
                <a:spcPct val="130000"/>
              </a:lnSpc>
              <a:spcBef>
                <a:spcPts val="1000"/>
              </a:spcBef>
              <a:spcAft>
                <a:spcPts val="0"/>
              </a:spcAft>
              <a:buClr>
                <a:schemeClr val="dk1"/>
              </a:buClr>
              <a:buSzPct val="85000"/>
              <a:buFont typeface="Avenir"/>
              <a:buAutoNum type="arabicPeriod"/>
            </a:pPr>
            <a:r>
              <a:rPr lang="en-US" sz="2800">
                <a:latin typeface="Avenir"/>
                <a:ea typeface="Avenir"/>
                <a:cs typeface="Avenir"/>
                <a:sym typeface="Avenir"/>
              </a:rPr>
              <a:t>Lista de prospectivos</a:t>
            </a:r>
            <a:endParaRPr sz="2800">
              <a:latin typeface="Avenir"/>
              <a:ea typeface="Avenir"/>
              <a:cs typeface="Avenir"/>
              <a:sym typeface="Avenir"/>
            </a:endParaRPr>
          </a:p>
        </p:txBody>
      </p:sp>
      <p:sp>
        <p:nvSpPr>
          <p:cNvPr id="185" name="Google Shape;185;p8"/>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86" name="Google Shape;186;p8"/>
          <p:cNvPicPr preferRelativeResize="0"/>
          <p:nvPr/>
        </p:nvPicPr>
        <p:blipFill rotWithShape="1">
          <a:blip r:embed="rId4">
            <a:alphaModFix/>
          </a:blip>
          <a:srcRect b="0" l="25187" r="25187"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3" name="Google Shape;193;p9"/>
          <p:cNvSpPr txBox="1"/>
          <p:nvPr>
            <p:ph type="title"/>
          </p:nvPr>
        </p:nvSpPr>
        <p:spPr>
          <a:xfrm>
            <a:off x="814656" y="665389"/>
            <a:ext cx="5807818" cy="1507193"/>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000"/>
              <a:buFont typeface="Avenir"/>
              <a:buNone/>
            </a:pPr>
            <a:r>
              <a:rPr lang="en-US" sz="3000"/>
              <a:t>DECLARACIÓN DE MISIÓN</a:t>
            </a:r>
            <a:endParaRPr sz="3000"/>
          </a:p>
        </p:txBody>
      </p:sp>
      <p:sp>
        <p:nvSpPr>
          <p:cNvPr id="194" name="Google Shape;194;p9"/>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5" name="Google Shape;195;p9"/>
          <p:cNvSpPr txBox="1"/>
          <p:nvPr>
            <p:ph idx="1" type="body"/>
          </p:nvPr>
        </p:nvSpPr>
        <p:spPr>
          <a:xfrm>
            <a:off x="814656" y="2400301"/>
            <a:ext cx="5807818" cy="3733800"/>
          </a:xfrm>
          <a:prstGeom prst="rect">
            <a:avLst/>
          </a:prstGeom>
          <a:noFill/>
          <a:ln>
            <a:noFill/>
          </a:ln>
        </p:spPr>
        <p:txBody>
          <a:bodyPr anchorCtr="0" anchor="ctr" bIns="45700" lIns="91425" spcFirstLastPara="1" rIns="91425" wrap="square" tIns="45700">
            <a:normAutofit lnSpcReduction="10000"/>
          </a:bodyPr>
          <a:lstStyle/>
          <a:p>
            <a:pPr indent="-514350" lvl="0" marL="514350" rtl="0" algn="l">
              <a:lnSpc>
                <a:spcPct val="130000"/>
              </a:lnSpc>
              <a:spcBef>
                <a:spcPts val="0"/>
              </a:spcBef>
              <a:spcAft>
                <a:spcPts val="0"/>
              </a:spcAft>
              <a:buClr>
                <a:schemeClr val="dk1"/>
              </a:buClr>
              <a:buSzPts val="2380"/>
              <a:buFont typeface="Avenir"/>
              <a:buAutoNum type="arabicPeriod"/>
            </a:pPr>
            <a:r>
              <a:rPr lang="en-US" sz="2800">
                <a:latin typeface="Avenir"/>
                <a:ea typeface="Avenir"/>
                <a:cs typeface="Avenir"/>
                <a:sym typeface="Avenir"/>
              </a:rPr>
              <a:t>Bíblica</a:t>
            </a:r>
            <a:endParaRPr sz="2800">
              <a:latin typeface="Avenir"/>
              <a:ea typeface="Avenir"/>
              <a:cs typeface="Avenir"/>
              <a:sym typeface="Avenir"/>
            </a:endParaRPr>
          </a:p>
          <a:p>
            <a:pPr indent="-514350" lvl="0" marL="514350" rtl="0" algn="l">
              <a:lnSpc>
                <a:spcPct val="130000"/>
              </a:lnSpc>
              <a:spcBef>
                <a:spcPts val="1000"/>
              </a:spcBef>
              <a:spcAft>
                <a:spcPts val="0"/>
              </a:spcAft>
              <a:buClr>
                <a:schemeClr val="dk1"/>
              </a:buClr>
              <a:buSzPts val="2380"/>
              <a:buFont typeface="Avenir"/>
              <a:buAutoNum type="arabicPeriod"/>
            </a:pPr>
            <a:r>
              <a:rPr lang="en-US" sz="2800"/>
              <a:t>Equilibrada</a:t>
            </a:r>
            <a:endParaRPr sz="2800"/>
          </a:p>
          <a:p>
            <a:pPr indent="-514350" lvl="0" marL="514350" rtl="0" algn="l">
              <a:lnSpc>
                <a:spcPct val="130000"/>
              </a:lnSpc>
              <a:spcBef>
                <a:spcPts val="1000"/>
              </a:spcBef>
              <a:spcAft>
                <a:spcPts val="0"/>
              </a:spcAft>
              <a:buClr>
                <a:schemeClr val="dk1"/>
              </a:buClr>
              <a:buSzPts val="2380"/>
              <a:buFont typeface="Avenir"/>
              <a:buAutoNum type="arabicPeriod"/>
            </a:pPr>
            <a:r>
              <a:rPr lang="en-US" sz="2800"/>
              <a:t>Breve</a:t>
            </a:r>
            <a:endParaRPr/>
          </a:p>
          <a:p>
            <a:pPr indent="-514350" lvl="0" marL="514350" rtl="0" algn="l">
              <a:lnSpc>
                <a:spcPct val="130000"/>
              </a:lnSpc>
              <a:spcBef>
                <a:spcPts val="1000"/>
              </a:spcBef>
              <a:spcAft>
                <a:spcPts val="0"/>
              </a:spcAft>
              <a:buClr>
                <a:schemeClr val="dk1"/>
              </a:buClr>
              <a:buSzPts val="2380"/>
              <a:buFont typeface="Avenir"/>
              <a:buAutoNum type="arabicPeriod"/>
            </a:pPr>
            <a:r>
              <a:rPr lang="en-US" sz="2800"/>
              <a:t>Es, en efecto, una declaración</a:t>
            </a:r>
            <a:endParaRPr sz="2800"/>
          </a:p>
          <a:p>
            <a:pPr indent="-514350" lvl="0" marL="514350" rtl="0" algn="l">
              <a:lnSpc>
                <a:spcPct val="130000"/>
              </a:lnSpc>
              <a:spcBef>
                <a:spcPts val="1000"/>
              </a:spcBef>
              <a:spcAft>
                <a:spcPts val="0"/>
              </a:spcAft>
              <a:buClr>
                <a:schemeClr val="dk1"/>
              </a:buClr>
              <a:buSzPts val="2380"/>
              <a:buFont typeface="Avenir"/>
              <a:buAutoNum type="arabicPeriod"/>
            </a:pPr>
            <a:r>
              <a:rPr lang="en-US" sz="2800"/>
              <a:t>Clara, especialmente para los miembros.</a:t>
            </a:r>
            <a:endParaRPr sz="2800">
              <a:latin typeface="Avenir"/>
              <a:ea typeface="Avenir"/>
              <a:cs typeface="Avenir"/>
              <a:sym typeface="Avenir"/>
            </a:endParaRPr>
          </a:p>
        </p:txBody>
      </p:sp>
      <p:sp>
        <p:nvSpPr>
          <p:cNvPr id="196" name="Google Shape;196;p9"/>
          <p:cNvSpPr/>
          <p:nvPr/>
        </p:nvSpPr>
        <p:spPr>
          <a:xfrm flipH="1" rot="-5400000">
            <a:off x="5630921" y="2766496"/>
            <a:ext cx="5385102" cy="1987416"/>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97" name="Google Shape;197;p9"/>
          <p:cNvPicPr preferRelativeResize="0"/>
          <p:nvPr/>
        </p:nvPicPr>
        <p:blipFill rotWithShape="1">
          <a:blip r:embed="rId4">
            <a:alphaModFix/>
          </a:blip>
          <a:srcRect b="0" l="25187" r="25187" t="0"/>
          <a:stretch/>
        </p:blipFill>
        <p:spPr>
          <a:xfrm>
            <a:off x="7696200" y="10"/>
            <a:ext cx="4495800" cy="6047499"/>
          </a:xfrm>
          <a:custGeom>
            <a:rect b="b" l="l" r="r" t="t"/>
            <a:pathLst>
              <a:path extrusionOk="0" h="1948070" w="2093843">
                <a:moveTo>
                  <a:pt x="0" y="0"/>
                </a:moveTo>
                <a:lnTo>
                  <a:pt x="2093843" y="0"/>
                </a:lnTo>
                <a:lnTo>
                  <a:pt x="2093843" y="1948070"/>
                </a:lnTo>
                <a:lnTo>
                  <a:pt x="0" y="194807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