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3"/>
  </p:sldMasterIdLst>
  <p:notesMasterIdLst>
    <p:notesMasterId r:id="rId5"/>
  </p:notesMasterIdLst>
  <p:sldIdLst>
    <p:sldId id="399" r:id="rId4"/>
    <p:sldId id="258" r:id="rId6"/>
    <p:sldId id="261" r:id="rId7"/>
    <p:sldId id="325" r:id="rId8"/>
    <p:sldId id="409" r:id="rId9"/>
    <p:sldId id="422" r:id="rId10"/>
    <p:sldId id="423" r:id="rId11"/>
    <p:sldId id="402" r:id="rId12"/>
    <p:sldId id="424" r:id="rId13"/>
    <p:sldId id="425" r:id="rId14"/>
    <p:sldId id="426" r:id="rId15"/>
    <p:sldId id="314" r:id="rId16"/>
    <p:sldId id="266" r:id="rId17"/>
    <p:sldId id="410" r:id="rId18"/>
    <p:sldId id="269" r:id="rId19"/>
    <p:sldId id="268" r:id="rId20"/>
    <p:sldId id="270" r:id="rId21"/>
    <p:sldId id="271" r:id="rId22"/>
    <p:sldId id="419" r:id="rId23"/>
    <p:sldId id="276" r:id="rId24"/>
    <p:sldId id="277" r:id="rId25"/>
    <p:sldId id="280" r:id="rId26"/>
    <p:sldId id="281" r:id="rId27"/>
    <p:sldId id="283" r:id="rId28"/>
    <p:sldId id="285" r:id="rId29"/>
    <p:sldId id="379" r:id="rId30"/>
    <p:sldId id="267" r:id="rId31"/>
    <p:sldId id="427" r:id="rId32"/>
    <p:sldId id="428" r:id="rId33"/>
    <p:sldId id="429" r:id="rId34"/>
    <p:sldId id="418" r:id="rId35"/>
    <p:sldId id="432" r:id="rId36"/>
    <p:sldId id="433" r:id="rId37"/>
    <p:sldId id="287" r:id="rId38"/>
    <p:sldId id="430" r:id="rId39"/>
    <p:sldId id="431" r:id="rId40"/>
    <p:sldId id="288" r:id="rId41"/>
    <p:sldId id="289" r:id="rId42"/>
  </p:sldIdLst>
  <p:sldSz cx="12192000" cy="6858000"/>
  <p:notesSz cx="6858000" cy="9144000"/>
  <p:embeddedFontLst>
    <p:embeddedFont>
      <p:font typeface="Calibri" panose="020F0502020204030204"/>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Lato" panose="020F0502020204030203"/>
      <p:regular r:id="rId54"/>
      <p:bold r:id="rId55"/>
      <p:italic r:id="rId56"/>
      <p:boldItalic r:id="rId57"/>
    </p:embeddedFont>
    <p:embeddedFont>
      <p:font typeface="Cambria" panose="02040503050406030204" pitchFamily="18"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014"/>
    <p:restoredTop sz="61041"/>
  </p:normalViewPr>
  <p:slideViewPr>
    <p:cSldViewPr snapToGrid="0">
      <p:cViewPr varScale="1">
        <p:scale>
          <a:sx n="43" d="100"/>
          <a:sy n="43" d="100"/>
        </p:scale>
        <p:origin x="216" y="672"/>
      </p:cViewPr>
      <p:guideLst/>
    </p:cSldViewPr>
  </p:slideViewPr>
  <p:notesTextViewPr>
    <p:cViewPr>
      <p:scale>
        <a:sx n="1" d="1"/>
        <a:sy n="1" d="1"/>
      </p:scale>
      <p:origin x="0" y="-48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4" Type="http://schemas.openxmlformats.org/officeDocument/2006/relationships/customXml" Target="../customXml/item3.xml"/><Relationship Id="rId63" Type="http://schemas.openxmlformats.org/officeDocument/2006/relationships/customXml" Target="../customXml/item2.xml"/><Relationship Id="rId62" Type="http://schemas.openxmlformats.org/officeDocument/2006/relationships/customXml" Target="../customXml/item1.xml"/><Relationship Id="rId61" Type="http://schemas.openxmlformats.org/officeDocument/2006/relationships/font" Target="fonts/font16.fntdata"/><Relationship Id="rId60" Type="http://schemas.openxmlformats.org/officeDocument/2006/relationships/font" Target="fonts/font15.fntdata"/><Relationship Id="rId6" Type="http://schemas.openxmlformats.org/officeDocument/2006/relationships/slide" Target="slides/slide2.xml"/><Relationship Id="rId59" Type="http://schemas.openxmlformats.org/officeDocument/2006/relationships/font" Target="fonts/font14.fntdata"/><Relationship Id="rId58" Type="http://schemas.openxmlformats.org/officeDocument/2006/relationships/font" Target="fonts/font13.fntdata"/><Relationship Id="rId57" Type="http://schemas.openxmlformats.org/officeDocument/2006/relationships/font" Target="fonts/font12.fntdata"/><Relationship Id="rId56" Type="http://schemas.openxmlformats.org/officeDocument/2006/relationships/font" Target="fonts/font11.fntdata"/><Relationship Id="rId55" Type="http://schemas.openxmlformats.org/officeDocument/2006/relationships/font" Target="fonts/font10.fntdata"/><Relationship Id="rId54" Type="http://schemas.openxmlformats.org/officeDocument/2006/relationships/font" Target="fonts/font9.fntdata"/><Relationship Id="rId53" Type="http://schemas.openxmlformats.org/officeDocument/2006/relationships/font" Target="fonts/font8.fntdata"/><Relationship Id="rId52" Type="http://schemas.openxmlformats.org/officeDocument/2006/relationships/font" Target="fonts/font7.fntdata"/><Relationship Id="rId51" Type="http://schemas.openxmlformats.org/officeDocument/2006/relationships/font" Target="fonts/font6.fntdata"/><Relationship Id="rId50" Type="http://schemas.openxmlformats.org/officeDocument/2006/relationships/font" Target="fonts/font5.fntdata"/><Relationship Id="rId5" Type="http://schemas.openxmlformats.org/officeDocument/2006/relationships/notesMaster" Target="notesMasters/notesMaster1.xml"/><Relationship Id="rId49" Type="http://schemas.openxmlformats.org/officeDocument/2006/relationships/font" Target="fonts/font4.fntdata"/><Relationship Id="rId48" Type="http://schemas.openxmlformats.org/officeDocument/2006/relationships/font" Target="fonts/font3.fntdata"/><Relationship Id="rId47" Type="http://schemas.openxmlformats.org/officeDocument/2006/relationships/font" Target="fonts/font2.fntdata"/><Relationship Id="rId46" Type="http://schemas.openxmlformats.org/officeDocument/2006/relationships/font" Target="fonts/font1.fntdata"/><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1YEp0S71pLc" TargetMode="External"/><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Bienvenida y saludos</a:t>
            </a:r>
            <a:endParaRPr lang="es-E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Bienvenidos queridos estudiantes a </a:t>
            </a:r>
            <a:r>
              <a:rPr lang="es-CO" altLang="es-ES" sz="1800" dirty="0">
                <a:effectLst/>
                <a:latin typeface="Calibri" panose="020F0502020204030204" pitchFamily="34" charset="0"/>
                <a:ea typeface="Calibri" panose="020F0502020204030204" pitchFamily="34" charset="0"/>
              </a:rPr>
              <a:t>la </a:t>
            </a:r>
            <a:r>
              <a:rPr lang="es-ES" sz="1800" dirty="0">
                <a:effectLst/>
                <a:latin typeface="Calibri" panose="020F0502020204030204" pitchFamily="34" charset="0"/>
                <a:ea typeface="Calibri" panose="020F0502020204030204" pitchFamily="34" charset="0"/>
              </a:rPr>
              <a:t>Lección 3. </a:t>
            </a: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Es una bendición reunirnos una vez más como discípulos de Cristo, listos para estudiar su Palabra y crecer juntos en ella. </a:t>
            </a: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Gracias por tomar el tiempo para estar aquí hoy. </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800" b="1"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Somos personas comunes a quienes Jesús ha llamado diciendo: “Ven, sígueme”. </a:t>
            </a: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Nuestra conversión es también nuestro llamado. Estamos “en Cristo” por medio de la fe, y hemos sido llamados a compartir su bondad con el mundo. </a:t>
            </a: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Así como hizo con los primeros discípulos, Dios nos usa a nosotros, gente ordinaria, para hacer algo extraordinario: compartir su salvación con el mundo. </a:t>
            </a: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Ya sea que nuestro llamado sea enseñar a multitudes o cuidar a nuestros padres ancianos en casa, nuestro llamado es precioso porque proviene de Dios. El Espíritu Santo nos capacita para amar a Dios y a su pueblo. Lo que hacemos cada día, en el lugar donde Dios nos ha puesto y con los dones que él nos ha dado, es nuestra misión. “Así que, si ustedes comen o ve</a:t>
            </a:r>
            <a:r>
              <a:rPr lang="es-CO" altLang="es-ES" sz="1800" dirty="0">
                <a:effectLst/>
                <a:latin typeface="Calibri" panose="020F0502020204030204" pitchFamily="34" charset="0"/>
                <a:ea typeface="Calibri" panose="020F0502020204030204" pitchFamily="34" charset="0"/>
              </a:rPr>
              <a:t>n</a:t>
            </a:r>
            <a:r>
              <a:rPr lang="es-ES" sz="1800" dirty="0">
                <a:effectLst/>
                <a:latin typeface="Calibri" panose="020F0502020204030204" pitchFamily="34" charset="0"/>
                <a:ea typeface="Calibri" panose="020F0502020204030204" pitchFamily="34" charset="0"/>
              </a:rPr>
              <a:t>den, o hacen alguna otra cosa, háganlo todo para la gloria de Dios.” </a:t>
            </a: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Como discípulos, nuestro enfoque no debe estar solo en lo que hacemos, sino principalmente en lo que Dios ha hecho por nosotros en su obra redentora, lo que hace en nosotros por su Palabra y sacramentos y lo que hace a través de nosotros por su Espíritu. </a:t>
            </a: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Es asombroso pensar que el Dios todopoderoso, nos ama a nosotros – gente común, con fallas, con debilidades – y no solo nos ama, sino que nos llama, nos transforma, y nos usa para llevar su gloria. </a:t>
            </a: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Ya sea que nuestro llamado sea enseñar a multitudes o cuidar a nuestros padres ancianos en casa, nuestro llamado es precioso porque proviene de Dios. El Espíritu Santo nos capacita para amar a Dios y a su pueblo. Lo que hacemos cada día, en el lugar donde Dios nos ha puesto y con los dones que él nos ha dado, es nuestra misión. “Así que, si ustedes comen o ve</a:t>
            </a:r>
            <a:r>
              <a:rPr lang="es-CO" altLang="es-ES" sz="1800" dirty="0">
                <a:effectLst/>
                <a:latin typeface="Calibri" panose="020F0502020204030204" pitchFamily="34" charset="0"/>
                <a:ea typeface="Calibri" panose="020F0502020204030204" pitchFamily="34" charset="0"/>
              </a:rPr>
              <a:t>n</a:t>
            </a:r>
            <a:r>
              <a:rPr lang="es-ES" sz="1800" dirty="0">
                <a:effectLst/>
                <a:latin typeface="Calibri" panose="020F0502020204030204" pitchFamily="34" charset="0"/>
                <a:ea typeface="Calibri" panose="020F0502020204030204" pitchFamily="34" charset="0"/>
              </a:rPr>
              <a:t>den, o hacen alguna otra cosa, háganlo todo para la gloria de Dios.” </a:t>
            </a: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Como discípulos, nuestro enfoque no debe estar solo en lo que hacemos, sino principalmente en lo que Dios ha hecho por nosotros en su obra redentora, lo que hace en nosotros por su Palabra y sacramentos y lo que hace a través de nosotros por su Espíritu. </a:t>
            </a: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Es asombroso pensar que el Dios todopoderoso, nos ama a nosotros – gente común, con fallas, con debilidades – y no solo nos ama, sino que nos llama, nos transforma, y nos usa para llevar su gloria. </a:t>
            </a: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205"/>
              </a:spcBef>
              <a:spcAft>
                <a:spcPts val="600"/>
              </a:spcAft>
              <a:buNone/>
            </a:pPr>
            <a:r>
              <a:rPr lang="en-US" b="1" dirty="0">
                <a:solidFill>
                  <a:schemeClr val="dk1"/>
                </a:solidFill>
                <a:latin typeface="Calibri" panose="020F0502020204030204"/>
                <a:ea typeface="Calibri" panose="020F0502020204030204"/>
                <a:cs typeface="Calibri" panose="020F0502020204030204"/>
                <a:sym typeface="Calibri" panose="020F0502020204030204"/>
              </a:rPr>
              <a:t>Jesús </a:t>
            </a:r>
            <a:r>
              <a:rPr lang="en-US" b="1" dirty="0" err="1">
                <a:solidFill>
                  <a:schemeClr val="dk1"/>
                </a:solidFill>
                <a:latin typeface="Calibri" panose="020F0502020204030204"/>
                <a:ea typeface="Calibri" panose="020F0502020204030204"/>
                <a:cs typeface="Calibri" panose="020F0502020204030204"/>
                <a:sym typeface="Calibri" panose="020F0502020204030204"/>
              </a:rPr>
              <a:t>nos</a:t>
            </a:r>
            <a:r>
              <a:rPr lang="en-US" b="1" dirty="0">
                <a:solidFill>
                  <a:schemeClr val="dk1"/>
                </a:solidFill>
                <a:latin typeface="Calibri" panose="020F0502020204030204"/>
                <a:ea typeface="Calibri" panose="020F0502020204030204"/>
                <a:cs typeface="Calibri" panose="020F0502020204030204"/>
                <a:sym typeface="Calibri" panose="020F0502020204030204"/>
              </a:rPr>
              <a:t> a dado </a:t>
            </a:r>
            <a:r>
              <a:rPr lang="en-US" b="1" dirty="0" err="1">
                <a:solidFill>
                  <a:schemeClr val="dk1"/>
                </a:solidFill>
                <a:latin typeface="Calibri" panose="020F0502020204030204"/>
                <a:ea typeface="Calibri" panose="020F0502020204030204"/>
                <a:cs typeface="Calibri" panose="020F0502020204030204"/>
                <a:sym typeface="Calibri" panose="020F0502020204030204"/>
              </a:rPr>
              <a:t>poder</a:t>
            </a:r>
            <a:r>
              <a:rPr lang="en-US" b="1" dirty="0">
                <a:solidFill>
                  <a:schemeClr val="dk1"/>
                </a:solidFill>
                <a:latin typeface="Calibri" panose="020F0502020204030204"/>
                <a:ea typeface="Calibri" panose="020F0502020204030204"/>
                <a:cs typeface="Calibri" panose="020F0502020204030204"/>
                <a:sym typeface="Calibri" panose="020F0502020204030204"/>
              </a:rPr>
              <a:t> y </a:t>
            </a:r>
            <a:r>
              <a:rPr lang="en-US" b="1" dirty="0" err="1">
                <a:solidFill>
                  <a:schemeClr val="dk1"/>
                </a:solidFill>
                <a:latin typeface="Calibri" panose="020F0502020204030204"/>
                <a:ea typeface="Calibri" panose="020F0502020204030204"/>
                <a:cs typeface="Calibri" panose="020F0502020204030204"/>
                <a:sym typeface="Calibri" panose="020F0502020204030204"/>
              </a:rPr>
              <a:t>autoridad</a:t>
            </a:r>
            <a:r>
              <a:rPr lang="en-US" b="1" dirty="0">
                <a:solidFill>
                  <a:schemeClr val="dk1"/>
                </a:solidFill>
                <a:latin typeface="Calibri" panose="020F0502020204030204"/>
                <a:ea typeface="Calibri" panose="020F0502020204030204"/>
                <a:cs typeface="Calibri" panose="020F0502020204030204"/>
                <a:sym typeface="Calibri" panose="020F0502020204030204"/>
              </a:rPr>
              <a:t>. </a:t>
            </a:r>
            <a:r>
              <a:rPr lang="en-US" b="1" dirty="0" err="1">
                <a:solidFill>
                  <a:schemeClr val="dk1"/>
                </a:solidFill>
                <a:latin typeface="Calibri" panose="020F0502020204030204"/>
                <a:ea typeface="Calibri" panose="020F0502020204030204"/>
                <a:cs typeface="Calibri" panose="020F0502020204030204"/>
                <a:sym typeface="Calibri" panose="020F0502020204030204"/>
              </a:rPr>
              <a:t>Gente</a:t>
            </a:r>
            <a:r>
              <a:rPr lang="en-US" b="1" dirty="0">
                <a:solidFill>
                  <a:schemeClr val="dk1"/>
                </a:solidFill>
                <a:latin typeface="Calibri" panose="020F0502020204030204"/>
                <a:ea typeface="Calibri" panose="020F0502020204030204"/>
                <a:cs typeface="Calibri" panose="020F0502020204030204"/>
                <a:sym typeface="Calibri" panose="020F0502020204030204"/>
              </a:rPr>
              <a:t> </a:t>
            </a:r>
            <a:r>
              <a:rPr lang="en-US" b="1" dirty="0" err="1">
                <a:solidFill>
                  <a:schemeClr val="dk1"/>
                </a:solidFill>
                <a:latin typeface="Calibri" panose="020F0502020204030204"/>
                <a:ea typeface="Calibri" panose="020F0502020204030204"/>
                <a:cs typeface="Calibri" panose="020F0502020204030204"/>
                <a:sym typeface="Calibri" panose="020F0502020204030204"/>
              </a:rPr>
              <a:t>común</a:t>
            </a:r>
            <a:r>
              <a:rPr lang="en-US" b="1" dirty="0">
                <a:solidFill>
                  <a:schemeClr val="dk1"/>
                </a:solidFill>
                <a:latin typeface="Calibri" panose="020F0502020204030204"/>
                <a:ea typeface="Calibri" panose="020F0502020204030204"/>
                <a:cs typeface="Calibri" panose="020F0502020204030204"/>
                <a:sym typeface="Calibri" panose="020F0502020204030204"/>
              </a:rPr>
              <a:t>, </a:t>
            </a:r>
            <a:r>
              <a:rPr lang="en-US" b="1" dirty="0" err="1">
                <a:solidFill>
                  <a:schemeClr val="dk1"/>
                </a:solidFill>
                <a:latin typeface="Calibri" panose="020F0502020204030204"/>
                <a:ea typeface="Calibri" panose="020F0502020204030204"/>
                <a:cs typeface="Calibri" panose="020F0502020204030204"/>
                <a:sym typeface="Calibri" panose="020F0502020204030204"/>
              </a:rPr>
              <a:t>cosas</a:t>
            </a:r>
            <a:r>
              <a:rPr lang="en-US" b="1" dirty="0">
                <a:solidFill>
                  <a:schemeClr val="dk1"/>
                </a:solidFill>
                <a:latin typeface="Calibri" panose="020F0502020204030204"/>
                <a:ea typeface="Calibri" panose="020F0502020204030204"/>
                <a:cs typeface="Calibri" panose="020F0502020204030204"/>
                <a:sym typeface="Calibri" panose="020F0502020204030204"/>
              </a:rPr>
              <a:t> </a:t>
            </a:r>
            <a:r>
              <a:rPr lang="en-US" b="1" dirty="0" err="1">
                <a:solidFill>
                  <a:schemeClr val="dk1"/>
                </a:solidFill>
                <a:latin typeface="Calibri" panose="020F0502020204030204"/>
                <a:ea typeface="Calibri" panose="020F0502020204030204"/>
                <a:cs typeface="Calibri" panose="020F0502020204030204"/>
                <a:sym typeface="Calibri" panose="020F0502020204030204"/>
              </a:rPr>
              <a:t>extraordinarias</a:t>
            </a:r>
            <a:r>
              <a:rPr lang="en-US" b="1" dirty="0">
                <a:solidFill>
                  <a:schemeClr val="dk1"/>
                </a:solidFill>
                <a:latin typeface="Calibri" panose="020F0502020204030204"/>
                <a:ea typeface="Calibri" panose="020F0502020204030204"/>
                <a:cs typeface="Calibri" panose="020F0502020204030204"/>
                <a:sym typeface="Calibri" panose="020F0502020204030204"/>
              </a:rPr>
              <a:t>. </a:t>
            </a: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Reconocer el poder y la autoridad otorgados por Jesús a las personas comunes como nosotros. </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Identificar las promesas de Dios para sus discípulos y aplicar esas promesas a los obstáculos que enfrentamos hoy a vivir como discípulos. </a:t>
            </a:r>
            <a:endParaRPr lang="es-ES" sz="1100" dirty="0">
              <a:solidFill>
                <a:srgbClr val="000000"/>
              </a:solidFill>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Describir qué significa “tomar su cruz” en la vida de un discípulo.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269c93b3448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8000"/>
              </a:lnSpc>
              <a:spcBef>
                <a:spcPts val="1000"/>
              </a:spcBef>
              <a:spcAft>
                <a:spcPts val="100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1. ¿Cuáles son los obstáculos que evit</a:t>
            </a:r>
            <a:r>
              <a:rPr lang="es-CO" altLang="es-ES" sz="1800" b="1" dirty="0">
                <a:effectLst/>
                <a:latin typeface="Calibri" panose="020F0502020204030204" pitchFamily="34" charset="0"/>
                <a:ea typeface="Calibri" panose="020F0502020204030204" pitchFamily="34" charset="0"/>
              </a:rPr>
              <a:t>a</a:t>
            </a:r>
            <a:r>
              <a:rPr lang="es-ES" sz="1800" b="1" dirty="0">
                <a:effectLst/>
                <a:latin typeface="Calibri" panose="020F0502020204030204" pitchFamily="34" charset="0"/>
                <a:ea typeface="Calibri" panose="020F0502020204030204" pitchFamily="34" charset="0"/>
              </a:rPr>
              <a:t>n que las personas viv</a:t>
            </a:r>
            <a:r>
              <a:rPr lang="es-CO" altLang="es-ES" sz="1800" b="1" dirty="0">
                <a:effectLst/>
                <a:latin typeface="Calibri" panose="020F0502020204030204" pitchFamily="34" charset="0"/>
                <a:ea typeface="Calibri" panose="020F0502020204030204" pitchFamily="34" charset="0"/>
              </a:rPr>
              <a:t>a</a:t>
            </a:r>
            <a:r>
              <a:rPr lang="es-ES" sz="1800" b="1" dirty="0">
                <a:effectLst/>
                <a:latin typeface="Calibri" panose="020F0502020204030204" pitchFamily="34" charset="0"/>
                <a:ea typeface="Calibri" panose="020F0502020204030204" pitchFamily="34" charset="0"/>
              </a:rPr>
              <a:t>n como discípulos en palabra y acción? </a:t>
            </a:r>
            <a:r>
              <a:rPr lang="es-ES" sz="1800" i="1" dirty="0">
                <a:solidFill>
                  <a:srgbClr val="00B050"/>
                </a:solidFill>
                <a:effectLst/>
                <a:latin typeface="Calibri" panose="020F0502020204030204" pitchFamily="34" charset="0"/>
                <a:ea typeface="Calibri" panose="020F0502020204030204" pitchFamily="34" charset="0"/>
              </a:rPr>
              <a:t>Permite que los estudiantes respondan.</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5" name="Google Shape;175;g269c93b3448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2. Ahora vamos a examinar algunas promesas de Dios para sus discípulos. Después de leer cada promesa, reflexionemos </a:t>
            </a:r>
            <a:r>
              <a:rPr lang="es-ES" sz="1800" dirty="0">
                <a:effectLst/>
                <a:latin typeface="Calibri" panose="020F0502020204030204" pitchFamily="34" charset="0"/>
                <a:ea typeface="Calibri" panose="020F0502020204030204" pitchFamily="34" charset="0"/>
                <a:cs typeface="Calibri" panose="020F0502020204030204" pitchFamily="34" charset="0"/>
              </a:rPr>
              <a:t>con estas preguntas:</a:t>
            </a:r>
            <a:endParaRPr lang="en-US" sz="1800" dirty="0">
              <a:effectLst/>
              <a:latin typeface="Calibri" panose="020F0502020204030204" pitchFamily="34" charset="0"/>
              <a:ea typeface="Calibri" panose="020F0502020204030204" pitchFamily="34" charset="0"/>
            </a:endParaRPr>
          </a:p>
          <a:p>
            <a:pPr marL="285750" marR="1270" lvl="0" indent="-285750">
              <a:lnSpc>
                <a:spcPct val="103000"/>
              </a:lnSpc>
              <a:spcAft>
                <a:spcPts val="50"/>
              </a:spcAft>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¿Cuál es la promesa que encontramos es estos versículos?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1270" lvl="0" indent="-285750">
              <a:lnSpc>
                <a:spcPct val="103000"/>
              </a:lnSpc>
              <a:spcAft>
                <a:spcPts val="50"/>
              </a:spcAft>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¿Por qué es importante esta promesa para ti como discípulo de Jesús?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 </a:t>
            </a: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i="1" dirty="0">
                <a:solidFill>
                  <a:srgbClr val="00B050"/>
                </a:solidFill>
                <a:effectLst/>
                <a:latin typeface="Calibri" panose="020F0502020204030204" pitchFamily="34" charset="0"/>
                <a:ea typeface="Calibri" panose="020F0502020204030204" pitchFamily="34" charset="0"/>
              </a:rPr>
              <a:t>Nota para el profesor: Dependiendo del tamaño de la clase, puede optar por diferentes métodos: A. Leer las 10 promesas junto con toda la clase. B. Dividir el grupo en equipos pequeños y asignar algunas promesas a cada equipo para que las discutan. Luego regresar al grupo grande y compartir. C. Asignar una promesa a cada estudiante para que la analice individualmente y luego la comparta con el grupo. </a:t>
            </a: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7"/>
        <p:cNvGrpSpPr/>
        <p:nvPr/>
      </p:nvGrpSpPr>
      <p:grpSpPr>
        <a:xfrm>
          <a:off x="0" y="0"/>
          <a:ext cx="0" cy="0"/>
          <a:chOff x="0" y="0"/>
          <a:chExt cx="0" cy="0"/>
        </a:xfrm>
      </p:grpSpPr>
      <p:sp>
        <p:nvSpPr>
          <p:cNvPr id="198" name="Google Shape;198;g269c9b7fb60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Romanos 8:38-39 </a:t>
            </a:r>
            <a:endParaRPr lang="es-ES" sz="1100" b="1"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r>
              <a:rPr lang="es-ES" sz="1100" i="1" kern="100" dirty="0">
                <a:effectLst/>
                <a:latin typeface="Calibri" panose="020F0502020204030204" pitchFamily="34" charset="0"/>
                <a:ea typeface="Cambria" panose="02040503050406030204" pitchFamily="18" charset="0"/>
                <a:cs typeface="Times New Roman" panose="02020603050405020304" pitchFamily="18" charset="0"/>
              </a:rPr>
              <a:t>Por lo cual estoy seguro de que n</a:t>
            </a:r>
            <a:r>
              <a:rPr lang="es-CO" altLang="es-ES" sz="1100" i="1" kern="100" dirty="0">
                <a:effectLst/>
                <a:latin typeface="Calibri" panose="020F0502020204030204" pitchFamily="34" charset="0"/>
                <a:ea typeface="Cambria" panose="02040503050406030204" pitchFamily="18" charset="0"/>
                <a:cs typeface="Times New Roman" panose="02020603050405020304" pitchFamily="18" charset="0"/>
              </a:rPr>
              <a:t>i</a:t>
            </a:r>
            <a:r>
              <a:rPr lang="es-ES" sz="1100" i="1" kern="100" dirty="0">
                <a:effectLst/>
                <a:latin typeface="Calibri" panose="020F0502020204030204" pitchFamily="34" charset="0"/>
                <a:ea typeface="Cambria" panose="02040503050406030204" pitchFamily="18" charset="0"/>
                <a:cs typeface="Times New Roman" panose="02020603050405020304" pitchFamily="18" charset="0"/>
              </a:rPr>
              <a:t> la muerte, ni la vida, ni ángeles, ni principados, ni potestades, ni lo presente, ni lo por venir, ni lo alto, ni lo profundo, ni ninguna otra cosa creada nos podrá separar del amor de Dios, que es en Cristo Jesús Señor nuestro. </a:t>
            </a:r>
            <a:endParaRPr lang="en-US" sz="110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NADA puede separarnos del amor de Dios en Cristo Jesús.</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Saber que el amor de Dios es firme y constante, sin importar las circunstancias, me fortalece en los momentos difíciles. Me da seguridad y paz, el amor de Dios nunca me abandonará.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g269c9b7fb60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9"/>
        <p:cNvGrpSpPr/>
        <p:nvPr/>
      </p:nvGrpSpPr>
      <p:grpSpPr>
        <a:xfrm>
          <a:off x="0" y="0"/>
          <a:ext cx="0" cy="0"/>
          <a:chOff x="0" y="0"/>
          <a:chExt cx="0" cy="0"/>
        </a:xfrm>
      </p:grpSpPr>
      <p:sp>
        <p:nvSpPr>
          <p:cNvPr id="190" name="Google Shape;190;g269c9b7fb60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Romanos 8:26-28 </a:t>
            </a:r>
            <a:endParaRPr lang="es-ES" sz="1100" b="1"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Así mismo, en nuestra debilidad el Espíritu ac</a:t>
            </a:r>
            <a:r>
              <a:rPr lang="es-CO" altLang="es-ES" sz="1100" b="0" i="1" kern="100" dirty="0">
                <a:effectLst/>
                <a:latin typeface="Calibri" panose="020F0502020204030204" pitchFamily="34" charset="0"/>
                <a:ea typeface="Cambria" panose="02040503050406030204" pitchFamily="18" charset="0"/>
                <a:cs typeface="Times New Roman" panose="02020603050405020304" pitchFamily="18" charset="0"/>
              </a:rPr>
              <a:t>c</a:t>
            </a: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ede a ayudarnos. No sabemos qué pedir, pero el Espíritu mismo intercede por nosotros con gemidos que no pueden expresarse con palabras. Y Dios, que examina los corazones, sabe cuál es la intención del Espíritu, porque el Espíritu intercede por los creyentes conforme a la voluntad de Dios. Ahora bien, sabemos que Dios dispone todas las cosas para el bien de quienes lo aman, los que han sido llamados de acuerdo con su propósito. </a:t>
            </a:r>
            <a:endParaRPr lang="es-ES" sz="1100" b="0" i="1"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s-ES" sz="1100" kern="100" dirty="0">
              <a:effectLst/>
              <a:latin typeface="Calibri" panose="020F0502020204030204" pitchFamily="34"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El Espíritu Santo ayuda a sus discípulos en nuestra debilidad e intercede por nosotros cuando no sabemos qué pedir en oración.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Dios dispone todas las cosas para el bien de quienes lo aman y han sido llamados conforme a su propósito.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Como discípulo muchas veces me siento débil, confundido o sin saber cómo orar. Hay momentos en los que no entiendo lo que está pasando o no sé qué es lo mejor. Pero saber que el Espíritu Santo me ayuda y ora por mí me da consuelo y seguridad. Además, confiar en que Dios está usando todas las situaciones, incluso las difíciles, para mi bien, me da esperanza y paz.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1" name="Google Shape;191;g269c9b7fb6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5"/>
        <p:cNvGrpSpPr/>
        <p:nvPr/>
      </p:nvGrpSpPr>
      <p:grpSpPr>
        <a:xfrm>
          <a:off x="0" y="0"/>
          <a:ext cx="0" cy="0"/>
          <a:chOff x="0" y="0"/>
          <a:chExt cx="0" cy="0"/>
        </a:xfrm>
      </p:grpSpPr>
      <p:sp>
        <p:nvSpPr>
          <p:cNvPr id="206" name="Google Shape;206;g269c9b7fb60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 typeface="Symbol" panose="05050102010706020507" pitchFamily="2" charset="2"/>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Juan 16:33 </a:t>
            </a:r>
            <a:endParaRPr lang="es-ES" sz="1100" b="1"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 typeface="Symbol" panose="05050102010706020507" pitchFamily="2" charset="2"/>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Yo les he dicho estas cosas para que en mí hallen paz. En este mundo afrontarán aflicciones, pero ¡anímense! Yo he vencido al mundo. </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 typeface="Symbol" panose="05050102010706020507" pitchFamily="2" charset="2"/>
              <a:buNone/>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Aunque en este mundo tendremos aflicciones, podemos tener paz y ánimo porque Jesús va vencido al mundo.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Como discípulo, enfrento problemas, dificultades y hasta oposición por mi fe. A veces esas luchas me pueden desanimar o hacerme dudar. Pero esta promesa me recuerda que Jesús ya ha obtenido la victoria. Él ha vencido al pecado, al diablo y a la muerte. Esa certeza me da paz en medio de los problemas y me anima a seguir adelante con confianza, sabiendo que al final, Jesús tiene el control y su victoria es también mi victoria.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7" name="Google Shape;207;g269c9b7fb6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g269c9b7fb60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Salmo 23:6 </a:t>
            </a:r>
            <a:endParaRPr lang="es-ES" sz="1100" b="1"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Seguro estoy de que la bondad y el amor me seguirán todos los días de mi vida; y en la casa del Señor habitaré para siempre. </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n-US" sz="11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La bondad y el amor de Dios me acompañarán todos los días de mi vida, y viviré con el Señor para siempre.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Como discípulo, a veces paso por momentos de incertidumbre, dolor o soledad. Esta promesa me asegura que, sin importar las circunstancias, el amor y la bondad de Dios nunca me abandonarán. Además, me llena de esperanza saber que mi destino final es estar con el Señor para siempre.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5" name="Google Shape;215;g269c9b7fb6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5"/>
        <p:cNvGrpSpPr/>
        <p:nvPr/>
      </p:nvGrpSpPr>
      <p:grpSpPr>
        <a:xfrm>
          <a:off x="0" y="0"/>
          <a:ext cx="0" cy="0"/>
          <a:chOff x="0" y="0"/>
          <a:chExt cx="0" cy="0"/>
        </a:xfrm>
      </p:grpSpPr>
      <p:sp>
        <p:nvSpPr>
          <p:cNvPr id="246" name="Google Shape;246;g269c9b7fb60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Mateo 7:7 </a:t>
            </a:r>
            <a:endParaRPr lang="es-ES" sz="1100" b="1"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Pidan y se les dará; busquen y encontrarán; llamen y se les abrirá.</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n-US" sz="11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Dios responde a las oraciones de sus discípulos.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Como discípulo, muchas veces enfrento necesidades, dudas o decisiones difíciles. Saber que puedo acudir a Dios con confianza en oración y que Él escucha y responde me da tranquilidad y seguridad. No estoy solo ni dependo solo de mis fuerzas. Dios está atento y dispuesto a proveer lo que necesito según su voluntad.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 name="Google Shape;247;g269c9b7fb60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Introducción breve a la lección</a:t>
            </a:r>
            <a:endParaRPr lang="es-E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Hoy exploraremos el llamado de Jesús a sus discípulos. </a:t>
            </a: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Reflexionaremos sobre cómo Dios usa a personas comunes como nosotros para llevar a cabo cosas extraordinarias en su reino. </a:t>
            </a: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Nos enfocaremos en el poder y la autoridad que Jesús otorga a sus seguidores, en las promesas que Dios nos da para enfrentar los obstáculos de la vida, y en lo que significa verdaderamente tomar nuestra cruz como discípulos.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
        <p:cNvGrpSpPr/>
        <p:nvPr/>
      </p:nvGrpSpPr>
      <p:grpSpPr>
        <a:xfrm>
          <a:off x="0" y="0"/>
          <a:ext cx="0" cy="0"/>
          <a:chOff x="0" y="0"/>
          <a:chExt cx="0" cy="0"/>
        </a:xfrm>
      </p:grpSpPr>
      <p:sp>
        <p:nvSpPr>
          <p:cNvPr id="254" name="Google Shape;254;g269c9b7fb60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Salmos 91:11 </a:t>
            </a:r>
            <a:endParaRPr lang="es-ES" sz="1100" b="1"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Porque él ordenará que sus ángeles te protejan en todos tus caminos. </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Dios enviará a sus ángeles para proteger </a:t>
            </a:r>
            <a:r>
              <a:rPr lang="es-CO" altLang="es-ES" sz="1100" kern="100" dirty="0">
                <a:effectLst/>
                <a:latin typeface="Calibri" panose="020F0502020204030204" pitchFamily="34" charset="0"/>
                <a:ea typeface="Cambria" panose="02040503050406030204" pitchFamily="18" charset="0"/>
                <a:cs typeface="Times New Roman" panose="02020603050405020304" pitchFamily="18" charset="0"/>
              </a:rPr>
              <a:t>a </a:t>
            </a: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sus discípulos en todos nuestros caminos.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Saber que Dios ha ordenado protección sobre mi vida, incluso a través de sus ángeles, me da paz y confianza. Puedo caminar sin temor, sabiendo que Él cuida de mí y me protege en cada paso que doy, tanto en lo físico como en lo espiritual.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5" name="Google Shape;255;g269c9b7fb6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1"/>
        <p:cNvGrpSpPr/>
        <p:nvPr/>
      </p:nvGrpSpPr>
      <p:grpSpPr>
        <a:xfrm>
          <a:off x="0" y="0"/>
          <a:ext cx="0" cy="0"/>
          <a:chOff x="0" y="0"/>
          <a:chExt cx="0" cy="0"/>
        </a:xfrm>
      </p:grpSpPr>
      <p:sp>
        <p:nvSpPr>
          <p:cNvPr id="262" name="Google Shape;262;g269c9b7fb60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2 Corintios 1:3-5 </a:t>
            </a:r>
            <a:endParaRPr lang="es-ES" sz="1100" b="1"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Bendito sea el Dios y Padre de nuestro Señor Jesucristo, Padre misericordioso y Dios de toda consolación, quien nos consuela en todas nuestras tribulaciones para que, con el mismo consuelo que de Dios hemos recibido, también nosotros podamos consolar a todos los que sufren. Pues, así como participamos abundantemente en los sufrimientos de Cristo, así también por medio de él tenemos abundante consuelo. </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Dios nos consuela en todas nuestras tribulaciones, y con el consuelo que recibimos de Él podemos consolar a otros que sufren.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No estoy </a:t>
            </a:r>
            <a:r>
              <a:rPr lang="es-CO" altLang="es-ES" sz="1100" kern="100" dirty="0">
                <a:effectLst/>
                <a:latin typeface="Calibri" panose="020F0502020204030204" pitchFamily="34" charset="0"/>
                <a:ea typeface="Cambria" panose="02040503050406030204" pitchFamily="18" charset="0"/>
                <a:cs typeface="Times New Roman" panose="02020603050405020304" pitchFamily="18" charset="0"/>
              </a:rPr>
              <a:t>s</a:t>
            </a: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olo en momentos de dificultades y sufrimientos. Dios me consuela y me fortalece, no solo para sanar mis propias heridas, sino para que también pueda compartir ese consuelo con otros. Esta promesa me invita a ser un instrumento de consuelo para qu</a:t>
            </a:r>
            <a:r>
              <a:rPr lang="es-CO" altLang="es-ES" sz="1100" kern="100" dirty="0">
                <a:effectLst/>
                <a:latin typeface="Calibri" panose="020F0502020204030204" pitchFamily="34" charset="0"/>
                <a:ea typeface="Cambria" panose="02040503050406030204" pitchFamily="18" charset="0"/>
                <a:cs typeface="Times New Roman" panose="02020603050405020304" pitchFamily="18" charset="0"/>
              </a:rPr>
              <a:t>ienes</a:t>
            </a: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 están sufriendo, siguiendo el ejemplo de Cristo. El sufrimiento no es en vano, sino que Dios lo usa para nuestro bien y para el bien de los demás.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3" name="Google Shape;263;g269c9b7fb60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5"/>
        <p:cNvGrpSpPr/>
        <p:nvPr/>
      </p:nvGrpSpPr>
      <p:grpSpPr>
        <a:xfrm>
          <a:off x="0" y="0"/>
          <a:ext cx="0" cy="0"/>
          <a:chOff x="0" y="0"/>
          <a:chExt cx="0" cy="0"/>
        </a:xfrm>
      </p:grpSpPr>
      <p:sp>
        <p:nvSpPr>
          <p:cNvPr id="286" name="Google Shape;286;g269c9b7fb60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1 Corintios 10:13 </a:t>
            </a:r>
            <a:endParaRPr lang="es-ES" sz="1100" b="1"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Ustedes no han sufrido ninguna tentación que no sea común al género humano. Pero Dios es fiel y no permitirá que ustedes sean tentados más allá de lo que puedan aguantar. Más bien, cuando llegue la tentación, él les dará también una salida a fin de que puedan resistir. </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Dios no permitirá que enfrentemos tentaciones más allá de nuestras capacidades y, en medio de ellas, no dará una salida para poder resistir. </a:t>
            </a:r>
            <a:endParaRPr lang="es-ES" sz="1100" kern="100" dirty="0">
              <a:effectLst/>
              <a:latin typeface="Calibri" panose="020F0502020204030204" pitchFamily="34"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A veces siento que las tentaciones son demasiado fuertes o difíciles de resistir. Pero esta promesa me asegura que Dios, en su fidelidad, no me pondrá en situaciones donde no pueda soportar la prueba gracias al poder del Espíritu Santo.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7" name="Google Shape;287;g269c9b7fb60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3"/>
        <p:cNvGrpSpPr/>
        <p:nvPr/>
      </p:nvGrpSpPr>
      <p:grpSpPr>
        <a:xfrm>
          <a:off x="0" y="0"/>
          <a:ext cx="0" cy="0"/>
          <a:chOff x="0" y="0"/>
          <a:chExt cx="0" cy="0"/>
        </a:xfrm>
      </p:grpSpPr>
      <p:sp>
        <p:nvSpPr>
          <p:cNvPr id="294" name="Google Shape;294;g269c9b7fb60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Santiago 4:7 </a:t>
            </a:r>
            <a:endParaRPr lang="es-ES" sz="1100" b="1"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Así que sométanse a Dios. Resistan al diablo y él huirá de ustedes. </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Con Dios, tenemos poder sobre el diablo. </a:t>
            </a:r>
            <a:endParaRPr lang="es-ES" sz="1100" kern="100" dirty="0">
              <a:effectLst/>
              <a:latin typeface="Calibri" panose="020F0502020204030204" pitchFamily="34"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A menudo me enfrento a tentaciones o influencias espirituales negativas que tratan de desviarme del camino de Dios. En Cristo, tengo autoridad para resistir las tentaciones del diablo. Cristo me da victoria sobre cualquier ataque espiritual.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5" name="Google Shape;295;g269c9b7fb6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9"/>
        <p:cNvGrpSpPr/>
        <p:nvPr/>
      </p:nvGrpSpPr>
      <p:grpSpPr>
        <a:xfrm>
          <a:off x="0" y="0"/>
          <a:ext cx="0" cy="0"/>
          <a:chOff x="0" y="0"/>
          <a:chExt cx="0" cy="0"/>
        </a:xfrm>
      </p:grpSpPr>
      <p:sp>
        <p:nvSpPr>
          <p:cNvPr id="310" name="Google Shape;310;g269c9b7fb60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Isaías 55:10-11 </a:t>
            </a:r>
            <a:endParaRPr lang="es-ES" sz="1100" b="1"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Así como la lluvia y la nieve descienden del cielo, y no vuelven allá sin regar antes la tierra y hacerla fecundar y germinar para que dé semilla al que siembra y pan al que come, así es también la palabra que sale de mi boca: No volverá a mí vacía, sino que hará lo que yo deseo y cumplirá con mis propósitos. </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n-US" sz="11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La Palabra de Dios no volverá vacía, sino que cumplirá lo que Él desea y llevará a cabo sus propósitos.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Como discípulo, puedo enfrentar momentos de duda sobre la efectividad de compartir la Palabra de Dios, especialmente cuando no veo resultados inmediatos. Pero esta promesa me asegura que cada palabra que sale de la boca de Dios tiene un propósito y que aunque no siempre lo vea, esa palabra cumplirá lo que Dios ha planeado. Esto me da confianza y me anima a seguir compartiendo la Verdad, sabiendo que Dios está obrando a través de Su Palabra, aunque no siempre veamos los frutos de inmediato.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1" name="Google Shape;311;g269c9b7fb60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5"/>
        <p:cNvGrpSpPr/>
        <p:nvPr/>
      </p:nvGrpSpPr>
      <p:grpSpPr>
        <a:xfrm>
          <a:off x="0" y="0"/>
          <a:ext cx="0" cy="0"/>
          <a:chOff x="0" y="0"/>
          <a:chExt cx="0" cy="0"/>
        </a:xfrm>
      </p:grpSpPr>
      <p:sp>
        <p:nvSpPr>
          <p:cNvPr id="326" name="Google Shape;326;g269c9b7fb60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Romanos 1:16 </a:t>
            </a:r>
            <a:endParaRPr lang="es-ES" sz="1100" b="1"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A la verdad, no me avergüenz</a:t>
            </a:r>
            <a:r>
              <a:rPr lang="es-CO" altLang="es-ES" sz="1100" b="0" i="1" kern="100" dirty="0">
                <a:effectLst/>
                <a:latin typeface="Calibri" panose="020F0502020204030204" pitchFamily="34" charset="0"/>
                <a:ea typeface="Cambria" panose="02040503050406030204" pitchFamily="18" charset="0"/>
                <a:cs typeface="Times New Roman" panose="02020603050405020304" pitchFamily="18" charset="0"/>
              </a:rPr>
              <a:t>o</a:t>
            </a: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 del evangelio, pues es poder de Dios para la salvación de todos los que creen. </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El Evangelio es el poder de Dios para la salvación de todos los que creen.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Como discípulo, a veces me siento tentado a callar o a no compartir el evangelio por miedo al rechazo, la crítica o el ridículo. Pero este versículo me recuerda que el evangelio no es algo de lo que avergonzarme, sino el poderoso medio por el cual Dios trae salvación. Su poder no depende de mí habilidad para comunicarlo perfectamente, sino de la obra de Dios.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7" name="Google Shape;327;g269c9b7fb6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Reconocer el poder y la autoridad otorgad</a:t>
            </a:r>
            <a:r>
              <a:rPr lang="es-CO" altLang="es-ES" sz="1100" dirty="0">
                <a:solidFill>
                  <a:srgbClr val="000000"/>
                </a:solidFill>
                <a:effectLst/>
                <a:latin typeface="Calibri" panose="020F0502020204030204" pitchFamily="34" charset="0"/>
                <a:ea typeface="Calibri" panose="020F0502020204030204" pitchFamily="34" charset="0"/>
              </a:rPr>
              <a:t>a</a:t>
            </a:r>
            <a:r>
              <a:rPr lang="es-ES" sz="1100" dirty="0">
                <a:solidFill>
                  <a:srgbClr val="000000"/>
                </a:solidFill>
                <a:effectLst/>
                <a:latin typeface="Calibri" panose="020F0502020204030204" pitchFamily="34" charset="0"/>
                <a:ea typeface="Calibri" panose="020F0502020204030204" pitchFamily="34" charset="0"/>
              </a:rPr>
              <a:t>s por Jesús a las personas comunes como nosotros. </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Identificar las promesas de Dios para sus discípulos y aplicar esas promesas a los obstáculos que enfrentamos hoy a vivir como discípulos. </a:t>
            </a:r>
            <a:endParaRPr lang="es-ES" sz="1100" dirty="0">
              <a:solidFill>
                <a:srgbClr val="000000"/>
              </a:solidFill>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Definir qué significa “tomar su cruz” en la vida de un discípulo.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rPr>
              <a:t>1. Algunas personas intentan decir que la vida de un discípulo es fácil. </a:t>
            </a: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rPr>
              <a:t>Incluso hay quienes afirman equivocadamente que la vida del discípulo será fácil “si tiene suficiente fe.” </a:t>
            </a: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rPr>
              <a:t>Pero eso no es lo que Jesús enseña. Seguimos en Lucas 9, ahora en versículos 23-26</a:t>
            </a:r>
            <a:endParaRPr lang="en-US" sz="1800" dirty="0">
              <a:effectLst/>
              <a:latin typeface="Calibri" panose="020F0502020204030204" pitchFamily="34" charset="0"/>
              <a:ea typeface="Calibri" panose="020F0502020204030204" pitchFamily="34" charset="0"/>
            </a:endParaRPr>
          </a:p>
          <a:p>
            <a:pPr marL="0" marR="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5"/>
        <p:cNvGrpSpPr/>
        <p:nvPr/>
      </p:nvGrpSpPr>
      <p:grpSpPr>
        <a:xfrm>
          <a:off x="0" y="0"/>
          <a:ext cx="0" cy="0"/>
          <a:chOff x="0" y="0"/>
          <a:chExt cx="0" cy="0"/>
        </a:xfrm>
      </p:grpSpPr>
      <p:sp>
        <p:nvSpPr>
          <p:cNvPr id="326" name="Google Shape;326;g269c9b7fb60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i="0" dirty="0">
                <a:effectLst/>
                <a:latin typeface="Calibri" panose="020F0502020204030204" pitchFamily="34" charset="0"/>
                <a:ea typeface="Calibri" panose="020F0502020204030204" pitchFamily="34" charset="0"/>
              </a:rPr>
              <a:t>Lucas 9:23-26</a:t>
            </a:r>
            <a:endParaRPr lang="es-ES" sz="1800" b="1" i="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800" b="1" i="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i="0" dirty="0">
                <a:effectLst/>
                <a:latin typeface="Calibri" panose="020F0502020204030204" pitchFamily="34" charset="0"/>
                <a:ea typeface="Calibri" panose="020F0502020204030204" pitchFamily="34" charset="0"/>
              </a:rPr>
              <a:t>Y a todos les decía: “Si alguno quiere seguirme, niéguese a sí mismo, tome su cruz cada día, y sígame. Porque todo el que quiera salvar su vida, la perderá, y todo el que pierda su vida por causa de mí, la salvará. Porque ¿de qué le sirve a uno ganarse todo el mundo, si se destruye o se pierde a sí mismo? Porque si alguno se avergüenza de mí y de mis palabras, el Hijo del Hombre se avergonzará de él cuando venga en su gloria. </a:t>
            </a:r>
            <a:endParaRPr lang="en-US" sz="1800" i="0" dirty="0">
              <a:effectLst/>
              <a:latin typeface="Calibri" panose="020F0502020204030204" pitchFamily="34" charset="0"/>
              <a:ea typeface="Calibri" panose="020F0502020204030204" pitchFamily="34"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7" name="Google Shape;327;g269c9b7fb6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269c93b3448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2. Jesús promete que sus discípulos llevarán una cruz. </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1270" indent="0">
              <a:lnSpc>
                <a:spcPct val="103000"/>
              </a:lnSpc>
              <a:spcAft>
                <a:spcPts val="50"/>
              </a:spcAft>
              <a:buFontTx/>
              <a:buNone/>
            </a:pPr>
            <a:endParaRPr lang="en-US" sz="1100" dirty="0">
              <a:effectLst/>
              <a:latin typeface="Calibri" panose="020F0502020204030204" pitchFamily="34" charset="0"/>
              <a:ea typeface="Calibri" panose="020F0502020204030204" pitchFamily="34" charset="0"/>
            </a:endParaRPr>
          </a:p>
          <a:p>
            <a:pPr marL="0" marR="1270" lvl="0" indent="0">
              <a:lnSpc>
                <a:spcPct val="103000"/>
              </a:lnSpc>
              <a:spcAft>
                <a:spcPts val="50"/>
              </a:spcAft>
              <a:buFontTx/>
              <a:buNone/>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“Si alguno quiere seguirme, niéguese a sí mismo, tome su cruz cada día, y sígame.”</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s-ES" sz="1100"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Según Lucas 9:23-26, ¿Qué es la cruz? </a:t>
            </a:r>
            <a:r>
              <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Permita que los estudiantes contest</a:t>
            </a:r>
            <a:r>
              <a:rPr lang="es-CO" alt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a:t>
            </a:r>
            <a:r>
              <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n.</a:t>
            </a:r>
            <a:endPar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b="0" kern="100" dirty="0">
                <a:effectLst/>
                <a:latin typeface="Calibri" panose="020F0502020204030204" pitchFamily="34" charset="0"/>
                <a:ea typeface="Cambria" panose="02040503050406030204" pitchFamily="18" charset="0"/>
                <a:cs typeface="Times New Roman" panose="02020603050405020304" pitchFamily="18" charset="0"/>
              </a:rPr>
              <a:t>Algun</a:t>
            </a:r>
            <a:r>
              <a:rPr lang="es-CO" altLang="es-ES" sz="1100" b="0" kern="100" dirty="0">
                <a:effectLst/>
                <a:latin typeface="Calibri" panose="020F0502020204030204" pitchFamily="34" charset="0"/>
                <a:ea typeface="Cambria" panose="02040503050406030204" pitchFamily="18" charset="0"/>
                <a:cs typeface="Times New Roman" panose="02020603050405020304" pitchFamily="18" charset="0"/>
              </a:rPr>
              <a:t>o</a:t>
            </a:r>
            <a:r>
              <a:rPr lang="es-ES" sz="1100" b="0" kern="100" dirty="0">
                <a:effectLst/>
                <a:latin typeface="Calibri" panose="020F0502020204030204" pitchFamily="34" charset="0"/>
                <a:ea typeface="Cambria" panose="02040503050406030204" pitchFamily="18" charset="0"/>
                <a:cs typeface="Times New Roman" panose="02020603050405020304" pitchFamily="18" charset="0"/>
              </a:rPr>
              <a:t>s piensan que “llevar una cruz” es cualquier tipo de sufrimiento que enfrentamos en la vida. Pero eso no es lo que Jesús enseña. </a:t>
            </a:r>
            <a:endParaRPr lang="en-US" sz="1100" b="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b="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b="0" kern="100" dirty="0">
                <a:effectLst/>
                <a:latin typeface="Calibri" panose="020F0502020204030204" pitchFamily="34" charset="0"/>
                <a:ea typeface="Cambria" panose="02040503050406030204" pitchFamily="18" charset="0"/>
                <a:cs typeface="Times New Roman" panose="02020603050405020304" pitchFamily="18" charset="0"/>
              </a:rPr>
              <a:t>La esencia de “la cruz” es “niéguense a sí mismo.” Entonces, tomar su cruz es negarse a uno mismo por causa de Jesús y su Palabra. </a:t>
            </a:r>
            <a:endParaRPr lang="en-US" sz="1100" b="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8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5" name="Google Shape;175;g269c93b3448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Oración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Padre Celestial, Te damos gracias por este día y por la oportunidad de reunirnos como tus discípulos. Gracias por tu Palabra que nos guía, fortalece y consuela. Te pedimos que obres en nosotros para comprender mejor tu llamado en nuestras vidas. Ayúdanos a confiar en tus promesas. Permite que este tiempo juntos sea de crecimiento espiritual. Todo esto lo pedimos en el nombre de tu Hijo amado, Jesús. Amén.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panose="020B0604020202020204"/>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269c93b3448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¿Qué significa negarse a sí mismo? </a:t>
            </a:r>
            <a:r>
              <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Permita que los estudiantes contest</a:t>
            </a:r>
            <a:r>
              <a:rPr lang="es-CO" alt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a:t>
            </a:r>
            <a:r>
              <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n.</a:t>
            </a:r>
            <a:endPar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Somos tentados diariamente a buscar nuestra propia voluntad y satisfacer nuestros propios deseos. Nuestra naturaleza humana es pecaminosa.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Negarse a sí mismo es renunciar a la búsqueda egoísta de nuestros propios intereses a costa de los demás. También incluye renunciar el orgullo y egoísmo en nuestras buenas obras. (Todas nuestras justicias son como trapo de inmundicia. Isaías 64:6)</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También, negarse a sí mismo puede incluir cuando los discípulos de Cristo enfrentan burlas, rechazo o dificultades por ser fieles a Cristo y a su Palabra.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8000"/>
              </a:lnSpc>
              <a:spcBef>
                <a:spcPts val="1000"/>
              </a:spcBef>
              <a:spcAft>
                <a:spcPts val="1000"/>
              </a:spcAft>
              <a:buSzPts val="1100"/>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defTabSz="914400" rtl="0" eaLnBrk="1" fontAlgn="auto" latinLnBrk="0" hangingPunct="1">
              <a:lnSpc>
                <a:spcPct val="108000"/>
              </a:lnSpc>
              <a:spcBef>
                <a:spcPts val="1000"/>
              </a:spcBef>
              <a:spcAft>
                <a:spcPts val="1000"/>
              </a:spcAft>
              <a:buClr>
                <a:srgbClr val="000000"/>
              </a:buClr>
              <a:buSzPts val="1100"/>
              <a:buFont typeface="Arial" panose="020B0604020202020204"/>
              <a:buNone/>
              <a:defRP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La cruz puede verse diferente año tras año y de persona a persona. Pero, sea como sea, la cruz es difícil y dolorosa.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8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5" name="Google Shape;175;g269c93b3448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3. La obra del Espíritu Santo en nosotros</a:t>
            </a:r>
            <a:endParaRPr lang="es-ES" sz="1800" b="1" dirty="0">
              <a:effectLst/>
              <a:latin typeface="Calibri" panose="020F0502020204030204" pitchFamily="34" charset="0"/>
              <a:ea typeface="Calibri" panose="020F0502020204030204" pitchFamily="34" charset="0"/>
              <a:cs typeface="Calibri" panose="020F0502020204030204" pitchFamily="34" charset="0"/>
            </a:endParaRP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Negarnos a nosotros mismos y vivir como discípulos no es obra de nuestra fuerza, sino del Espíritu Santo en nosotros.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da la fe y hace crecer la fe en nosotros, confiando en Jesús y en su Palabra.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ayuda </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a </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hacer obras para la gloria de Dios.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ayuda </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a </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vivir una vida de sumisión a la voluntad de Dios y de servicio a los demás, por amor a Cristo.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ayuda </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a </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vivir con alegría, incluso en el sufrimiento, entendiendo que no vivimos para nosotros, sino para aquel que nos amó y se entregó por nosotros.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ayuda</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 a</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 vivir para Cristo en un mundo pecador.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ayuda </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a </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luchar contra ataques del mundo y también de nuestra propia carne pecaminosa.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ayuda </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a </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ver la cruz que llevamos como una bendición.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4. ¿Por qué la cruz y no la gloria? </a:t>
            </a:r>
            <a:endParaRPr lang="es-ES" sz="1100" b="1" dirty="0">
              <a:effectLst/>
              <a:latin typeface="Calibri" panose="020F0502020204030204" pitchFamily="34" charset="0"/>
              <a:ea typeface="Calibri" panose="020F0502020204030204" pitchFamily="34" charset="0"/>
              <a:cs typeface="Calibri" panose="020F0502020204030204" pitchFamily="34" charset="0"/>
            </a:endParaRPr>
          </a:p>
          <a:p>
            <a:pPr marL="0" marR="1270" indent="0">
              <a:lnSpc>
                <a:spcPct val="103000"/>
              </a:lnSpc>
              <a:spcAft>
                <a:spcPts val="50"/>
              </a:spcAft>
              <a:buFontTx/>
              <a:buNone/>
            </a:pPr>
            <a:endParaRPr lang="en-US" sz="1100" dirty="0">
              <a:effectLst/>
              <a:latin typeface="Calibri" panose="020F0502020204030204" pitchFamily="34" charset="0"/>
              <a:ea typeface="Calibri" panose="020F0502020204030204" pitchFamily="34" charset="0"/>
            </a:endParaRPr>
          </a:p>
          <a:p>
            <a:pPr marL="342900" marR="1270" lvl="0" indent="-342900">
              <a:lnSpc>
                <a:spcPct val="103000"/>
              </a:lnSpc>
              <a:spcAft>
                <a:spcPts val="50"/>
              </a:spcAft>
              <a:buFont typeface="Symbol" panose="05050102010706020507" pitchFamily="2" charset="2"/>
              <a:buChar char=""/>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Como seres humanos, queremos que Dios se muestra siempre en gloria. Pero Él elige mostrarse más en formas ocultas.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Pensamos en las Escrituras: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1270" lvl="1" indent="-285750">
              <a:lnSpc>
                <a:spcPct val="103000"/>
              </a:lnSpc>
              <a:spcAft>
                <a:spcPts val="50"/>
              </a:spcAft>
              <a:buFont typeface="Courier New" panose="02070309020205020404" pitchFamily="49" charset="0"/>
              <a:buChar char="o"/>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En Éxodo, Dios envió las plagas, liberó a su pueblo de Egipto, guiándolo con una nube y una columna de fuego, abrió el mar, hizo llover maná del cielo, les dio su Palabra en el monte Sinaí. Su gloria provocó asombro y maravilla a corto plazo, pero no produjo una fe duradera en los israelitas.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1270" lvl="1" indent="-285750">
              <a:lnSpc>
                <a:spcPct val="103000"/>
              </a:lnSpc>
              <a:spcAft>
                <a:spcPts val="50"/>
              </a:spcAft>
              <a:buFont typeface="Courier New" panose="02070309020205020404" pitchFamily="49" charset="0"/>
              <a:buChar char="o"/>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De hecho, cuando Moisés quiso ver la plenitud de la gloria de Dios, Dios rechazó su petición.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1270" lvl="1" indent="-285750">
              <a:lnSpc>
                <a:spcPct val="103000"/>
              </a:lnSpc>
              <a:spcAft>
                <a:spcPts val="50"/>
              </a:spcAft>
              <a:buFont typeface="Courier New" panose="02070309020205020404" pitchFamily="49" charset="0"/>
              <a:buChar char="o"/>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En 1 Reyes, Dios se revela a Elías. Permitió que ocurrieran cosas poderosas, un viento fuerte que partió los montes, un terremoto y un fuego. Pero Dios no estaba en esas cosas. Se reveló en un suave susurro.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1270" lvl="1" indent="-285750">
              <a:lnSpc>
                <a:spcPct val="103000"/>
              </a:lnSpc>
              <a:spcAft>
                <a:spcPts val="50"/>
              </a:spcAft>
              <a:buFont typeface="Courier New" panose="02070309020205020404" pitchFamily="49" charset="0"/>
              <a:buChar char="o"/>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Él se encuentra en la debilidad de su Hijo: debilidad en el pesebre, debilidad en la cruz. No usó su poder con el propósito de salvarnos.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1270" lvl="1" indent="-285750">
              <a:lnSpc>
                <a:spcPct val="103000"/>
              </a:lnSpc>
              <a:spcAft>
                <a:spcPts val="50"/>
              </a:spcAft>
              <a:buFont typeface="Courier New" panose="02070309020205020404" pitchFamily="49" charset="0"/>
              <a:buChar char="o"/>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El apóstol Pablo habla sobre la forma en como Dios trabaja por el sufrimiento en 2 Corintios 12. Después de pedir a Dios a librarle du una tribulación, una espina, en su vida, Pablo comparte la respuesta de Dios: “Pero él me ha dicho: “Con mi Gracias tiene más que suficiente, porque mi poder se perfecciona en la debilidad.” Por eso con mucho gusto habré de jactarme en mis debilidades, para que el poder de Cristo repose en mí.”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1270" lvl="1" indent="-285750">
              <a:lnSpc>
                <a:spcPct val="103000"/>
              </a:lnSpc>
              <a:spcAft>
                <a:spcPts val="50"/>
              </a:spcAft>
              <a:buFont typeface="Courier New" panose="02070309020205020404" pitchFamily="49" charset="0"/>
              <a:buChar char="o"/>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Él se encuentra en su Palabra, en la fe.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gloria sin filtro de Dios no salva. Solo en la humildad, solo en la proclamación de la gracia, solo en palabras pequeñas susurradas al oído, Dios se revela y se entrega a sí mismo. Y esto ocurre con mayor frecuencia en medio del sufrimiento.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4. La cruz es un regalo necesario de Dios.</a:t>
            </a:r>
            <a:endParaRPr lang="es-ES" sz="1800" b="1" dirty="0">
              <a:effectLst/>
              <a:latin typeface="Calibri" panose="020F0502020204030204" pitchFamily="34" charset="0"/>
              <a:ea typeface="Calibri" panose="020F0502020204030204" pitchFamily="34" charset="0"/>
              <a:cs typeface="Calibri" panose="020F0502020204030204" pitchFamily="34" charset="0"/>
            </a:endParaRP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La cruz es parte necesaria de la vida del discípulo. Es una consecuencia natural de seguir a Cristo. La cruz que llevamos como discípulos NO contribuye a nuestra salvación. Solo la cruz de Jesús salva. </a:t>
            </a:r>
            <a:endParaRPr lang="es-ES" sz="1800" kern="1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La cruz es necesaria porque nos impuls</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a</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 a correr continuamente a nuestro Salvador, buscando su ayuda, fuerza y consuelo. Por eso, el discípulo puede regocijarse en su cruz, porque lo acerca más a su Salvador. </a:t>
            </a:r>
            <a:endParaRPr lang="es-ES" sz="1800" kern="1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La cruz nos muestra que nuestra esperanza está en Cristo, y esa esperanza nunca nos defraudará.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8"/>
        <p:cNvGrpSpPr/>
        <p:nvPr/>
      </p:nvGrpSpPr>
      <p:grpSpPr>
        <a:xfrm>
          <a:off x="0" y="0"/>
          <a:ext cx="0" cy="0"/>
          <a:chOff x="0" y="0"/>
          <a:chExt cx="0" cy="0"/>
        </a:xfrm>
      </p:grpSpPr>
      <p:sp>
        <p:nvSpPr>
          <p:cNvPr id="489" name="Google Shape;489;g26826f97e8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5. Sigamos a Cristo como nuestro ejemplo</a:t>
            </a:r>
            <a:endParaRPr lang="es-ES" sz="1800" b="1" dirty="0">
              <a:effectLst/>
              <a:latin typeface="Calibri" panose="020F0502020204030204" pitchFamily="34" charset="0"/>
              <a:ea typeface="Calibri" panose="020F0502020204030204" pitchFamily="34" charset="0"/>
              <a:cs typeface="Calibri" panose="020F0502020204030204" pitchFamily="34" charset="0"/>
            </a:endParaRP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Cristo, desde el principio hasta el final, vivió en obediencia voluntaria, consciente y gozosa al Padre, hasta la cruz. Incluso cuando Cristo hizo milagros, no fue para su propio bienestar o comodidad, sino siempre para bendecir y ayudar a otros.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1000"/>
              </a:spcBef>
              <a:spcAft>
                <a:spcPts val="1000"/>
              </a:spcAft>
              <a:buClr>
                <a:schemeClr val="dk1"/>
              </a:buClr>
              <a:buSzPts val="1100"/>
              <a:buFont typeface="Arial" panose="020B0604020202020204"/>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0" name="Google Shape;490;g26826f97e8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5"/>
        <p:cNvGrpSpPr/>
        <p:nvPr/>
      </p:nvGrpSpPr>
      <p:grpSpPr>
        <a:xfrm>
          <a:off x="0" y="0"/>
          <a:ext cx="0" cy="0"/>
          <a:chOff x="0" y="0"/>
          <a:chExt cx="0" cy="0"/>
        </a:xfrm>
      </p:grpSpPr>
      <p:sp>
        <p:nvSpPr>
          <p:cNvPr id="326" name="Google Shape;326;g269c9b7fb60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defTabSz="914400" rtl="0" eaLnBrk="1" fontAlgn="auto" latinLnBrk="0" hangingPunct="1">
              <a:lnSpc>
                <a:spcPct val="104000"/>
              </a:lnSpc>
              <a:spcBef>
                <a:spcPts val="1000"/>
              </a:spcBef>
              <a:spcAft>
                <a:spcPts val="1000"/>
              </a:spcAft>
              <a:buClr>
                <a:srgbClr val="000000"/>
              </a:buClr>
              <a:buSzPts val="1100"/>
              <a:buFont typeface="Arial" panose="020B0604020202020204"/>
              <a:buNone/>
              <a:defRP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Filipenses 2:5-11 </a:t>
            </a:r>
            <a:endParaRPr lang="es-ES" sz="1800"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gn="l" defTabSz="914400" rtl="0" eaLnBrk="1" fontAlgn="auto" latinLnBrk="0" hangingPunct="1">
              <a:lnSpc>
                <a:spcPct val="104000"/>
              </a:lnSpc>
              <a:spcBef>
                <a:spcPts val="1000"/>
              </a:spcBef>
              <a:spcAft>
                <a:spcPts val="1000"/>
              </a:spcAft>
              <a:buClr>
                <a:srgbClr val="000000"/>
              </a:buClr>
              <a:buSzPts val="1100"/>
              <a:buFont typeface="Arial" panose="020B0604020202020204"/>
              <a:buNone/>
              <a:defRPr/>
            </a:pPr>
            <a:endParaRPr lang="es-ES" sz="1800"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gn="l" defTabSz="914400" rtl="0" eaLnBrk="1" fontAlgn="auto" latinLnBrk="0" hangingPunct="1">
              <a:lnSpc>
                <a:spcPct val="104000"/>
              </a:lnSpc>
              <a:spcBef>
                <a:spcPts val="1000"/>
              </a:spcBef>
              <a:spcAft>
                <a:spcPts val="1000"/>
              </a:spcAft>
              <a:buClr>
                <a:srgbClr val="000000"/>
              </a:buClr>
              <a:buSzPts val="1100"/>
              <a:buFont typeface="Arial" panose="020B0604020202020204"/>
              <a:buNone/>
              <a:defRP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Que haya en ustedes el mismo sentir que hubo en Cristo Jesús, quien, siendo en forma de Dios, no estimó el ser igual a Dios como cosa a que aferrarse, sino que se despojó a sí mismo y tomó forma de siervo, y se hizo semejante a los hombres; y estando en la condición de hombre, se humilló a sí mismo y se hizo obediente hasta la muerte, y muerte de cruz. </a:t>
            </a: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7" name="Google Shape;327;g269c9b7fb6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5"/>
        <p:cNvGrpSpPr/>
        <p:nvPr/>
      </p:nvGrpSpPr>
      <p:grpSpPr>
        <a:xfrm>
          <a:off x="0" y="0"/>
          <a:ext cx="0" cy="0"/>
          <a:chOff x="0" y="0"/>
          <a:chExt cx="0" cy="0"/>
        </a:xfrm>
      </p:grpSpPr>
      <p:sp>
        <p:nvSpPr>
          <p:cNvPr id="326" name="Google Shape;326;g269c9b7fb60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defTabSz="914400" rtl="0" eaLnBrk="1" fontAlgn="auto" latinLnBrk="0" hangingPunct="1">
              <a:lnSpc>
                <a:spcPct val="104000"/>
              </a:lnSpc>
              <a:spcBef>
                <a:spcPts val="1000"/>
              </a:spcBef>
              <a:spcAft>
                <a:spcPts val="1000"/>
              </a:spcAft>
              <a:buClr>
                <a:srgbClr val="000000"/>
              </a:buClr>
              <a:buSzPts val="1100"/>
              <a:buFont typeface="Arial" panose="020B0604020202020204"/>
              <a:buNone/>
              <a:defRP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Filipenses 2:5-11 </a:t>
            </a:r>
            <a:endParaRPr lang="es-ES" sz="1800"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gn="l" defTabSz="914400" rtl="0" eaLnBrk="1" fontAlgn="auto" latinLnBrk="0" hangingPunct="1">
              <a:lnSpc>
                <a:spcPct val="104000"/>
              </a:lnSpc>
              <a:spcBef>
                <a:spcPts val="1000"/>
              </a:spcBef>
              <a:spcAft>
                <a:spcPts val="1000"/>
              </a:spcAft>
              <a:buClr>
                <a:srgbClr val="000000"/>
              </a:buClr>
              <a:buSzPts val="1100"/>
              <a:buFont typeface="Arial" panose="020B0604020202020204"/>
              <a:buNone/>
              <a:defRPr/>
            </a:pPr>
            <a:endParaRPr lang="es-ES" sz="1800"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gn="l" defTabSz="914400" rtl="0" eaLnBrk="1" fontAlgn="auto" latinLnBrk="0" hangingPunct="1">
              <a:lnSpc>
                <a:spcPct val="104000"/>
              </a:lnSpc>
              <a:spcBef>
                <a:spcPts val="1000"/>
              </a:spcBef>
              <a:spcAft>
                <a:spcPts val="1000"/>
              </a:spcAft>
              <a:buClr>
                <a:srgbClr val="000000"/>
              </a:buClr>
              <a:buSzPts val="1100"/>
              <a:buFont typeface="Arial" panose="020B0604020202020204"/>
              <a:buNone/>
              <a:defRP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Por lo cual Dios también lo exaltó hasta lo sumo, y le dio un nombre que es sobre todo nombre, para que en el nombre de Jesús se doble toda rodilla de los que están en los cielos, y en la tierra, y debajo de la tierra; y toda lengua confiese que Jesucristo es el Señor, para gloria de Dios el Padre.</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7" name="Google Shape;327;g269c9b7fb6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CONCLUSIÓN</a:t>
            </a:r>
            <a:endParaRPr lang="es-ES" sz="1800" b="1"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El claro llamado del Evangelio nos despierta. Somos fortalecidos por las promesas de Jesús y enviados por su comisión. Somos embajadores del amor de Jesús al mundo. </a:t>
            </a:r>
            <a:r>
              <a:rPr lang="es-ES" sz="1800" b="1" dirty="0">
                <a:effectLst/>
                <a:latin typeface="Calibri" panose="020F0502020204030204" pitchFamily="34" charset="0"/>
                <a:ea typeface="Calibri" panose="020F0502020204030204" pitchFamily="34" charset="0"/>
              </a:rPr>
              <a:t>En las lecciones que vienen en este curso, estudiaremos cómo llevamos a cabo esta tarea al hablar sobre los cinco hábitos de un discípulo</a:t>
            </a: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indent="-342900">
              <a:buFontTx/>
              <a:buAutoNum type="arabicPeriod"/>
            </a:pPr>
            <a:r>
              <a:rPr lang="es-ES" sz="1800" dirty="0">
                <a:effectLst/>
                <a:latin typeface="Calibri" panose="020F0502020204030204" pitchFamily="34" charset="0"/>
                <a:ea typeface="Calibri" panose="020F0502020204030204" pitchFamily="34" charset="0"/>
              </a:rPr>
              <a:t>Encargar la tarea para la Lección 4: </a:t>
            </a:r>
            <a:endParaRPr lang="es-ES" sz="1800" dirty="0">
              <a:effectLst/>
              <a:latin typeface="Calibri" panose="020F0502020204030204" pitchFamily="34" charset="0"/>
              <a:ea typeface="Calibri" panose="020F0502020204030204" pitchFamily="34" charset="0"/>
            </a:endParaRPr>
          </a:p>
          <a:p>
            <a:pPr marL="342900" marR="0" indent="-342900">
              <a:buFontTx/>
              <a:buAutoNum type="arabicPeriod"/>
            </a:pPr>
            <a:endParaRPr lang="es-ES" sz="1800" dirty="0">
              <a:effectLst/>
              <a:latin typeface="Calibri" panose="020F0502020204030204" pitchFamily="34" charset="0"/>
              <a:ea typeface="Calibri" panose="020F0502020204030204" pitchFamily="34" charset="0"/>
            </a:endParaRPr>
          </a:p>
          <a:p>
            <a:pPr marL="342900" marR="0" lvl="0" indent="-342900">
              <a:buFont typeface="+mj-lt"/>
              <a:buAutoNum type="alphaUcPeriod"/>
            </a:pPr>
            <a:r>
              <a:rPr lang="es-ES" sz="1100" dirty="0">
                <a:effectLst/>
                <a:latin typeface="Calibri" panose="020F0502020204030204" pitchFamily="34" charset="0"/>
                <a:ea typeface="Calibri" panose="020F0502020204030204" pitchFamily="34" charset="0"/>
              </a:rPr>
              <a:t>Ver el siguiente video breve de instrucción: </a:t>
            </a:r>
            <a:r>
              <a:rPr lang="es-ES" sz="1100" u="sng" dirty="0">
                <a:solidFill>
                  <a:srgbClr val="0000FF"/>
                </a:solidFill>
                <a:effectLst/>
                <a:latin typeface="Calibri" panose="020F0502020204030204" pitchFamily="34" charset="0"/>
                <a:ea typeface="Calibri" panose="020F0502020204030204" pitchFamily="34" charset="0"/>
                <a:hlinkClick r:id="rId3"/>
              </a:rPr>
              <a:t>https://www.youtube.com/watch?v=1YEp0S71pLc</a:t>
            </a: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342900" marR="0" lvl="0" indent="-342900">
              <a:buFont typeface="+mj-lt"/>
              <a:buAutoNum type="alphaUcPeriod"/>
            </a:pPr>
            <a:r>
              <a:rPr lang="es-ES" sz="1100" dirty="0">
                <a:effectLst/>
                <a:latin typeface="Calibri" panose="020F0502020204030204" pitchFamily="34" charset="0"/>
                <a:ea typeface="Calibri" panose="020F0502020204030204" pitchFamily="34" charset="0"/>
              </a:rPr>
              <a:t>Leer en sus Biblias la historia de Lucas 7:11-17</a:t>
            </a:r>
            <a:endParaRPr lang="en-US" sz="1100" dirty="0">
              <a:effectLst/>
              <a:latin typeface="Calibri" panose="020F0502020204030204" pitchFamily="34" charset="0"/>
              <a:ea typeface="Calibri" panose="020F0502020204030204" pitchFamily="34" charset="0"/>
            </a:endParaRPr>
          </a:p>
          <a:p>
            <a:pPr marL="342900" marR="0" lvl="0" indent="-342900">
              <a:buFont typeface="+mj-lt"/>
              <a:buAutoNum type="alphaUcPeriod"/>
            </a:pPr>
            <a:r>
              <a:rPr lang="es-ES" sz="1100" dirty="0">
                <a:effectLst/>
                <a:latin typeface="Calibri" panose="020F0502020204030204" pitchFamily="34" charset="0"/>
                <a:ea typeface="Calibri" panose="020F0502020204030204" pitchFamily="34" charset="0"/>
              </a:rPr>
              <a:t>Reflexionar y responder: </a:t>
            </a:r>
            <a:endParaRPr lang="en-US" sz="1100" dirty="0">
              <a:effectLst/>
              <a:latin typeface="Calibri" panose="020F0502020204030204" pitchFamily="34" charset="0"/>
              <a:ea typeface="Calibri" panose="020F0502020204030204" pitchFamily="34" charset="0"/>
            </a:endParaRPr>
          </a:p>
          <a:p>
            <a:pPr marL="742950" marR="0" lvl="1" indent="-285750">
              <a:buFont typeface="+mj-lt"/>
              <a:buAutoNum type="alphaLcPeriod"/>
            </a:pPr>
            <a:r>
              <a:rPr lang="es-ES" sz="1100" dirty="0">
                <a:effectLst/>
                <a:latin typeface="Calibri" panose="020F0502020204030204" pitchFamily="34" charset="0"/>
                <a:ea typeface="Calibri" panose="020F0502020204030204" pitchFamily="34" charset="0"/>
              </a:rPr>
              <a:t>En Lucas 7:11-17, Jesús muestra tanto su poder como Dios verdadero como su gran amor por las personas. ¿Cómo mostró Jesús cada uno de esos atributos en la historia? </a:t>
            </a:r>
            <a:endParaRPr lang="en-US" sz="1100" dirty="0">
              <a:effectLst/>
              <a:latin typeface="Calibri" panose="020F0502020204030204" pitchFamily="34" charset="0"/>
              <a:ea typeface="Calibri" panose="020F0502020204030204" pitchFamily="34" charset="0"/>
            </a:endParaRPr>
          </a:p>
          <a:p>
            <a:pPr marL="742950" marR="0" lvl="1" indent="-285750">
              <a:buFont typeface="+mj-lt"/>
              <a:buAutoNum type="alphaLcPeriod"/>
            </a:pPr>
            <a:r>
              <a:rPr lang="es-ES" sz="1100" dirty="0">
                <a:effectLst/>
                <a:latin typeface="Calibri" panose="020F0502020204030204" pitchFamily="34" charset="0"/>
                <a:ea typeface="Calibri" panose="020F0502020204030204" pitchFamily="34" charset="0"/>
              </a:rPr>
              <a:t>Lección 4 habla sobre hacer el ben a los demás. Según Mateo 5:42-47, ¿Qué circunstancias difíciles nos dan una excelente oportunidad para mostrar el amor de Cristo? </a:t>
            </a:r>
            <a:endParaRPr lang="en-US" sz="11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6"/>
        <p:cNvGrpSpPr/>
        <p:nvPr/>
      </p:nvGrpSpPr>
      <p:grpSpPr>
        <a:xfrm>
          <a:off x="0" y="0"/>
          <a:ext cx="0" cy="0"/>
          <a:chOff x="0" y="0"/>
          <a:chExt cx="0" cy="0"/>
        </a:xfrm>
      </p:grpSpPr>
      <p:sp>
        <p:nvSpPr>
          <p:cNvPr id="507" name="Google Shape;50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2. Oración de clausura y despedida</a:t>
            </a:r>
            <a:endParaRPr lang="es-ES" sz="1800" b="1"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a:p>
            <a:pPr marL="0" marR="0" indent="0">
              <a:buFontTx/>
              <a:buNone/>
            </a:pPr>
            <a:r>
              <a:rPr lang="es-ES" sz="1800">
                <a:effectLst/>
                <a:latin typeface="Calibri" panose="020F0502020204030204" pitchFamily="34" charset="0"/>
                <a:ea typeface="Calibri" panose="020F0502020204030204" pitchFamily="34" charset="0"/>
              </a:rPr>
              <a:t>Amado </a:t>
            </a:r>
            <a:r>
              <a:rPr lang="es-ES" sz="1800" dirty="0">
                <a:effectLst/>
                <a:latin typeface="Calibri" panose="020F0502020204030204" pitchFamily="34" charset="0"/>
                <a:ea typeface="Calibri" panose="020F0502020204030204" pitchFamily="34" charset="0"/>
              </a:rPr>
              <a:t>Padre Celestial, te damos gracias porque a través de tu Palabra hoy hemos sido fortalecidos y animados como tus discípulos. Tú conoces las dificultades y los problemas cotidianos que a menudo afectan nuestra paz interior. Sin embargo, nos aferramos a tu promesa en Filipenses 4:7 “Y la paz de Dios, que sobrepasa todo entendimiento, cuidará sus corazones y sus pensamientos en Cristo Jesús.” Gracias Padre, porque esa paz no depende de nuestras circunstancias, sino que proviene de ti y guarda nuestros corazones y mentes.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te pedimos que nos ayudes a confiar cada día en esa paz que solo tú puedes dar. Que, al salir de este tiempo juntos, recordemos que en Cristo tenemos seguridad y descanso, aun en medio de los desafíos de la vida. Guárdanos bajo tu cuidado y permite que vivamos reflejando tu amor y tu paz a quienes nos rodean. En el nombre de Jesús oramos. Amén.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1000"/>
              </a:spcAft>
              <a:buClr>
                <a:schemeClr val="dk1"/>
              </a:buClr>
              <a:buSzPts val="1100"/>
              <a:buFont typeface="Calibri" panose="020F0502020204030204"/>
              <a:buAutoNum type="arabicPeriod"/>
            </a:pPr>
            <a:endParaRPr lang="en-US" dirty="0"/>
          </a:p>
        </p:txBody>
      </p:sp>
      <p:sp>
        <p:nvSpPr>
          <p:cNvPr id="508" name="Google Shape;50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 </a:t>
            </a:r>
            <a:r>
              <a:rPr lang="es-CO" altLang="es-ES" sz="1800" dirty="0">
                <a:solidFill>
                  <a:srgbClr val="000000"/>
                </a:solidFill>
                <a:effectLst/>
                <a:latin typeface="Calibri" panose="020F0502020204030204" pitchFamily="34" charset="0"/>
                <a:ea typeface="Calibri" panose="020F0502020204030204" pitchFamily="34" charset="0"/>
              </a:rPr>
              <a:t>para hoy</a:t>
            </a:r>
            <a:r>
              <a:rPr lang="es-ES" sz="1800" dirty="0">
                <a:solidFill>
                  <a:srgbClr val="000000"/>
                </a:solidFill>
                <a:effectLst/>
                <a:latin typeface="Calibri" panose="020F0502020204030204" pitchFamily="34" charset="0"/>
                <a:ea typeface="Calibri" panose="020F0502020204030204" pitchFamily="34" charset="0"/>
              </a:rPr>
              <a:t>, nuestro objetivo es: </a:t>
            </a:r>
            <a:endParaRPr lang="es-ES" sz="18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Reconocer el poder y la autoridad otorgad</a:t>
            </a:r>
            <a:r>
              <a:rPr lang="es-CO" altLang="es-ES" sz="1800" dirty="0">
                <a:solidFill>
                  <a:srgbClr val="000000"/>
                </a:solidFill>
                <a:effectLst/>
                <a:latin typeface="Calibri" panose="020F0502020204030204" pitchFamily="34" charset="0"/>
                <a:ea typeface="Calibri" panose="020F0502020204030204" pitchFamily="34" charset="0"/>
              </a:rPr>
              <a:t>a</a:t>
            </a:r>
            <a:r>
              <a:rPr lang="es-ES" sz="1800" dirty="0">
                <a:solidFill>
                  <a:srgbClr val="000000"/>
                </a:solidFill>
                <a:effectLst/>
                <a:latin typeface="Calibri" panose="020F0502020204030204" pitchFamily="34" charset="0"/>
                <a:ea typeface="Calibri" panose="020F0502020204030204" pitchFamily="34" charset="0"/>
              </a:rPr>
              <a:t>s por Jesús a las personas comunes como nosotros. </a:t>
            </a:r>
            <a:endParaRPr lang="es-ES" sz="18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2. Identificar las promesas de Dios para sus discípulos y aplicar esas promesas a los obstáculos que enfrentamos hoy a vivir como discípulos. </a:t>
            </a:r>
            <a:endParaRPr lang="es-ES" sz="1800" dirty="0">
              <a:solidFill>
                <a:srgbClr val="000000"/>
              </a:solidFill>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3. Describir qué significa “tomar su cruz” en la vida de un discípulo.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Hoy no vamos a utilizar el método de las 4C, ya que queremos tomar más tiempo en otra actividad. Pero resumamos el texto para el día de hoy. Para tu tarea, leímos Lucas 9:1-6,10. </a:t>
            </a:r>
            <a:r>
              <a:rPr lang="es-ES" sz="1800" b="1" dirty="0">
                <a:effectLst/>
                <a:latin typeface="Calibri" panose="020F0502020204030204" pitchFamily="34" charset="0"/>
                <a:ea typeface="Calibri" panose="020F0502020204030204" pitchFamily="34" charset="0"/>
              </a:rPr>
              <a:t>¿Quién puede dar un resumen de este texto? </a:t>
            </a:r>
            <a:r>
              <a:rPr lang="es-ES" sz="1800" i="1" dirty="0">
                <a:solidFill>
                  <a:srgbClr val="00B050"/>
                </a:solidFill>
                <a:effectLst/>
                <a:latin typeface="Calibri" panose="020F0502020204030204" pitchFamily="34" charset="0"/>
                <a:ea typeface="Calibri" panose="020F0502020204030204" pitchFamily="34" charset="0"/>
              </a:rPr>
              <a:t>Deja que los estudiantes respondan.</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i="1" dirty="0">
                <a:effectLst/>
                <a:latin typeface="Calibri" panose="020F0502020204030204" pitchFamily="34" charset="0"/>
                <a:ea typeface="Calibri" panose="020F0502020204030204" pitchFamily="34" charset="0"/>
              </a:rPr>
              <a:t>Lucas 9:1-6,10</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Jesús reunió a sus doce discípulos y, después de darles poder y autoridad para expulsar a todos los demonios, y para sanar enfermedades, los envió a predicar el reino de Dios y a sanar a los enfermos. Les dijo: «No lleven nada para el camino. Ni bastón, ni mochila, ni pan, ni dinero, ni dos túnicas. En cualquier casa donde entren, quédense allí hasta que salgan. Si en alguna ciudad no los reciben bien, salgan de allí y sacúdanse el polvo de los pies, como un testimonio contra ellos.» Los discípulos salieron y fueron por todas las aldeas, y por todas partes anunciaban las buenas noticias y sanaban enfermos. Cuando los apóstoles regresaron, le contaron a Jesús todo lo que habían hecho. Entonces él los llevó a un lugar apartado de la ciudad llamada Betsaida.</a:t>
            </a: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Gente común, cosas extraordinarias </a:t>
            </a:r>
            <a:endParaRPr lang="es-E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llamó a hombres ordinarios para hacer cosas extraordinarias. Tomó y reunió a sus discípulos de barcos pesqueros y mesas de recolección de impuestos, los entrenó personalmente y luego los envió a hacer su obra.</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Lucas 9, Jesús envía a sus discípulos a proclamar el reino de Dios. ¿Tenía miedo? Imagino que sí. Pero Jesús les dio poder y autoridad. </a:t>
            </a: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3. Nosotros – gente común cosas extraordinarias</a:t>
            </a:r>
            <a:endParaRPr lang="es-ES" sz="1100"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Dios no nos promete que podamos realizar milagros exactamente como prometió a los discípulos en Lucas 9. </a:t>
            </a:r>
            <a:endParaRPr lang="es-E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1 Corintios 12 habla de los dones del Espíritu.</a:t>
            </a:r>
            <a:endParaRPr lang="es-E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Según 1 Corintios 12:3 sabemos que tenemos primero el don de Espíritu Santo. Dice “Nadie puede llamar “Señor” a Jesús si no es por el Espíritu Santo.” ¿Creemos en Jesús como nuestro Señor? Esto es evidencia del Espíritu Santo en nosotros. El MEJOR don del Espíritu Santo en nosotros es el don de la fe. </a:t>
            </a:r>
            <a:endParaRPr lang="es-E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1 Corintios 12:4-11 habla de la gran diversidad de dones dado del Espíritu Santo como el desea para provecho. “Todo esto lo hace uno y el mismo Espíritu, que reparte a cada uno en particular, según su voluntad.” </a:t>
            </a:r>
            <a:endParaRPr lang="es-E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Como discípulos, formamos un cuerpo de Dios, cada uno de valor en Cristo y cada uno distinto en los dones que tenemos. </a:t>
            </a:r>
            <a:endParaRPr lang="es-E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endParaRPr lang="es-ES" sz="1100" dirty="0">
              <a:effectLst/>
              <a:latin typeface="Calibri" panose="020F0502020204030204" pitchFamily="34" charset="0"/>
              <a:ea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
                <a:srgbClr val="000000"/>
              </a:buClr>
              <a:buSzPts val="1100"/>
              <a:buFontTx/>
              <a:buNone/>
              <a:defRPr/>
            </a:pPr>
            <a:r>
              <a:rPr lang="es-ES" sz="1800" b="1" dirty="0">
                <a:effectLst/>
                <a:latin typeface="Calibri" panose="020F0502020204030204" pitchFamily="34" charset="0"/>
                <a:ea typeface="Calibri" panose="020F0502020204030204" pitchFamily="34" charset="0"/>
              </a:rPr>
              <a:t>Pero Dios si nos promete su presencia y poder por su Espíritu y autoridad en Cristo. </a:t>
            </a:r>
            <a:endParaRPr lang="en-US" sz="1800" b="1"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endParaRPr lang="es-E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Pero Dios si nos promete su presencia y poder por su Espíritu y autoridad en Cristo.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0" marR="0" lvl="0" indent="0">
              <a:buFontTx/>
              <a:buNone/>
            </a:pPr>
            <a:r>
              <a:rPr lang="es-ES" sz="1100" i="1" dirty="0">
                <a:effectLst/>
                <a:latin typeface="Calibri" panose="020F0502020204030204" pitchFamily="34" charset="0"/>
                <a:ea typeface="Calibri" panose="020F0502020204030204" pitchFamily="34" charset="0"/>
              </a:rPr>
              <a:t>Mateo 28:18-20 Jesús se acercó y les dijo: “Toda autoridad me ha sido dada en el cielo y en la tierra. Por tanto, vayan y hagan discípulos en todas las naciones, y bautícenlos en el nombre del Padre, y del Hijo, y del Espíritu Santo. Enséñenles a cumplir todas las cosas que les he mandado. Y yo estaré con ustedes todos los días, hasta el fin del mundo.”</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asegura que estará con sus discípulos siempre, hasta el fin de mundo. </a:t>
            </a:r>
            <a:endParaRPr lang="es-E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Como discípulo, en vez de preocuparme de los dones que deseo, o los miedos que tengo, pongo la confianza en la presencia de Dios. Jesús siempre está con sus discípulos. En cada conversación, en cada desafío. </a:t>
            </a:r>
            <a:endParaRPr lang="en-US" sz="11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Pero Dios si nos promete su presencia y poder por su Espíritu y autoridad en Cristo.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i="1" dirty="0">
                <a:effectLst/>
                <a:latin typeface="Calibri" panose="020F0502020204030204" pitchFamily="34" charset="0"/>
                <a:ea typeface="Calibri" panose="020F0502020204030204" pitchFamily="34" charset="0"/>
              </a:rPr>
              <a:t>Hechos 1:8 Pero cuando venga el Espíritu Santo sobre ustedes, recibirán poder y serán mis testigos tanto en Jerusalén como en toda Judea y Samaria, hasta en los confines de la tierra.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Espíritu Santo dará poder a sus discípulos para ser testigos de Jesús en todas partes.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Como discípulo, recuerdo que todo lo que tengo es de Dios. No dependo de mi propia fuerza o habilidad. El Espíritu Santo me capacita y me da el valor, el discernimiento y la sabiduría.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86"/>
        <p:cNvGrpSpPr/>
        <p:nvPr/>
      </p:nvGrpSpPr>
      <p:grpSpPr>
        <a:xfrm>
          <a:off x="0" y="0"/>
          <a:ext cx="0" cy="0"/>
          <a:chOff x="0" y="0"/>
          <a:chExt cx="0" cy="0"/>
        </a:xfrm>
      </p:grpSpPr>
      <p:sp>
        <p:nvSpPr>
          <p:cNvPr id="87" name="Google Shape;87;g2b9bbf978dd_0_3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8" name="Google Shape;88;g2b9bbf978dd_0_3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9" name="Google Shape;89;g2b9bbf978dd_0_3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0"/>
        <p:cNvGrpSpPr/>
        <p:nvPr/>
      </p:nvGrpSpPr>
      <p:grpSpPr>
        <a:xfrm>
          <a:off x="0" y="0"/>
          <a:ext cx="0" cy="0"/>
          <a:chOff x="0" y="0"/>
          <a:chExt cx="0" cy="0"/>
        </a:xfrm>
      </p:grpSpPr>
      <p:sp>
        <p:nvSpPr>
          <p:cNvPr id="91" name="Google Shape;91;g2b9bbf978dd_0_3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b9bbf978dd_0_3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
        <p:nvSpPr>
          <p:cNvPr id="93" name="Google Shape;93;g2b9bbf978dd_0_3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4" name="Google Shape;94;g2b9bbf978dd_0_3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5" name="Google Shape;95;g2b9bbf978dd_0_3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96"/>
        <p:cNvGrpSpPr/>
        <p:nvPr/>
      </p:nvGrpSpPr>
      <p:grpSpPr>
        <a:xfrm>
          <a:off x="0" y="0"/>
          <a:ext cx="0" cy="0"/>
          <a:chOff x="0" y="0"/>
          <a:chExt cx="0" cy="0"/>
        </a:xfrm>
      </p:grpSpPr>
      <p:sp>
        <p:nvSpPr>
          <p:cNvPr id="97" name="Google Shape;97;g2b9bbf978dd_0_3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b9bbf978dd_0_3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99" name="Google Shape;99;g2b9bbf978dd_0_3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0" name="Google Shape;100;g2b9bbf978dd_0_3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1" name="Google Shape;101;g2b9bbf978dd_0_3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02"/>
        <p:cNvGrpSpPr/>
        <p:nvPr/>
      </p:nvGrpSpPr>
      <p:grpSpPr>
        <a:xfrm>
          <a:off x="0" y="0"/>
          <a:ext cx="0" cy="0"/>
          <a:chOff x="0" y="0"/>
          <a:chExt cx="0" cy="0"/>
        </a:xfrm>
      </p:grpSpPr>
      <p:sp>
        <p:nvSpPr>
          <p:cNvPr id="103" name="Google Shape;103;g2b9bbf978dd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b9bbf978dd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b9bbf978dd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6" name="Google Shape;106;g2b9bbf978dd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7" name="Google Shape;107;g2b9bbf978dd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108"/>
        <p:cNvGrpSpPr/>
        <p:nvPr/>
      </p:nvGrpSpPr>
      <p:grpSpPr>
        <a:xfrm>
          <a:off x="0" y="0"/>
          <a:ext cx="0" cy="0"/>
          <a:chOff x="0" y="0"/>
          <a:chExt cx="0" cy="0"/>
        </a:xfrm>
      </p:grpSpPr>
      <p:sp>
        <p:nvSpPr>
          <p:cNvPr id="109" name="Google Shape;109;g2b9bbf978dd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b9bbf978dd_0_3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1" name="Google Shape;111;g2b9bbf978dd_0_3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2" name="Google Shape;112;g2b9bbf978dd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3" name="Google Shape;113;g2b9bbf978dd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4" name="Google Shape;114;g2b9bbf978dd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115"/>
        <p:cNvGrpSpPr/>
        <p:nvPr/>
      </p:nvGrpSpPr>
      <p:grpSpPr>
        <a:xfrm>
          <a:off x="0" y="0"/>
          <a:ext cx="0" cy="0"/>
          <a:chOff x="0" y="0"/>
          <a:chExt cx="0" cy="0"/>
        </a:xfrm>
      </p:grpSpPr>
      <p:sp>
        <p:nvSpPr>
          <p:cNvPr id="116" name="Google Shape;116;g2b9bbf978dd_0_36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b9bbf978dd_0_36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18" name="Google Shape;118;g2b9bbf978dd_0_36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9" name="Google Shape;119;g2b9bbf978dd_0_36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20" name="Google Shape;120;g2b9bbf978dd_0_36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21" name="Google Shape;121;g2b9bbf978dd_0_3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2" name="Google Shape;122;g2b9bbf978dd_0_3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3" name="Google Shape;123;g2b9bbf978dd_0_3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24"/>
        <p:cNvGrpSpPr/>
        <p:nvPr/>
      </p:nvGrpSpPr>
      <p:grpSpPr>
        <a:xfrm>
          <a:off x="0" y="0"/>
          <a:ext cx="0" cy="0"/>
          <a:chOff x="0" y="0"/>
          <a:chExt cx="0" cy="0"/>
        </a:xfrm>
      </p:grpSpPr>
      <p:sp>
        <p:nvSpPr>
          <p:cNvPr id="125" name="Google Shape;125;g2b9bbf978dd_0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b9bbf978dd_0_3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7" name="Google Shape;127;g2b9bbf978dd_0_3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8" name="Google Shape;128;g2b9bbf978dd_0_3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129"/>
        <p:cNvGrpSpPr/>
        <p:nvPr/>
      </p:nvGrpSpPr>
      <p:grpSpPr>
        <a:xfrm>
          <a:off x="0" y="0"/>
          <a:ext cx="0" cy="0"/>
          <a:chOff x="0" y="0"/>
          <a:chExt cx="0" cy="0"/>
        </a:xfrm>
      </p:grpSpPr>
      <p:sp>
        <p:nvSpPr>
          <p:cNvPr id="130" name="Google Shape;130;g2b9bbf978dd_0_37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b9bbf978dd_0_37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p:txBody>
      </p:sp>
      <p:sp>
        <p:nvSpPr>
          <p:cNvPr id="132" name="Google Shape;132;g2b9bbf978dd_0_37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33" name="Google Shape;133;g2b9bbf978dd_0_3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4" name="Google Shape;134;g2b9bbf978dd_0_3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5" name="Google Shape;135;g2b9bbf978dd_0_3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136"/>
        <p:cNvGrpSpPr/>
        <p:nvPr/>
      </p:nvGrpSpPr>
      <p:grpSpPr>
        <a:xfrm>
          <a:off x="0" y="0"/>
          <a:ext cx="0" cy="0"/>
          <a:chOff x="0" y="0"/>
          <a:chExt cx="0" cy="0"/>
        </a:xfrm>
      </p:grpSpPr>
      <p:sp>
        <p:nvSpPr>
          <p:cNvPr id="137" name="Google Shape;137;g2b9bbf978dd_0_38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b9bbf978dd_0_384"/>
          <p:cNvSpPr>
            <a:spLocks noGrp="1"/>
          </p:cNvSpPr>
          <p:nvPr>
            <p:ph type="pic" idx="2"/>
          </p:nvPr>
        </p:nvSpPr>
        <p:spPr>
          <a:xfrm>
            <a:off x="5183188" y="987425"/>
            <a:ext cx="6172200" cy="4873500"/>
          </a:xfrm>
          <a:prstGeom prst="rect">
            <a:avLst/>
          </a:prstGeom>
          <a:noFill/>
          <a:ln>
            <a:noFill/>
          </a:ln>
        </p:spPr>
      </p:sp>
      <p:sp>
        <p:nvSpPr>
          <p:cNvPr id="139" name="Google Shape;139;g2b9bbf978dd_0_38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40" name="Google Shape;140;g2b9bbf978dd_0_3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1" name="Google Shape;141;g2b9bbf978dd_0_3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2" name="Google Shape;142;g2b9bbf978dd_0_3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143"/>
        <p:cNvGrpSpPr/>
        <p:nvPr/>
      </p:nvGrpSpPr>
      <p:grpSpPr>
        <a:xfrm>
          <a:off x="0" y="0"/>
          <a:ext cx="0" cy="0"/>
          <a:chOff x="0" y="0"/>
          <a:chExt cx="0" cy="0"/>
        </a:xfrm>
      </p:grpSpPr>
      <p:sp>
        <p:nvSpPr>
          <p:cNvPr id="144" name="Google Shape;144;g2b9bbf978dd_0_3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b9bbf978dd_0_39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46" name="Google Shape;146;g2b9bbf978dd_0_3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7" name="Google Shape;147;g2b9bbf978dd_0_3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8" name="Google Shape;148;g2b9bbf978dd_0_3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149"/>
        <p:cNvGrpSpPr/>
        <p:nvPr/>
      </p:nvGrpSpPr>
      <p:grpSpPr>
        <a:xfrm>
          <a:off x="0" y="0"/>
          <a:ext cx="0" cy="0"/>
          <a:chOff x="0" y="0"/>
          <a:chExt cx="0" cy="0"/>
        </a:xfrm>
      </p:grpSpPr>
      <p:sp>
        <p:nvSpPr>
          <p:cNvPr id="150" name="Google Shape;150;g2b9bbf978dd_0_39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b9bbf978dd_0_39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2" name="Google Shape;152;g2b9bbf978dd_0_3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3" name="Google Shape;153;g2b9bbf978dd_0_3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4" name="Google Shape;154;g2b9bbf978dd_0_3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b9bbf978dd_0_3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b9bbf978dd_0_3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3" name="Google Shape;83;g2b9bbf978dd_0_3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4" name="Google Shape;84;g2b9bbf978dd_0_3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5" name="Google Shape;85;g2b9bbf978dd_0_3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Google Shape;95;g2ae502832d3_0_0"/>
          <p:cNvPicPr preferRelativeResize="0"/>
          <p:nvPr/>
        </p:nvPicPr>
        <p:blipFill>
          <a:blip r:embed="rId1"/>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2245242" y="442324"/>
            <a:ext cx="9032358"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Nuestro conversion es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nuestro</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llamado</a:t>
            </a:r>
            <a:endPar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4" name="Picture 3" descr="A painting of a person's foot&#10;&#10;AI-generated content may be incorrect."/>
          <p:cNvPicPr>
            <a:picLocks noChangeAspect="1"/>
          </p:cNvPicPr>
          <p:nvPr/>
        </p:nvPicPr>
        <p:blipFill>
          <a:blip r:embed="rId1"/>
          <a:stretch>
            <a:fillRect/>
          </a:stretch>
        </p:blipFill>
        <p:spPr>
          <a:xfrm>
            <a:off x="4731571" y="1372562"/>
            <a:ext cx="6546029" cy="50431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2245242" y="777502"/>
            <a:ext cx="9032358"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dirty="0" err="1">
                <a:solidFill>
                  <a:srgbClr val="009444"/>
                </a:solidFill>
                <a:latin typeface="Lato" panose="020F0502020204030203"/>
                <a:ea typeface="Lato" panose="020F0502020204030203"/>
                <a:cs typeface="Lato" panose="020F0502020204030203"/>
                <a:sym typeface="Lato" panose="020F0502020204030203"/>
              </a:rPr>
              <a:t>Hágalo</a:t>
            </a:r>
            <a:r>
              <a:rPr lang="en-US" sz="4400" dirty="0">
                <a:solidFill>
                  <a:srgbClr val="009444"/>
                </a:solidFill>
                <a:latin typeface="Lato" panose="020F0502020204030203"/>
                <a:ea typeface="Lato" panose="020F0502020204030203"/>
                <a:cs typeface="Lato" panose="020F0502020204030203"/>
                <a:sym typeface="Lato" panose="020F0502020204030203"/>
              </a:rPr>
              <a:t> </a:t>
            </a:r>
            <a:r>
              <a:rPr lang="en-US" sz="4400" dirty="0" err="1">
                <a:solidFill>
                  <a:srgbClr val="009444"/>
                </a:solidFill>
                <a:latin typeface="Lato" panose="020F0502020204030203"/>
                <a:ea typeface="Lato" panose="020F0502020204030203"/>
                <a:cs typeface="Lato" panose="020F0502020204030203"/>
                <a:sym typeface="Lato" panose="020F0502020204030203"/>
              </a:rPr>
              <a:t>todo</a:t>
            </a:r>
            <a:r>
              <a:rPr lang="en-US" sz="4400" dirty="0">
                <a:solidFill>
                  <a:srgbClr val="009444"/>
                </a:solidFill>
                <a:latin typeface="Lato" panose="020F0502020204030203"/>
                <a:ea typeface="Lato" panose="020F0502020204030203"/>
                <a:cs typeface="Lato" panose="020F0502020204030203"/>
                <a:sym typeface="Lato" panose="020F0502020204030203"/>
              </a:rPr>
              <a:t> para la gloria de Dios</a:t>
            </a:r>
            <a:endPar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7170" name="Picture 2" descr="9,200+ Many People Faces Stock Photos, Pictures &amp; Royalty-Free Images -  iStock | Group of people, Different people faces, People mosai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46593" y="2021201"/>
            <a:ext cx="5629656" cy="3753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Reconocer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poder</a:t>
              </a:r>
              <a:r>
                <a:rPr lang="en-US" sz="2800" dirty="0">
                  <a:solidFill>
                    <a:schemeClr val="lt1"/>
                  </a:solidFill>
                  <a:latin typeface="Lato" panose="020F0502020204030203"/>
                  <a:ea typeface="Lato" panose="020F0502020204030203"/>
                  <a:cs typeface="Lato" panose="020F0502020204030203"/>
                  <a:sym typeface="Lato" panose="020F0502020204030203"/>
                </a:rPr>
                <a:t> y la </a:t>
              </a:r>
              <a:r>
                <a:rPr lang="en-US" sz="2800" dirty="0" err="1">
                  <a:solidFill>
                    <a:schemeClr val="lt1"/>
                  </a:solidFill>
                  <a:latin typeface="Lato" panose="020F0502020204030203"/>
                  <a:ea typeface="Lato" panose="020F0502020204030203"/>
                  <a:cs typeface="Lato" panose="020F0502020204030203"/>
                  <a:sym typeface="Lato" panose="020F0502020204030203"/>
                </a:rPr>
                <a:t>autoridad</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otorgados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por</a:t>
              </a:r>
              <a:r>
                <a:rPr lang="en-US" sz="2800" dirty="0">
                  <a:solidFill>
                    <a:schemeClr val="lt1"/>
                  </a:solidFill>
                  <a:latin typeface="Lato" panose="020F0502020204030203"/>
                  <a:ea typeface="Lato" panose="020F0502020204030203"/>
                  <a:cs typeface="Lato" panose="020F0502020204030203"/>
                  <a:sym typeface="Lato" panose="020F0502020204030203"/>
                </a:rPr>
                <a:t> Jesús a las personas comunes </a:t>
              </a:r>
              <a:r>
                <a:rPr lang="en-US" sz="2800" dirty="0" err="1">
                  <a:solidFill>
                    <a:schemeClr val="lt1"/>
                  </a:solidFill>
                  <a:latin typeface="Lato" panose="020F0502020204030203"/>
                  <a:ea typeface="Lato" panose="020F0502020204030203"/>
                  <a:cs typeface="Lato" panose="020F0502020204030203"/>
                  <a:sym typeface="Lato" panose="020F0502020204030203"/>
                </a:rPr>
                <a:t>como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nosotros</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Identificar</a:t>
              </a:r>
              <a:r>
                <a:rPr lang="en-US" sz="2800" dirty="0">
                  <a:solidFill>
                    <a:schemeClr val="tx1"/>
                  </a:solidFill>
                  <a:latin typeface="Lato" panose="020F0502020204030203"/>
                  <a:ea typeface="Lato" panose="020F0502020204030203"/>
                  <a:cs typeface="Lato" panose="020F0502020204030203"/>
                  <a:sym typeface="Lato" panose="020F0502020204030203"/>
                </a:rPr>
                <a:t> las </a:t>
              </a:r>
              <a:r>
                <a:rPr lang="en-US" sz="2800" dirty="0" err="1">
                  <a:solidFill>
                    <a:schemeClr val="tx1"/>
                  </a:solidFill>
                  <a:latin typeface="Lato" panose="020F0502020204030203"/>
                  <a:ea typeface="Lato" panose="020F0502020204030203"/>
                  <a:cs typeface="Lato" panose="020F0502020204030203"/>
                  <a:sym typeface="Lato" panose="020F0502020204030203"/>
                </a:rPr>
                <a:t>promesas</a:t>
              </a:r>
              <a:r>
                <a:rPr lang="en-US" sz="2800" dirty="0">
                  <a:solidFill>
                    <a:schemeClr val="tx1"/>
                  </a:solidFill>
                  <a:latin typeface="Lato" panose="020F0502020204030203"/>
                  <a:ea typeface="Lato" panose="020F0502020204030203"/>
                  <a:cs typeface="Lato" panose="020F0502020204030203"/>
                  <a:sym typeface="Lato" panose="020F0502020204030203"/>
                </a:rPr>
                <a:t> de Dios para sus </a:t>
              </a:r>
              <a:r>
                <a:rPr lang="en-US" sz="2800" dirty="0" err="1">
                  <a:solidFill>
                    <a:schemeClr val="tx1"/>
                  </a:solidFill>
                  <a:latin typeface="Lato" panose="020F0502020204030203"/>
                  <a:ea typeface="Lato" panose="020F0502020204030203"/>
                  <a:cs typeface="Lato" panose="020F0502020204030203"/>
                  <a:sym typeface="Lato" panose="020F0502020204030203"/>
                </a:rPr>
                <a:t>discípulos</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aplicar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esas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promesas</a:t>
              </a:r>
              <a:r>
                <a:rPr lang="en-US" sz="2800" dirty="0">
                  <a:solidFill>
                    <a:schemeClr val="tx1"/>
                  </a:solidFill>
                  <a:latin typeface="Lato" panose="020F0502020204030203"/>
                  <a:ea typeface="Lato" panose="020F0502020204030203"/>
                  <a:cs typeface="Lato" panose="020F0502020204030203"/>
                  <a:sym typeface="Lato" panose="020F0502020204030203"/>
                </a:rPr>
                <a:t> a </a:t>
              </a:r>
              <a:r>
                <a:rPr lang="en-US" sz="2800" dirty="0" err="1">
                  <a:solidFill>
                    <a:schemeClr val="tx1"/>
                  </a:solidFill>
                  <a:latin typeface="Lato" panose="020F0502020204030203"/>
                  <a:ea typeface="Lato" panose="020F0502020204030203"/>
                  <a:cs typeface="Lato" panose="020F0502020204030203"/>
                  <a:sym typeface="Lato" panose="020F0502020204030203"/>
                </a:rPr>
                <a:t>los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obstáculos</a:t>
              </a:r>
              <a:r>
                <a:rPr lang="en-US" sz="2800" dirty="0">
                  <a:solidFill>
                    <a:schemeClr val="tx1"/>
                  </a:solidFill>
                  <a:latin typeface="Lato" panose="020F0502020204030203"/>
                  <a:ea typeface="Lato" panose="020F0502020204030203"/>
                  <a:cs typeface="Lato" panose="020F0502020204030203"/>
                  <a:sym typeface="Lato" panose="020F0502020204030203"/>
                </a:rPr>
                <a:t> de la </a:t>
              </a:r>
              <a:r>
                <a:rPr lang="en-US" sz="2800" dirty="0" err="1">
                  <a:solidFill>
                    <a:schemeClr val="tx1"/>
                  </a:solidFill>
                  <a:latin typeface="Lato" panose="020F0502020204030203"/>
                  <a:ea typeface="Lato" panose="020F0502020204030203"/>
                  <a:cs typeface="Lato" panose="020F0502020204030203"/>
                  <a:sym typeface="Lato" panose="020F0502020204030203"/>
                </a:rPr>
                <a:t>vida</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que </a:t>
              </a:r>
              <a:r>
                <a:rPr lang="en-US" sz="2800" dirty="0" err="1">
                  <a:solidFill>
                    <a:schemeClr val="lt1"/>
                  </a:solidFill>
                  <a:latin typeface="Lato" panose="020F0502020204030203"/>
                  <a:ea typeface="Lato" panose="020F0502020204030203"/>
                  <a:cs typeface="Lato" panose="020F0502020204030203"/>
                  <a:sym typeface="Lato" panose="020F0502020204030203"/>
                </a:rPr>
                <a:t>significa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tomar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su</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cruz</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69c93b3448_0_2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8" name="Google Shape;178;g269c93b3448_0_231"/>
          <p:cNvPicPr preferRelativeResize="0"/>
          <p:nvPr/>
        </p:nvPicPr>
        <p:blipFill rotWithShape="1">
          <a:blip r:embed="rId1"/>
          <a:srcRect/>
          <a:stretch>
            <a:fillRect/>
          </a:stretch>
        </p:blipFill>
        <p:spPr>
          <a:xfrm>
            <a:off x="80900" y="1544041"/>
            <a:ext cx="3125597" cy="3218436"/>
          </a:xfrm>
          <a:prstGeom prst="rect">
            <a:avLst/>
          </a:prstGeom>
          <a:noFill/>
          <a:ln>
            <a:noFill/>
          </a:ln>
          <a:effectLst>
            <a:outerShdw blurRad="50800" dist="38100" dir="2700000" algn="tl" rotWithShape="0">
              <a:srgbClr val="000000">
                <a:alpha val="40000"/>
              </a:srgbClr>
            </a:outerShdw>
          </a:effectLst>
        </p:spPr>
      </p:pic>
      <p:sp>
        <p:nvSpPr>
          <p:cNvPr id="179" name="Google Shape;179;g269c93b3448_0_231"/>
          <p:cNvSpPr txBox="1"/>
          <p:nvPr/>
        </p:nvSpPr>
        <p:spPr>
          <a:xfrm>
            <a:off x="3493606" y="2151747"/>
            <a:ext cx="7706400" cy="25520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Cuáles</a:t>
            </a:r>
            <a:r>
              <a:rPr lang="en-US" sz="4000" b="1" dirty="0">
                <a:solidFill>
                  <a:schemeClr val="dk1"/>
                </a:solidFill>
                <a:latin typeface="Lato" panose="020F0502020204030203"/>
                <a:ea typeface="Lato" panose="020F0502020204030203"/>
                <a:cs typeface="Lato" panose="020F0502020204030203"/>
                <a:sym typeface="Lato" panose="020F0502020204030203"/>
              </a:rPr>
              <a:t> son </a:t>
            </a:r>
            <a:r>
              <a:rPr lang="en-US" sz="4000" b="1" dirty="0" err="1">
                <a:solidFill>
                  <a:schemeClr val="dk1"/>
                </a:solidFill>
                <a:latin typeface="Lato" panose="020F0502020204030203"/>
                <a:ea typeface="Lato" panose="020F0502020204030203"/>
                <a:cs typeface="Lato" panose="020F0502020204030203"/>
                <a:sym typeface="Lato" panose="020F0502020204030203"/>
              </a:rPr>
              <a:t>los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obstáculos</a:t>
            </a:r>
            <a:r>
              <a:rPr lang="en-US" sz="4000" b="1" dirty="0">
                <a:solidFill>
                  <a:schemeClr val="dk1"/>
                </a:solidFill>
                <a:latin typeface="Lato" panose="020F0502020204030203"/>
                <a:ea typeface="Lato" panose="020F0502020204030203"/>
                <a:cs typeface="Lato" panose="020F0502020204030203"/>
                <a:sym typeface="Lato" panose="020F0502020204030203"/>
              </a:rPr>
              <a:t> que </a:t>
            </a:r>
            <a:r>
              <a:rPr lang="en-US" sz="4000" b="1" dirty="0" err="1">
                <a:solidFill>
                  <a:schemeClr val="dk1"/>
                </a:solidFill>
                <a:latin typeface="Lato" panose="020F0502020204030203"/>
                <a:ea typeface="Lato" panose="020F0502020204030203"/>
                <a:cs typeface="Lato" panose="020F0502020204030203"/>
                <a:sym typeface="Lato" panose="020F0502020204030203"/>
              </a:rPr>
              <a:t>evit</a:t>
            </a:r>
            <a:r>
              <a:rPr lang="es-CO" altLang="en-US" sz="4000" b="1" dirty="0" err="1">
                <a:solidFill>
                  <a:schemeClr val="dk1"/>
                </a:solidFill>
                <a:latin typeface="Lato" panose="020F0502020204030203"/>
                <a:ea typeface="Lato" panose="020F0502020204030203"/>
                <a:cs typeface="Lato" panose="020F0502020204030203"/>
                <a:sym typeface="Lato" panose="020F0502020204030203"/>
              </a:rPr>
              <a:t>a</a:t>
            </a:r>
            <a:r>
              <a:rPr lang="en-US" sz="4000" b="1" dirty="0" err="1">
                <a:solidFill>
                  <a:schemeClr val="dk1"/>
                </a:solidFill>
                <a:latin typeface="Lato" panose="020F0502020204030203"/>
                <a:ea typeface="Lato" panose="020F0502020204030203"/>
                <a:cs typeface="Lato" panose="020F0502020204030203"/>
                <a:sym typeface="Lato" panose="020F0502020204030203"/>
              </a:rPr>
              <a:t>n</a:t>
            </a:r>
            <a:r>
              <a:rPr lang="en-US" sz="4000" b="1" dirty="0">
                <a:solidFill>
                  <a:schemeClr val="dk1"/>
                </a:solidFill>
                <a:latin typeface="Lato" panose="020F0502020204030203"/>
                <a:ea typeface="Lato" panose="020F0502020204030203"/>
                <a:cs typeface="Lato" panose="020F0502020204030203"/>
                <a:sym typeface="Lato" panose="020F0502020204030203"/>
              </a:rPr>
              <a:t> que las personas </a:t>
            </a:r>
            <a:r>
              <a:rPr lang="en-US" sz="4000" b="1" dirty="0" err="1">
                <a:solidFill>
                  <a:schemeClr val="dk1"/>
                </a:solidFill>
                <a:latin typeface="Lato" panose="020F0502020204030203"/>
                <a:ea typeface="Lato" panose="020F0502020204030203"/>
                <a:cs typeface="Lato" panose="020F0502020204030203"/>
                <a:sym typeface="Lato" panose="020F0502020204030203"/>
              </a:rPr>
              <a:t>viv</a:t>
            </a:r>
            <a:r>
              <a:rPr lang="es-CO" altLang="en-US" sz="4000" b="1" dirty="0" err="1">
                <a:solidFill>
                  <a:schemeClr val="dk1"/>
                </a:solidFill>
                <a:latin typeface="Lato" panose="020F0502020204030203"/>
                <a:ea typeface="Lato" panose="020F0502020204030203"/>
                <a:cs typeface="Lato" panose="020F0502020204030203"/>
                <a:sym typeface="Lato" panose="020F0502020204030203"/>
              </a:rPr>
              <a:t>a</a:t>
            </a:r>
            <a:r>
              <a:rPr lang="en-US" sz="4000" b="1" dirty="0" err="1">
                <a:solidFill>
                  <a:schemeClr val="dk1"/>
                </a:solidFill>
                <a:latin typeface="Lato" panose="020F0502020204030203"/>
                <a:ea typeface="Lato" panose="020F0502020204030203"/>
                <a:cs typeface="Lato" panose="020F0502020204030203"/>
                <a:sym typeface="Lato" panose="020F0502020204030203"/>
              </a:rPr>
              <a:t>n</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como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en</a:t>
            </a:r>
            <a:r>
              <a:rPr lang="en-US" sz="4000" b="1" dirty="0">
                <a:solidFill>
                  <a:schemeClr val="dk1"/>
                </a:solidFill>
                <a:latin typeface="Lato" panose="020F0502020204030203"/>
                <a:ea typeface="Lato" panose="020F0502020204030203"/>
                <a:cs typeface="Lato" panose="020F0502020204030203"/>
                <a:sym typeface="Lato" panose="020F0502020204030203"/>
              </a:rPr>
              <a:t> palabra y </a:t>
            </a:r>
            <a:r>
              <a:rPr lang="en-US" sz="4000" b="1" dirty="0" err="1">
                <a:solidFill>
                  <a:schemeClr val="dk1"/>
                </a:solidFill>
                <a:latin typeface="Lato" panose="020F0502020204030203"/>
                <a:ea typeface="Lato" panose="020F0502020204030203"/>
                <a:cs typeface="Lato" panose="020F0502020204030203"/>
                <a:sym typeface="Lato" panose="020F0502020204030203"/>
              </a:rPr>
              <a:t>acción</a:t>
            </a:r>
            <a:r>
              <a:rPr lang="en-US" sz="4000" b="1" dirty="0">
                <a:solidFill>
                  <a:schemeClr val="dk1"/>
                </a:solidFill>
                <a:latin typeface="Lato" panose="020F0502020204030203"/>
                <a:ea typeface="Lato" panose="020F0502020204030203"/>
                <a:cs typeface="Lato" panose="020F0502020204030203"/>
                <a:sym typeface="Lato" panose="020F0502020204030203"/>
              </a:rPr>
              <a:t>? </a:t>
            </a: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80" name="Google Shape;180;g269c93b3448_0_23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256150" y="414864"/>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Promesas</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de Dios para sus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discípulos</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 name="Google Shape;262;g269c93b3448_0_178"/>
          <p:cNvSpPr txBox="1"/>
          <p:nvPr/>
        </p:nvSpPr>
        <p:spPr>
          <a:xfrm>
            <a:off x="2256150" y="2672693"/>
            <a:ext cx="9228714"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dk1"/>
                </a:solidFill>
                <a:latin typeface="Lato" panose="020F0502020204030203"/>
                <a:ea typeface="Lato" panose="020F0502020204030203"/>
                <a:cs typeface="Lato" panose="020F0502020204030203"/>
                <a:sym typeface="Lato" panose="020F0502020204030203"/>
              </a:rPr>
              <a:t>¿</a:t>
            </a:r>
            <a:r>
              <a:rPr lang="en-US" sz="4400" dirty="0" err="1">
                <a:solidFill>
                  <a:schemeClr val="dk1"/>
                </a:solidFill>
                <a:latin typeface="Lato" panose="020F0502020204030203"/>
                <a:ea typeface="Lato" panose="020F0502020204030203"/>
                <a:cs typeface="Lato" panose="020F0502020204030203"/>
                <a:sym typeface="Lato" panose="020F0502020204030203"/>
              </a:rPr>
              <a:t>Cuál</a:t>
            </a:r>
            <a:r>
              <a:rPr lang="en-US" sz="4400" dirty="0">
                <a:solidFill>
                  <a:schemeClr val="dk1"/>
                </a:solidFill>
                <a:latin typeface="Lato" panose="020F0502020204030203"/>
                <a:ea typeface="Lato" panose="020F0502020204030203"/>
                <a:cs typeface="Lato" panose="020F0502020204030203"/>
                <a:sym typeface="Lato" panose="020F0502020204030203"/>
              </a:rPr>
              <a:t> es la </a:t>
            </a:r>
            <a:r>
              <a:rPr lang="en-US" sz="4400" dirty="0" err="1">
                <a:solidFill>
                  <a:schemeClr val="dk1"/>
                </a:solidFill>
                <a:latin typeface="Lato" panose="020F0502020204030203"/>
                <a:ea typeface="Lato" panose="020F0502020204030203"/>
                <a:cs typeface="Lato" panose="020F0502020204030203"/>
                <a:sym typeface="Lato" panose="020F0502020204030203"/>
              </a:rPr>
              <a:t>promesa</a:t>
            </a:r>
            <a:r>
              <a:rPr lang="en-US" sz="4400" dirty="0">
                <a:solidFill>
                  <a:schemeClr val="dk1"/>
                </a:solidFill>
                <a:latin typeface="Lato" panose="020F0502020204030203"/>
                <a:ea typeface="Lato" panose="020F0502020204030203"/>
                <a:cs typeface="Lato" panose="020F0502020204030203"/>
                <a:sym typeface="Lato" panose="020F0502020204030203"/>
              </a:rPr>
              <a:t> que </a:t>
            </a:r>
            <a:r>
              <a:rPr lang="en-US" sz="4400" dirty="0" err="1">
                <a:solidFill>
                  <a:schemeClr val="dk1"/>
                </a:solidFill>
                <a:latin typeface="Lato" panose="020F0502020204030203"/>
                <a:ea typeface="Lato" panose="020F0502020204030203"/>
                <a:cs typeface="Lato" panose="020F0502020204030203"/>
                <a:sym typeface="Lato" panose="020F0502020204030203"/>
              </a:rPr>
              <a:t>encontramos</a:t>
            </a:r>
            <a:r>
              <a:rPr lang="en-US" sz="4400" dirty="0">
                <a:solidFill>
                  <a:schemeClr val="dk1"/>
                </a:solidFill>
                <a:latin typeface="Lato" panose="020F0502020204030203"/>
                <a:ea typeface="Lato" panose="020F0502020204030203"/>
                <a:cs typeface="Lato" panose="020F0502020204030203"/>
                <a:sym typeface="Lato" panose="020F0502020204030203"/>
              </a:rPr>
              <a:t> es </a:t>
            </a:r>
            <a:r>
              <a:rPr lang="en-US" sz="4400" dirty="0" err="1">
                <a:solidFill>
                  <a:schemeClr val="dk1"/>
                </a:solidFill>
                <a:latin typeface="Lato" panose="020F0502020204030203"/>
                <a:ea typeface="Lato" panose="020F0502020204030203"/>
                <a:cs typeface="Lato" panose="020F0502020204030203"/>
                <a:sym typeface="Lato" panose="020F0502020204030203"/>
              </a:rPr>
              <a:t>estos</a:t>
            </a:r>
            <a:r>
              <a:rPr lang="en-US" sz="4400" dirty="0">
                <a:solidFill>
                  <a:schemeClr val="dk1"/>
                </a:solidFill>
                <a:latin typeface="Lato" panose="020F0502020204030203"/>
                <a:ea typeface="Lato" panose="020F0502020204030203"/>
                <a:cs typeface="Lato" panose="020F0502020204030203"/>
                <a:sym typeface="Lato" panose="020F0502020204030203"/>
              </a:rPr>
              <a:t> </a:t>
            </a:r>
            <a:r>
              <a:rPr lang="en-US" sz="4400" dirty="0" err="1">
                <a:solidFill>
                  <a:schemeClr val="dk1"/>
                </a:solidFill>
                <a:latin typeface="Lato" panose="020F0502020204030203"/>
                <a:ea typeface="Lato" panose="020F0502020204030203"/>
                <a:cs typeface="Lato" panose="020F0502020204030203"/>
                <a:sym typeface="Lato" panose="020F0502020204030203"/>
              </a:rPr>
              <a:t>versículos</a:t>
            </a:r>
            <a:r>
              <a:rPr lang="en-US" sz="4400" dirty="0">
                <a:solidFill>
                  <a:schemeClr val="dk1"/>
                </a:solidFill>
                <a:latin typeface="Lato" panose="020F0502020204030203"/>
                <a:ea typeface="Lato" panose="020F0502020204030203"/>
                <a:cs typeface="Lato" panose="020F0502020204030203"/>
                <a:sym typeface="Lato" panose="020F0502020204030203"/>
              </a:rPr>
              <a:t>?</a:t>
            </a:r>
            <a:endParaRPr lang="en-US" sz="44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lang="en-US" sz="44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4400" dirty="0">
                <a:solidFill>
                  <a:schemeClr val="dk1"/>
                </a:solidFill>
                <a:latin typeface="Lato" panose="020F0502020204030203"/>
                <a:ea typeface="Lato" panose="020F0502020204030203"/>
                <a:cs typeface="Lato" panose="020F0502020204030203"/>
                <a:sym typeface="Lato" panose="020F0502020204030203"/>
              </a:rPr>
              <a:t>¿Por </a:t>
            </a:r>
            <a:r>
              <a:rPr lang="en-US" sz="4400" dirty="0" err="1">
                <a:solidFill>
                  <a:schemeClr val="dk1"/>
                </a:solidFill>
                <a:latin typeface="Lato" panose="020F0502020204030203"/>
                <a:ea typeface="Lato" panose="020F0502020204030203"/>
                <a:cs typeface="Lato" panose="020F0502020204030203"/>
                <a:sym typeface="Lato" panose="020F0502020204030203"/>
              </a:rPr>
              <a:t>qué</a:t>
            </a:r>
            <a:r>
              <a:rPr lang="en-US" sz="4400" dirty="0">
                <a:solidFill>
                  <a:schemeClr val="dk1"/>
                </a:solidFill>
                <a:latin typeface="Lato" panose="020F0502020204030203"/>
                <a:ea typeface="Lato" panose="020F0502020204030203"/>
                <a:cs typeface="Lato" panose="020F0502020204030203"/>
                <a:sym typeface="Lato" panose="020F0502020204030203"/>
              </a:rPr>
              <a:t> es </a:t>
            </a:r>
            <a:r>
              <a:rPr lang="en-US" sz="4400" dirty="0" err="1">
                <a:solidFill>
                  <a:schemeClr val="dk1"/>
                </a:solidFill>
                <a:latin typeface="Lato" panose="020F0502020204030203"/>
                <a:ea typeface="Lato" panose="020F0502020204030203"/>
                <a:cs typeface="Lato" panose="020F0502020204030203"/>
                <a:sym typeface="Lato" panose="020F0502020204030203"/>
              </a:rPr>
              <a:t>importante</a:t>
            </a:r>
            <a:r>
              <a:rPr lang="en-US" sz="4400" dirty="0">
                <a:solidFill>
                  <a:schemeClr val="dk1"/>
                </a:solidFill>
                <a:latin typeface="Lato" panose="020F0502020204030203"/>
                <a:ea typeface="Lato" panose="020F0502020204030203"/>
                <a:cs typeface="Lato" panose="020F0502020204030203"/>
                <a:sym typeface="Lato" panose="020F0502020204030203"/>
              </a:rPr>
              <a:t> </a:t>
            </a:r>
            <a:r>
              <a:rPr lang="en-US" sz="4400" dirty="0" err="1">
                <a:solidFill>
                  <a:schemeClr val="dk1"/>
                </a:solidFill>
                <a:latin typeface="Lato" panose="020F0502020204030203"/>
                <a:ea typeface="Lato" panose="020F0502020204030203"/>
                <a:cs typeface="Lato" panose="020F0502020204030203"/>
                <a:sym typeface="Lato" panose="020F0502020204030203"/>
              </a:rPr>
              <a:t>esta</a:t>
            </a:r>
            <a:r>
              <a:rPr lang="en-US" sz="4400" dirty="0">
                <a:solidFill>
                  <a:schemeClr val="dk1"/>
                </a:solidFill>
                <a:latin typeface="Lato" panose="020F0502020204030203"/>
                <a:ea typeface="Lato" panose="020F0502020204030203"/>
                <a:cs typeface="Lato" panose="020F0502020204030203"/>
                <a:sym typeface="Lato" panose="020F0502020204030203"/>
              </a:rPr>
              <a:t> </a:t>
            </a:r>
            <a:r>
              <a:rPr lang="en-US" sz="4400" dirty="0" err="1">
                <a:solidFill>
                  <a:schemeClr val="dk1"/>
                </a:solidFill>
                <a:latin typeface="Lato" panose="020F0502020204030203"/>
                <a:ea typeface="Lato" panose="020F0502020204030203"/>
                <a:cs typeface="Lato" panose="020F0502020204030203"/>
                <a:sym typeface="Lato" panose="020F0502020204030203"/>
              </a:rPr>
              <a:t>promesa</a:t>
            </a:r>
            <a:r>
              <a:rPr lang="en-US" sz="4400" dirty="0">
                <a:solidFill>
                  <a:schemeClr val="dk1"/>
                </a:solidFill>
                <a:latin typeface="Lato" panose="020F0502020204030203"/>
                <a:ea typeface="Lato" panose="020F0502020204030203"/>
                <a:cs typeface="Lato" panose="020F0502020204030203"/>
                <a:sym typeface="Lato" panose="020F0502020204030203"/>
              </a:rPr>
              <a:t> para </a:t>
            </a:r>
            <a:r>
              <a:rPr lang="en-US" sz="4400" dirty="0" err="1">
                <a:solidFill>
                  <a:schemeClr val="dk1"/>
                </a:solidFill>
                <a:latin typeface="Lato" panose="020F0502020204030203"/>
                <a:ea typeface="Lato" panose="020F0502020204030203"/>
                <a:cs typeface="Lato" panose="020F0502020204030203"/>
                <a:sym typeface="Lato" panose="020F0502020204030203"/>
              </a:rPr>
              <a:t>ti</a:t>
            </a:r>
            <a:r>
              <a:rPr lang="en-US" sz="4400" dirty="0">
                <a:solidFill>
                  <a:schemeClr val="dk1"/>
                </a:solidFill>
                <a:latin typeface="Lato" panose="020F0502020204030203"/>
                <a:ea typeface="Lato" panose="020F0502020204030203"/>
                <a:cs typeface="Lato" panose="020F0502020204030203"/>
                <a:sym typeface="Lato" panose="020F0502020204030203"/>
              </a:rPr>
              <a:t> </a:t>
            </a:r>
            <a:r>
              <a:rPr lang="en-US" sz="4400" dirty="0" err="1">
                <a:solidFill>
                  <a:schemeClr val="dk1"/>
                </a:solidFill>
                <a:latin typeface="Lato" panose="020F0502020204030203"/>
                <a:ea typeface="Lato" panose="020F0502020204030203"/>
                <a:cs typeface="Lato" panose="020F0502020204030203"/>
                <a:sym typeface="Lato" panose="020F0502020204030203"/>
              </a:rPr>
              <a:t>como</a:t>
            </a:r>
            <a:r>
              <a:rPr lang="en-US" sz="4400" dirty="0">
                <a:solidFill>
                  <a:schemeClr val="dk1"/>
                </a:solidFill>
                <a:latin typeface="Lato" panose="020F0502020204030203"/>
                <a:ea typeface="Lato" panose="020F0502020204030203"/>
                <a:cs typeface="Lato" panose="020F0502020204030203"/>
                <a:sym typeface="Lato" panose="020F0502020204030203"/>
              </a:rPr>
              <a:t> </a:t>
            </a:r>
            <a:r>
              <a:rPr lang="en-US" sz="4400" dirty="0" err="1">
                <a:solidFill>
                  <a:schemeClr val="dk1"/>
                </a:solidFill>
                <a:latin typeface="Lato" panose="020F0502020204030203"/>
                <a:ea typeface="Lato" panose="020F0502020204030203"/>
                <a:cs typeface="Lato" panose="020F0502020204030203"/>
                <a:sym typeface="Lato" panose="020F0502020204030203"/>
              </a:rPr>
              <a:t>discípulo</a:t>
            </a:r>
            <a:r>
              <a:rPr lang="en-US" sz="4400" dirty="0">
                <a:solidFill>
                  <a:schemeClr val="dk1"/>
                </a:solidFill>
                <a:latin typeface="Lato" panose="020F0502020204030203"/>
                <a:ea typeface="Lato" panose="020F0502020204030203"/>
                <a:cs typeface="Lato" panose="020F0502020204030203"/>
                <a:sym typeface="Lato" panose="020F0502020204030203"/>
              </a:rPr>
              <a:t>? </a:t>
            </a:r>
            <a:endParaRPr sz="28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69c9b7fb60_0_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2" name="Google Shape;202;g269c9b7fb60_0_44"/>
          <p:cNvPicPr preferRelativeResize="0"/>
          <p:nvPr/>
        </p:nvPicPr>
        <p:blipFill rotWithShape="1">
          <a:blip r:embed="rId1"/>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03" name="Google Shape;203;g269c9b7fb60_0_4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04" name="Google Shape;204;g269c9b7fb60_0_44"/>
          <p:cNvSpPr txBox="1"/>
          <p:nvPr/>
        </p:nvSpPr>
        <p:spPr>
          <a:xfrm>
            <a:off x="3287399" y="612864"/>
            <a:ext cx="734850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Romanos 8:38-39</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600" dirty="0">
                <a:solidFill>
                  <a:schemeClr val="dk1"/>
                </a:solidFill>
                <a:latin typeface="Lato" panose="020F0502020204030203"/>
                <a:ea typeface="Lato" panose="020F0502020204030203"/>
                <a:cs typeface="Lato" panose="020F0502020204030203"/>
                <a:sym typeface="Lato" panose="020F0502020204030203"/>
              </a:rPr>
              <a:t>Por lo </a:t>
            </a:r>
            <a:r>
              <a:rPr lang="en-US" sz="3600" dirty="0" err="1">
                <a:solidFill>
                  <a:schemeClr val="dk1"/>
                </a:solidFill>
                <a:latin typeface="Lato" panose="020F0502020204030203"/>
                <a:ea typeface="Lato" panose="020F0502020204030203"/>
                <a:cs typeface="Lato" panose="020F0502020204030203"/>
                <a:sym typeface="Lato" panose="020F0502020204030203"/>
              </a:rPr>
              <a:t>cual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estoy</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seguro</a:t>
            </a:r>
            <a:r>
              <a:rPr lang="en-US" sz="3600" dirty="0">
                <a:solidFill>
                  <a:schemeClr val="dk1"/>
                </a:solidFill>
                <a:latin typeface="Lato" panose="020F0502020204030203"/>
                <a:ea typeface="Lato" panose="020F0502020204030203"/>
                <a:cs typeface="Lato" panose="020F0502020204030203"/>
                <a:sym typeface="Lato" panose="020F0502020204030203"/>
              </a:rPr>
              <a:t> de que </a:t>
            </a: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la </a:t>
            </a:r>
            <a:r>
              <a:rPr lang="en-US" sz="3600" dirty="0" err="1">
                <a:solidFill>
                  <a:schemeClr val="dk1"/>
                </a:solidFill>
                <a:latin typeface="Lato" panose="020F0502020204030203"/>
                <a:ea typeface="Lato" panose="020F0502020204030203"/>
                <a:cs typeface="Lato" panose="020F0502020204030203"/>
                <a:sym typeface="Lato" panose="020F0502020204030203"/>
              </a:rPr>
              <a:t>muerte</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la </a:t>
            </a:r>
            <a:r>
              <a:rPr lang="en-US" sz="3600" dirty="0" err="1">
                <a:solidFill>
                  <a:schemeClr val="dk1"/>
                </a:solidFill>
                <a:latin typeface="Lato" panose="020F0502020204030203"/>
                <a:ea typeface="Lato" panose="020F0502020204030203"/>
                <a:cs typeface="Lato" panose="020F0502020204030203"/>
                <a:sym typeface="Lato" panose="020F0502020204030203"/>
              </a:rPr>
              <a:t>vida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ángeles</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principados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potestades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lo </a:t>
            </a:r>
            <a:r>
              <a:rPr lang="en-US" sz="3600" dirty="0" err="1">
                <a:solidFill>
                  <a:schemeClr val="dk1"/>
                </a:solidFill>
                <a:latin typeface="Lato" panose="020F0502020204030203"/>
                <a:ea typeface="Lato" panose="020F0502020204030203"/>
                <a:cs typeface="Lato" panose="020F0502020204030203"/>
                <a:sym typeface="Lato" panose="020F0502020204030203"/>
              </a:rPr>
              <a:t>presente</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lo </a:t>
            </a:r>
            <a:r>
              <a:rPr lang="en-US" sz="3600" dirty="0" err="1">
                <a:solidFill>
                  <a:schemeClr val="dk1"/>
                </a:solidFill>
                <a:latin typeface="Lato" panose="020F0502020204030203"/>
                <a:ea typeface="Lato" panose="020F0502020204030203"/>
                <a:cs typeface="Lato" panose="020F0502020204030203"/>
                <a:sym typeface="Lato" panose="020F0502020204030203"/>
              </a:rPr>
              <a:t>por</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venir</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lo alto, </a:t>
            </a: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lo profundo,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ninguna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otra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cosa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creada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podrá</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separar</a:t>
            </a:r>
            <a:r>
              <a:rPr lang="en-US" sz="3600" dirty="0">
                <a:solidFill>
                  <a:schemeClr val="dk1"/>
                </a:solidFill>
                <a:latin typeface="Lato" panose="020F0502020204030203"/>
                <a:ea typeface="Lato" panose="020F0502020204030203"/>
                <a:cs typeface="Lato" panose="020F0502020204030203"/>
                <a:sym typeface="Lato" panose="020F0502020204030203"/>
              </a:rPr>
              <a:t> del amor de Dios, que es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Cristo Jesús </a:t>
            </a:r>
            <a:r>
              <a:rPr lang="en-US" sz="3600" dirty="0" err="1">
                <a:solidFill>
                  <a:schemeClr val="dk1"/>
                </a:solidFill>
                <a:latin typeface="Lato" panose="020F0502020204030203"/>
                <a:ea typeface="Lato" panose="020F0502020204030203"/>
                <a:cs typeface="Lato" panose="020F0502020204030203"/>
                <a:sym typeface="Lato" panose="020F0502020204030203"/>
              </a:rPr>
              <a:t>Señor</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nuestro</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sz="14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69c9b7fb60_0_3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4" name="Google Shape;194;g269c9b7fb60_0_36"/>
          <p:cNvPicPr preferRelativeResize="0"/>
          <p:nvPr/>
        </p:nvPicPr>
        <p:blipFill rotWithShape="1">
          <a:blip r:embed="rId1"/>
          <a:srcRect/>
          <a:stretch>
            <a:fillRect/>
          </a:stretch>
        </p:blipFill>
        <p:spPr>
          <a:xfrm>
            <a:off x="-1" y="2161215"/>
            <a:ext cx="2560320" cy="2535570"/>
          </a:xfrm>
          <a:prstGeom prst="rect">
            <a:avLst/>
          </a:prstGeom>
          <a:noFill/>
          <a:ln>
            <a:noFill/>
          </a:ln>
          <a:effectLst>
            <a:outerShdw blurRad="50800" dist="38100" dir="2700000" algn="tl" rotWithShape="0">
              <a:srgbClr val="000000">
                <a:alpha val="40000"/>
              </a:srgbClr>
            </a:outerShdw>
          </a:effectLst>
        </p:spPr>
      </p:pic>
      <p:sp>
        <p:nvSpPr>
          <p:cNvPr id="196" name="Google Shape;196;g269c9b7fb60_0_36"/>
          <p:cNvSpPr txBox="1"/>
          <p:nvPr/>
        </p:nvSpPr>
        <p:spPr>
          <a:xfrm>
            <a:off x="2560319" y="117734"/>
            <a:ext cx="9326882" cy="67379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s-ES" sz="3600" b="1" dirty="0">
                <a:effectLst/>
                <a:latin typeface="Calibri" panose="020F0502020204030204" pitchFamily="34" charset="0"/>
                <a:ea typeface="Calibri" panose="020F0502020204030204" pitchFamily="34" charset="0"/>
              </a:rPr>
              <a:t>Romanos 8:26-28</a:t>
            </a:r>
            <a:endParaRPr lang="es-ES" sz="3600" b="1"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rgbClr val="000000"/>
              </a:buClr>
              <a:buSzPts val="3600"/>
              <a:buFont typeface="Arial" panose="020B0604020202020204"/>
              <a:buNone/>
            </a:pPr>
            <a:r>
              <a:rPr lang="es-ES" sz="3600" dirty="0">
                <a:effectLst/>
                <a:latin typeface="Calibri" panose="020F0502020204030204" pitchFamily="34" charset="0"/>
                <a:ea typeface="Calibri" panose="020F0502020204030204" pitchFamily="34" charset="0"/>
              </a:rPr>
              <a:t>Así mismo, en nuestra debilidad el Espíritu ac</a:t>
            </a:r>
            <a:r>
              <a:rPr lang="es-CO" altLang="es-ES" sz="3600" dirty="0">
                <a:effectLst/>
                <a:latin typeface="Calibri" panose="020F0502020204030204" pitchFamily="34" charset="0"/>
                <a:ea typeface="Calibri" panose="020F0502020204030204" pitchFamily="34" charset="0"/>
              </a:rPr>
              <a:t>c</a:t>
            </a:r>
            <a:r>
              <a:rPr lang="es-ES" sz="3600" dirty="0">
                <a:effectLst/>
                <a:latin typeface="Calibri" panose="020F0502020204030204" pitchFamily="34" charset="0"/>
                <a:ea typeface="Calibri" panose="020F0502020204030204" pitchFamily="34" charset="0"/>
              </a:rPr>
              <a:t>ede a ayudarnos. No sabemos qué pedir, pero el Espíritu mismo intercede por nosotros con gemidos que no pueden expresarse con palabras. Y Dios, que examina los corazones, sabe cuál es la intención del Espíritu, porque el Espíritu intercede por los creyentes conforme a la voluntad de Dios. Ahora bien, sabemos que Dios dispone todas las cosas para el bien de quienes lo aman, los que han sido llamados de acuerdo con su propósito. </a:t>
            </a:r>
            <a:endParaRPr sz="360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69c9b7fb60_0_5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0" name="Google Shape;210;g269c9b7fb60_0_52"/>
          <p:cNvPicPr preferRelativeResize="0"/>
          <p:nvPr/>
        </p:nvPicPr>
        <p:blipFill rotWithShape="1">
          <a:blip r:embed="rId1"/>
          <a:srcRect/>
          <a:stretch>
            <a:fillRect/>
          </a:stretch>
        </p:blipFill>
        <p:spPr>
          <a:xfrm>
            <a:off x="80901" y="1795902"/>
            <a:ext cx="3125596" cy="3218436"/>
          </a:xfrm>
          <a:prstGeom prst="rect">
            <a:avLst/>
          </a:prstGeom>
          <a:noFill/>
          <a:ln>
            <a:noFill/>
          </a:ln>
          <a:effectLst>
            <a:outerShdw blurRad="50800" dist="38100" dir="2700000" algn="tl" rotWithShape="0">
              <a:srgbClr val="000000">
                <a:alpha val="40000"/>
              </a:srgbClr>
            </a:outerShdw>
          </a:effectLst>
        </p:spPr>
      </p:pic>
      <p:pic>
        <p:nvPicPr>
          <p:cNvPr id="211" name="Google Shape;211;g269c9b7fb60_0_52"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12" name="Google Shape;212;g269c9b7fb60_0_52"/>
          <p:cNvSpPr txBox="1"/>
          <p:nvPr/>
        </p:nvSpPr>
        <p:spPr>
          <a:xfrm>
            <a:off x="3558898" y="982187"/>
            <a:ext cx="7348500" cy="4955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4000" b="1" dirty="0">
                <a:solidFill>
                  <a:schemeClr val="dk1"/>
                </a:solidFill>
                <a:effectLst/>
                <a:latin typeface="Lato" panose="020F0502020204030203"/>
                <a:ea typeface="Lato" panose="020F0502020204030203"/>
                <a:cs typeface="Lato" panose="020F0502020204030203"/>
                <a:sym typeface="Lato" panose="020F0502020204030203"/>
              </a:rPr>
              <a:t>Juan 16:33</a:t>
            </a:r>
            <a:endParaRPr lang="en-US" sz="4000" b="1" dirty="0">
              <a:solidFill>
                <a:schemeClr val="dk1"/>
              </a:solidFill>
              <a:effectLst/>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endParaRPr lang="en-US" sz="4000" dirty="0">
              <a:solidFill>
                <a:schemeClr val="dk1"/>
              </a:solidFill>
              <a:effectLst/>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s-ES" sz="4000" dirty="0">
                <a:effectLst/>
                <a:latin typeface="Calibri" panose="020F0502020204030204" pitchFamily="34" charset="0"/>
                <a:ea typeface="Calibri" panose="020F0502020204030204" pitchFamily="34" charset="0"/>
              </a:rPr>
              <a:t>Yo les he dicho estas cosas para que en mí hallen paz. En este mundo afrontarán aflicciones, pero ¡anímense! Yo he vencido al mundo. </a:t>
            </a:r>
            <a:endParaRPr sz="4000" i="1"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36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69c9b7fb60_0_6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8" name="Google Shape;218;g269c9b7fb60_0_61"/>
          <p:cNvPicPr preferRelativeResize="0"/>
          <p:nvPr/>
        </p:nvPicPr>
        <p:blipFill rotWithShape="1">
          <a:blip r:embed="rId1"/>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19" name="Google Shape;219;g269c9b7fb60_0_6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20" name="Google Shape;220;g269c9b7fb60_0_61"/>
          <p:cNvSpPr txBox="1"/>
          <p:nvPr/>
        </p:nvSpPr>
        <p:spPr>
          <a:xfrm>
            <a:off x="3851506" y="1552538"/>
            <a:ext cx="7348500" cy="378561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s-ES" sz="4000" b="1" dirty="0">
                <a:effectLst/>
                <a:latin typeface="Calibri" panose="020F0502020204030204" pitchFamily="34" charset="0"/>
                <a:ea typeface="Calibri" panose="020F0502020204030204" pitchFamily="34" charset="0"/>
              </a:rPr>
              <a:t>Salmos 23:6</a:t>
            </a:r>
            <a:endParaRPr lang="es-ES" sz="4000" b="1"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100"/>
              <a:buFont typeface="Arial" panose="020B0604020202020204"/>
              <a:buNone/>
            </a:pPr>
            <a:endParaRPr lang="es-ES" sz="4000" dirty="0">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100"/>
              <a:buFont typeface="Arial" panose="020B0604020202020204"/>
              <a:buNone/>
            </a:pPr>
            <a:r>
              <a:rPr lang="es-ES" sz="4000" dirty="0">
                <a:effectLst/>
                <a:latin typeface="Calibri" panose="020F0502020204030204" pitchFamily="34" charset="0"/>
                <a:ea typeface="Calibri" panose="020F0502020204030204" pitchFamily="34" charset="0"/>
              </a:rPr>
              <a:t>Seguro estoy de que la bondad y el amor me seguirán todos los días de mi vida; y en la casa del Señor habitaré para siempre. </a:t>
            </a:r>
            <a:endParaRPr sz="400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69c9b7fb60_0_9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0" name="Google Shape;250;g269c9b7fb60_0_93"/>
          <p:cNvSpPr txBox="1"/>
          <p:nvPr/>
        </p:nvSpPr>
        <p:spPr>
          <a:xfrm>
            <a:off x="3514639" y="2095578"/>
            <a:ext cx="7348500" cy="2666844"/>
          </a:xfrm>
          <a:prstGeom prst="rect">
            <a:avLst/>
          </a:prstGeom>
          <a:noFill/>
          <a:ln>
            <a:noFill/>
          </a:ln>
        </p:spPr>
        <p:txBody>
          <a:bodyPr spcFirstLastPara="1" wrap="square" lIns="91425" tIns="45700" rIns="91425" bIns="45700" anchor="t" anchorCtr="0">
            <a:spAutoFit/>
          </a:bodyPr>
          <a:lstStyle/>
          <a:p>
            <a:pPr marR="1270" lvl="0">
              <a:lnSpc>
                <a:spcPct val="103000"/>
              </a:lnSpc>
              <a:spcAft>
                <a:spcPts val="50"/>
              </a:spcAft>
            </a:pPr>
            <a:r>
              <a:rPr lang="es-ES" sz="4000" b="1" kern="100" dirty="0">
                <a:effectLst/>
                <a:latin typeface="Calibri" panose="020F0502020204030204" pitchFamily="34" charset="0"/>
                <a:ea typeface="Cambria" panose="02040503050406030204" pitchFamily="18" charset="0"/>
                <a:cs typeface="Times New Roman" panose="02020603050405020304" pitchFamily="18" charset="0"/>
              </a:rPr>
              <a:t>Mateo 7:7</a:t>
            </a:r>
            <a:endParaRPr lang="es-ES" sz="4000" b="1" kern="100" dirty="0">
              <a:effectLst/>
              <a:latin typeface="Calibri" panose="020F0502020204030204" pitchFamily="34" charset="0"/>
              <a:ea typeface="Cambria" panose="02040503050406030204" pitchFamily="18" charset="0"/>
              <a:cs typeface="Times New Roman" panose="02020603050405020304" pitchFamily="18" charset="0"/>
            </a:endParaRPr>
          </a:p>
          <a:p>
            <a:pPr marR="1270" lvl="0">
              <a:lnSpc>
                <a:spcPct val="103000"/>
              </a:lnSpc>
              <a:spcAft>
                <a:spcPts val="50"/>
              </a:spcAft>
            </a:pPr>
            <a:endParaRPr lang="es-ES" sz="4000" b="1" kern="100" dirty="0">
              <a:effectLst/>
              <a:latin typeface="Calibri" panose="020F0502020204030204" pitchFamily="34" charset="0"/>
              <a:ea typeface="Cambria" panose="02040503050406030204" pitchFamily="18" charset="0"/>
              <a:cs typeface="Times New Roman" panose="02020603050405020304" pitchFamily="18" charset="0"/>
            </a:endParaRPr>
          </a:p>
          <a:p>
            <a:pPr marR="1270" lvl="0">
              <a:lnSpc>
                <a:spcPct val="103000"/>
              </a:lnSpc>
              <a:spcAft>
                <a:spcPts val="50"/>
              </a:spcAft>
            </a:pPr>
            <a:r>
              <a:rPr lang="es-ES" sz="4000" kern="100" dirty="0">
                <a:effectLst/>
                <a:latin typeface="Calibri" panose="020F0502020204030204" pitchFamily="34" charset="0"/>
                <a:ea typeface="Cambria" panose="02040503050406030204" pitchFamily="18" charset="0"/>
                <a:cs typeface="Times New Roman" panose="02020603050405020304" pitchFamily="18" charset="0"/>
              </a:rPr>
              <a:t>Pidan y se les dará; busquen y encontrarán; llamen y se les abrirá</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51" name="Google Shape;251;g269c9b7fb60_0_93"/>
          <p:cNvPicPr preferRelativeResize="0"/>
          <p:nvPr/>
        </p:nvPicPr>
        <p:blipFill rotWithShape="1">
          <a:blip r:embed="rId1"/>
          <a:srcRect/>
          <a:stretch>
            <a:fillRect/>
          </a:stretch>
        </p:blipFill>
        <p:spPr>
          <a:xfrm>
            <a:off x="0" y="1819656"/>
            <a:ext cx="3125596" cy="3218688"/>
          </a:xfrm>
          <a:prstGeom prst="rect">
            <a:avLst/>
          </a:prstGeom>
          <a:noFill/>
          <a:ln>
            <a:noFill/>
          </a:ln>
          <a:effectLst>
            <a:outerShdw blurRad="50800" dist="38100" dir="2700000" algn="tl" rotWithShape="0">
              <a:srgbClr val="000000">
                <a:alpha val="40000"/>
              </a:srgbClr>
            </a:outerShdw>
          </a:effectLst>
        </p:spPr>
      </p:pic>
      <p:pic>
        <p:nvPicPr>
          <p:cNvPr id="252" name="Google Shape;252;g269c9b7fb60_0_9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3</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654225"/>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Gente Común, Cosas</a:t>
            </a:r>
            <a:endParaRPr sz="389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Extraordinarias</a:t>
            </a:r>
            <a:endParaRPr sz="3890">
              <a:solidFill>
                <a:schemeClr val="dk1"/>
              </a:solidFill>
              <a:latin typeface="Lato" panose="020F0502020204030203"/>
              <a:ea typeface="Lato" panose="020F0502020204030203"/>
              <a:cs typeface="Lato" panose="020F0502020204030203"/>
              <a:sym typeface="Lato" panose="020F0502020204030203"/>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69c9b7fb60_0_10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b7fb60_0_101"/>
          <p:cNvSpPr txBox="1"/>
          <p:nvPr/>
        </p:nvSpPr>
        <p:spPr>
          <a:xfrm>
            <a:off x="3287399" y="1819782"/>
            <a:ext cx="7348500" cy="378561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s-ES" sz="4000" b="1" dirty="0">
                <a:effectLst/>
                <a:latin typeface="Calibri" panose="020F0502020204030204" pitchFamily="34" charset="0"/>
                <a:ea typeface="Calibri" panose="020F0502020204030204" pitchFamily="34" charset="0"/>
              </a:rPr>
              <a:t>Salmo 91:11</a:t>
            </a:r>
            <a:endParaRPr lang="es-ES" sz="4000" b="1"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100"/>
              <a:buFont typeface="Arial" panose="020B0604020202020204"/>
              <a:buNone/>
            </a:pPr>
            <a:endParaRPr lang="es-ES" sz="4000" b="1"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100"/>
              <a:buFont typeface="Arial" panose="020B0604020202020204"/>
              <a:buNone/>
            </a:pPr>
            <a:r>
              <a:rPr lang="es-ES" sz="4000" dirty="0">
                <a:effectLst/>
                <a:latin typeface="Calibri" panose="020F0502020204030204" pitchFamily="34" charset="0"/>
                <a:ea typeface="Calibri" panose="020F0502020204030204" pitchFamily="34" charset="0"/>
              </a:rPr>
              <a:t>Porque él ordenará que sus ángeles te protejan en todos tus caminos. </a:t>
            </a:r>
            <a:endParaRPr sz="4000" i="1"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40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59" name="Google Shape;259;g269c9b7fb60_0_101"/>
          <p:cNvPicPr preferRelativeResize="0"/>
          <p:nvPr/>
        </p:nvPicPr>
        <p:blipFill rotWithShape="1">
          <a:blip r:embed="rId1"/>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60" name="Google Shape;260;g269c9b7fb60_0_10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69c9b7fb60_0_10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6" name="Google Shape;266;g269c9b7fb60_0_109"/>
          <p:cNvPicPr preferRelativeResize="0"/>
          <p:nvPr/>
        </p:nvPicPr>
        <p:blipFill rotWithShape="1">
          <a:blip r:embed="rId1"/>
          <a:srcRect/>
          <a:stretch>
            <a:fill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sp>
        <p:nvSpPr>
          <p:cNvPr id="267" name="Google Shape;267;g269c9b7fb60_0_109"/>
          <p:cNvSpPr txBox="1"/>
          <p:nvPr/>
        </p:nvSpPr>
        <p:spPr>
          <a:xfrm>
            <a:off x="3125596" y="443666"/>
            <a:ext cx="8615300" cy="7294264"/>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s-ES" sz="3600" b="1" kern="100" dirty="0">
                <a:effectLst/>
                <a:latin typeface="Calibri" panose="020F0502020204030204" pitchFamily="34" charset="0"/>
                <a:ea typeface="Cambria" panose="02040503050406030204" pitchFamily="18" charset="0"/>
                <a:cs typeface="Times New Roman" panose="02020603050405020304" pitchFamily="18" charset="0"/>
              </a:rPr>
              <a:t>2 Corintios 1:3-5 </a:t>
            </a:r>
            <a:endParaRPr lang="es-ES" sz="3600" b="1" kern="100" dirty="0">
              <a:effectLst/>
              <a:latin typeface="Calibri" panose="020F0502020204030204" pitchFamily="34" charset="0"/>
              <a:ea typeface="Cambria" panose="02040503050406030204" pitchFamily="18" charset="0"/>
              <a:cs typeface="Times New Roman" panose="02020603050405020304" pitchFamily="18" charset="0"/>
            </a:endParaRPr>
          </a:p>
          <a:p>
            <a:pPr>
              <a:buClr>
                <a:schemeClr val="dk1"/>
              </a:buClr>
              <a:buSzPts val="1100"/>
            </a:pPr>
            <a:r>
              <a:rPr lang="es-ES" sz="3600" kern="100" dirty="0">
                <a:effectLst/>
                <a:latin typeface="Calibri" panose="020F0502020204030204" pitchFamily="34" charset="0"/>
                <a:ea typeface="Cambria" panose="02040503050406030204" pitchFamily="18" charset="0"/>
                <a:cs typeface="Times New Roman" panose="02020603050405020304" pitchFamily="18" charset="0"/>
              </a:rPr>
              <a:t>Bendito sea el Dios y Padre de nuestro Señor Jesucristo, Padre misericordioso y Dios de toda consolación, quien nos consuela en todas nuestras tribulaciones para que, con el mismo consuelo que de Dios hemos recibido, también nosotros podamos consolar a todos los que sufren. Pues, así como participamos abundantemente en los sufrimientos de Cristo, así también por medio de él tenemos abundante consuelo. </a:t>
            </a:r>
            <a:endParaRPr lang="en-US" sz="36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Clr>
                <a:schemeClr val="dk1"/>
              </a:buClr>
              <a:buSzPts val="1100"/>
              <a:buFont typeface="Arial" panose="020B0604020202020204"/>
              <a:buNone/>
            </a:pPr>
            <a:endParaRPr sz="3600" i="1"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36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69c9b7fb60_0_1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0" name="Google Shape;290;g269c9b7fb60_0_134"/>
          <p:cNvPicPr preferRelativeResize="0"/>
          <p:nvPr/>
        </p:nvPicPr>
        <p:blipFill rotWithShape="1">
          <a:blip r:embed="rId1"/>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291" name="Google Shape;291;g269c9b7fb60_0_134"/>
          <p:cNvSpPr txBox="1"/>
          <p:nvPr/>
        </p:nvSpPr>
        <p:spPr>
          <a:xfrm>
            <a:off x="3206496" y="606162"/>
            <a:ext cx="8424671" cy="6063158"/>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s-ES" sz="4000" b="1" kern="100" dirty="0">
                <a:effectLst/>
                <a:latin typeface="Calibri" panose="020F0502020204030204" pitchFamily="34" charset="0"/>
                <a:ea typeface="Cambria" panose="02040503050406030204" pitchFamily="18" charset="0"/>
                <a:cs typeface="Times New Roman" panose="02020603050405020304" pitchFamily="18" charset="0"/>
              </a:rPr>
              <a:t>1 Corintios 10:13 </a:t>
            </a:r>
            <a:endParaRPr lang="es-ES" sz="4000" b="1" kern="100" dirty="0">
              <a:effectLst/>
              <a:latin typeface="Calibri" panose="020F0502020204030204" pitchFamily="34" charset="0"/>
              <a:ea typeface="Cambria" panose="02040503050406030204" pitchFamily="18" charset="0"/>
              <a:cs typeface="Times New Roman" panose="02020603050405020304" pitchFamily="18" charset="0"/>
            </a:endParaRPr>
          </a:p>
          <a:p>
            <a:pPr>
              <a:buClr>
                <a:schemeClr val="dk1"/>
              </a:buClr>
              <a:buSzPts val="1100"/>
            </a:pPr>
            <a:r>
              <a:rPr lang="es-ES" sz="4000" kern="100" dirty="0">
                <a:effectLst/>
                <a:latin typeface="Calibri" panose="020F0502020204030204" pitchFamily="34" charset="0"/>
                <a:ea typeface="Cambria" panose="02040503050406030204" pitchFamily="18" charset="0"/>
                <a:cs typeface="Times New Roman" panose="02020603050405020304" pitchFamily="18" charset="0"/>
              </a:rPr>
              <a:t>Ustedes no han sufrido ninguna tentación que no sea común al género humano. Pero Dios es fiel y no permitirá que ustedes sean tentados más allá de lo que puedan aguantar. Más bien, cuando llegue la tentación, él les dará también una salida a fin de que puedan resistir. </a:t>
            </a:r>
            <a:endParaRPr lang="en-US" sz="40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Clr>
                <a:schemeClr val="dk1"/>
              </a:buClr>
              <a:buSzPts val="1100"/>
              <a:buFont typeface="Arial" panose="020B0604020202020204"/>
              <a:buNone/>
            </a:pP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69c9b7fb60_0_14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8" name="Google Shape;298;g269c9b7fb60_0_143"/>
          <p:cNvPicPr preferRelativeResize="0"/>
          <p:nvPr/>
        </p:nvPicPr>
        <p:blipFill rotWithShape="1">
          <a:blip r:embed="rId1"/>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299" name="Google Shape;299;g269c9b7fb60_0_143"/>
          <p:cNvSpPr txBox="1"/>
          <p:nvPr/>
        </p:nvSpPr>
        <p:spPr>
          <a:xfrm>
            <a:off x="3558117" y="1819782"/>
            <a:ext cx="7348500" cy="3300863"/>
          </a:xfrm>
          <a:prstGeom prst="rect">
            <a:avLst/>
          </a:prstGeom>
          <a:noFill/>
          <a:ln>
            <a:noFill/>
          </a:ln>
        </p:spPr>
        <p:txBody>
          <a:bodyPr spcFirstLastPara="1" wrap="square" lIns="91425" tIns="45700" rIns="91425" bIns="45700" anchor="t" anchorCtr="0">
            <a:spAutoFit/>
          </a:bodyPr>
          <a:lstStyle/>
          <a:p>
            <a:pPr marR="1270" lvl="0">
              <a:lnSpc>
                <a:spcPct val="103000"/>
              </a:lnSpc>
              <a:spcAft>
                <a:spcPts val="50"/>
              </a:spcAft>
            </a:pPr>
            <a:r>
              <a:rPr lang="es-ES" sz="4000" b="1" kern="100" dirty="0">
                <a:effectLst/>
                <a:latin typeface="Calibri" panose="020F0502020204030204" pitchFamily="34" charset="0"/>
                <a:ea typeface="Cambria" panose="02040503050406030204" pitchFamily="18" charset="0"/>
                <a:cs typeface="Times New Roman" panose="02020603050405020304" pitchFamily="18" charset="0"/>
              </a:rPr>
              <a:t>Santiago 4:7</a:t>
            </a:r>
            <a:endParaRPr lang="es-ES" sz="4000" b="1" kern="100" dirty="0">
              <a:effectLst/>
              <a:latin typeface="Calibri" panose="020F0502020204030204" pitchFamily="34" charset="0"/>
              <a:ea typeface="Cambria" panose="02040503050406030204" pitchFamily="18" charset="0"/>
              <a:cs typeface="Times New Roman" panose="02020603050405020304" pitchFamily="18" charset="0"/>
            </a:endParaRPr>
          </a:p>
          <a:p>
            <a:pPr marR="1270" lvl="0">
              <a:lnSpc>
                <a:spcPct val="103000"/>
              </a:lnSpc>
              <a:spcAft>
                <a:spcPts val="50"/>
              </a:spcAft>
            </a:pPr>
            <a:endParaRPr lang="es-ES" sz="4000" kern="100" dirty="0">
              <a:effectLst/>
              <a:latin typeface="Calibri" panose="020F0502020204030204" pitchFamily="34" charset="0"/>
              <a:ea typeface="Cambria" panose="02040503050406030204" pitchFamily="18" charset="0"/>
              <a:cs typeface="Times New Roman" panose="02020603050405020304" pitchFamily="18" charset="0"/>
            </a:endParaRPr>
          </a:p>
          <a:p>
            <a:pPr marR="1270" lvl="0">
              <a:lnSpc>
                <a:spcPct val="103000"/>
              </a:lnSpc>
              <a:spcAft>
                <a:spcPts val="50"/>
              </a:spcAft>
            </a:pPr>
            <a:r>
              <a:rPr lang="es-ES" sz="4000" kern="100" dirty="0">
                <a:effectLst/>
                <a:latin typeface="Calibri" panose="020F0502020204030204" pitchFamily="34" charset="0"/>
                <a:ea typeface="Cambria" panose="02040503050406030204" pitchFamily="18" charset="0"/>
                <a:cs typeface="Times New Roman" panose="02020603050405020304" pitchFamily="18" charset="0"/>
              </a:rPr>
              <a:t>Así que sométanse a Dios. Resistan al diablo y él huirá de ustedes. </a:t>
            </a:r>
            <a:endParaRPr lang="en-US" sz="4000" kern="1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300" name="Google Shape;300;g269c9b7fb60_0_14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69c9b7fb60_0_159"/>
          <p:cNvSpPr txBox="1"/>
          <p:nvPr/>
        </p:nvSpPr>
        <p:spPr>
          <a:xfrm>
            <a:off x="3287398" y="455270"/>
            <a:ext cx="8160889" cy="624782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s-ES" sz="4000" b="1" dirty="0">
                <a:effectLst/>
                <a:latin typeface="Calibri" panose="020F0502020204030204" pitchFamily="34" charset="0"/>
                <a:ea typeface="Calibri" panose="020F0502020204030204" pitchFamily="34" charset="0"/>
              </a:rPr>
              <a:t>Isaías 55:10-11</a:t>
            </a:r>
            <a:endParaRPr lang="es-ES" sz="4000" b="1"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100"/>
              <a:buFont typeface="Arial" panose="020B0604020202020204"/>
              <a:buNone/>
            </a:pPr>
            <a:r>
              <a:rPr lang="es-ES" sz="4000" dirty="0">
                <a:effectLst/>
                <a:latin typeface="Calibri" panose="020F0502020204030204" pitchFamily="34" charset="0"/>
                <a:ea typeface="Calibri" panose="020F0502020204030204" pitchFamily="34" charset="0"/>
              </a:rPr>
              <a:t>Así como la lluvia y la nieve descienden del cielo, y no vuelven allá sin regar antes la tierra y hacerla fecundar y germinar para que dé semilla al que siembra y pan al que come, así es también la palabra que sale de mi boca: No volverá a mí vacía, sino que hará lo que yo deseo y cumplirá con mis propósitos. </a:t>
            </a:r>
            <a:endParaRPr sz="4000" i="1" dirty="0">
              <a:solidFill>
                <a:schemeClr val="dk1"/>
              </a:solidFill>
              <a:latin typeface="Lato" panose="020F0502020204030203"/>
              <a:ea typeface="Lato" panose="020F0502020204030203"/>
              <a:cs typeface="Lato" panose="020F0502020204030203"/>
              <a:sym typeface="Lato" panose="020F0502020204030203"/>
            </a:endParaRPr>
          </a:p>
        </p:txBody>
      </p:sp>
      <p:sp>
        <p:nvSpPr>
          <p:cNvPr id="314" name="Google Shape;314;g269c9b7fb60_0_15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5" name="Google Shape;315;g269c9b7fb60_0_159"/>
          <p:cNvPicPr preferRelativeResize="0"/>
          <p:nvPr/>
        </p:nvPicPr>
        <p:blipFill rotWithShape="1">
          <a:blip r:embed="rId1"/>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69c9b7fb60_0_176"/>
          <p:cNvSpPr txBox="1"/>
          <p:nvPr/>
        </p:nvSpPr>
        <p:spPr>
          <a:xfrm>
            <a:off x="3367003" y="1677132"/>
            <a:ext cx="7348500" cy="3783330"/>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s-ES" sz="4000" b="1" kern="100" dirty="0">
                <a:effectLst/>
                <a:latin typeface="Calibri" panose="020F0502020204030204" pitchFamily="34" charset="0"/>
                <a:ea typeface="Cambria" panose="02040503050406030204" pitchFamily="18" charset="0"/>
                <a:cs typeface="Times New Roman" panose="02020603050405020304" pitchFamily="18" charset="0"/>
              </a:rPr>
              <a:t>Romanos 1:16 </a:t>
            </a:r>
            <a:endParaRPr lang="es-ES" sz="4000" b="1" kern="100" dirty="0">
              <a:effectLst/>
              <a:latin typeface="Calibri" panose="020F0502020204030204" pitchFamily="34" charset="0"/>
              <a:ea typeface="Cambria" panose="02040503050406030204" pitchFamily="18" charset="0"/>
              <a:cs typeface="Times New Roman" panose="02020603050405020304" pitchFamily="18" charset="0"/>
            </a:endParaRPr>
          </a:p>
          <a:p>
            <a:pPr>
              <a:buClr>
                <a:schemeClr val="dk1"/>
              </a:buClr>
              <a:buSzPts val="1100"/>
            </a:pPr>
            <a:endParaRPr lang="es-ES" sz="4000" kern="100" dirty="0">
              <a:latin typeface="Calibri" panose="020F0502020204030204" pitchFamily="34" charset="0"/>
              <a:ea typeface="Cambria" panose="02040503050406030204" pitchFamily="18" charset="0"/>
              <a:cs typeface="Times New Roman" panose="02020603050405020304" pitchFamily="18" charset="0"/>
            </a:endParaRPr>
          </a:p>
          <a:p>
            <a:pPr>
              <a:buClr>
                <a:schemeClr val="dk1"/>
              </a:buClr>
              <a:buSzPts val="1100"/>
            </a:pPr>
            <a:r>
              <a:rPr lang="es-ES" sz="4000" kern="100" dirty="0">
                <a:effectLst/>
                <a:latin typeface="Calibri" panose="020F0502020204030204" pitchFamily="34" charset="0"/>
                <a:ea typeface="Cambria" panose="02040503050406030204" pitchFamily="18" charset="0"/>
                <a:cs typeface="Times New Roman" panose="02020603050405020304" pitchFamily="18" charset="0"/>
              </a:rPr>
              <a:t>A la verdad, no me avergüenz</a:t>
            </a:r>
            <a:r>
              <a:rPr lang="es-CO" altLang="es-ES" sz="4000" kern="100" dirty="0">
                <a:effectLst/>
                <a:latin typeface="Calibri" panose="020F0502020204030204" pitchFamily="34" charset="0"/>
                <a:ea typeface="Cambria" panose="02040503050406030204" pitchFamily="18" charset="0"/>
                <a:cs typeface="Times New Roman" panose="02020603050405020304" pitchFamily="18" charset="0"/>
              </a:rPr>
              <a:t>o</a:t>
            </a:r>
            <a:r>
              <a:rPr lang="es-ES" sz="4000" kern="100" dirty="0">
                <a:effectLst/>
                <a:latin typeface="Calibri" panose="020F0502020204030204" pitchFamily="34" charset="0"/>
                <a:ea typeface="Cambria" panose="02040503050406030204" pitchFamily="18" charset="0"/>
                <a:cs typeface="Times New Roman" panose="02020603050405020304" pitchFamily="18" charset="0"/>
              </a:rPr>
              <a:t> del evangelio, pues es poder de Dios para la salvación de todos los que creen. </a:t>
            </a:r>
            <a:endParaRPr lang="en-US" sz="40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30" name="Google Shape;330;g269c9b7fb60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1" name="Google Shape;331;g269c9b7fb60_0_176"/>
          <p:cNvPicPr preferRelativeResize="0"/>
          <p:nvPr/>
        </p:nvPicPr>
        <p:blipFill rotWithShape="1">
          <a:blip r:embed="rId1"/>
          <a:srcRect/>
          <a:stretch>
            <a:fillRect/>
          </a:stretch>
        </p:blipFill>
        <p:spPr>
          <a:xfrm>
            <a:off x="0" y="1573137"/>
            <a:ext cx="3125596" cy="3218436"/>
          </a:xfrm>
          <a:prstGeom prst="rect">
            <a:avLst/>
          </a:prstGeom>
          <a:noFill/>
          <a:ln>
            <a:noFill/>
          </a:ln>
          <a:effectLst>
            <a:outerShdw blurRad="50800" dist="38100" dir="2700000" algn="tl" rotWithShape="0">
              <a:srgbClr val="000000">
                <a:alpha val="40000"/>
              </a:srgbClr>
            </a:outerShdw>
          </a:effectLst>
        </p:spPr>
      </p:pic>
      <p:pic>
        <p:nvPicPr>
          <p:cNvPr id="332" name="Google Shape;332;g269c9b7fb60_0_176"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Reconocer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poder</a:t>
              </a:r>
              <a:r>
                <a:rPr lang="en-US" sz="2800" dirty="0">
                  <a:solidFill>
                    <a:schemeClr val="lt1"/>
                  </a:solidFill>
                  <a:latin typeface="Lato" panose="020F0502020204030203"/>
                  <a:ea typeface="Lato" panose="020F0502020204030203"/>
                  <a:cs typeface="Lato" panose="020F0502020204030203"/>
                  <a:sym typeface="Lato" panose="020F0502020204030203"/>
                </a:rPr>
                <a:t> y la </a:t>
              </a:r>
              <a:r>
                <a:rPr lang="en-US" sz="2800" dirty="0" err="1">
                  <a:solidFill>
                    <a:schemeClr val="lt1"/>
                  </a:solidFill>
                  <a:latin typeface="Lato" panose="020F0502020204030203"/>
                  <a:ea typeface="Lato" panose="020F0502020204030203"/>
                  <a:cs typeface="Lato" panose="020F0502020204030203"/>
                  <a:sym typeface="Lato" panose="020F0502020204030203"/>
                </a:rPr>
                <a:t>autoridad</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otorgad</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a</a:t>
              </a:r>
              <a:r>
                <a:rPr lang="en-US" sz="2800" dirty="0" err="1">
                  <a:solidFill>
                    <a:schemeClr val="lt1"/>
                  </a:solidFill>
                  <a:latin typeface="Lato" panose="020F0502020204030203"/>
                  <a:ea typeface="Lato" panose="020F0502020204030203"/>
                  <a:cs typeface="Lato" panose="020F0502020204030203"/>
                  <a:sym typeface="Lato" panose="020F0502020204030203"/>
                </a:rPr>
                <a:t>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por</a:t>
              </a:r>
              <a:r>
                <a:rPr lang="en-US" sz="2800" dirty="0">
                  <a:solidFill>
                    <a:schemeClr val="lt1"/>
                  </a:solidFill>
                  <a:latin typeface="Lato" panose="020F0502020204030203"/>
                  <a:ea typeface="Lato" panose="020F0502020204030203"/>
                  <a:cs typeface="Lato" panose="020F0502020204030203"/>
                  <a:sym typeface="Lato" panose="020F0502020204030203"/>
                </a:rPr>
                <a:t> Jesús a las personas comunes </a:t>
              </a:r>
              <a:r>
                <a:rPr lang="en-US" sz="2800" dirty="0" err="1">
                  <a:solidFill>
                    <a:schemeClr val="lt1"/>
                  </a:solidFill>
                  <a:latin typeface="Lato" panose="020F0502020204030203"/>
                  <a:ea typeface="Lato" panose="020F0502020204030203"/>
                  <a:cs typeface="Lato" panose="020F0502020204030203"/>
                  <a:sym typeface="Lato" panose="020F0502020204030203"/>
                </a:rPr>
                <a:t>como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nosotros</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Describir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qué</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significa</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tomar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su</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cruz</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en</a:t>
              </a:r>
              <a:r>
                <a:rPr lang="en-US" sz="2800" dirty="0">
                  <a:solidFill>
                    <a:schemeClr val="tx1"/>
                  </a:solidFill>
                  <a:latin typeface="Lato" panose="020F0502020204030203"/>
                  <a:ea typeface="Lato" panose="020F0502020204030203"/>
                  <a:cs typeface="Lato" panose="020F0502020204030203"/>
                  <a:sym typeface="Lato" panose="020F0502020204030203"/>
                </a:rPr>
                <a:t> la </a:t>
              </a:r>
              <a:r>
                <a:rPr lang="en-US" sz="2800" dirty="0" err="1">
                  <a:solidFill>
                    <a:schemeClr val="tx1"/>
                  </a:solidFill>
                  <a:latin typeface="Lato" panose="020F0502020204030203"/>
                  <a:ea typeface="Lato" panose="020F0502020204030203"/>
                  <a:cs typeface="Lato" panose="020F0502020204030203"/>
                  <a:sym typeface="Lato" panose="020F0502020204030203"/>
                </a:rPr>
                <a:t>vida</a:t>
              </a:r>
              <a:r>
                <a:rPr lang="en-US" sz="2800" dirty="0">
                  <a:solidFill>
                    <a:schemeClr val="tx1"/>
                  </a:solidFill>
                  <a:latin typeface="Lato" panose="020F0502020204030203"/>
                  <a:ea typeface="Lato" panose="020F0502020204030203"/>
                  <a:cs typeface="Lato" panose="020F0502020204030203"/>
                  <a:sym typeface="Lato" panose="020F0502020204030203"/>
                </a:rPr>
                <a:t> de un </a:t>
              </a:r>
              <a:r>
                <a:rPr lang="en-US" sz="2800" dirty="0" err="1">
                  <a:solidFill>
                    <a:schemeClr val="tx1"/>
                  </a:solidFill>
                  <a:latin typeface="Lato" panose="020F0502020204030203"/>
                  <a:ea typeface="Lato" panose="020F0502020204030203"/>
                  <a:cs typeface="Lato" panose="020F0502020204030203"/>
                  <a:sym typeface="Lato" panose="020F0502020204030203"/>
                </a:rPr>
                <a:t>discípulo</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
        <p:nvSpPr>
          <p:cNvPr id="2" name="Google Shape;138;p5"/>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promesas</a:t>
            </a:r>
            <a:r>
              <a:rPr lang="en-US" sz="2800" dirty="0">
                <a:solidFill>
                  <a:schemeClr val="lt1"/>
                </a:solidFill>
                <a:latin typeface="Lato" panose="020F0502020204030203"/>
                <a:ea typeface="Lato" panose="020F0502020204030203"/>
                <a:cs typeface="Lato" panose="020F0502020204030203"/>
                <a:sym typeface="Lato" panose="020F0502020204030203"/>
              </a:rPr>
              <a:t> de Dios para sus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discípulos</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esas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promesas</a:t>
            </a:r>
            <a:r>
              <a:rPr lang="en-US" sz="2800" dirty="0">
                <a:solidFill>
                  <a:schemeClr val="lt1"/>
                </a:solidFill>
                <a:latin typeface="Lato" panose="020F0502020204030203"/>
                <a:ea typeface="Lato" panose="020F0502020204030203"/>
                <a:cs typeface="Lato" panose="020F0502020204030203"/>
                <a:sym typeface="Lato" panose="020F0502020204030203"/>
              </a:rPr>
              <a:t> a </a:t>
            </a:r>
            <a:r>
              <a:rPr lang="en-US" sz="2800" dirty="0" err="1">
                <a:solidFill>
                  <a:schemeClr val="lt1"/>
                </a:solidFill>
                <a:latin typeface="Lato" panose="020F0502020204030203"/>
                <a:ea typeface="Lato" panose="020F0502020204030203"/>
                <a:cs typeface="Lato" panose="020F0502020204030203"/>
                <a:sym typeface="Lato" panose="020F0502020204030203"/>
              </a:rPr>
              <a:t>los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obstáculos</a:t>
            </a:r>
            <a:r>
              <a:rPr lang="en-US" sz="2800" dirty="0">
                <a:solidFill>
                  <a:schemeClr val="lt1"/>
                </a:solidFill>
                <a:latin typeface="Lato" panose="020F0502020204030203"/>
                <a:ea typeface="Lato" panose="020F0502020204030203"/>
                <a:cs typeface="Lato" panose="020F0502020204030203"/>
                <a:sym typeface="Lato" panose="020F0502020204030203"/>
              </a:rPr>
              <a:t> de la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7703044" y="4403157"/>
            <a:ext cx="60609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Lucas 9:23-26</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194" name="Picture 2" descr="Are You a True or a False Disciple of Jesus Christ? - David Serv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77" y="1138862"/>
            <a:ext cx="7118096" cy="47016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69c9b7fb60_0_176"/>
          <p:cNvSpPr txBox="1"/>
          <p:nvPr/>
        </p:nvSpPr>
        <p:spPr>
          <a:xfrm>
            <a:off x="3102476" y="390634"/>
            <a:ext cx="8638420" cy="6863377"/>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s-ES" sz="4000" b="1" kern="100" dirty="0">
                <a:latin typeface="Calibri" panose="020F0502020204030204" pitchFamily="34" charset="0"/>
                <a:ea typeface="Cambria" panose="02040503050406030204" pitchFamily="18" charset="0"/>
                <a:cs typeface="Times New Roman" panose="02020603050405020304" pitchFamily="18" charset="0"/>
              </a:rPr>
              <a:t>Lucas 9:23-26</a:t>
            </a:r>
            <a:endParaRPr lang="es-ES" sz="4000" kern="100" dirty="0">
              <a:latin typeface="Calibri" panose="020F0502020204030204" pitchFamily="34" charset="0"/>
              <a:ea typeface="Cambria" panose="02040503050406030204" pitchFamily="18" charset="0"/>
              <a:cs typeface="Times New Roman" panose="02020603050405020304" pitchFamily="18" charset="0"/>
            </a:endParaRPr>
          </a:p>
          <a:p>
            <a:pPr>
              <a:buClr>
                <a:schemeClr val="dk1"/>
              </a:buClr>
              <a:buSzPts val="1100"/>
            </a:pPr>
            <a:r>
              <a:rPr lang="es-ES" sz="3600" dirty="0">
                <a:effectLst/>
                <a:latin typeface="Calibri" panose="020F0502020204030204" pitchFamily="34" charset="0"/>
                <a:ea typeface="Calibri" panose="020F0502020204030204" pitchFamily="34" charset="0"/>
              </a:rPr>
              <a:t>Y a todos les decía: “Si alguno quiere seguirme, niéguese a sí mismo, tome su cruz cada día, y sígame. Porque todo el que quiera salvar su vida, la perderá, y todo el que pierda su vida por causa de mí, la salvará. Porque ¿de qué le sirve a uno ganarse todo el mundo, si se destruye o se pierde a sí mismo? Porque si alguno se avergüenza de mí y de mis palabras, el Hijo del Hombre se avergonzará de él cuando venga en su gloria”</a:t>
            </a:r>
            <a:endParaRPr lang="en-US" sz="3600" dirty="0">
              <a:effectLst/>
              <a:latin typeface="Calibri" panose="020F0502020204030204" pitchFamily="34" charset="0"/>
              <a:ea typeface="Calibri" panose="020F0502020204030204" pitchFamily="34" charset="0"/>
            </a:endParaRPr>
          </a:p>
          <a:p>
            <a:pPr>
              <a:buClr>
                <a:schemeClr val="dk1"/>
              </a:buClr>
              <a:buSzPts val="1100"/>
            </a:pPr>
            <a:endParaRPr lang="en-US" sz="40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30" name="Google Shape;330;g269c9b7fb60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1" name="Google Shape;331;g269c9b7fb60_0_176"/>
          <p:cNvPicPr preferRelativeResize="0"/>
          <p:nvPr/>
        </p:nvPicPr>
        <p:blipFill rotWithShape="1">
          <a:blip r:embed="rId1"/>
          <a:srcRect/>
          <a:stretch>
            <a:fillRect/>
          </a:stretch>
        </p:blipFill>
        <p:spPr>
          <a:xfrm>
            <a:off x="-23120" y="1819782"/>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69c93b3448_0_2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8" name="Google Shape;178;g269c93b3448_0_231"/>
          <p:cNvPicPr preferRelativeResize="0"/>
          <p:nvPr/>
        </p:nvPicPr>
        <p:blipFill rotWithShape="1">
          <a:blip r:embed="rId1"/>
          <a:srcRect/>
          <a:stretch>
            <a:fill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sp>
        <p:nvSpPr>
          <p:cNvPr id="179" name="Google Shape;179;g269c93b3448_0_231"/>
          <p:cNvSpPr txBox="1"/>
          <p:nvPr/>
        </p:nvSpPr>
        <p:spPr>
          <a:xfrm>
            <a:off x="3493606" y="2151747"/>
            <a:ext cx="77064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Según</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Lucas 9:23-26 </a:t>
            </a:r>
            <a:endPar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significa</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tomar</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su</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cruz</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80" name="Google Shape;180;g269c93b3448_0_23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Ora</a:t>
            </a: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02" name="Google Shape;20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3" name="Google Shape;203;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4" name="Google Shape;204;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69c93b3448_0_2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8" name="Google Shape;178;g269c93b3448_0_231"/>
          <p:cNvPicPr preferRelativeResize="0"/>
          <p:nvPr/>
        </p:nvPicPr>
        <p:blipFill rotWithShape="1">
          <a:blip r:embed="rId1"/>
          <a:srcRect/>
          <a:stretch>
            <a:fill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sp>
        <p:nvSpPr>
          <p:cNvPr id="179" name="Google Shape;179;g269c93b3448_0_231"/>
          <p:cNvSpPr txBox="1"/>
          <p:nvPr/>
        </p:nvSpPr>
        <p:spPr>
          <a:xfrm>
            <a:off x="3493606" y="2151747"/>
            <a:ext cx="77064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Según</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Lucas 9:23-26 </a:t>
            </a:r>
            <a:endPar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significa</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negarse</a:t>
            </a:r>
            <a:r>
              <a:rPr lang="en-US" sz="4000" b="1" dirty="0">
                <a:solidFill>
                  <a:schemeClr val="dk1"/>
                </a:solidFill>
                <a:latin typeface="Lato" panose="020F0502020204030203"/>
                <a:ea typeface="Lato" panose="020F0502020204030203"/>
                <a:cs typeface="Lato" panose="020F0502020204030203"/>
                <a:sym typeface="Lato" panose="020F0502020204030203"/>
              </a:rPr>
              <a:t> a </a:t>
            </a:r>
            <a:r>
              <a:rPr lang="en-US" sz="4000" b="1" dirty="0" err="1">
                <a:solidFill>
                  <a:schemeClr val="dk1"/>
                </a:solidFill>
                <a:latin typeface="Lato" panose="020F0502020204030203"/>
                <a:ea typeface="Lato" panose="020F0502020204030203"/>
                <a:cs typeface="Lato" panose="020F0502020204030203"/>
                <a:sym typeface="Lato" panose="020F0502020204030203"/>
              </a:rPr>
              <a:t>sí</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mismo</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80" name="Google Shape;180;g269c93b3448_0_23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1485900" y="1864360"/>
            <a:ext cx="8682355" cy="39255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Negarnos</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nosotros</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mismos</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y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vivir</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como</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discípulos</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no es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obra</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de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nuestra</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fuerza</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sino</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del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Espíritu</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Santo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en</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nosotros</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endParaRPr sz="4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1486082" y="3235165"/>
            <a:ext cx="8682046"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¿Por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qué</a:t>
            </a:r>
            <a:r>
              <a:rPr lang="en-US" sz="4860" dirty="0">
                <a:solidFill>
                  <a:srgbClr val="009444"/>
                </a:solidFill>
                <a:latin typeface="Lato" panose="020F0502020204030203"/>
                <a:ea typeface="Lato" panose="020F0502020204030203"/>
                <a:cs typeface="Lato" panose="020F0502020204030203"/>
                <a:sym typeface="Lato" panose="020F0502020204030203"/>
              </a:rPr>
              <a:t> la </a:t>
            </a:r>
            <a:r>
              <a:rPr lang="en-US" sz="4860" dirty="0" err="1">
                <a:solidFill>
                  <a:srgbClr val="009444"/>
                </a:solidFill>
                <a:latin typeface="Lato" panose="020F0502020204030203"/>
                <a:ea typeface="Lato" panose="020F0502020204030203"/>
                <a:cs typeface="Lato" panose="020F0502020204030203"/>
                <a:sym typeface="Lato" panose="020F0502020204030203"/>
              </a:rPr>
              <a:t>cruz</a:t>
            </a:r>
            <a:r>
              <a:rPr lang="en-US" sz="4860" dirty="0">
                <a:solidFill>
                  <a:srgbClr val="009444"/>
                </a:solidFill>
                <a:latin typeface="Lato" panose="020F0502020204030203"/>
                <a:ea typeface="Lato" panose="020F0502020204030203"/>
                <a:cs typeface="Lato" panose="020F0502020204030203"/>
                <a:sym typeface="Lato" panose="020F0502020204030203"/>
              </a:rPr>
              <a:t> y no la gloria?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1486082" y="3235165"/>
            <a:ext cx="8682046"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La </a:t>
            </a:r>
            <a:r>
              <a:rPr lang="en-US" sz="4860" dirty="0" err="1">
                <a:solidFill>
                  <a:srgbClr val="009444"/>
                </a:solidFill>
                <a:latin typeface="Lato" panose="020F0502020204030203"/>
                <a:ea typeface="Lato" panose="020F0502020204030203"/>
                <a:cs typeface="Lato" panose="020F0502020204030203"/>
                <a:sym typeface="Lato" panose="020F0502020204030203"/>
              </a:rPr>
              <a:t>cruz</a:t>
            </a:r>
            <a:r>
              <a:rPr lang="en-US" sz="4860" dirty="0">
                <a:solidFill>
                  <a:srgbClr val="009444"/>
                </a:solidFill>
                <a:latin typeface="Lato" panose="020F0502020204030203"/>
                <a:ea typeface="Lato" panose="020F0502020204030203"/>
                <a:cs typeface="Lato" panose="020F0502020204030203"/>
                <a:sym typeface="Lato" panose="020F0502020204030203"/>
              </a:rPr>
              <a:t> que </a:t>
            </a:r>
            <a:r>
              <a:rPr lang="en-US" sz="4860" dirty="0" err="1">
                <a:solidFill>
                  <a:srgbClr val="009444"/>
                </a:solidFill>
                <a:latin typeface="Lato" panose="020F0502020204030203"/>
                <a:ea typeface="Lato" panose="020F0502020204030203"/>
                <a:cs typeface="Lato" panose="020F0502020204030203"/>
                <a:sym typeface="Lato" panose="020F0502020204030203"/>
              </a:rPr>
              <a:t>llevamos</a:t>
            </a:r>
            <a:r>
              <a:rPr lang="en-US" sz="4860" dirty="0">
                <a:solidFill>
                  <a:srgbClr val="009444"/>
                </a:solidFill>
                <a:latin typeface="Lato" panose="020F0502020204030203"/>
                <a:ea typeface="Lato" panose="020F0502020204030203"/>
                <a:cs typeface="Lato" panose="020F0502020204030203"/>
                <a:sym typeface="Lato" panose="020F0502020204030203"/>
              </a:rPr>
              <a:t> es un regalo </a:t>
            </a:r>
            <a:r>
              <a:rPr lang="en-US" sz="4860" dirty="0" err="1">
                <a:solidFill>
                  <a:srgbClr val="009444"/>
                </a:solidFill>
                <a:latin typeface="Lato" panose="020F0502020204030203"/>
                <a:ea typeface="Lato" panose="020F0502020204030203"/>
                <a:cs typeface="Lato" panose="020F0502020204030203"/>
                <a:sym typeface="Lato" panose="020F0502020204030203"/>
              </a:rPr>
              <a:t>necesario</a:t>
            </a:r>
            <a:r>
              <a:rPr lang="en-US" sz="4860" dirty="0">
                <a:solidFill>
                  <a:srgbClr val="009444"/>
                </a:solidFill>
                <a:latin typeface="Lato" panose="020F0502020204030203"/>
                <a:ea typeface="Lato" panose="020F0502020204030203"/>
                <a:cs typeface="Lato" panose="020F0502020204030203"/>
                <a:sym typeface="Lato" panose="020F0502020204030203"/>
              </a:rPr>
              <a:t> de Dios.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g26826f97e8f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95" name="Google Shape;495;g26826f97e8f_0_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10242" name="Picture 2" descr="Are You Allowing Jesus Christ to “Wash Your F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69c9b7fb60_0_176"/>
          <p:cNvSpPr txBox="1"/>
          <p:nvPr/>
        </p:nvSpPr>
        <p:spPr>
          <a:xfrm>
            <a:off x="3102476" y="548621"/>
            <a:ext cx="8638420" cy="6309379"/>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s-ES" sz="4000" b="1" kern="100" dirty="0">
                <a:latin typeface="Calibri" panose="020F0502020204030204" pitchFamily="34" charset="0"/>
                <a:ea typeface="Cambria" panose="02040503050406030204" pitchFamily="18" charset="0"/>
                <a:cs typeface="Times New Roman" panose="02020603050405020304" pitchFamily="18" charset="0"/>
              </a:rPr>
              <a:t>Filipenses 2:5-11</a:t>
            </a:r>
            <a:endParaRPr lang="es-ES" sz="4000" b="1" kern="100" dirty="0">
              <a:latin typeface="Calibri" panose="020F0502020204030204" pitchFamily="34" charset="0"/>
              <a:ea typeface="Cambria" panose="02040503050406030204" pitchFamily="18" charset="0"/>
              <a:cs typeface="Times New Roman" panose="02020603050405020304" pitchFamily="18" charset="0"/>
            </a:endParaRPr>
          </a:p>
          <a:p>
            <a:pPr>
              <a:buClr>
                <a:schemeClr val="dk1"/>
              </a:buClr>
              <a:buSzPts val="1100"/>
            </a:pPr>
            <a:r>
              <a:rPr lang="es-ES" sz="3600" kern="100" dirty="0">
                <a:effectLst/>
                <a:latin typeface="Calibri" panose="020F0502020204030204" pitchFamily="34" charset="0"/>
                <a:ea typeface="Cambria" panose="02040503050406030204" pitchFamily="18" charset="0"/>
                <a:cs typeface="Times New Roman" panose="02020603050405020304" pitchFamily="18" charset="0"/>
              </a:rPr>
              <a:t>Que haya en ustedes el mismo sentir que hubo en Cristo Jesús, quien, siendo en forma de Dios, no estimó el ser igual a Dios como cosa a que aferrarse, sino que se despojó a sí mismo y tomó forma de siervo, y se hizo semejante a los hombres; y estando en la condición de hombre, se humilló a sí mismo y se hizo obediente hasta la muerte, y muerte de cruz. </a:t>
            </a:r>
            <a:endParaRPr lang="es-ES" sz="3600" kern="100" dirty="0">
              <a:effectLst/>
              <a:latin typeface="Calibri" panose="020F0502020204030204" pitchFamily="34" charset="0"/>
              <a:ea typeface="Cambria" panose="02040503050406030204" pitchFamily="18" charset="0"/>
              <a:cs typeface="Times New Roman" panose="02020603050405020304" pitchFamily="18" charset="0"/>
            </a:endParaRPr>
          </a:p>
          <a:p>
            <a:pPr>
              <a:buClr>
                <a:schemeClr val="dk1"/>
              </a:buClr>
              <a:buSzPts val="1100"/>
            </a:pPr>
            <a:endParaRPr lang="es-ES" sz="4000" kern="100" dirty="0">
              <a:latin typeface="Calibri" panose="020F0502020204030204" pitchFamily="34" charset="0"/>
              <a:ea typeface="Cambria" panose="02040503050406030204" pitchFamily="18" charset="0"/>
              <a:cs typeface="Times New Roman" panose="02020603050405020304" pitchFamily="18" charset="0"/>
            </a:endParaRPr>
          </a:p>
        </p:txBody>
      </p:sp>
      <p:sp>
        <p:nvSpPr>
          <p:cNvPr id="330" name="Google Shape;330;g269c9b7fb60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1" name="Google Shape;331;g269c9b7fb60_0_176"/>
          <p:cNvPicPr preferRelativeResize="0"/>
          <p:nvPr/>
        </p:nvPicPr>
        <p:blipFill rotWithShape="1">
          <a:blip r:embed="rId1"/>
          <a:srcRect/>
          <a:stretch>
            <a:fillRect/>
          </a:stretch>
        </p:blipFill>
        <p:spPr>
          <a:xfrm>
            <a:off x="-23120" y="1819782"/>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69c9b7fb60_0_176"/>
          <p:cNvSpPr txBox="1"/>
          <p:nvPr/>
        </p:nvSpPr>
        <p:spPr>
          <a:xfrm>
            <a:off x="3102476" y="390634"/>
            <a:ext cx="8638420" cy="5755381"/>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s-ES" sz="4000" b="1" kern="100" dirty="0">
                <a:latin typeface="Calibri" panose="020F0502020204030204" pitchFamily="34" charset="0"/>
                <a:ea typeface="Cambria" panose="02040503050406030204" pitchFamily="18" charset="0"/>
                <a:cs typeface="Times New Roman" panose="02020603050405020304" pitchFamily="18" charset="0"/>
              </a:rPr>
              <a:t>Filipenses 2:5-11</a:t>
            </a:r>
            <a:endParaRPr lang="es-ES" sz="4000" b="1" kern="100" dirty="0">
              <a:latin typeface="Calibri" panose="020F0502020204030204" pitchFamily="34" charset="0"/>
              <a:ea typeface="Cambria" panose="02040503050406030204" pitchFamily="18" charset="0"/>
              <a:cs typeface="Times New Roman" panose="02020603050405020304" pitchFamily="18" charset="0"/>
            </a:endParaRPr>
          </a:p>
          <a:p>
            <a:pPr>
              <a:buClr>
                <a:schemeClr val="dk1"/>
              </a:buClr>
              <a:buSzPts val="1100"/>
            </a:pPr>
            <a:endParaRPr lang="es-ES" sz="3600" kern="100" dirty="0">
              <a:latin typeface="Calibri" panose="020F0502020204030204" pitchFamily="34" charset="0"/>
              <a:ea typeface="Cambria" panose="02040503050406030204" pitchFamily="18" charset="0"/>
              <a:cs typeface="Times New Roman" panose="02020603050405020304" pitchFamily="18" charset="0"/>
            </a:endParaRPr>
          </a:p>
          <a:p>
            <a:pPr>
              <a:buClr>
                <a:schemeClr val="dk1"/>
              </a:buClr>
              <a:buSzPts val="1100"/>
            </a:pPr>
            <a:r>
              <a:rPr lang="es-ES" sz="3600" kern="100" dirty="0">
                <a:effectLst/>
                <a:latin typeface="Calibri" panose="020F0502020204030204" pitchFamily="34" charset="0"/>
                <a:ea typeface="Cambria" panose="02040503050406030204" pitchFamily="18" charset="0"/>
                <a:cs typeface="Times New Roman" panose="02020603050405020304" pitchFamily="18" charset="0"/>
              </a:rPr>
              <a:t>Por lo cual Dios también lo exaltó hasta lo sumo, y le dio un nombre que es sobre todo nombre, para que en el nombre de Jesús se doble toda rodilla de los que están en los cielos, y en la tierra, y debajo de la tierra; y toda lengua confiese que Jesucristo es el Señor, para gloria de Dios el Padre.</a:t>
            </a:r>
            <a:endParaRPr lang="en-US" sz="3600" kern="100" dirty="0">
              <a:effectLst/>
              <a:latin typeface="Cambria" panose="02040503050406030204" pitchFamily="18" charset="0"/>
              <a:ea typeface="Cambria" panose="02040503050406030204" pitchFamily="18" charset="0"/>
              <a:cs typeface="Times New Roman" panose="02020603050405020304" pitchFamily="18" charset="0"/>
            </a:endParaRPr>
          </a:p>
          <a:p>
            <a:pPr>
              <a:buClr>
                <a:schemeClr val="dk1"/>
              </a:buClr>
              <a:buSzPts val="1100"/>
            </a:pPr>
            <a:endParaRPr lang="es-ES" sz="4000" kern="100" dirty="0">
              <a:latin typeface="Calibri" panose="020F0502020204030204" pitchFamily="34" charset="0"/>
              <a:ea typeface="Cambria" panose="02040503050406030204" pitchFamily="18" charset="0"/>
              <a:cs typeface="Times New Roman" panose="02020603050405020304" pitchFamily="18" charset="0"/>
            </a:endParaRPr>
          </a:p>
        </p:txBody>
      </p:sp>
      <p:sp>
        <p:nvSpPr>
          <p:cNvPr id="330" name="Google Shape;330;g269c9b7fb60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1" name="Google Shape;331;g269c9b7fb60_0_176"/>
          <p:cNvPicPr preferRelativeResize="0"/>
          <p:nvPr/>
        </p:nvPicPr>
        <p:blipFill rotWithShape="1">
          <a:blip r:embed="rId1"/>
          <a:srcRect/>
          <a:stretch>
            <a:fillRect/>
          </a:stretch>
        </p:blipFill>
        <p:spPr>
          <a:xfrm>
            <a:off x="-23120" y="1819782"/>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3466127" y="92182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Tarea</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para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4</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3602241" y="211703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3610832" y="2471947"/>
            <a:ext cx="7432500" cy="2369839"/>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Ver un video</a:t>
            </a:r>
            <a:endParaRPr lang="en-US" sz="40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Leer Lucas 7:11-7</a:t>
            </a:r>
            <a:endParaRPr lang="en-US" sz="40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err="1">
                <a:solidFill>
                  <a:schemeClr val="dk1"/>
                </a:solidFill>
                <a:latin typeface="Lato" panose="020F0502020204030203"/>
                <a:ea typeface="Lato" panose="020F0502020204030203"/>
                <a:cs typeface="Lato" panose="020F0502020204030203"/>
                <a:sym typeface="Lato" panose="020F0502020204030203"/>
              </a:rPr>
              <a:t>Reflexionar</a:t>
            </a:r>
            <a:r>
              <a:rPr lang="en-US" sz="4000" i="1" dirty="0">
                <a:solidFill>
                  <a:schemeClr val="dk1"/>
                </a:solidFill>
                <a:latin typeface="Lato" panose="020F0502020204030203"/>
                <a:ea typeface="Lato" panose="020F0502020204030203"/>
                <a:cs typeface="Lato" panose="020F0502020204030203"/>
                <a:sym typeface="Lato" panose="020F0502020204030203"/>
              </a:rPr>
              <a:t> y responder </a:t>
            </a:r>
            <a:endParaRPr sz="40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600"/>
              </a:spcBef>
              <a:spcAft>
                <a:spcPts val="0"/>
              </a:spcAft>
              <a:buClr>
                <a:srgbClr val="000000"/>
              </a:buClr>
              <a:buSzPts val="3200"/>
              <a:buFont typeface="Arial" panose="020B0604020202020204"/>
              <a:buNone/>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4" name="Google Shape;504;g2b5a1eaf5a7_0_417"/>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505" name="Google Shape;505;g2b5a1eaf5a7_0_41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 o Bendición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511" name="Google Shape;51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 name="Google Shape;512;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13" name="Google Shape;513;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Reconocer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poder</a:t>
              </a:r>
              <a:r>
                <a:rPr lang="en-US" sz="2800" dirty="0">
                  <a:solidFill>
                    <a:schemeClr val="tx1"/>
                  </a:solidFill>
                  <a:latin typeface="Lato" panose="020F0502020204030203"/>
                  <a:ea typeface="Lato" panose="020F0502020204030203"/>
                  <a:cs typeface="Lato" panose="020F0502020204030203"/>
                  <a:sym typeface="Lato" panose="020F0502020204030203"/>
                </a:rPr>
                <a:t> y la </a:t>
              </a:r>
              <a:r>
                <a:rPr lang="en-US" sz="2800" dirty="0" err="1">
                  <a:solidFill>
                    <a:schemeClr val="tx1"/>
                  </a:solidFill>
                  <a:latin typeface="Lato" panose="020F0502020204030203"/>
                  <a:ea typeface="Lato" panose="020F0502020204030203"/>
                  <a:cs typeface="Lato" panose="020F0502020204030203"/>
                  <a:sym typeface="Lato" panose="020F0502020204030203"/>
                </a:rPr>
                <a:t>autoridad</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otorgad</a:t>
              </a:r>
              <a:r>
                <a:rPr lang="es-CO" altLang="en-US" sz="2800" dirty="0" err="1">
                  <a:solidFill>
                    <a:schemeClr val="tx1"/>
                  </a:solidFill>
                  <a:latin typeface="Lato" panose="020F0502020204030203"/>
                  <a:ea typeface="Lato" panose="020F0502020204030203"/>
                  <a:cs typeface="Lato" panose="020F0502020204030203"/>
                  <a:sym typeface="Lato" panose="020F0502020204030203"/>
                </a:rPr>
                <a:t>a</a:t>
              </a:r>
              <a:r>
                <a:rPr lang="en-US" sz="2800" dirty="0" err="1">
                  <a:solidFill>
                    <a:schemeClr val="tx1"/>
                  </a:solidFill>
                  <a:latin typeface="Lato" panose="020F0502020204030203"/>
                  <a:ea typeface="Lato" panose="020F0502020204030203"/>
                  <a:cs typeface="Lato" panose="020F0502020204030203"/>
                  <a:sym typeface="Lato" panose="020F0502020204030203"/>
                </a:rPr>
                <a:t>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por</a:t>
              </a:r>
              <a:r>
                <a:rPr lang="en-US" sz="2800" dirty="0">
                  <a:solidFill>
                    <a:schemeClr val="tx1"/>
                  </a:solidFill>
                  <a:latin typeface="Lato" panose="020F0502020204030203"/>
                  <a:ea typeface="Lato" panose="020F0502020204030203"/>
                  <a:cs typeface="Lato" panose="020F0502020204030203"/>
                  <a:sym typeface="Lato" panose="020F0502020204030203"/>
                </a:rPr>
                <a:t> Jesús a las personas </a:t>
              </a:r>
              <a:r>
                <a:rPr lang="en-US" sz="2800" dirty="0" err="1">
                  <a:solidFill>
                    <a:schemeClr val="tx1"/>
                  </a:solidFill>
                  <a:latin typeface="Lato" panose="020F0502020204030203"/>
                  <a:ea typeface="Lato" panose="020F0502020204030203"/>
                  <a:cs typeface="Lato" panose="020F0502020204030203"/>
                  <a:sym typeface="Lato" panose="020F0502020204030203"/>
                </a:rPr>
                <a:t>comunes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como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nosotros</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promesas</a:t>
              </a:r>
              <a:r>
                <a:rPr lang="en-US" sz="2800" dirty="0">
                  <a:solidFill>
                    <a:schemeClr val="lt1"/>
                  </a:solidFill>
                  <a:latin typeface="Lato" panose="020F0502020204030203"/>
                  <a:ea typeface="Lato" panose="020F0502020204030203"/>
                  <a:cs typeface="Lato" panose="020F0502020204030203"/>
                  <a:sym typeface="Lato" panose="020F0502020204030203"/>
                </a:rPr>
                <a:t> de Dios para sus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discípulos</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esas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promesas</a:t>
              </a:r>
              <a:r>
                <a:rPr lang="en-US" sz="2800" dirty="0">
                  <a:solidFill>
                    <a:schemeClr val="lt1"/>
                  </a:solidFill>
                  <a:latin typeface="Lato" panose="020F0502020204030203"/>
                  <a:ea typeface="Lato" panose="020F0502020204030203"/>
                  <a:cs typeface="Lato" panose="020F0502020204030203"/>
                  <a:sym typeface="Lato" panose="020F0502020204030203"/>
                </a:rPr>
                <a:t> a </a:t>
              </a:r>
              <a:r>
                <a:rPr lang="en-US" sz="2800" dirty="0" err="1">
                  <a:solidFill>
                    <a:schemeClr val="lt1"/>
                  </a:solidFill>
                  <a:latin typeface="Lato" panose="020F0502020204030203"/>
                  <a:ea typeface="Lato" panose="020F0502020204030203"/>
                  <a:cs typeface="Lato" panose="020F0502020204030203"/>
                  <a:sym typeface="Lato" panose="020F0502020204030203"/>
                </a:rPr>
                <a:t>los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obstáculos</a:t>
              </a:r>
              <a:r>
                <a:rPr lang="en-US" sz="2800" dirty="0">
                  <a:solidFill>
                    <a:schemeClr val="lt1"/>
                  </a:solidFill>
                  <a:latin typeface="Lato" panose="020F0502020204030203"/>
                  <a:ea typeface="Lato" panose="020F0502020204030203"/>
                  <a:cs typeface="Lato" panose="020F0502020204030203"/>
                  <a:sym typeface="Lato" panose="020F0502020204030203"/>
                </a:rPr>
                <a:t> de la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Definir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qué</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significa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tomar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su</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cruz</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lang="en-US"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2245242" y="411844"/>
            <a:ext cx="9032358"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Un </a:t>
            </a:r>
            <a:r>
              <a:rPr lang="en-US" sz="4860" dirty="0" err="1">
                <a:solidFill>
                  <a:srgbClr val="009444"/>
                </a:solidFill>
                <a:latin typeface="Lato" panose="020F0502020204030203"/>
                <a:ea typeface="Lato" panose="020F0502020204030203"/>
                <a:cs typeface="Lato" panose="020F0502020204030203"/>
                <a:sym typeface="Lato" panose="020F0502020204030203"/>
              </a:rPr>
              <a:t>resumen</a:t>
            </a:r>
            <a:r>
              <a:rPr lang="en-US" sz="4860" dirty="0">
                <a:solidFill>
                  <a:srgbClr val="009444"/>
                </a:solidFill>
                <a:latin typeface="Lato" panose="020F0502020204030203"/>
                <a:ea typeface="Lato" panose="020F0502020204030203"/>
                <a:cs typeface="Lato" panose="020F0502020204030203"/>
                <a:sym typeface="Lato" panose="020F0502020204030203"/>
              </a:rPr>
              <a:t> de Lucas 9:1-6,10</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1026" name="Picture 2" descr="Sergio E. Valdez Sauad: JESÚS ENVÍA A LOS DOCE Lucas 9,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04819" y="1678755"/>
            <a:ext cx="7754621" cy="4652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2245242" y="442324"/>
            <a:ext cx="9032358"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Gente</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común</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cosas</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extraordinarias</a:t>
            </a:r>
            <a:endParaRPr sz="44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3074" name="Picture 2" descr="Out Fishing the Fisherman&quot; — Heartligh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15542" y="1566664"/>
            <a:ext cx="6886698" cy="5165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2245242" y="442324"/>
            <a:ext cx="9032358"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Nosotros</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endPar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Gente</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común</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cosas</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extraordinarias</a:t>
            </a:r>
            <a:endParaRPr sz="44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5122" name="Picture 2" descr="OIGUMR Square Wall Mirror Vintage Mirror Gold Mirror (Gold, 11x9.4 inch) :  Buy Online at Best Price in KSA - Souq is now Amazon.sa: Hom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83981" y="1888833"/>
            <a:ext cx="4754880" cy="4754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206497" y="494141"/>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Mateo 28:18-20</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2" name="Google Shape;272;g269c93b3448_0_18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3" name="TextBox 2"/>
          <p:cNvSpPr txBox="1"/>
          <p:nvPr/>
        </p:nvSpPr>
        <p:spPr>
          <a:xfrm>
            <a:off x="3287399" y="1266108"/>
            <a:ext cx="8113114" cy="5078313"/>
          </a:xfrm>
          <a:prstGeom prst="rect">
            <a:avLst/>
          </a:prstGeom>
          <a:noFill/>
        </p:spPr>
        <p:txBody>
          <a:bodyPr wrap="square">
            <a:spAutoFit/>
          </a:bodyPr>
          <a:lstStyle/>
          <a:p>
            <a:pPr marR="0" lvl="0"/>
            <a:r>
              <a:rPr lang="es-ES" sz="3600" dirty="0">
                <a:latin typeface="Calibri" panose="020F0502020204030204" pitchFamily="34" charset="0"/>
                <a:ea typeface="Calibri" panose="020F0502020204030204" pitchFamily="34" charset="0"/>
              </a:rPr>
              <a:t>Jesús se acercó y les dijo: </a:t>
            </a:r>
            <a:endParaRPr lang="es-ES" sz="3600" dirty="0">
              <a:latin typeface="Calibri" panose="020F0502020204030204" pitchFamily="34" charset="0"/>
              <a:ea typeface="Calibri" panose="020F0502020204030204" pitchFamily="34" charset="0"/>
            </a:endParaRPr>
          </a:p>
          <a:p>
            <a:pPr marR="0" lvl="0"/>
            <a:r>
              <a:rPr lang="es-ES" sz="3600" dirty="0">
                <a:latin typeface="Calibri" panose="020F0502020204030204" pitchFamily="34" charset="0"/>
                <a:ea typeface="Calibri" panose="020F0502020204030204" pitchFamily="34" charset="0"/>
              </a:rPr>
              <a:t>“Toda autoridad me ha sido dada en el cielo y en la tierra. Por tanto, vayan y hagan discípulos en todas las naciones, y bautícenlos en el nombre del Padre, y del Hijo, y del Espíritu Santo. Enséñenles a cumplir todas las cosas que les he mandado. Y yo estaré con ustedes todos los días, hasta el fin del mundo.”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151989" y="1288443"/>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err="1">
                <a:solidFill>
                  <a:schemeClr val="dk1"/>
                </a:solidFill>
                <a:latin typeface="Lato" panose="020F0502020204030203"/>
                <a:ea typeface="Lato" panose="020F0502020204030203"/>
                <a:cs typeface="Lato" panose="020F0502020204030203"/>
                <a:sym typeface="Lato" panose="020F0502020204030203"/>
              </a:rPr>
              <a:t>Hechos</a:t>
            </a:r>
            <a:r>
              <a:rPr lang="en-US" sz="3600" i="1" dirty="0">
                <a:solidFill>
                  <a:schemeClr val="dk1"/>
                </a:solidFill>
                <a:latin typeface="Lato" panose="020F0502020204030203"/>
                <a:ea typeface="Lato" panose="020F0502020204030203"/>
                <a:cs typeface="Lato" panose="020F0502020204030203"/>
                <a:sym typeface="Lato" panose="020F0502020204030203"/>
              </a:rPr>
              <a:t> 1:8</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2" name="Google Shape;272;g269c93b3448_0_18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3" name="TextBox 2"/>
          <p:cNvSpPr txBox="1"/>
          <p:nvPr/>
        </p:nvSpPr>
        <p:spPr>
          <a:xfrm>
            <a:off x="3287399" y="2409108"/>
            <a:ext cx="8113114" cy="2862322"/>
          </a:xfrm>
          <a:prstGeom prst="rect">
            <a:avLst/>
          </a:prstGeom>
          <a:noFill/>
        </p:spPr>
        <p:txBody>
          <a:bodyPr wrap="square">
            <a:spAutoFit/>
          </a:bodyPr>
          <a:lstStyle/>
          <a:p>
            <a:pPr marR="0" lvl="0"/>
            <a:r>
              <a:rPr lang="es-ES" sz="3600" dirty="0">
                <a:effectLst/>
                <a:latin typeface="Calibri" panose="020F0502020204030204" pitchFamily="34" charset="0"/>
                <a:ea typeface="Calibri" panose="020F0502020204030204" pitchFamily="34" charset="0"/>
              </a:rPr>
              <a:t>Pero cuando venga el Espíritu Santo sobre ustedes, recibirán poder y serán mis testigos tanto en Jerusalén com</a:t>
            </a:r>
            <a:r>
              <a:rPr lang="es-ES" sz="3600" dirty="0">
                <a:latin typeface="Calibri" panose="020F0502020204030204" pitchFamily="34" charset="0"/>
                <a:ea typeface="Calibri" panose="020F0502020204030204" pitchFamily="34" charset="0"/>
              </a:rPr>
              <a:t>o en toda Judea y Samaria, hasta en los confines de la tierra.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8D4A57CE-54F5-431C-B6A3-9C0D233A4580}">
  <ds:schemaRefs/>
</ds:datastoreItem>
</file>

<file path=customXml/itemProps2.xml><?xml version="1.0" encoding="utf-8"?>
<ds:datastoreItem xmlns:ds="http://schemas.openxmlformats.org/officeDocument/2006/customXml" ds:itemID="{42C5C0D8-423A-43C5-A088-EEDA39605AA1}">
  <ds:schemaRefs/>
</ds:datastoreItem>
</file>

<file path=customXml/itemProps3.xml><?xml version="1.0" encoding="utf-8"?>
<ds:datastoreItem xmlns:ds="http://schemas.openxmlformats.org/officeDocument/2006/customXml" ds:itemID="{C130B893-7A3E-44A2-BF0F-A55CBD357831}">
  <ds:schemaRefs/>
</ds:datastoreItem>
</file>

<file path=docProps/app.xml><?xml version="1.0" encoding="utf-8"?>
<Properties xmlns="http://schemas.openxmlformats.org/officeDocument/2006/extended-properties" xmlns:vt="http://schemas.openxmlformats.org/officeDocument/2006/docPropsVTypes">
  <TotalTime>0</TotalTime>
  <Words>5871</Words>
  <Application>WPS Presentation</Application>
  <PresentationFormat>Widescreen</PresentationFormat>
  <Paragraphs>145</Paragraphs>
  <Slides>38</Slides>
  <Notes>38</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38</vt:i4>
      </vt:variant>
    </vt:vector>
  </HeadingPairs>
  <TitlesOfParts>
    <vt:vector size="53" baseType="lpstr">
      <vt:lpstr>Arial</vt:lpstr>
      <vt:lpstr>SimSun</vt:lpstr>
      <vt:lpstr>Wingdings</vt:lpstr>
      <vt:lpstr>Arial</vt:lpstr>
      <vt:lpstr>Calibri</vt:lpstr>
      <vt:lpstr>Calibri</vt:lpstr>
      <vt:lpstr>Lato</vt:lpstr>
      <vt:lpstr>Symbol</vt:lpstr>
      <vt:lpstr>Courier New</vt:lpstr>
      <vt:lpstr>Microsoft YaHei</vt:lpstr>
      <vt:lpstr>Arial Unicode MS</vt:lpstr>
      <vt:lpstr>Cambria</vt:lpstr>
      <vt:lpstr>Times New Roman</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131</cp:revision>
  <dcterms:created xsi:type="dcterms:W3CDTF">2023-11-29T19:33:00Z</dcterms:created>
  <dcterms:modified xsi:type="dcterms:W3CDTF">2025-04-05T00:44:52Z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0F609B350DA04C3B8C273F73B588E648_12</vt:lpwstr>
  </property>
  <property fmtid="{D5CDD505-2E9C-101B-9397-08002B2CF9AE}" pid="4" name="KSOProductBuildVer">
    <vt:lpwstr>2058-12.2.0.20782</vt:lpwstr>
  </property>
</Properties>
</file>