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90" r:id="rId2"/>
    <p:sldId id="259" r:id="rId3"/>
    <p:sldId id="257" r:id="rId4"/>
    <p:sldId id="260" r:id="rId5"/>
    <p:sldId id="262" r:id="rId6"/>
    <p:sldId id="263" r:id="rId7"/>
    <p:sldId id="295" r:id="rId8"/>
    <p:sldId id="312" r:id="rId9"/>
    <p:sldId id="313" r:id="rId10"/>
    <p:sldId id="291" r:id="rId11"/>
    <p:sldId id="314" r:id="rId12"/>
    <p:sldId id="296" r:id="rId13"/>
    <p:sldId id="297" r:id="rId14"/>
    <p:sldId id="310" r:id="rId15"/>
    <p:sldId id="298" r:id="rId16"/>
    <p:sldId id="299" r:id="rId17"/>
    <p:sldId id="300" r:id="rId18"/>
    <p:sldId id="274" r:id="rId19"/>
    <p:sldId id="311" r:id="rId20"/>
    <p:sldId id="301" r:id="rId21"/>
    <p:sldId id="302" r:id="rId22"/>
    <p:sldId id="303" r:id="rId23"/>
    <p:sldId id="292" r:id="rId24"/>
    <p:sldId id="279" r:id="rId25"/>
    <p:sldId id="315" r:id="rId26"/>
    <p:sldId id="316" r:id="rId27"/>
    <p:sldId id="317" r:id="rId28"/>
    <p:sldId id="283" r:id="rId29"/>
    <p:sldId id="319" r:id="rId30"/>
    <p:sldId id="320" r:id="rId31"/>
    <p:sldId id="321" r:id="rId32"/>
    <p:sldId id="318" r:id="rId33"/>
    <p:sldId id="286" r:id="rId34"/>
    <p:sldId id="289" r:id="rId35"/>
  </p:sldIdLst>
  <p:sldSz cx="12192000" cy="6858000"/>
  <p:notesSz cx="6858000" cy="9144000"/>
  <p:embeddedFontLst>
    <p:embeddedFont>
      <p:font typeface="Lato" panose="020F0502020204030203" pitchFamily="34" charset="0"/>
      <p:regular r:id="rId37"/>
      <p:bold r:id="rId38"/>
      <p:italic r:id="rId39"/>
      <p:boldItalic r:id="rId40"/>
    </p:embeddedFont>
    <p:embeddedFont>
      <p:font typeface="Overlock" panose="02000506030000020004"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76"/>
    <p:restoredTop sz="45139"/>
  </p:normalViewPr>
  <p:slideViewPr>
    <p:cSldViewPr snapToGrid="0">
      <p:cViewPr varScale="1">
        <p:scale>
          <a:sx n="46" d="100"/>
          <a:sy n="46"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cademiacristo.com/Escrituras/Dios-Creo-al-Hombre-y-a-la-Muj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LQAliJmptc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Bienvenidas a la segunda lección de este curso. Hoy continuamos maravillándonos del poder de Dios y la grandeza de su obra. En nuestra lección anteriores vimos lo que Dios había creado en los primeros cinco días y parte del sexto día. Hoy veremos uno de los eventos más importantes de la creación, cómo Dios crea al hombre y la mujer.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2: Dios creó al hombre y a la mujer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1:26-2:25.</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Practicar las preguntas de “Considerar” con un compañero.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Dar tres aspectos del matrimonio. </a:t>
            </a:r>
          </a:p>
          <a:p>
            <a:pPr marL="285750" marR="0" lvl="0" indent="-285750">
              <a:spcBef>
                <a:spcPts val="0"/>
              </a:spcBef>
              <a:spcAft>
                <a:spcPts val="0"/>
              </a:spcAft>
            </a:pP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7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trino (1 v. 26) </a:t>
            </a:r>
            <a:r>
              <a:rPr lang="es-ES" sz="1200" i="1" dirty="0">
                <a:solidFill>
                  <a:srgbClr val="000000"/>
                </a:solidFill>
                <a:effectLst/>
                <a:latin typeface="Calibri" panose="020F0502020204030204" pitchFamily="34" charset="0"/>
                <a:ea typeface="Times New Roman" panose="02020603050405020304" pitchFamily="18" charset="0"/>
              </a:rPr>
              <a:t>“Hagamos al hombre a nuestra imagen y semejanza”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el Señor (capítulo 2)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Jehová. Éste es el nombre salvador de Dios en el Antiguo Testamento, el cual enfatiza especialmente dos de sus cualidades: su absoluta autosuficiencia o independencia, y su absoluta constancia. El Señor es el Dios de amor fiel y gratuito.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Aquí Moisés combina el nombre Jehová (Yahveh o Adonai en hebreo) con Dios (</a:t>
            </a:r>
            <a:r>
              <a:rPr lang="es-ES" sz="1200" dirty="0" err="1">
                <a:solidFill>
                  <a:srgbClr val="000000"/>
                </a:solidFill>
                <a:effectLst/>
                <a:latin typeface="Calibri" panose="020F0502020204030204" pitchFamily="34" charset="0"/>
                <a:ea typeface="Times New Roman" panose="02020603050405020304" pitchFamily="18" charset="0"/>
              </a:rPr>
              <a:t>Elohim</a:t>
            </a:r>
            <a:r>
              <a:rPr lang="es-ES" sz="1200" dirty="0">
                <a:solidFill>
                  <a:srgbClr val="000000"/>
                </a:solidFill>
                <a:effectLst/>
                <a:latin typeface="Calibri" panose="020F0502020204030204" pitchFamily="34" charset="0"/>
                <a:ea typeface="Times New Roman" panose="02020603050405020304" pitchFamily="18" charset="0"/>
              </a:rPr>
              <a:t> en hebreo), su nombre Creador.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Hombre y mujer, Adán y Eva (1 v.27)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Tierra, peces del mar, aves de los cielos, las bestias, todo animal (1 v.26)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Toda planta que da semilla, todo árbol que da fruto y semilla (1 v.29)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cielos y la tierra y todo lo que existe (2 v.1)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Vapor, el cual regaba toda la superficie de la tierra (2. v.6)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Polvo usado para formar el hombre, nariz del hombre (2 v.7)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árbol de la vida y el árbol del conocimiento del bien y del mal (2 v.9)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Río que regaba el huerto que se dividía en otros cuatros ríos (2 v.10)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Oro, bedelio y ónice (2 v.12)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Costilla de Adán (2 v.21)</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huerto de Edén, al oriente (2 v.8)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día seis de la creación (1 v. 31)</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un mundo perfecto, hay algo que no es bueno: El hombre está solo; (2 v.18) ¿y cómo se va a reproducir la raza humana? (1 v.28)</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Sí. Dios, en su amor, crea a la mujer de una manera maravillosa. El hombre ya no está solo.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c1ba269c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345" name="Google Shape;345;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Cómo Dios creó el primer hombre y la primera mujer y de ese modo el primer matrimonio</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Oh, Dios, ¡qué maravillosamente me has hecho! Gracias por darme la vida y las oportunidades para servirte. Ayúdame a cuidar a mi vida y la de las otras personas, sabiendo que tú les diste la vida. En el nombre de Jesús.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Despreciamos el matrimonio. Nos quejamos de la pareja. Lo consideramos una carga, y no nos agrada el papel que Dios nos ha dado.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Se nos olvida que fuimos hechos por él y para él.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Colosenses 1:15-17 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bella forma en que Dios hizo al hombre y a la mujer: a su imagen y semejanza, es decir en santidad y perfección.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Al crear al hombre y mujer, les encargó trabajo, les dio comida, y les bendijo como una pareja.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nos dio la institución del matrimonio para compañerismo y la bendición de hijos.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Servirle a Dios gustosamente en el trabajo, en el matrimonio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Apreciar la bendición del matrimonio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la historia con una pareja que está por casarse, con una pareja que está batallando: para recordarles el propósito original del matrimonio, en una conferencia matrimonial.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u="sng" dirty="0">
                <a:solidFill>
                  <a:srgbClr val="000000"/>
                </a:solidFill>
                <a:effectLst/>
                <a:latin typeface="Calibri" panose="020F0502020204030204" pitchFamily="34" charset="0"/>
                <a:ea typeface="Times New Roman" panose="02020603050405020304" pitchFamily="18" charset="0"/>
              </a:rPr>
              <a:t>1. El matrimonio es entre hombre y mujer</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1200" dirty="0">
                <a:solidFill>
                  <a:srgbClr val="000000"/>
                </a:solidFill>
                <a:effectLst/>
                <a:latin typeface="Calibri" panose="020F0502020204030204" pitchFamily="34" charset="0"/>
                <a:ea typeface="Times New Roman" panose="02020603050405020304" pitchFamily="18" charset="0"/>
              </a:rPr>
              <a:t>¿Por qué creen que Dios hizo Adán y Eva, y NO hizo ni “Adán y Esteban” ni “Adriana y Eva?”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“Hombre y mujer los creó.” (1 v.27) </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En el siguiente versículo, ¿cómo describe Pablo la relación homosexual y lesbiana? </a:t>
            </a:r>
          </a:p>
          <a:p>
            <a:pPr marL="0" marR="0" lvl="0" indent="0">
              <a:spcBef>
                <a:spcPts val="0"/>
              </a:spcBef>
              <a:spcAft>
                <a:spcPts val="0"/>
              </a:spcAft>
              <a:buFontTx/>
              <a:buNone/>
            </a:pPr>
            <a:endParaRPr lang="en-US" sz="1200" dirty="0">
              <a:solidFill>
                <a:srgbClr val="000000"/>
              </a:solidFill>
              <a:effectLst/>
              <a:latin typeface="Times New Roman" panose="02020603050405020304" pitchFamily="18" charset="0"/>
              <a:ea typeface="Times New Roman" panose="02020603050405020304" pitchFamily="18" charset="0"/>
            </a:endParaRPr>
          </a:p>
          <a:p>
            <a:pPr marL="171450" marR="0" lvl="0" indent="-171450">
              <a:spcBef>
                <a:spcPts val="0"/>
              </a:spcBef>
              <a:spcAft>
                <a:spcPts val="0"/>
              </a:spcAft>
            </a:pPr>
            <a:r>
              <a:rPr lang="es-ES" sz="1200" dirty="0">
                <a:solidFill>
                  <a:srgbClr val="000000"/>
                </a:solidFill>
                <a:effectLst/>
                <a:latin typeface="Calibri" panose="020F0502020204030204" pitchFamily="34" charset="0"/>
                <a:ea typeface="Times New Roman" panose="02020603050405020304" pitchFamily="18" charset="0"/>
              </a:rPr>
              <a:t>Romanos 1:26-27 Por esto Dios los entregó a pasiones vergonzosas. Hasta sus mujeres cambiaron las relaciones naturales por las que van en contra de la naturaleza. De la misma manera, los hombres dejaron las relaciones naturales con las mujeres y se encendieron en su lascivia unos con otros. Cometieron hechos vergonzosos hombres con hombres, y recibieron en sí mismos la retribución que merecía su perversión. </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294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El matrimonio deja los padres para ser un solo ser</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Génesis 2:24 es el versículo fundamental del matrimonio. Este versículo es citado por lo menos cuatro veces en el Nuevo Testamento.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b="1" dirty="0">
                <a:solidFill>
                  <a:srgbClr val="000000"/>
                </a:solidFill>
                <a:effectLst/>
                <a:latin typeface="Calibri" panose="020F0502020204030204" pitchFamily="34" charset="0"/>
                <a:ea typeface="Times New Roman" panose="02020603050405020304" pitchFamily="18" charset="0"/>
              </a:rPr>
              <a:t>Por eso el hombre dejará a su padre y a su madre, y se unirá a su mujer, y serán un solo ser. </a:t>
            </a:r>
          </a:p>
          <a:p>
            <a:pPr marL="742950" marR="0" lvl="1" indent="-285750">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relación matrimonial comienza cuando un hombre y una mujer se comprometen voluntaria e incondicionalmente, él con ella y ella con él, y dan evidencia de ello al romper el estrecho vínculo familiar con sus padres con el fin de establecer uno nuevo con su pareja.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Para expresar el compromiso incondicional, las dos personas se gozan de la unión física que luego llega a ser la forma en que Dios transmite el don de la vida a la siguiente generación. Desde el punto de vista de Dios, la unión sexual es todo menos casual.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matrimonio, por lo tanto, no es una disposición humana ni producto del progreso humano o del desarrollo social. Fue idea de Dios, un don para sus criaturas más altas.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 esto se deduce que la gente no tiene derecho a imponer sus propias normas para el matrimonio, en el aspecto de determinar sus propias reglas para terminarlo o idear estilos de vida alternativos para reemplazarlo. </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126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646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8e7fd7287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el matrimonio hay papeles de hombre y mujer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mujer es la ayuda, la que apoya al hombre.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Él es el líder, cabeza de la familia, el responsable.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Ninguno es inferior ni superior. Ninguno es menos ni más importante.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Solo tienen distintos papeles.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mujer peca al querer mandar o dominar al hombre, o faltarle el respeto.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hombre peca al ser pasivo y no liderar su familia, o cuando es agresivo y áspero con su esposa, o le falta el amor a su esposa.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Efesios 5:21-33 vemos que el amor y el respeto dentro de un matrimonio es una sombra de la relación entre Cristo y su iglesia.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p>
          <a:p>
            <a:pPr marL="0" marR="0" indent="0">
              <a:spcBef>
                <a:spcPts val="0"/>
              </a:spcBef>
              <a:spcAft>
                <a:spcPts val="0"/>
              </a:spcAft>
              <a:buFontTx/>
              <a:buNone/>
            </a:pP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p>
          <a:p>
            <a:pPr marL="0" marR="0" indent="0">
              <a:spcBef>
                <a:spcPts val="0"/>
              </a:spcBef>
              <a:spcAft>
                <a:spcPts val="0"/>
              </a:spcAft>
              <a:buFontTx/>
              <a:buNone/>
            </a:pP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p>
          <a:p>
            <a:pPr marL="0" marR="0" indent="0">
              <a:spcBef>
                <a:spcPts val="0"/>
              </a:spcBef>
              <a:spcAft>
                <a:spcPts val="0"/>
              </a:spcAft>
              <a:buFontTx/>
              <a:buNone/>
            </a:pP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56" name="Google Shape;456;g28e7fd7287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Times New Roman" panose="02020603050405020304" pitchFamily="18" charset="0"/>
              </a:rPr>
              <a:t>En Efesios 5:21-33 vemos que el amor y el respeto dentro de un matrimonio es una sombra de la relación entre Cristo y su iglesia. </a:t>
            </a: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1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p>
          <a:p>
            <a:pPr marL="0" marR="0" indent="0">
              <a:spcBef>
                <a:spcPts val="0"/>
              </a:spcBef>
              <a:spcAft>
                <a:spcPts val="0"/>
              </a:spcAft>
              <a:buFontTx/>
              <a:buNone/>
            </a:pPr>
            <a:endParaRPr lang="es-E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1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66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0" lvl="1" indent="0" algn="l" defTabSz="914400" rtl="0" eaLnBrk="1" fontAlgn="auto" latinLnBrk="0" hangingPunct="1">
              <a:lnSpc>
                <a:spcPct val="100000"/>
              </a:lnSpc>
              <a:spcBef>
                <a:spcPts val="0"/>
              </a:spcBef>
              <a:spcAft>
                <a:spcPts val="600"/>
              </a:spcAft>
              <a:buClr>
                <a:schemeClr val="dk1"/>
              </a:buClr>
              <a:buSzPts val="1100"/>
              <a:buFontTx/>
              <a:buNone/>
              <a:tabLst/>
              <a:defRPr/>
            </a:pPr>
            <a:r>
              <a:rPr lang="es-ES" sz="11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9155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0" lvl="1" indent="0" algn="l" defTabSz="914400" rtl="0" eaLnBrk="1" fontAlgn="auto" latinLnBrk="0" hangingPunct="1">
              <a:lnSpc>
                <a:spcPct val="100000"/>
              </a:lnSpc>
              <a:spcBef>
                <a:spcPts val="0"/>
              </a:spcBef>
              <a:spcAft>
                <a:spcPts val="600"/>
              </a:spcAft>
              <a:buClr>
                <a:schemeClr val="dk1"/>
              </a:buClr>
              <a:buSzPts val="1100"/>
              <a:buFontTx/>
              <a:buNone/>
              <a:tabLst/>
              <a:defRPr/>
            </a:pPr>
            <a:r>
              <a:rPr lang="es-ES" sz="11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197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 Si quieren estudiar más el tema, pueden acceder al estudio autodidáctico, </a:t>
            </a:r>
            <a:r>
              <a:rPr lang="ar-SA"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a:effectLst/>
                <a:latin typeface="Calibri" panose="020F0502020204030204" pitchFamily="34" charset="0"/>
                <a:ea typeface="Calibri" panose="020F0502020204030204" pitchFamily="34" charset="0"/>
                <a:cs typeface="Times New Roman" panose="02020603050405020304" pitchFamily="18" charset="0"/>
              </a:rPr>
              <a:t>Dios creó al hombre y a la mujer”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u="sng" dirty="0">
                <a:solidFill>
                  <a:srgbClr val="0000FF"/>
                </a:solidFill>
                <a:effectLst/>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3"/>
              </a:rPr>
              <a:t>https://www.academiacristo.com/Escrituras/Dios-Creo-al-Hombre-y-a-la-Mujer</a:t>
            </a:r>
            <a:r>
              <a:rPr lang="es-ES" sz="1800" u="sng" dirty="0">
                <a:solidFill>
                  <a:srgbClr val="0000FF"/>
                </a:solidFill>
                <a:effectLst/>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3658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https://www.youtube.com/watch?v=LQAliJmptcc</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3:1-24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del Lección 2.</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2: Dios creó al hombre y a la mujer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1:26-2:25.</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Practicar las preguntas de “Considerar” con un compañero.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Dar tres aspectos del matrimonio.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c1ba269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None/>
            </a:pPr>
            <a:r>
              <a:rPr lang="en-US" b="1">
                <a:solidFill>
                  <a:schemeClr val="dk1"/>
                </a:solidFill>
                <a:latin typeface="Calibri"/>
                <a:ea typeface="Calibri"/>
                <a:cs typeface="Calibri"/>
                <a:sym typeface="Calibri"/>
              </a:rPr>
              <a:t>Repaso de las 4 C</a:t>
            </a:r>
            <a:r>
              <a:rPr lang="en-US">
                <a:solidFill>
                  <a:schemeClr val="dk1"/>
                </a:solidFill>
                <a:latin typeface="Calibri"/>
                <a:ea typeface="Calibri"/>
                <a:cs typeface="Calibri"/>
                <a:sym typeface="Calibri"/>
              </a:rPr>
              <a:t>: Captar, Contar, Considerar, Consolidar</a:t>
            </a:r>
            <a:endParaRPr b="1">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CAPTAR</a:t>
            </a:r>
            <a:r>
              <a:rPr lang="en-US">
                <a:solidFill>
                  <a:schemeClr val="dk1"/>
                </a:solidFill>
                <a:latin typeface="Calibri"/>
                <a:ea typeface="Calibri"/>
                <a:cs typeface="Calibri"/>
                <a:sym typeface="Calibri"/>
              </a:rPr>
              <a:t>- La introducción</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CONTAR</a:t>
            </a:r>
            <a:r>
              <a:rPr lang="en-US">
                <a:solidFill>
                  <a:schemeClr val="dk1"/>
                </a:solidFill>
                <a:latin typeface="Calibri"/>
                <a:ea typeface="Calibri"/>
                <a:cs typeface="Calibri"/>
                <a:sym typeface="Calibri"/>
              </a:rPr>
              <a:t>- Contar la historia bíblica</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 Unas preguntas que nos ayudan en repasar la historia: sus sucesos, los detalles, y el contexto de la historia. </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600"/>
              </a:spcAft>
              <a:buClr>
                <a:schemeClr val="dk1"/>
              </a:buClr>
              <a:buSzPts val="1100"/>
              <a:buFont typeface="Calibri"/>
              <a:buAutoNum type="arabicPeriod"/>
            </a:pPr>
            <a:r>
              <a:rPr lang="en-US" b="1">
                <a:solidFill>
                  <a:schemeClr val="dk1"/>
                </a:solidFill>
                <a:latin typeface="Calibri"/>
                <a:ea typeface="Calibri"/>
                <a:cs typeface="Calibri"/>
                <a:sym typeface="Calibri"/>
              </a:rPr>
              <a:t>CONSOLIDAR</a:t>
            </a:r>
            <a:r>
              <a:rPr lang="en-US">
                <a:solidFill>
                  <a:schemeClr val="dk1"/>
                </a:solidFill>
                <a:latin typeface="Calibri"/>
                <a:ea typeface="Calibri"/>
                <a:cs typeface="Calibri"/>
                <a:sym typeface="Calibri"/>
              </a:rPr>
              <a:t>- Con 5 preguntas vemos cómo se nos aplica a nosotros. </a:t>
            </a:r>
            <a:endParaRPr/>
          </a:p>
        </p:txBody>
      </p:sp>
      <p:sp>
        <p:nvSpPr>
          <p:cNvPr id="164" name="Google Shape;16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La gente que conoce el desarrollo de esta historia ha preguntado: “¿Por qué puso Dios ese árbol con el fruto prohibido en el Edén? Si Adán y Eva no podían comer de su fruto, ¿para qué ponerlo allí?” Dejemos que el texto hable por sí mismo.</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Primero recordamos el amor de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“De todo árbol del huerto podrás comer.” No comer de uno de los árboles no era molesto ni era una carga pesada.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Adán estaba unido a Dios a ful, creado en su imagen perfecto.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Todo el capítulo 2 de Génesis habla de lo que hizo Dios para procurar la felicidad de sus hijos, y este árbol no era la excepción.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 árbol no era una prueba.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creó a los humanos con libre albedrío (al-be-</a:t>
            </a:r>
            <a:r>
              <a:rPr lang="es-ES" sz="1200" dirty="0" err="1">
                <a:solidFill>
                  <a:srgbClr val="000000"/>
                </a:solidFill>
                <a:effectLst/>
                <a:latin typeface="Calibri" panose="020F0502020204030204" pitchFamily="34" charset="0"/>
                <a:ea typeface="Times New Roman" panose="02020603050405020304" pitchFamily="18" charset="0"/>
              </a:rPr>
              <a:t>drio</a:t>
            </a:r>
            <a:r>
              <a:rPr lang="es-ES" sz="1200" dirty="0">
                <a:solidFill>
                  <a:srgbClr val="000000"/>
                </a:solidFill>
                <a:effectLst/>
                <a:latin typeface="Calibri" panose="020F0502020204030204" pitchFamily="34" charset="0"/>
                <a:ea typeface="Times New Roman" panose="02020603050405020304" pitchFamily="18" charset="0"/>
              </a:rPr>
              <a:t>), la libertad innate para hacer lo que le agrada a Dios, y ahora quería que Adán ejerciera esta libertad.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no creó a los humanos para que fueran marionetas o máquinas a quienes pudiera manejar tirando de cuerdas o presionado algún botón.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Al poner el árbol del conocimiento del bien y del mal en el huerto, el Señor les estaba dando a sus criaturas la oportunidad para que le obedecieran voluntariamente.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comprendía el riesgo que existía de que Adán decidiera no obedecer. Dios quería que su criatura preferida fuera santa por elección.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Confiamos en nuestro Señor omnisciente y su amor hacía nosotros. </a:t>
            </a:r>
            <a:r>
              <a:rPr lang="es-ES" sz="1200" b="1" i="1" dirty="0">
                <a:solidFill>
                  <a:srgbClr val="000000"/>
                </a:solidFill>
                <a:effectLst/>
                <a:latin typeface="Calibri" panose="020F0502020204030204" pitchFamily="34" charset="0"/>
                <a:ea typeface="Times New Roman" panose="02020603050405020304" pitchFamily="18" charset="0"/>
              </a:rPr>
              <a:t>2 Timoteo 2:3 El cual quiere que todos los hombres sean salvos y lleguen a conocer la verdad.</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0000"/>
                </a:solidFill>
                <a:effectLst/>
                <a:latin typeface="Calibri" panose="020F0502020204030204" pitchFamily="34" charset="0"/>
                <a:ea typeface="Times New Roman" panose="02020603050405020304" pitchFamily="18" charset="0"/>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1:26-2:25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4 Éstos son los orígenes de los cielos y la tierra cuando fueron creados, el día que Dios el Señor hizo la tierra y los cielos, 5 y toda planta del campo antes de que existiera en la tierra, y toda hierba del campo antes de que naciera, pues Dios el Señor aún no había hecho llover sobre la tierra, ni había nadie que cultivara la tierra. 6 Más bien, de la tierra subía un vapor, el cual regaba toda la superficie de la tierra.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7 Entonces, del polvo de la tierra Dios el Señor formó al hombre, e infundió en su nariz aliento de vida. Así el hombre se convirtió en un ser con vida.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8 Y Dios el Señor plantó un huerto en Edén, al oriente, y allí puso al hombre que había formado. 9 De la tierra, Dios el Señor hizo crecer todo árbol deleitable a la vista y bueno para comer; también estaban en medio del huerto el árbol de la vida y el árbol del conocimiento del bien y del mal. 10 De Edén salía un río que regaba el huerto, y de allí se dividía en otros cuatro ríos.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15 Dios el Señor tomó al hombre y lo puso en el huerto de Edén, para que lo cultivara y lo cuidara. 16 Y Dios el Señor dio al hombre la siguiente orden: «Puedes comer de todo árbol del huerto, 17 pero no debes comer del árbol del conocimiento del bien y del mal, porque el día que comas de él ciertamente morirás.»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19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18 Después Dios el Señor dijo: «No está bien que el hombre esté solo; le haré una ayuda a su medida.» 19 Y así, Dios el Señor formó de la tierra todos los animales del campo, y todas las aves de los cielos, y se los llevó a Adán para ver qué nombre les pondría; y el nombre que Adán les puso a los animales con vida es el nombre que se les quedó. 20 Adán puso nombre a todos los animales y a las aves de los cielos, y a todo el ganado del campo, pero para Adán no se halló una ayuda a su medida.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21 Entonces Dios el Señor hizo que Adán cayera en un sueño profundo y, mientras éste dormía, le sacó una de sus costillas, y luego cerró esa parte de su cuerpo. 22 Con la costilla que sacó del hombre, Dios el Señor hizo una mujer, y se la llevó al hombre.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23 Entonces Adán dijo: «Ésta es ahora carne de mi carne y hueso de mis huesos; será llamada “mujer”, porque fue sacada del hombre.» 24 Por eso el hombre dejará a su padre y a su madre, y se unirá a su mujer, y serán un solo ser. 25 Y aunque Adán y su mujer andaban desnudos, no se avergonzaban de andar así.</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______</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26 Entonces dijo Dios: «¡Hagamos al hombre a nuestra imagen y semejanza! ¡Que domine en toda la tierra sobre los peces del mar, sobre las aves de los cielos y las bestias, y sobre todo animal que repta sobre la tierra!» 27 Y Dios creó al hombre a su imagen. Lo creó a imagen de Dios. Hombre y mujer los creó. 28 Y los bendijo Dios con estas palabras: «¡Reprodúzcanse, multiplíquense, y llenen la tierra! ¡Domínenla! ¡Sean los señores de los peces del mar, de las aves de los cielos, y de todos los seres que reptan sobre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31 Y vio Dios todo lo que había hecho, y todo ello era bueno en gran manera. Cayó la tarde, y llegó la mañana. Ése fue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día sexto.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 Así fueron terminados los cielos y la tierra y todo lo que existe. 2 Dios terminó en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día séptimo</a:t>
            </a:r>
            <a:r>
              <a:rPr lang="es-ES" sz="1800" dirty="0">
                <a:effectLst/>
                <a:latin typeface="Calibri" panose="020F0502020204030204" pitchFamily="34" charset="0"/>
                <a:ea typeface="Calibri" panose="020F0502020204030204" pitchFamily="34" charset="0"/>
                <a:cs typeface="Times New Roman" panose="02020603050405020304" pitchFamily="18" charset="0"/>
              </a:rPr>
              <a:t> la obra que hizo; y en ese día reposó de toda su obra. 3 Y Dios bendijo el día séptimo, y lo santificó, porque en ese día reposó de toda su obra.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70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4A177CB9-C605-AD49-CABE-CCE7AC151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1:26-2:25</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Considerar</a:t>
              </a:r>
              <a:r>
                <a:rPr lang="en-US" sz="2800" dirty="0">
                  <a:solidFill>
                    <a:schemeClr val="tx1"/>
                  </a:solidFill>
                  <a:latin typeface="Lato"/>
                  <a:ea typeface="Lato"/>
                  <a:cs typeface="Lato"/>
                  <a:sym typeface="Lato"/>
                </a:rPr>
                <a:t>” con un </a:t>
              </a:r>
              <a:r>
                <a:rPr lang="en-US" sz="2800" dirty="0" err="1">
                  <a:solidFill>
                    <a:schemeClr val="tx1"/>
                  </a:solidFill>
                  <a:latin typeface="Lato"/>
                  <a:ea typeface="Lato"/>
                  <a:cs typeface="Lato"/>
                  <a:sym typeface="Lato"/>
                </a:rPr>
                <a:t>compañero</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Dar </a:t>
              </a:r>
              <a:r>
                <a:rPr lang="en-US" sz="2800" dirty="0" err="1">
                  <a:solidFill>
                    <a:schemeClr val="lt1"/>
                  </a:solidFill>
                  <a:latin typeface="Lato"/>
                  <a:ea typeface="Lato"/>
                  <a:cs typeface="Lato"/>
                  <a:sym typeface="Lato"/>
                </a:rPr>
                <a:t>tres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aspectos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matrimonio</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u="sng"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u="sng"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a:t>
            </a:r>
            <a:r>
              <a:rPr lang="es-ES" sz="3600" u="sng" dirty="0">
                <a:solidFill>
                  <a:srgbClr val="000000"/>
                </a:solidFill>
                <a:effectLst/>
                <a:latin typeface="Lato" panose="020F0502020204030203" pitchFamily="34" charset="0"/>
                <a:ea typeface="Lato" panose="020F0502020204030203" pitchFamily="34" charset="0"/>
                <a:cs typeface="Lato" panose="020F0502020204030203" pitchFamily="34" charset="0"/>
              </a:rPr>
              <a:t>objetos</a:t>
            </a: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r>
              <a:rPr lang="es-ES" sz="3600" u="sng" dirty="0">
                <a:solidFill>
                  <a:srgbClr val="000000"/>
                </a:solidFill>
                <a:effectLst/>
                <a:latin typeface="Lato" panose="020F0502020204030203" pitchFamily="34" charset="0"/>
                <a:ea typeface="Lato" panose="020F0502020204030203" pitchFamily="34" charset="0"/>
                <a:cs typeface="Lato" panose="020F0502020204030203" pitchFamily="34" charset="0"/>
              </a:rPr>
              <a:t>Dónde</a:t>
            </a: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u="sng"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u="sng" dirty="0" err="1">
                <a:solidFill>
                  <a:schemeClr val="dk1"/>
                </a:solidFill>
                <a:latin typeface="Lato"/>
                <a:ea typeface="Lato"/>
                <a:cs typeface="Lato"/>
                <a:sym typeface="Lato"/>
              </a:rPr>
              <a:t>el</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u="sng" dirty="0">
                <a:solidFill>
                  <a:schemeClr val="dk1"/>
                </a:solidFill>
                <a:latin typeface="Lato"/>
                <a:ea typeface="Lato"/>
                <a:cs typeface="Lato"/>
                <a:sym typeface="Lato"/>
              </a:rPr>
              <a:t>Se </a:t>
            </a:r>
            <a:r>
              <a:rPr lang="en-US" sz="3600" u="sng" dirty="0" err="1">
                <a:solidFill>
                  <a:schemeClr val="dk1"/>
                </a:solidFill>
                <a:latin typeface="Lato"/>
                <a:ea typeface="Lato"/>
                <a:cs typeface="Lato"/>
                <a:sym typeface="Lato"/>
              </a:rPr>
              <a:t>resuelve</a:t>
            </a:r>
            <a:r>
              <a:rPr lang="en-US" sz="3600" u="sng"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4470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48" name="Google Shape;348;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Génesis 1:26-2:25</a:t>
            </a:r>
            <a:endParaRPr sz="4800" b="0" i="0" u="none" strike="noStrike" cap="none">
              <a:solidFill>
                <a:schemeClr val="dk1"/>
              </a:solidFill>
              <a:latin typeface="Lato"/>
              <a:ea typeface="Lato"/>
              <a:cs typeface="Lato"/>
              <a:sym typeface="Lato"/>
            </a:endParaRPr>
          </a:p>
        </p:txBody>
      </p:sp>
      <p:sp>
        <p:nvSpPr>
          <p:cNvPr id="351" name="Google Shape;351;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3" name="Google Shape;353;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4" name="Google Shape;354;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1:26-2:25</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tx1"/>
                  </a:solidFill>
                  <a:latin typeface="Lato"/>
                  <a:ea typeface="Lato"/>
                  <a:cs typeface="Lato"/>
                  <a:sym typeface="Lato"/>
                </a:rPr>
                <a:t>Dar </a:t>
              </a:r>
              <a:r>
                <a:rPr lang="en-US" sz="2800" dirty="0" err="1">
                  <a:solidFill>
                    <a:schemeClr val="tx1"/>
                  </a:solidFill>
                  <a:latin typeface="Lato"/>
                  <a:ea typeface="Lato"/>
                  <a:cs typeface="Lato"/>
                  <a:sym typeface="Lato"/>
                </a:rPr>
                <a:t>tres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aspectos</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matrimonio</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4577429" y="2357306"/>
            <a:ext cx="603796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dirty="0">
                <a:solidFill>
                  <a:srgbClr val="009444"/>
                </a:solidFill>
                <a:latin typeface="Lato"/>
                <a:ea typeface="Lato"/>
                <a:cs typeface="Lato"/>
                <a:sym typeface="Lato"/>
              </a:rPr>
              <a:t>1. El </a:t>
            </a:r>
            <a:r>
              <a:rPr lang="en-US" sz="4800" dirty="0" err="1">
                <a:solidFill>
                  <a:srgbClr val="009444"/>
                </a:solidFill>
                <a:latin typeface="Lato"/>
                <a:ea typeface="Lato"/>
                <a:cs typeface="Lato"/>
                <a:sym typeface="Lato"/>
              </a:rPr>
              <a:t>matrimonio</a:t>
            </a:r>
            <a:r>
              <a:rPr lang="en-US" sz="4800" dirty="0">
                <a:solidFill>
                  <a:srgbClr val="009444"/>
                </a:solidFill>
                <a:latin typeface="Lato"/>
                <a:ea typeface="Lato"/>
                <a:cs typeface="Lato"/>
                <a:sym typeface="Lato"/>
              </a:rPr>
              <a:t> es entre hombre y </a:t>
            </a:r>
            <a:r>
              <a:rPr lang="en-US" sz="4800" dirty="0" err="1">
                <a:solidFill>
                  <a:srgbClr val="009444"/>
                </a:solidFill>
                <a:latin typeface="Lato"/>
                <a:ea typeface="Lato"/>
                <a:cs typeface="Lato"/>
                <a:sym typeface="Lato"/>
              </a:rPr>
              <a:t>mujer</a:t>
            </a:r>
            <a:endParaRPr sz="4800" b="0" i="0" u="none" strike="noStrike" cap="none" dirty="0">
              <a:solidFill>
                <a:srgbClr val="009444"/>
              </a:solidFill>
              <a:latin typeface="Lato"/>
              <a:ea typeface="Lato"/>
              <a:cs typeface="Lato"/>
              <a:sym typeface="Lato"/>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4">
            <a:alphaModFix/>
          </a:blip>
          <a:srcRect l="9633"/>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826327" y="566433"/>
            <a:ext cx="7897091" cy="6001643"/>
          </a:xfrm>
          <a:prstGeom prst="rect">
            <a:avLst/>
          </a:prstGeom>
          <a:noFill/>
        </p:spPr>
        <p:txBody>
          <a:bodyPr wrap="square">
            <a:spAutoFit/>
          </a:bodyPr>
          <a:lstStyle/>
          <a:p>
            <a:r>
              <a:rPr lang="es-ES" sz="3200" dirty="0">
                <a:solidFill>
                  <a:srgbClr val="000000"/>
                </a:solidFill>
                <a:effectLst/>
                <a:latin typeface="Calibri" panose="020F0502020204030204" pitchFamily="34" charset="0"/>
                <a:ea typeface="Times New Roman" panose="02020603050405020304" pitchFamily="18" charset="0"/>
              </a:rPr>
              <a:t>Por esto Dios los entregó a pasiones vergonzosas. Hasta sus mujeres cambiaron las relaciones naturales por las que van en contra de la naturaleza. De la misma manera, los hombres dejaron las relaciones naturales con las mujeres y se encendieron en su lascivia unos con otros. Cometieron hechos vergonzosos hombres con hombres, y recibieron en sí mismos la retribución que merecía su perversión. </a:t>
            </a:r>
          </a:p>
          <a:p>
            <a:endParaRPr lang="es-ES" sz="3200" dirty="0">
              <a:latin typeface="Calibri" panose="020F0502020204030204" pitchFamily="34" charset="0"/>
            </a:endParaRPr>
          </a:p>
          <a:p>
            <a:r>
              <a:rPr lang="es-ES" sz="3200" dirty="0">
                <a:latin typeface="Calibri" panose="020F0502020204030204" pitchFamily="34" charset="0"/>
              </a:rPr>
              <a:t>Romanos 1:26-27</a:t>
            </a:r>
            <a:endParaRPr lang="en-US" sz="3200" dirty="0"/>
          </a:p>
        </p:txBody>
      </p:sp>
    </p:spTree>
    <p:extLst>
      <p:ext uri="{BB962C8B-B14F-4D97-AF65-F5344CB8AC3E}">
        <p14:creationId xmlns:p14="http://schemas.microsoft.com/office/powerpoint/2010/main" val="350075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4577429" y="2357306"/>
            <a:ext cx="60379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dirty="0">
                <a:solidFill>
                  <a:srgbClr val="009444"/>
                </a:solidFill>
                <a:latin typeface="Lato"/>
                <a:ea typeface="Lato"/>
                <a:cs typeface="Lato"/>
                <a:sym typeface="Lato"/>
              </a:rPr>
              <a:t>2. El </a:t>
            </a:r>
            <a:r>
              <a:rPr lang="en-US" sz="4800" dirty="0" err="1">
                <a:solidFill>
                  <a:srgbClr val="009444"/>
                </a:solidFill>
                <a:latin typeface="Lato"/>
                <a:ea typeface="Lato"/>
                <a:cs typeface="Lato"/>
                <a:sym typeface="Lato"/>
              </a:rPr>
              <a:t>matrimonio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deja</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los</a:t>
            </a:r>
            <a:r>
              <a:rPr lang="en-US" sz="4800" dirty="0">
                <a:solidFill>
                  <a:srgbClr val="009444"/>
                </a:solidFill>
                <a:latin typeface="Lato"/>
                <a:ea typeface="Lato"/>
                <a:cs typeface="Lato"/>
                <a:sym typeface="Lato"/>
              </a:rPr>
              <a:t> padres para ser un solo ser</a:t>
            </a:r>
            <a:endParaRPr sz="4800" b="0" i="0" u="none" strike="noStrike" cap="none" dirty="0">
              <a:solidFill>
                <a:srgbClr val="009444"/>
              </a:solidFill>
              <a:latin typeface="Lato"/>
              <a:ea typeface="Lato"/>
              <a:cs typeface="Lato"/>
              <a:sym typeface="Lato"/>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4">
            <a:alphaModFix/>
          </a:blip>
          <a:srcRect l="9633"/>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808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4577429" y="2357306"/>
            <a:ext cx="60379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09444"/>
                </a:solidFill>
                <a:latin typeface="Lato"/>
                <a:ea typeface="Lato"/>
                <a:cs typeface="Lato"/>
                <a:sym typeface="Lato"/>
              </a:rPr>
              <a:t>3. </a:t>
            </a:r>
            <a:r>
              <a:rPr lang="en-US" sz="4800" b="0" i="0" u="none" strike="noStrike" cap="none" dirty="0" err="1">
                <a:solidFill>
                  <a:srgbClr val="009444"/>
                </a:solidFill>
                <a:latin typeface="Lato"/>
                <a:ea typeface="Lato"/>
                <a:cs typeface="Lato"/>
                <a:sym typeface="Lato"/>
              </a:rPr>
              <a:t>En</a:t>
            </a:r>
            <a:r>
              <a:rPr lang="en-US" sz="4800" b="0" i="0" u="none" strike="noStrike" cap="none" dirty="0">
                <a:solidFill>
                  <a:srgbClr val="009444"/>
                </a:solidFill>
                <a:latin typeface="Lato"/>
                <a:ea typeface="Lato"/>
                <a:cs typeface="Lato"/>
                <a:sym typeface="Lato"/>
              </a:rPr>
              <a:t> </a:t>
            </a:r>
            <a:r>
              <a:rPr lang="en-US" sz="4800" b="0" i="0" u="none" strike="noStrike" cap="none" dirty="0" err="1">
                <a:solidFill>
                  <a:srgbClr val="009444"/>
                </a:solidFill>
                <a:latin typeface="Lato"/>
                <a:ea typeface="Lato"/>
                <a:cs typeface="Lato"/>
                <a:sym typeface="Lato"/>
              </a:rPr>
              <a:t>el</a:t>
            </a:r>
            <a:r>
              <a:rPr lang="en-US" sz="4800" b="0" i="0" u="none" strike="noStrike" cap="none" dirty="0">
                <a:solidFill>
                  <a:srgbClr val="009444"/>
                </a:solidFill>
                <a:latin typeface="Lato"/>
                <a:ea typeface="Lato"/>
                <a:cs typeface="Lato"/>
                <a:sym typeface="Lato"/>
              </a:rPr>
              <a:t> </a:t>
            </a:r>
            <a:r>
              <a:rPr lang="en-US" sz="4800" b="0" i="0" u="none" strike="noStrike" cap="none" dirty="0" err="1">
                <a:solidFill>
                  <a:srgbClr val="009444"/>
                </a:solidFill>
                <a:latin typeface="Lato"/>
                <a:ea typeface="Lato"/>
                <a:cs typeface="Lato"/>
                <a:sym typeface="Lato"/>
              </a:rPr>
              <a:t>matrimonio</a:t>
            </a:r>
            <a:r>
              <a:rPr lang="en-US" sz="4800" b="0" i="0" u="none" strike="noStrike" cap="none" dirty="0">
                <a:solidFill>
                  <a:srgbClr val="009444"/>
                </a:solidFill>
                <a:latin typeface="Lato"/>
                <a:ea typeface="Lato"/>
                <a:cs typeface="Lato"/>
                <a:sym typeface="Lato"/>
              </a:rPr>
              <a:t> hay </a:t>
            </a:r>
            <a:r>
              <a:rPr lang="en-US" sz="4800" b="0" i="0" u="none" strike="noStrike" cap="none" dirty="0" err="1">
                <a:solidFill>
                  <a:srgbClr val="009444"/>
                </a:solidFill>
                <a:latin typeface="Lato"/>
                <a:ea typeface="Lato"/>
                <a:cs typeface="Lato"/>
                <a:sym typeface="Lato"/>
              </a:rPr>
              <a:t>papeles</a:t>
            </a:r>
            <a:r>
              <a:rPr lang="en-US" sz="4800" b="0" i="0" u="none" strike="noStrike" cap="none" dirty="0">
                <a:solidFill>
                  <a:srgbClr val="009444"/>
                </a:solidFill>
                <a:latin typeface="Lato"/>
                <a:ea typeface="Lato"/>
                <a:cs typeface="Lato"/>
                <a:sym typeface="Lato"/>
              </a:rPr>
              <a:t> de hombre y </a:t>
            </a:r>
            <a:r>
              <a:rPr lang="en-US" sz="4800" b="0" i="0" u="none" strike="noStrike" cap="none" dirty="0" err="1">
                <a:solidFill>
                  <a:srgbClr val="009444"/>
                </a:solidFill>
                <a:latin typeface="Lato"/>
                <a:ea typeface="Lato"/>
                <a:cs typeface="Lato"/>
                <a:sym typeface="Lato"/>
              </a:rPr>
              <a:t>mujer</a:t>
            </a:r>
            <a:endParaRPr sz="4800" b="0" i="0" u="none" strike="noStrike" cap="none" dirty="0">
              <a:solidFill>
                <a:srgbClr val="009444"/>
              </a:solidFill>
              <a:latin typeface="Lato"/>
              <a:ea typeface="Lato"/>
              <a:cs typeface="Lato"/>
              <a:sym typeface="Lato"/>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4">
            <a:alphaModFix/>
          </a:blip>
          <a:srcRect l="9633"/>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0634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sp>
        <p:nvSpPr>
          <p:cNvPr id="459" name="Google Shape;459;g28e7fd72870_0_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1" name="Google Shape;461;g28e7fd72870_0_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62" name="Google Shape;462;g28e7fd72870_0_58"/>
          <p:cNvSpPr/>
          <p:nvPr/>
        </p:nvSpPr>
        <p:spPr>
          <a:xfrm>
            <a:off x="2870200" y="1549400"/>
            <a:ext cx="3619500" cy="32319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3" name="Google Shape;463;g28e7fd72870_0_58"/>
          <p:cNvSpPr/>
          <p:nvPr/>
        </p:nvSpPr>
        <p:spPr>
          <a:xfrm>
            <a:off x="7295950" y="1549400"/>
            <a:ext cx="3619500" cy="32319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4" name="Google Shape;464;g28e7fd72870_0_58"/>
          <p:cNvSpPr/>
          <p:nvPr/>
        </p:nvSpPr>
        <p:spPr>
          <a:xfrm>
            <a:off x="5907350" y="2197100"/>
            <a:ext cx="2004600" cy="1905000"/>
          </a:xfrm>
          <a:prstGeom prst="mathPlus">
            <a:avLst>
              <a:gd name="adj1" fmla="val 23520"/>
            </a:avLst>
          </a:prstGeom>
          <a:solidFill>
            <a:srgbClr val="FFDD8B"/>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65" name="Google Shape;465;g28e7fd72870_0_58"/>
          <p:cNvPicPr preferRelativeResize="0"/>
          <p:nvPr/>
        </p:nvPicPr>
        <p:blipFill rotWithShape="1">
          <a:blip r:embed="rId4">
            <a:alphaModFix/>
          </a:blip>
          <a:srcRect l="8334" t="9441" r="52220" b="6785"/>
          <a:stretch/>
        </p:blipFill>
        <p:spPr>
          <a:xfrm>
            <a:off x="1912300" y="2089163"/>
            <a:ext cx="1643701" cy="3490987"/>
          </a:xfrm>
          <a:prstGeom prst="rect">
            <a:avLst/>
          </a:prstGeom>
          <a:noFill/>
          <a:ln>
            <a:noFill/>
          </a:ln>
        </p:spPr>
      </p:pic>
      <p:pic>
        <p:nvPicPr>
          <p:cNvPr id="466" name="Google Shape;466;g28e7fd72870_0_58"/>
          <p:cNvPicPr preferRelativeResize="0"/>
          <p:nvPr/>
        </p:nvPicPr>
        <p:blipFill rotWithShape="1">
          <a:blip r:embed="rId4">
            <a:alphaModFix/>
          </a:blip>
          <a:srcRect l="44859" t="12180" r="11997" b="4046"/>
          <a:stretch/>
        </p:blipFill>
        <p:spPr>
          <a:xfrm>
            <a:off x="10152800" y="2273550"/>
            <a:ext cx="1737901" cy="3374649"/>
          </a:xfrm>
          <a:prstGeom prst="rect">
            <a:avLst/>
          </a:prstGeom>
          <a:noFill/>
          <a:ln>
            <a:noFill/>
          </a:ln>
        </p:spPr>
      </p:pic>
      <p:sp>
        <p:nvSpPr>
          <p:cNvPr id="467" name="Google Shape;467;g28e7fd72870_0_58"/>
          <p:cNvSpPr txBox="1"/>
          <p:nvPr/>
        </p:nvSpPr>
        <p:spPr>
          <a:xfrm>
            <a:off x="2870201" y="890575"/>
            <a:ext cx="36195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60"/>
              <a:buFont typeface="Arial"/>
              <a:buNone/>
            </a:pPr>
            <a:r>
              <a:rPr lang="en-US" sz="2600" b="1">
                <a:solidFill>
                  <a:schemeClr val="dk1"/>
                </a:solidFill>
                <a:latin typeface="Lato"/>
                <a:ea typeface="Lato"/>
                <a:cs typeface="Lato"/>
                <a:sym typeface="Lato"/>
              </a:rPr>
              <a:t>El papel del hombre</a:t>
            </a:r>
            <a:endParaRPr sz="2600" b="1" i="0" u="none" strike="noStrike" cap="none">
              <a:solidFill>
                <a:schemeClr val="dk1"/>
              </a:solidFill>
              <a:latin typeface="Lato"/>
              <a:ea typeface="Lato"/>
              <a:cs typeface="Lato"/>
              <a:sym typeface="Lato"/>
            </a:endParaRPr>
          </a:p>
        </p:txBody>
      </p:sp>
      <p:sp>
        <p:nvSpPr>
          <p:cNvPr id="468" name="Google Shape;468;g28e7fd72870_0_58"/>
          <p:cNvSpPr txBox="1"/>
          <p:nvPr/>
        </p:nvSpPr>
        <p:spPr>
          <a:xfrm>
            <a:off x="7295951" y="890575"/>
            <a:ext cx="36195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60"/>
              <a:buFont typeface="Arial"/>
              <a:buNone/>
            </a:pPr>
            <a:r>
              <a:rPr lang="en-US" sz="2600" b="1">
                <a:solidFill>
                  <a:schemeClr val="dk1"/>
                </a:solidFill>
                <a:latin typeface="Lato"/>
                <a:ea typeface="Lato"/>
                <a:cs typeface="Lato"/>
                <a:sym typeface="Lato"/>
              </a:rPr>
              <a:t>El papel de la mujer</a:t>
            </a:r>
            <a:endParaRPr sz="2600" b="1" i="0" u="none" strike="noStrike" cap="none">
              <a:solidFill>
                <a:schemeClr val="dk1"/>
              </a:solidFill>
              <a:latin typeface="Lato"/>
              <a:ea typeface="Lato"/>
              <a:cs typeface="Lato"/>
              <a:sym typeface="Lato"/>
            </a:endParaRPr>
          </a:p>
        </p:txBody>
      </p:sp>
      <p:sp>
        <p:nvSpPr>
          <p:cNvPr id="469" name="Google Shape;469;g28e7fd72870_0_58"/>
          <p:cNvSpPr txBox="1"/>
          <p:nvPr/>
        </p:nvSpPr>
        <p:spPr>
          <a:xfrm>
            <a:off x="3520525" y="2308050"/>
            <a:ext cx="2241300" cy="1624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Lato"/>
              <a:buChar char="●"/>
            </a:pPr>
            <a:r>
              <a:rPr lang="en-US" sz="2800">
                <a:solidFill>
                  <a:schemeClr val="dk1"/>
                </a:solidFill>
                <a:latin typeface="Lato"/>
                <a:ea typeface="Lato"/>
                <a:cs typeface="Lato"/>
                <a:sym typeface="Lato"/>
              </a:rPr>
              <a:t>el líder</a:t>
            </a:r>
            <a:endParaRPr sz="2800">
              <a:solidFill>
                <a:schemeClr val="dk1"/>
              </a:solidFill>
              <a:latin typeface="Lato"/>
              <a:ea typeface="Lato"/>
              <a:cs typeface="Lato"/>
              <a:sym typeface="Lato"/>
            </a:endParaRPr>
          </a:p>
          <a:p>
            <a:pPr marL="457200" lvl="0" indent="-406400" algn="l" rtl="0">
              <a:spcBef>
                <a:spcPts val="0"/>
              </a:spcBef>
              <a:spcAft>
                <a:spcPts val="0"/>
              </a:spcAft>
              <a:buClr>
                <a:schemeClr val="dk1"/>
              </a:buClr>
              <a:buSzPts val="2800"/>
              <a:buFont typeface="Lato"/>
              <a:buChar char="●"/>
            </a:pPr>
            <a:r>
              <a:rPr lang="en-US" sz="2800">
                <a:solidFill>
                  <a:schemeClr val="dk1"/>
                </a:solidFill>
                <a:latin typeface="Lato"/>
                <a:ea typeface="Lato"/>
                <a:cs typeface="Lato"/>
                <a:sym typeface="Lato"/>
              </a:rPr>
              <a:t>cabeza de la familia</a:t>
            </a:r>
            <a:endParaRPr sz="2800">
              <a:solidFill>
                <a:schemeClr val="dk1"/>
              </a:solidFill>
              <a:latin typeface="Lato"/>
              <a:ea typeface="Lato"/>
              <a:cs typeface="Lato"/>
              <a:sym typeface="Lato"/>
            </a:endParaRPr>
          </a:p>
        </p:txBody>
      </p:sp>
      <p:sp>
        <p:nvSpPr>
          <p:cNvPr id="470" name="Google Shape;470;g28e7fd72870_0_58"/>
          <p:cNvSpPr txBox="1"/>
          <p:nvPr/>
        </p:nvSpPr>
        <p:spPr>
          <a:xfrm>
            <a:off x="8057475" y="2333113"/>
            <a:ext cx="2241300" cy="22971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Lato"/>
              <a:buChar char="●"/>
            </a:pPr>
            <a:r>
              <a:rPr lang="en-US" sz="2800">
                <a:solidFill>
                  <a:schemeClr val="dk1"/>
                </a:solidFill>
                <a:latin typeface="Lato"/>
                <a:ea typeface="Lato"/>
                <a:cs typeface="Lato"/>
                <a:sym typeface="Lato"/>
              </a:rPr>
              <a:t>la ayuda</a:t>
            </a:r>
            <a:endParaRPr sz="2800">
              <a:solidFill>
                <a:schemeClr val="dk1"/>
              </a:solidFill>
              <a:latin typeface="Lato"/>
              <a:ea typeface="Lato"/>
              <a:cs typeface="Lato"/>
              <a:sym typeface="Lato"/>
            </a:endParaRPr>
          </a:p>
          <a:p>
            <a:pPr marL="457200" lvl="0" indent="-406400" algn="l" rtl="0">
              <a:spcBef>
                <a:spcPts val="0"/>
              </a:spcBef>
              <a:spcAft>
                <a:spcPts val="0"/>
              </a:spcAft>
              <a:buClr>
                <a:schemeClr val="dk1"/>
              </a:buClr>
              <a:buSzPts val="2800"/>
              <a:buFont typeface="Lato"/>
              <a:buChar char="●"/>
            </a:pPr>
            <a:r>
              <a:rPr lang="en-US" sz="2800">
                <a:solidFill>
                  <a:schemeClr val="dk1"/>
                </a:solidFill>
                <a:latin typeface="Lato"/>
                <a:ea typeface="Lato"/>
                <a:cs typeface="Lato"/>
                <a:sym typeface="Lato"/>
              </a:rPr>
              <a:t>apoya al hombre</a:t>
            </a:r>
            <a:endParaRPr sz="2800">
              <a:solidFill>
                <a:schemeClr val="dk1"/>
              </a:solidFill>
              <a:latin typeface="Lato"/>
              <a:ea typeface="Lato"/>
              <a:cs typeface="Lato"/>
              <a:sym typeface="Lato"/>
            </a:endParaRPr>
          </a:p>
        </p:txBody>
      </p:sp>
      <p:sp>
        <p:nvSpPr>
          <p:cNvPr id="471" name="Google Shape;471;g28e7fd72870_0_58"/>
          <p:cNvSpPr txBox="1"/>
          <p:nvPr/>
        </p:nvSpPr>
        <p:spPr>
          <a:xfrm>
            <a:off x="3238703" y="4992215"/>
            <a:ext cx="7189500" cy="64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60"/>
              <a:buFont typeface="Arial"/>
              <a:buNone/>
            </a:pPr>
            <a:r>
              <a:rPr lang="en-US" sz="3600" b="1">
                <a:solidFill>
                  <a:srgbClr val="009444"/>
                </a:solidFill>
                <a:latin typeface="Lato"/>
                <a:ea typeface="Lato"/>
                <a:cs typeface="Lato"/>
                <a:sym typeface="Lato"/>
              </a:rPr>
              <a:t>Efesios 5:21-33</a:t>
            </a:r>
            <a:endParaRPr sz="3600" b="1" i="0" u="none" strike="noStrike" cap="none">
              <a:solidFill>
                <a:srgbClr val="009444"/>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826327" y="566433"/>
            <a:ext cx="7897091" cy="6494085"/>
          </a:xfrm>
          <a:prstGeom prst="rect">
            <a:avLst/>
          </a:prstGeom>
          <a:noFill/>
        </p:spPr>
        <p:txBody>
          <a:bodyPr wrap="square">
            <a:spAutoFit/>
          </a:bodyPr>
          <a:lstStyle/>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p>
          <a:p>
            <a:pPr marL="0" marR="0" indent="0">
              <a:spcBef>
                <a:spcPts val="0"/>
              </a:spcBef>
              <a:spcAft>
                <a:spcPts val="0"/>
              </a:spcAft>
              <a:buFontTx/>
              <a:buNone/>
            </a:pP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p>
          <a:p>
            <a:pPr marL="0" marR="0" indent="0">
              <a:spcBef>
                <a:spcPts val="0"/>
              </a:spcBef>
              <a:spcAft>
                <a:spcPts val="0"/>
              </a:spcAft>
              <a:buFontTx/>
              <a:buNone/>
            </a:pPr>
            <a:endParaRPr lang="es-ES" sz="3200" b="1" i="1"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Efesios 5:21-33</a:t>
            </a:r>
          </a:p>
          <a:p>
            <a:endParaRPr lang="en-US" sz="3200" dirty="0"/>
          </a:p>
        </p:txBody>
      </p:sp>
    </p:spTree>
    <p:extLst>
      <p:ext uri="{BB962C8B-B14F-4D97-AF65-F5344CB8AC3E}">
        <p14:creationId xmlns:p14="http://schemas.microsoft.com/office/powerpoint/2010/main" val="404353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sz="6000" b="0" i="0" u="none" strike="noStrike" cap="none">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Dios creó al hombre y a la mujer</a:t>
            </a:r>
            <a:endParaRPr sz="3888">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Génesis 1:26-2:25</a:t>
            </a:r>
            <a:endParaRPr sz="4800" b="0" i="0" u="none" strike="noStrike" cap="none">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714235" y="363915"/>
            <a:ext cx="9145257" cy="6494085"/>
          </a:xfrm>
          <a:prstGeom prst="rect">
            <a:avLst/>
          </a:prstGeom>
          <a:noFill/>
        </p:spPr>
        <p:txBody>
          <a:bodyPr wrap="square">
            <a:spAutoFit/>
          </a:bodyPr>
          <a:lstStyle/>
          <a:p>
            <a:r>
              <a:rPr lang="es-ES" sz="32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p>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1997650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714235" y="895043"/>
            <a:ext cx="9145257" cy="4031873"/>
          </a:xfrm>
          <a:prstGeom prst="rect">
            <a:avLst/>
          </a:prstGeom>
          <a:noFill/>
        </p:spPr>
        <p:txBody>
          <a:bodyPr wrap="square">
            <a:spAutoFit/>
          </a:bodyPr>
          <a:lstStyle/>
          <a:p>
            <a:r>
              <a:rPr lang="es-ES" sz="32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45487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809508"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black circle with white text and flowers around it&#10;&#10;Description automatically generated">
            <a:extLst>
              <a:ext uri="{FF2B5EF4-FFF2-40B4-BE49-F238E27FC236}">
                <a16:creationId xmlns:a16="http://schemas.microsoft.com/office/drawing/2014/main" id="{0662246E-7B21-B4FA-9032-D13D4082B1DB}"/>
              </a:ext>
            </a:extLst>
          </p:cNvPr>
          <p:cNvPicPr>
            <a:picLocks noChangeAspect="1"/>
          </p:cNvPicPr>
          <p:nvPr/>
        </p:nvPicPr>
        <p:blipFill>
          <a:blip r:embed="rId4"/>
          <a:stretch>
            <a:fillRect/>
          </a:stretch>
        </p:blipFill>
        <p:spPr>
          <a:xfrm>
            <a:off x="3806362" y="807270"/>
            <a:ext cx="5341012" cy="5243459"/>
          </a:xfrm>
          <a:prstGeom prst="rect">
            <a:avLst/>
          </a:prstGeom>
        </p:spPr>
      </p:pic>
    </p:spTree>
    <p:extLst>
      <p:ext uri="{BB962C8B-B14F-4D97-AF65-F5344CB8AC3E}">
        <p14:creationId xmlns:p14="http://schemas.microsoft.com/office/powerpoint/2010/main" val="207054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3</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3:1-24</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1:26-2:25</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Dar </a:t>
              </a:r>
              <a:r>
                <a:rPr lang="en-US" sz="2800" dirty="0" err="1">
                  <a:solidFill>
                    <a:schemeClr val="lt1"/>
                  </a:solidFill>
                  <a:latin typeface="Lato"/>
                  <a:ea typeface="Lato"/>
                  <a:cs typeface="Lato"/>
                  <a:sym typeface="Lato"/>
                </a:rPr>
                <a:t>tres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aspectos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matrimonio</a:t>
              </a:r>
              <a:endParaRPr sz="2800" dirty="0">
                <a:solidFill>
                  <a:schemeClr val="lt1"/>
                </a:solidFill>
                <a:latin typeface="Lato"/>
                <a:ea typeface="Lato"/>
                <a:cs typeface="Lato"/>
                <a:sym typeface="Lato"/>
              </a:endParaRPr>
            </a:p>
          </p:txBody>
        </p:sp>
      </p:grpSp>
      <p:sp>
        <p:nvSpPr>
          <p:cNvPr id="149" name="Google Shape;149;p5"/>
          <p:cNvSpPr txBox="1"/>
          <p:nvPr/>
        </p:nvSpPr>
        <p:spPr>
          <a:xfrm>
            <a:off x="5963356" y="6091869"/>
            <a:ext cx="4952058" cy="391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a:buNone/>
            </a:pPr>
            <a:r>
              <a:rPr lang="en-US" sz="1944" b="0" i="0" u="none" strike="noStrike" cap="none">
                <a:solidFill>
                  <a:srgbClr val="7F7F7F"/>
                </a:solidFill>
                <a:latin typeface="Lato"/>
                <a:ea typeface="Lato"/>
                <a:cs typeface="Lato"/>
                <a:sym typeface="Lato"/>
              </a:rPr>
              <a:t>academiacristo.com</a:t>
            </a:r>
            <a:endParaRPr sz="2400" b="0" i="0" u="none" strike="noStrike" cap="none">
              <a:solidFill>
                <a:srgbClr val="7F7F7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8" name="Google Shape;168;g2ac1ba269cb_0_0"/>
          <p:cNvGrpSpPr/>
          <p:nvPr/>
        </p:nvGrpSpPr>
        <p:grpSpPr>
          <a:xfrm>
            <a:off x="4073242" y="545190"/>
            <a:ext cx="5958205" cy="5415279"/>
            <a:chOff x="1084897" y="1693"/>
            <a:chExt cx="5958205" cy="5415279"/>
          </a:xfrm>
        </p:grpSpPr>
        <p:sp>
          <p:nvSpPr>
            <p:cNvPr id="169" name="Google Shape;16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71" name="Google Shape;17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2" name="Google Shape;17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74" name="Google Shape;17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5" name="Google Shape;17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6" name="Google Shape;17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77" name="Google Shape;17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9" name="Google Shape;17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80" name="Google Shape;18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grpSp>
      <p:sp>
        <p:nvSpPr>
          <p:cNvPr id="181" name="Google Shape;18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Las</a:t>
            </a:r>
            <a:endParaRPr sz="14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 C</a:t>
            </a:r>
            <a:endParaRPr sz="1400" b="0" i="0" u="none" strike="noStrike" cap="none">
              <a:solidFill>
                <a:srgbClr val="000000"/>
              </a:solidFill>
              <a:latin typeface="Lato"/>
              <a:ea typeface="Lato"/>
              <a:cs typeface="Lato"/>
              <a:sym typeface="Lato"/>
            </a:endParaRPr>
          </a:p>
        </p:txBody>
      </p:sp>
      <p:sp>
        <p:nvSpPr>
          <p:cNvPr id="182" name="Google Shape;18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183" name="Google Shape;18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2</a:t>
            </a:r>
            <a:endParaRPr sz="1400" b="0" i="0" u="none" strike="noStrike" cap="none">
              <a:solidFill>
                <a:srgbClr val="000000"/>
              </a:solidFill>
              <a:latin typeface="Lato"/>
              <a:ea typeface="Lato"/>
              <a:cs typeface="Lato"/>
              <a:sym typeface="Lato"/>
            </a:endParaRPr>
          </a:p>
        </p:txBody>
      </p:sp>
      <p:sp>
        <p:nvSpPr>
          <p:cNvPr id="184" name="Google Shape;18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3</a:t>
            </a:r>
            <a:endParaRPr sz="1400" b="0" i="0" u="none" strike="noStrike" cap="none">
              <a:solidFill>
                <a:srgbClr val="000000"/>
              </a:solidFill>
              <a:latin typeface="Lato"/>
              <a:ea typeface="Lato"/>
              <a:cs typeface="Lato"/>
              <a:sym typeface="Lato"/>
            </a:endParaRPr>
          </a:p>
        </p:txBody>
      </p:sp>
      <p:sp>
        <p:nvSpPr>
          <p:cNvPr id="185" name="Google Shape;18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685554"/>
            <a:ext cx="9994079"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Lato"/>
                <a:ea typeface="Lato"/>
                <a:cs typeface="Lato"/>
                <a:sym typeface="Lato"/>
              </a:rPr>
              <a:t>¿Por </a:t>
            </a:r>
            <a:r>
              <a:rPr lang="en-US" sz="4000" dirty="0" err="1">
                <a:solidFill>
                  <a:schemeClr val="dk1"/>
                </a:solidFill>
                <a:latin typeface="Lato"/>
                <a:ea typeface="Lato"/>
                <a:cs typeface="Lato"/>
                <a:sym typeface="Lato"/>
              </a:rPr>
              <a:t>qué</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puso</a:t>
            </a:r>
            <a:r>
              <a:rPr lang="en-US" sz="4000" dirty="0">
                <a:solidFill>
                  <a:schemeClr val="dk1"/>
                </a:solidFill>
                <a:latin typeface="Lato"/>
                <a:ea typeface="Lato"/>
                <a:cs typeface="Lato"/>
                <a:sym typeface="Lato"/>
              </a:rPr>
              <a:t> Dios ese árbol </a:t>
            </a:r>
          </a:p>
          <a:p>
            <a:pPr marL="0" marR="0" lvl="0" indent="0" algn="ctr" rtl="0">
              <a:spcBef>
                <a:spcPts val="0"/>
              </a:spcBef>
              <a:spcAft>
                <a:spcPts val="0"/>
              </a:spcAft>
              <a:buNone/>
            </a:pPr>
            <a:r>
              <a:rPr lang="en-US" sz="4000" dirty="0">
                <a:solidFill>
                  <a:schemeClr val="dk1"/>
                </a:solidFill>
                <a:latin typeface="Lato"/>
                <a:ea typeface="Lato"/>
                <a:cs typeface="Lato"/>
                <a:sym typeface="Lato"/>
              </a:rPr>
              <a:t>con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fruto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prohibido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Edén</a:t>
            </a:r>
            <a:r>
              <a:rPr lang="en-US" sz="4000" dirty="0">
                <a:solidFill>
                  <a:schemeClr val="dk1"/>
                </a:solidFill>
                <a:latin typeface="Lato"/>
                <a:ea typeface="Lato"/>
                <a:cs typeface="Lato"/>
                <a:sym typeface="Lato"/>
              </a:rPr>
              <a:t>? </a:t>
            </a:r>
            <a:endParaRPr lang="en-US" sz="4000" b="0" i="0" u="none" strike="noStrike" cap="none" dirty="0">
              <a:solidFill>
                <a:schemeClr val="dk1"/>
              </a:solidFill>
              <a:latin typeface="Lato"/>
              <a:ea typeface="Lato"/>
              <a:cs typeface="Lato"/>
              <a:sym typeface="Lato"/>
            </a:endParaRPr>
          </a:p>
          <a:p>
            <a:pPr marL="0" marR="0" lvl="0" indent="0" algn="ctr"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721221"/>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8" name="Picture 4" descr="Less than the dust of the earth – Heaven's White Noise">
            <a:extLst>
              <a:ext uri="{FF2B5EF4-FFF2-40B4-BE49-F238E27FC236}">
                <a16:creationId xmlns:a16="http://schemas.microsoft.com/office/drawing/2014/main" id="{1BD12D86-83C3-D1DC-5A92-69AACAB17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867" y="1753841"/>
            <a:ext cx="6722239" cy="449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Two Trees in the Garden | The Salvation Army">
            <a:extLst>
              <a:ext uri="{FF2B5EF4-FFF2-40B4-BE49-F238E27FC236}">
                <a16:creationId xmlns:a16="http://schemas.microsoft.com/office/drawing/2014/main" id="{5EB8509D-58E2-E5FF-FF76-BB91730EF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1889025"/>
            <a:ext cx="9005454" cy="450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3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Picture 2" descr="Premarital sex">
            <a:extLst>
              <a:ext uri="{FF2B5EF4-FFF2-40B4-BE49-F238E27FC236}">
                <a16:creationId xmlns:a16="http://schemas.microsoft.com/office/drawing/2014/main" id="{CB2DF7D4-4747-C80E-9C99-6B081C9D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51001"/>
            <a:ext cx="6269662" cy="487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0859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4410</Words>
  <Application>Microsoft Macintosh PowerPoint</Application>
  <PresentationFormat>Widescreen</PresentationFormat>
  <Paragraphs>269</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Lato</vt:lpstr>
      <vt:lpstr>Overlock</vt:lpstr>
      <vt:lpstr>Courier New</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30</cp:revision>
  <dcterms:created xsi:type="dcterms:W3CDTF">2023-11-29T19:33:05Z</dcterms:created>
  <dcterms:modified xsi:type="dcterms:W3CDTF">2024-01-11T14:18:02Z</dcterms:modified>
</cp:coreProperties>
</file>