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embeddedFontLs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Lato Black" panose="020F0502020204030203" pitchFamily="34" charset="0"/>
      <p:bold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CxtQ6poMdB9H1KQXhLDa/Ec2a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1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GzkSX8kfxw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breve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https://www.youtube.com/watch?v=NGzkSX8kfxw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levadura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mosquito,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blanqueados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serpientes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víboras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general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Mateo 23.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6cb42c7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mosquito,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ceremoniales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les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mosquito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estrictos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potable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trapo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mosquito.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dice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68" name="Google Shape;168;g2f6cb42c7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3796e4b1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Quinto ay: (V.25-26)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de Moisés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vasija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barro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inmunda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Levítico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11:33).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exterior también.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ceremoniales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inmundicia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blanqueados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Sexto Ay: (27-28)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blanqueados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inmundos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76" name="Google Shape;176;g283796e4b1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6cb42c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blanqueados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ceremoniales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cadáver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19:16)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apariencias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y, 2)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visible de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les dice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actitudes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hipócritas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prejuicios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sin amor.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hipócritas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f6cb42c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3796e4b1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sepulcros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actitudes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padres,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Séptimo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Ay: (V.29-36)</a:t>
            </a:r>
            <a:endParaRPr dirty="0"/>
          </a:p>
        </p:txBody>
      </p:sp>
      <p:sp>
        <p:nvSpPr>
          <p:cNvPr id="193" name="Google Shape;193;g283796e4b1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3796e4b1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serpientes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víboras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Satanás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Génesis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3:1)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sola,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esparcir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venenosa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veneno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serpiente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víboras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cuerpo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falsas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83796e4b1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3796e4b1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12:1 Dice: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Cuídense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levadura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levadura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hipocresía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falsa,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levadura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masa,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falsa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hipócritas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rectos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piadosos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amor,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misericordia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levadura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hipocresía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83796e4b1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3796e4b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general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hipocresía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falsa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83796e4b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6cb42c78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auto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arrogante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Déjame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viga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 Mateo 7:4)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almas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denuncia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maestros de la ley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cargas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f6cb42c7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3796e4b1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¿Hay evangelio en Mateo 23? </a:t>
            </a:r>
            <a:endParaRPr sz="1104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283796e4b1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3796e4b1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V.37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apedreas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gallina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alas,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quisiste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sermón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ama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es amor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forzará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83796e4b1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3796e4b1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fariseísmo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día. 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(15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83796e4b1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6bdc44d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amor,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error para ser salvos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calma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romper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terquedad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arrogancia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hay que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almas, y las almas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fariseísmo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maestros de la ley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familiar?</a:t>
            </a:r>
            <a:endParaRPr dirty="0"/>
          </a:p>
        </p:txBody>
      </p:sp>
      <p:sp>
        <p:nvSpPr>
          <p:cNvPr id="258" name="Google Shape;258;g2f6bdc44d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3796e4b1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advertencia nos da el caso de los fariseos?</a:t>
            </a:r>
            <a:endParaRPr sz="1104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83796e4b1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3796e4b1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hipocresía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maduro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olvidar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apariencias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a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</a:t>
            </a:r>
            <a:endParaRPr dirty="0"/>
          </a:p>
        </p:txBody>
      </p:sp>
      <p:sp>
        <p:nvSpPr>
          <p:cNvPr id="273" name="Google Shape;273;g283796e4b1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3796e4b1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Juan 15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de Jesús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fariseísmo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agradables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Dios? Gracias a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2:13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produce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283796e4b1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3796e4b1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don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83796e4b1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83796e4b1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la Palabra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es bueno.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renovación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¡Es Dios que produce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83796e4b1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83796e4b1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Juan 15,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la vid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mi Padre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labrador. 2 Todo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pámpano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fruto.3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que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Permanezcan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pámpano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vid,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tampoco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283796e4b1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83796e4b17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es la vid,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vid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labrador.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vid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pámpanos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vid.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algo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labrador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Hay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Sean cortados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modo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labrador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imperfecciones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que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 es la Palabra. Mediante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les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reúne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Jesús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vid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Jesús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83796e4b17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3796e4b17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Permanezcan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amor.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incomparable amor de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vid.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Palabra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83796e4b17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83796e4b17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16 Ustedes no me eligieron a mí. Más bien, yo los elegí a ustedes, y los he puesto para que vayan y lleven fruto.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83796e4b17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6bcc46dec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2:20-21, las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Pablo: “Con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carne, lo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f6bcc46de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5882f685f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Jesús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40" name="Google Shape;340;g2f5882f685f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Jesús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Clase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al panel)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Querido padre celestial,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hipocresía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caracterizaba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Más bien,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reconozcamos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cuestión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  </a:t>
            </a: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de Jesús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Mateo 23.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fariseísmo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Juan 15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de Jesús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Mateo 23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Mateo 23,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sabiduría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particular: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maestros de la ley.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sermón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llamándolos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hipócritas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6bdc44d8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hipocresía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lo que no se 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cargas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espalda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mover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levantarlas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5 Todo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11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de la Palabra de Dios. “El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ley,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falsa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gloria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f6bdc44d8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3796e4b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puntos claves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puntos. Más bien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enfocarse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#4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general de Jesús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impiden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Primer, 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Ay! (V. 13-14)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en-U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prosélitos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Segundo, 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Ay!: (V15)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Ay!: (V.16-21)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Distinguen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juramentes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Mateo 15:14 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ambos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escrupulosamente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descuidan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Cuarto, 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Ay!: (V23-24)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misericordia,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prójimo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59" name="Google Shape;159;g283796e4b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6cb42c787_1_2"/>
          <p:cNvSpPr txBox="1"/>
          <p:nvPr/>
        </p:nvSpPr>
        <p:spPr>
          <a:xfrm>
            <a:off x="3702450" y="2402600"/>
            <a:ext cx="5574000" cy="17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significado de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“cuelan el mosquito, pero se tragan el camello?” </a:t>
            </a:r>
            <a:endParaRPr sz="3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g2f6cb42c787_1_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2f6cb42c787_1_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f6cb42c787_1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7625" y="1293175"/>
            <a:ext cx="3965749" cy="39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3796e4b17_0_15"/>
          <p:cNvSpPr txBox="1"/>
          <p:nvPr/>
        </p:nvSpPr>
        <p:spPr>
          <a:xfrm>
            <a:off x="2374771" y="5114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Los Fariseos, seg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ú</a:t>
            </a: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n Jesús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9" name="Google Shape;179;g283796e4b17_0_15"/>
          <p:cNvCxnSpPr/>
          <p:nvPr/>
        </p:nvCxnSpPr>
        <p:spPr>
          <a:xfrm>
            <a:off x="2478227" y="14183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g283796e4b17_0_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83796e4b17_0_1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83796e4b17_0_15"/>
          <p:cNvSpPr txBox="1"/>
          <p:nvPr/>
        </p:nvSpPr>
        <p:spPr>
          <a:xfrm>
            <a:off x="2374775" y="1563700"/>
            <a:ext cx="9524700" cy="149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limpios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fuera,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sucios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dentro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sepulcros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blanqueados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6cb42c787_0_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2f6cb42c787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9" name="Google Shape;189;g2f6cb42c787_0_15"/>
          <p:cNvSpPr txBox="1"/>
          <p:nvPr/>
        </p:nvSpPr>
        <p:spPr>
          <a:xfrm>
            <a:off x="3875725" y="25469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sentido eran los fariseos “sepulcros blanqueados?”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g2f6cb42c787_0_1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3796e4b17_0_26"/>
          <p:cNvSpPr txBox="1"/>
          <p:nvPr/>
        </p:nvSpPr>
        <p:spPr>
          <a:xfrm>
            <a:off x="2374771" y="5114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Los Fariseos, seg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ú</a:t>
            </a: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n Jesús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6" name="Google Shape;196;g283796e4b17_0_26"/>
          <p:cNvCxnSpPr/>
          <p:nvPr/>
        </p:nvCxnSpPr>
        <p:spPr>
          <a:xfrm>
            <a:off x="2478227" y="14183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g283796e4b17_0_2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283796e4b17_0_2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83796e4b17_0_26"/>
          <p:cNvSpPr txBox="1"/>
          <p:nvPr/>
        </p:nvSpPr>
        <p:spPr>
          <a:xfrm>
            <a:off x="2374775" y="1563700"/>
            <a:ext cx="9524700" cy="365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limpios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fuera,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sucios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dentro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sepulcros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blanqueados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Ustedes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edifican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sepulcros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profetas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actitudes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sus padres,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quienes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mataron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traerán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sobre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ustedes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juicio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Dios.”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3796e4b17_0_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283796e4b17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6" name="Google Shape;206;g283796e4b17_0_35"/>
          <p:cNvSpPr txBox="1"/>
          <p:nvPr/>
        </p:nvSpPr>
        <p:spPr>
          <a:xfrm>
            <a:off x="3875725" y="23183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sentido eran los fariseos ¨serpientes y generación de víboras¨?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g283796e4b17_0_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3796e4b17_0_4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83796e4b17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4" name="Google Shape;214;g283796e4b17_0_43"/>
          <p:cNvSpPr txBox="1"/>
          <p:nvPr/>
        </p:nvSpPr>
        <p:spPr>
          <a:xfrm>
            <a:off x="3875725" y="1708750"/>
            <a:ext cx="75924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12:1 Dice: “Cuídense de la levadura de los fariseos.”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es la ¨levadura¨ de los fariseos?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g283796e4b17_0_4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3796e4b17_0_5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83796e4b17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2" name="Google Shape;222;g283796e4b17_0_51"/>
          <p:cNvSpPr txBox="1"/>
          <p:nvPr/>
        </p:nvSpPr>
        <p:spPr>
          <a:xfrm>
            <a:off x="3875725" y="23183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fue la condenación en general que hizo Jesús a los fariseos?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g283796e4b17_0_5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6cb42c787_0_6"/>
          <p:cNvSpPr txBox="1"/>
          <p:nvPr/>
        </p:nvSpPr>
        <p:spPr>
          <a:xfrm>
            <a:off x="3602250" y="2219525"/>
            <a:ext cx="7374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dirás a tu hermano: “Déjame sacar la paja de tu ojo, cuando tienes una viga en el tuyo?” </a:t>
            </a: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7:4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g2f6cb42c787_0_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2f6cb42c787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1" name="Google Shape;231;g2f6cb42c787_0_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3796e4b17_0_6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283796e4b17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8" name="Google Shape;238;g283796e4b17_0_61"/>
          <p:cNvSpPr txBox="1"/>
          <p:nvPr/>
        </p:nvSpPr>
        <p:spPr>
          <a:xfrm>
            <a:off x="3875725" y="2927950"/>
            <a:ext cx="759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¿Hay evangelio en Mateo 23?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g283796e4b17_0_6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3796e4b17_0_69"/>
          <p:cNvSpPr txBox="1"/>
          <p:nvPr/>
        </p:nvSpPr>
        <p:spPr>
          <a:xfrm>
            <a:off x="3602250" y="1533725"/>
            <a:ext cx="73749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¡Jerusalén, Jerusalén, que matas a los profetas y apedreas a los que son enviados a ti! ¡Cuántas veces quise juntar a tus hijos, como junta la gallina a sus polluelos debajo de sus alas, y no quisiste! </a:t>
            </a: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23:37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83796e4b17_0_6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283796e4b17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g283796e4b17_0_6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3796e4b17_0_7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283796e4b17_0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4" name="Google Shape;254;g283796e4b17_0_77"/>
          <p:cNvSpPr txBox="1"/>
          <p:nvPr/>
        </p:nvSpPr>
        <p:spPr>
          <a:xfrm>
            <a:off x="3875725" y="25469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hablaba Jesús tan duro con los fariseos?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g283796e4b17_0_7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6bdc44d83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2f6bdc44d83_0_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2f6bdc44d83_0_9"/>
          <p:cNvSpPr txBox="1"/>
          <p:nvPr/>
        </p:nvSpPr>
        <p:spPr>
          <a:xfrm>
            <a:off x="2374775" y="1639900"/>
            <a:ext cx="95247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amor, para abrir sus mentes a la verdad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Necesitaban reconocer su error para ser salvos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veces, para romper la terquedad y arrogancia, hay que ser más duro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estaba mostrando preocupación por sus almas, y las almas de su pueblo bajo ellos.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3796e4b17_0_8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283796e4b17_0_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9" name="Google Shape;269;g283796e4b17_0_87"/>
          <p:cNvSpPr txBox="1"/>
          <p:nvPr/>
        </p:nvSpPr>
        <p:spPr>
          <a:xfrm>
            <a:off x="3875725" y="25469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advertencia nos da el caso de los fariseos?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0" name="Google Shape;270;g283796e4b17_0_8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3796e4b17_0_9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283796e4b17_0_9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283796e4b17_0_95"/>
          <p:cNvSpPr txBox="1"/>
          <p:nvPr/>
        </p:nvSpPr>
        <p:spPr>
          <a:xfrm>
            <a:off x="2374775" y="1030300"/>
            <a:ext cx="8867400" cy="505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hipocresía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invadir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incluso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corazón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cristiano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maduro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cegamos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Obedecemos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apariencias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obediencia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demás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Pensamos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buena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conducta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merecemos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alguna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bendición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Dios.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reglas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existen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Palabra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3796e4b17_0_102"/>
          <p:cNvSpPr txBox="1"/>
          <p:nvPr/>
        </p:nvSpPr>
        <p:spPr>
          <a:xfrm>
            <a:off x="3602250" y="2067125"/>
            <a:ext cx="7374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Dios es el que produce en ustedes lo mismo el querer como el hacer, por su buena voluntad.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Filipenses 2:13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g283796e4b17_0_10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283796e4b1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5" name="Google Shape;285;g283796e4b17_0_10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3796e4b17_0_11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g283796e4b17_0_11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83796e4b17_0_111"/>
          <p:cNvPicPr preferRelativeResize="0"/>
          <p:nvPr/>
        </p:nvPicPr>
        <p:blipFill rotWithShape="1">
          <a:blip r:embed="rId4">
            <a:alphaModFix/>
          </a:blip>
          <a:srcRect t="14191" b="35252"/>
          <a:stretch/>
        </p:blipFill>
        <p:spPr>
          <a:xfrm>
            <a:off x="802175" y="432800"/>
            <a:ext cx="8021575" cy="607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283796e4b17_0_12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83796e4b17_0_120"/>
          <p:cNvPicPr preferRelativeResize="0"/>
          <p:nvPr/>
        </p:nvPicPr>
        <p:blipFill rotWithShape="1">
          <a:blip r:embed="rId4">
            <a:alphaModFix/>
          </a:blip>
          <a:srcRect t="30367" b="30198"/>
          <a:stretch/>
        </p:blipFill>
        <p:spPr>
          <a:xfrm>
            <a:off x="533400" y="1304225"/>
            <a:ext cx="11123001" cy="43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83796e4b17_0_200"/>
          <p:cNvSpPr txBox="1"/>
          <p:nvPr/>
        </p:nvSpPr>
        <p:spPr>
          <a:xfrm>
            <a:off x="3602250" y="466925"/>
            <a:ext cx="8297400" cy="6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 soy la vid verdadera, y mi Padre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 el labrador.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Todo pámpano que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mí no lleva fruto, lo quitará; y todo aquel que lleva fruto, lo limpiará, para que lleve más fruto.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Ustedes ya están limpios, por la palabra que les he hablado.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Permanezcan en mí, y yo en ustedes. Así como el pámpano no puede llevar fruto por sí mismo, si no permanece en la vid, así tampoco ustedes, si no permanecen en mí.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15:1-4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g283796e4b17_0_20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g283796e4b17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6" name="Google Shape;306;g283796e4b17_0_20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83796e4b17_0_20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283796e4b17_0_20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83796e4b17_0_208"/>
          <p:cNvPicPr preferRelativeResize="0"/>
          <p:nvPr/>
        </p:nvPicPr>
        <p:blipFill rotWithShape="1">
          <a:blip r:embed="rId4">
            <a:alphaModFix/>
          </a:blip>
          <a:srcRect t="22749" b="32912"/>
          <a:stretch/>
        </p:blipFill>
        <p:spPr>
          <a:xfrm>
            <a:off x="702775" y="395350"/>
            <a:ext cx="9114875" cy="6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83796e4b17_0_215"/>
          <p:cNvSpPr txBox="1"/>
          <p:nvPr/>
        </p:nvSpPr>
        <p:spPr>
          <a:xfrm>
            <a:off x="3602250" y="2676725"/>
            <a:ext cx="8297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Permanezcan en mi amor.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15:9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g283796e4b17_0_2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283796e4b17_0_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g283796e4b17_0_21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127375" y="3349425"/>
            <a:ext cx="77721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Palabras de Jesús contra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Legalistas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83796e4b17_0_223"/>
          <p:cNvSpPr txBox="1"/>
          <p:nvPr/>
        </p:nvSpPr>
        <p:spPr>
          <a:xfrm>
            <a:off x="3602250" y="2295725"/>
            <a:ext cx="77064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Ustedes no me eligieron a mí. Más bien, yo los elegí a ustedes, y los he puesto para que vayan y lleven fruto.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15:16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g283796e4b17_0_22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283796e4b17_0_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9" name="Google Shape;329;g283796e4b17_0_22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6bcc46dec_0_19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2f6bcc46dec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6" name="Google Shape;336;g2f6bcc46dec_0_19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2f6bcc46dec_0_196"/>
          <p:cNvSpPr txBox="1"/>
          <p:nvPr/>
        </p:nvSpPr>
        <p:spPr>
          <a:xfrm>
            <a:off x="3602250" y="1305125"/>
            <a:ext cx="77064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Cristo estoy juntamente crucificado, y ya no vivo yo, sino que Cristo vive en mí; y lo que ahora vivo en la carne, lo vivo en la fe del Hijo de Dios, el cual me amó y se entregó a sí mismo por mí. No desecho la gracia de Dios; pues si la justicia dependiera de la ley, entonces por demás habría muerto Cristo.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Gálatas 2:20-21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5882f685f_0_1050"/>
          <p:cNvSpPr txBox="1"/>
          <p:nvPr/>
        </p:nvSpPr>
        <p:spPr>
          <a:xfrm>
            <a:off x="3670182" y="11210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3" name="Google Shape;343;g2f5882f685f_0_1050"/>
          <p:cNvCxnSpPr/>
          <p:nvPr/>
        </p:nvCxnSpPr>
        <p:spPr>
          <a:xfrm>
            <a:off x="3773627" y="2365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4" name="Google Shape;344;g2f5882f685f_0_1050"/>
          <p:cNvSpPr txBox="1"/>
          <p:nvPr/>
        </p:nvSpPr>
        <p:spPr>
          <a:xfrm>
            <a:off x="3670175" y="2663625"/>
            <a:ext cx="7572000" cy="23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44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ato"/>
              <a:buChar char="●"/>
            </a:pP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hubo tanto conflicto entre Jesús y los fariseos?  </a:t>
            </a:r>
            <a:endParaRPr sz="3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44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Lato"/>
              <a:buChar char="●"/>
            </a:pP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Hoy en día ¿quiénes serían los fariseos?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(Lección 6)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g2f5882f685f_0_105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2f5882f685f_0_105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f5882f685f_0_10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5" name="Google Shape;355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1" name="Google Shape;361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2" name="Google Shape;362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4" name="Google Shape;364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5" name="Google Shape;365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3" name="Google Shape;373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las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duras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palabras de Jesús a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fariseos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Mateo 23.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Reconocer y comunicar el peligro del fariseísmo hoy en día.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Usar Juan 15 para describir la vida cristiana.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e8f58b83d9_0_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8" name="Google Shape;148;g2e8f58b83d9_0_989"/>
          <p:cNvSpPr txBox="1"/>
          <p:nvPr/>
        </p:nvSpPr>
        <p:spPr>
          <a:xfrm>
            <a:off x="3875725" y="1099150"/>
            <a:ext cx="75924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Mateo 23,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vemos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Jesús,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perfecta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sabiduría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hablando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duras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palabras a un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particular: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fariseos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maestros de la ley. Jesús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inicia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sermón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llamándolos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“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hipócritas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.”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¿Por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g2e8f58b83d9_0_9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6bdc44d83_0_30"/>
          <p:cNvSpPr txBox="1"/>
          <p:nvPr/>
        </p:nvSpPr>
        <p:spPr>
          <a:xfrm>
            <a:off x="1248300" y="3539300"/>
            <a:ext cx="9695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fingir ser lo que no se es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g2f6bdc44d83_0_3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f6bdc44d83_0_30"/>
          <p:cNvSpPr txBox="1"/>
          <p:nvPr/>
        </p:nvSpPr>
        <p:spPr>
          <a:xfrm>
            <a:off x="746850" y="1974800"/>
            <a:ext cx="10698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la hipocresía</a:t>
            </a:r>
            <a:endParaRPr sz="8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3796e4b17_0_0"/>
          <p:cNvSpPr txBox="1"/>
          <p:nvPr/>
        </p:nvSpPr>
        <p:spPr>
          <a:xfrm>
            <a:off x="2374771" y="5114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Los Fariseos, seg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ú</a:t>
            </a: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n Jesús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2" name="Google Shape;162;g283796e4b17_0_0"/>
          <p:cNvCxnSpPr/>
          <p:nvPr/>
        </p:nvCxnSpPr>
        <p:spPr>
          <a:xfrm>
            <a:off x="2478227" y="14183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g283796e4b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283796e4b17_0_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83796e4b17_0_0"/>
          <p:cNvSpPr txBox="1"/>
          <p:nvPr/>
        </p:nvSpPr>
        <p:spPr>
          <a:xfrm>
            <a:off x="2374775" y="1563700"/>
            <a:ext cx="95247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Están fuera del reino de los cielos e impiden que otros entren.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Obran para ganar prosélitos, pero con un mensaje falso.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 “Guías ciegos”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Pagan el diezmo escrupulosamente, pero descuidan asuntos más importantes.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dd568f-92e7-4aa1-8e50-87aa9ffea924">
      <Terms xmlns="http://schemas.microsoft.com/office/infopath/2007/PartnerControls"/>
    </lcf76f155ced4ddcb4097134ff3c332f>
    <TaxCatchAll xmlns="9d1aa794-ada9-4a3e-9c2a-189f245fcbb8" xsi:nil="true"/>
    <Doc_x0020__x0023_ xmlns="d9dd568f-92e7-4aa1-8e50-87aa9ffea9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8" ma:contentTypeDescription="Create a new document." ma:contentTypeScope="" ma:versionID="0d5749b665f2ed4d3e752cf6e38612de">
  <xsd:schema xmlns:xsd="http://www.w3.org/2001/XMLSchema" xmlns:xs="http://www.w3.org/2001/XMLSchema" xmlns:p="http://schemas.microsoft.com/office/2006/metadata/properties" xmlns:ns2="d9dd568f-92e7-4aa1-8e50-87aa9ffea924" xmlns:ns3="c29a6dd2-512b-4752-8473-975d37cb7242" xmlns:ns4="9d1aa794-ada9-4a3e-9c2a-189f245fcbb8" targetNamespace="http://schemas.microsoft.com/office/2006/metadata/properties" ma:root="true" ma:fieldsID="cfbe134ecb5f12383eca1a73b1fe9875" ns2:_="" ns3:_="" ns4:_="">
    <xsd:import namespace="d9dd568f-92e7-4aa1-8e50-87aa9ffea924"/>
    <xsd:import namespace="c29a6dd2-512b-4752-8473-975d37cb7242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dexed="true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f0a306a-6d12-4594-8815-428c8502944f}" ma:internalName="TaxCatchAll" ma:showField="CatchAllData" ma:web="c29a6dd2-512b-4752-8473-975d37cb72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8B641B-177F-4981-B7E0-125FD994C3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0D7A1F-D83B-49D6-940E-3C12F5B5EFF6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</ds:schemaRefs>
</ds:datastoreItem>
</file>

<file path=customXml/itemProps3.xml><?xml version="1.0" encoding="utf-8"?>
<ds:datastoreItem xmlns:ds="http://schemas.openxmlformats.org/officeDocument/2006/customXml" ds:itemID="{7DFFC43E-6CF8-448F-B35B-8031D044C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3363</Words>
  <Application>Microsoft Office PowerPoint</Application>
  <PresentationFormat>Widescreen</PresentationFormat>
  <Paragraphs>192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Lato</vt:lpstr>
      <vt:lpstr>Calibri</vt:lpstr>
      <vt:lpstr>Roboto</vt:lpstr>
      <vt:lpstr>Lato Black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1</cp:revision>
  <dcterms:created xsi:type="dcterms:W3CDTF">2023-11-29T19:33:05Z</dcterms:created>
  <dcterms:modified xsi:type="dcterms:W3CDTF">2024-12-24T01:04:03Z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