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6858000" cx="12192000"/>
  <p:notesSz cx="6858000" cy="9144000"/>
  <p:embeddedFontLst>
    <p:embeddedFont>
      <p:font typeface="Lat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iswy4cT/EakRQKm82Eopm7507C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font" Target="fonts/Lato-bold.fntdata"/><Relationship Id="rId21" Type="http://schemas.openxmlformats.org/officeDocument/2006/relationships/slide" Target="slides/slide17.xml"/><Relationship Id="rId43" Type="http://schemas.openxmlformats.org/officeDocument/2006/relationships/font" Target="fonts/Lato-regular.fntdata"/><Relationship Id="rId24" Type="http://schemas.openxmlformats.org/officeDocument/2006/relationships/slide" Target="slides/slide20.xml"/><Relationship Id="rId46" Type="http://schemas.openxmlformats.org/officeDocument/2006/relationships/font" Target="fonts/Lato-boldItalic.fntdata"/><Relationship Id="rId23" Type="http://schemas.openxmlformats.org/officeDocument/2006/relationships/slide" Target="slides/slide19.xml"/><Relationship Id="rId45"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customschemas.google.com/relationships/presentationmetadata" Target="meta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k0Um8tquwSg" TargetMode="External"/><Relationship Id="rId3" Type="http://schemas.openxmlformats.org/officeDocument/2006/relationships/hyperlink" Target="https://vimeo.com/academiacristo/review/486198585/1235434e0d?sort=lastUserActionEventDate&amp;direction=desc"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xbXdWNIZRGQ" TargetMode="External"/><Relationship Id="rId3" Type="http://schemas.openxmlformats.org/officeDocument/2006/relationships/hyperlink" Target="https://vimeo.com/academiacristo/review/486198585/1235434e0d?sort=lastUserActionEventDate&amp;direction=desc" TargetMode="External"/><Relationship Id="rId4" Type="http://schemas.openxmlformats.org/officeDocument/2006/relationships/hyperlink" Target="https://vimeo.com/academiacristo/review/486198585/1235434e0d?sort=lastUserActionEventDate&amp;direction=desc" TargetMode="External"/><Relationship Id="rId5" Type="http://schemas.openxmlformats.org/officeDocument/2006/relationships/hyperlink" Target="https://vimeo.com/academiacristo/review/486198585/1235434e0d?sort=lastUserActionEventDate&amp;direction=desc"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hsySavJPHCc"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https://youtu.be/k0Um8tquwSg</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Hechos 16:11-40 en sus Biblias</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Favor de hojear los capítulos desde 17 hasta 22 del libro de Hechos.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Opcional: Pueden ver este video extra acerca de Troas y su geografía: </a:t>
            </a:r>
            <a:r>
              <a:rPr lang="en-US" u="sng">
                <a:solidFill>
                  <a:srgbClr val="0563C1"/>
                </a:solidFill>
                <a:latin typeface="Calibri"/>
                <a:ea typeface="Calibri"/>
                <a:cs typeface="Calibri"/>
                <a:sym typeface="Calibri"/>
                <a:hlinkClick r:id="rId3">
                  <a:extLst>
                    <a:ext uri="{A12FA001-AC4F-418D-AE19-62706E023703}">
                      <ahyp:hlinkClr val="tx"/>
                    </a:ext>
                  </a:extLst>
                </a:hlinkClick>
              </a:rPr>
              <a:t>https://vimeo.com/academiacristo/review/486198585/1235434e0d?sort=lastUserActionEventDate&amp;direction=desc</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6fa0108288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70" name="Google Shape;170;g26fa0108288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6fa0108288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80" name="Google Shape;180;g26fa0108288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6fa0108288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90" name="Google Shape;190;g26fa0108288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6fa0108288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200" name="Google Shape;200;g26fa0108288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indent="-298450" lvl="0" marL="9144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Hechos 16:11-40.&gt;</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10" name="Google Shape;210;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220" name="Google Shape;220;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(nosotros) Lucas, Pablo, Silas, Timoteo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13 Lidia, la que vendía telas de púrpura, y las mujeres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15 La familia de Lidia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16 Una joven endemoniada que les seguía y les gritaba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19 Los amos de la joven</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18 El demonio que molestaba la joven</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20 Los magistrados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22 La gente de Filipos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23 El carcelero y su familia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25 Los otros presos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35 Los alguaciles (v.35)</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31" name="Google Shape;231;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13 fuera de la puerta, junto al río</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15 la casa de Lidia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22 los magistrados, rasgándoles las ropas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23-24 los echaron en la cárcel, en el calabozo de más adentro, y les aseguró los pies en el cepo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26 los cimientos de la cárcel fueron sacudidos; y al instante se abrieron todas las puertas, y las cadenas de todos se soltaron. </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27 la espada del carcelero </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33 las heridas de Pablo y Silas </a:t>
            </a:r>
            <a:endParaRPr>
              <a:solidFill>
                <a:schemeClr val="dk1"/>
              </a:solidFill>
              <a:latin typeface="Calibri"/>
              <a:ea typeface="Calibri"/>
              <a:cs typeface="Calibri"/>
              <a:sym typeface="Calibri"/>
            </a:endParaRPr>
          </a:p>
          <a:p>
            <a:pPr indent="273050" lvl="2" marL="9144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v. 34 la casa del carcelero, la mesa</a:t>
            </a:r>
            <a:endParaRPr>
              <a:solidFill>
                <a:schemeClr val="dk1"/>
              </a:solidFill>
              <a:latin typeface="Calibri"/>
              <a:ea typeface="Calibri"/>
              <a:cs typeface="Calibri"/>
              <a:sym typeface="Calibri"/>
            </a:endParaRPr>
          </a:p>
        </p:txBody>
      </p:sp>
      <p:sp>
        <p:nvSpPr>
          <p:cNvPr id="243" name="Google Shape;243;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Filipos, una colonia y la ciudad principal de Macedonia</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Por el río un poco afuera de la ciudad</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casa de Lidia</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plaza pública</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cárcel </a:t>
            </a:r>
            <a:endParaRPr>
              <a:solidFill>
                <a:schemeClr val="dk1"/>
              </a:solidFill>
              <a:latin typeface="Calibri"/>
              <a:ea typeface="Calibri"/>
              <a:cs typeface="Calibri"/>
              <a:sym typeface="Calibri"/>
            </a:endParaRPr>
          </a:p>
          <a:p>
            <a:pPr indent="-298450" lvl="3" marL="1828800" marR="171450" rtl="0" algn="l">
              <a:spcBef>
                <a:spcPts val="100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La casa del carcelero</a:t>
            </a:r>
            <a:endParaRPr>
              <a:solidFill>
                <a:schemeClr val="dk1"/>
              </a:solidFill>
              <a:latin typeface="Calibri"/>
              <a:ea typeface="Calibri"/>
              <a:cs typeface="Calibri"/>
              <a:sym typeface="Calibri"/>
            </a:endParaRPr>
          </a:p>
        </p:txBody>
      </p:sp>
      <p:sp>
        <p:nvSpPr>
          <p:cNvPr id="255" name="Google Shape;255;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segundo viaje misionero de Pablo</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Más o menos estamos por el año 50 después de Cristo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67" name="Google Shape;267;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Lidia no conocía bien el mensaje de Dios.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 pone conflictivo porque, al expulsar al demonio de la joven, los dueños perdieron su fuente de ganancias, y los azotan a Pablo y a Silas con varas y los meten a la cárcel</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amos estaban más preocupados en su negocio que en el bienestar de una muchacha.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carcelero se va a matar. Cree que tiene que hacer algo para salvarse</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y Silas se tienen que salir antes de que tenían planeados – los nuevos cristianos no estaban todavía bien preparados.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79" name="Google Shape;279;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Lidia, el carcelero y sus familias creyeron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causa un terremoto, y eso les dio la oportunidad para salir y predicar las buenas nuevas al carcelero y a su familia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 cierto que la salida del equipo misionero tuvo obstáculos, pero al parecer Dios permitió que se hiciera lo suficiente para sembrar una nueva iglesia. Y Pablo deja a Lucas y Timoteo en Filipos para seguir fortaleciendo la iglesia.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91" name="Google Shape;291;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303" name="Google Shape;303;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Aunque Pablo y Silas fueron perseguidos por predicar el evangelio, Dios usó esa experiencia y su testimonio para llevar al Lidia, el carcelero y sus familias a la fe en Jesucristo. </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314" name="Google Shape;314;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19 El amor hacia el dinero de los amos. El amor al dinero en momentos de nuestras vidas.</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30 El creer que tengo que hacer algo para ser salvo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siempre muestro el valor y la fe firme que mostraron Pablo y Silas cuando confrontaron a Satanás y a los hombres malvados del mercado, cuando oraron y cantaron himnos después de ser golpeados y arrojados a la prisión y cuando se quedaron en la cárcel después del terremoto, mostrando su confianza en Dios. </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326" name="Google Shape;326;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milagrosamente llevó a un carcelero y su casa (v. 30-34), a Lidia y su familia (v. 14-15), y probablemente muchos más a la fe en una ciudad que había dominada por la idolatría y preservó y bendijo a sus siervos aun en la tribulación.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saca algo bueno de lo malo que nos pasa. Pablo y Silas están en la cárcel. Por medio de ellos y la palabra que predicaron, Dios salva al carcelero y a su familia. Confiamos que, para los que creen en Dios, aun en lo malo Dios está obrando para nuestro bien.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30, 31 “… les preguntó: Señores, ¿qué debo hacer para salvarme?” Ellos dijeron: Cree en el Señor Jesucristo y serás salvo, tú y tu casa.”</a:t>
            </a:r>
            <a:endParaRPr>
              <a:solidFill>
                <a:schemeClr val="dk1"/>
              </a:solidFill>
              <a:latin typeface="Calibri"/>
              <a:ea typeface="Calibri"/>
              <a:cs typeface="Calibri"/>
              <a:sym typeface="Calibri"/>
            </a:endParaRPr>
          </a:p>
          <a:p>
            <a:pPr indent="-298450" lvl="2"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salvación es por fe. No se trata de “hacer.” No es por obras. </a:t>
            </a:r>
            <a:endParaRPr>
              <a:solidFill>
                <a:schemeClr val="dk1"/>
              </a:solidFill>
              <a:latin typeface="Calibri"/>
              <a:ea typeface="Calibri"/>
              <a:cs typeface="Calibri"/>
              <a:sym typeface="Calibri"/>
            </a:endParaRPr>
          </a:p>
          <a:p>
            <a:pPr indent="-298450" lvl="2"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Esta historia me aclara la pregunta del corazón humano: ¿Cómo sé que estoy bien con Dios? Yo sé que estoy bien con Dios. Puedo estar seguro acerca de mi salvación porque depende enteramente de los que Dios ha hecho por mí y no de lo que yo he hecho por Dios.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38" name="Google Shape;338;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Pedir en oración a Dios que nos dé la certeza de que la Palabra es poderosa, y por lo tanto puede llevar milagrosamente a las personas al arrepentimiento y la fe</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Orar que Dios nos haga valientes para proclamar su Palabra poderosa aun a aquellos que se oponen a ella. </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compartamos el evangelio que estamos aprendiendo con nuestros familiares, así como lo hicieron Lidia y el carcelero</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Que demos testimonio con nuestras vidas. Pablo y Silas están cantando himnos en la cárcel.</a:t>
            </a:r>
            <a:endParaRPr>
              <a:solidFill>
                <a:schemeClr val="dk1"/>
              </a:solidFill>
              <a:latin typeface="Calibri"/>
              <a:ea typeface="Calibri"/>
              <a:cs typeface="Calibri"/>
              <a:sym typeface="Calibri"/>
            </a:endParaRPr>
          </a:p>
        </p:txBody>
      </p:sp>
      <p:sp>
        <p:nvSpPr>
          <p:cNvPr id="350" name="Google Shape;350;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6fa0108288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Explicar cómo Pablo capacitaba a otras personas y la importancia de capacitar a otros en la obra del evangelio</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capacitaba Pablo a otras personas? (OJO – En el proyecto final van a necesitar mencionar 4 nombres en su respuesta)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62" name="Google Shape;362;g26fa0108288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6fa0108288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buscó edificar sobre el mensaje básico del evangelio: Cristo crucificado, Cristo resucitado y salvación por fe</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Aun cuando no puedo pasar tanto tiempo en un lugar, Pabló enseñó lo más posible.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volvió a visitar personalmente a las iglesias que él fundó de manera de fortalecer a los creyentes en su fe.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Él utilizó a compañeros de trabajo en la tarea de visitar a las iglesias. Casi siempre viajaba y trabajaba en equipo.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la historia de Hechos 16, sabemos que estaba trabajando también con Lucas, Silas y Timoteo. En otras historias de este curso hemos visto Pablo viajando con Bernabé y Juan Marcos.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Solo podemos imaginar cómo los miembros de los equipos misioneros se animaron unos a otros y se enseñaron unos a otros. Es como un semanario personal.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Entonces, Pablo envió a estas personas, no sólo para comenzar nuevas misiones, sino especialmente para capacitar a las que habían sido fundadas. Dejó líderes en ciudades para capacitar a otros</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Dejó Lucas y Timoteo en Filipos</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Dejó Aquila y Priscila en Éfeso al final de su segundo viaje.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69" name="Google Shape;369;g26fa0108288_0_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6f9efaf544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3" marL="18288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Echemos un vistazo más cerca de la historia de Timoteo. </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Timoteo tenía una mamá y abuela que eran creyentes sinceros y él había conocido las Escrituras desde su niñez. </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Los hermanos en Listra y en Iconio hablaban bien de él, así que Pablo decidió llevárselo en su viaje. Imaginamos cómo Timoteo aprendió de Pablo. </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Pablo envió a Timoteo a lugares para confirmar y exhortar a los creyentes en su fe (1 Tes 3:2,3; 1 Corintios 4:17 y 16:10; Hechos 19:22)).</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Timoteo llegó a servir como líder en la iglesia cristiana y Pablo escribió dos cartas inspiradas a Timoteo (y a nosotros) para animarle en el ministerio.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376" name="Google Shape;376;g26f9efaf544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6fa0108288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través de sus cartas, Pablo nutrió a las congregaciones que él fundó</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Sus cartas inspiradas por el Espíritu Santo fueron una bendición para las congregaciones y también para la iglesia hoy en día</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Sirvieron como instrumentos de alimentación y en éstas, Pablo nunca falló en enfatizar la doctrina de justificación por la gracia de Dios por medio de la fe por causa de la redención que vino por Jesucristo. También trato con los problemas de santificación.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estableció iglesias indígenas</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Una iglesia indígena es una iglesia que es capaz de sostenerse por su propio pie. </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administra a sí misma</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sostiene a sí misma económicamente</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disciplina a sí misma</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Lleva a cabo su propia evangelización</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propósito de Pablo no fue simplemente el de convertir a individuales, sino de establecer iglesias independientes de las cuales el evangelio irradiaría a las áreas a su alrededor.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capacitó a aquellos que él había evangelizado y que estableció iglesias indígenas.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85" name="Google Shape;385;g26fa0108288_0_2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6fa0108288_0_2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qué es tan importante capacitar a otros para participar en la obra del evangelio? </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Pablo estaba bien enterado del poder del diablo el cual ataca a nuevos creyentes por afuera y por dentro (Hechos 20:29-31). Es por esa razón que Pablo, a través de sus visitas y vueltas, hizo lo que podía para preparar el rebaño para los ataques y del diablo. Y entonces, lo que no podía hacer en persona para las congregaciones que él había fundado, él tuvo que hacer a través de compañeros fieles. La capacitación fue tan importante como la proclamación inicial del evangelio. </a:t>
            </a:r>
            <a:endParaRPr>
              <a:solidFill>
                <a:schemeClr val="dk1"/>
              </a:solidFill>
              <a:latin typeface="Calibri"/>
              <a:ea typeface="Calibri"/>
              <a:cs typeface="Calibri"/>
              <a:sym typeface="Calibri"/>
            </a:endParaRPr>
          </a:p>
        </p:txBody>
      </p:sp>
      <p:sp>
        <p:nvSpPr>
          <p:cNvPr id="392" name="Google Shape;392;g26fa0108288_0_2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6fa0108288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Gran Comisión: “Se me ha dado toda autoridad en el cielo y en la tierra. Por tanto, vayan y hagan discípulos de todas las naciones, bautizándoles en el nombre del Padre y del Hijo y del Espíritu Santo, enseñándoles a obedecer todo lo que les he mandado a ustedes. Y les aseguro que estaré con ustedes siempre, hasta el fin del mundo.” (Mateo 28:18-20)</a:t>
            </a:r>
            <a:endParaRPr>
              <a:solidFill>
                <a:schemeClr val="dk1"/>
              </a:solidFill>
              <a:latin typeface="Calibri"/>
              <a:ea typeface="Calibri"/>
              <a:cs typeface="Calibri"/>
              <a:sym typeface="Calibri"/>
            </a:endParaRPr>
          </a:p>
          <a:p>
            <a:pPr indent="0" lvl="0" marL="0" rtl="0" algn="just">
              <a:spcBef>
                <a:spcPts val="1000"/>
              </a:spcBef>
              <a:spcAft>
                <a:spcPts val="1000"/>
              </a:spcAft>
              <a:buNone/>
            </a:pPr>
            <a:r>
              <a:t/>
            </a:r>
            <a:endParaRPr>
              <a:solidFill>
                <a:schemeClr val="dk1"/>
              </a:solidFill>
              <a:latin typeface="Calibri"/>
              <a:ea typeface="Calibri"/>
              <a:cs typeface="Calibri"/>
              <a:sym typeface="Calibri"/>
            </a:endParaRPr>
          </a:p>
        </p:txBody>
      </p:sp>
      <p:sp>
        <p:nvSpPr>
          <p:cNvPr id="399" name="Google Shape;399;g26fa0108288_0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6fa0108288_0_3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intenta Academia Cristo a seguir el ejemplo de Pablo al entrenar a otros?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407" name="Google Shape;407;g26fa0108288_0_3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6fa0108288_0_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Compartimos el privilegio del evangelio junto con Pablo. Fue el Espíritu Santo quien lo convirtió, lo llamó, lo dirigió y lo animó. El mismo Espíritu Santo ha hecho y continúa haciendo lo mismo por nosotros. Pablo consideró su más grande tesoro el evangelio y su mensaje de salvación por fe en Jesucristo y en su muerte y resurrección. Tenemos el mismo evangelio y título de “testigos de la gracia de Dios.” Que nosotros, junto con Pablo, nunca dejamos de maravillarnos del evangelio y de encontrar gozo y satisfacción en nuestro llamado como embajadores de Cristo.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propósito de Academia Cristo es: crecer en la Palabra, Capacitación para cumplir la Gran Comisión, y Llevar la Palabra a otros. Mientras siguen en tus estudios en Discipulado 1, van a aprender más del evangelio de Dios y como compartir este evangelio usando el método de las 4 “C” por ejemplo. Al final de Discipulado 1, van a tener la oportunidad de decidir si desean seguir a estudiar con nosotros en Discipulado 2 como van a aprender como formar un Grupo Sembrador con la ayuda de tus cursos y un consejero personal. </a:t>
            </a:r>
            <a:endParaRPr>
              <a:solidFill>
                <a:schemeClr val="dk1"/>
              </a:solidFill>
              <a:latin typeface="Calibri"/>
              <a:ea typeface="Calibri"/>
              <a:cs typeface="Calibri"/>
              <a:sym typeface="Calibri"/>
            </a:endParaRPr>
          </a:p>
        </p:txBody>
      </p:sp>
      <p:sp>
        <p:nvSpPr>
          <p:cNvPr id="414" name="Google Shape;414;g26fa0108288_0_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siguiente video para la lección 8: </a:t>
            </a:r>
            <a:r>
              <a:rPr lang="en-US" u="sng">
                <a:solidFill>
                  <a:srgbClr val="0563C1"/>
                </a:solidFill>
                <a:latin typeface="Calibri"/>
                <a:ea typeface="Calibri"/>
                <a:cs typeface="Calibri"/>
                <a:sym typeface="Calibri"/>
                <a:hlinkClick r:id="rId2">
                  <a:extLst>
                    <a:ext uri="{A12FA001-AC4F-418D-AE19-62706E023703}">
                      <ahyp:hlinkClr val="tx"/>
                    </a:ext>
                  </a:extLst>
                </a:hlinkClick>
              </a:rPr>
              <a:t>https://youtu.be/xbXdWNIZRGQ</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Hechos 28:16-31 en sus Biblias</a:t>
            </a:r>
            <a:endParaRPr b="1">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Noto Sans Symbols"/>
              <a:buChar char="●"/>
            </a:pPr>
            <a:r>
              <a:rPr b="1" lang="en-US">
                <a:solidFill>
                  <a:schemeClr val="dk1"/>
                </a:solidFill>
                <a:latin typeface="Calibri"/>
                <a:ea typeface="Calibri"/>
                <a:cs typeface="Calibri"/>
                <a:sym typeface="Calibri"/>
              </a:rPr>
              <a:t>Dar un vistazo a Hechos capítulos 23 a 28 en sus Biblias</a:t>
            </a:r>
            <a:endParaRPr b="1">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Noto Sans Symbols"/>
              <a:buChar char="●"/>
            </a:pPr>
            <a:r>
              <a:rPr b="1" lang="en-US">
                <a:solidFill>
                  <a:schemeClr val="dk1"/>
                </a:solidFill>
                <a:latin typeface="Calibri"/>
                <a:ea typeface="Calibri"/>
                <a:cs typeface="Calibri"/>
                <a:sym typeface="Calibri"/>
              </a:rPr>
              <a:t>Opcional: Pueden ver este video acerca de Pablo a Roma y su geografía </a:t>
            </a:r>
            <a:r>
              <a:rPr lang="en-US" u="sng">
                <a:solidFill>
                  <a:srgbClr val="0563C1"/>
                </a:solidFill>
                <a:latin typeface="Calibri"/>
                <a:ea typeface="Calibri"/>
                <a:cs typeface="Calibri"/>
                <a:sym typeface="Calibri"/>
                <a:hlinkClick r:id="rId3">
                  <a:extLst>
                    <a:ext uri="{A12FA001-AC4F-418D-AE19-62706E023703}">
                      <ahyp:hlinkClr val="tx"/>
                    </a:ext>
                  </a:extLst>
                </a:hlinkClick>
              </a:rPr>
              <a:t>https://vimeo.com/academiacristo/review/486198585/1235434e0d?</a:t>
            </a:r>
            <a:br>
              <a:rPr lang="en-US" u="sng">
                <a:solidFill>
                  <a:srgbClr val="0563C1"/>
                </a:solidFill>
                <a:latin typeface="Calibri"/>
                <a:ea typeface="Calibri"/>
                <a:cs typeface="Calibri"/>
                <a:sym typeface="Calibri"/>
                <a:hlinkClick r:id="rId4">
                  <a:extLst>
                    <a:ext uri="{A12FA001-AC4F-418D-AE19-62706E023703}">
                      <ahyp:hlinkClr val="tx"/>
                    </a:ext>
                  </a:extLst>
                </a:hlinkClick>
              </a:rPr>
            </a:br>
            <a:r>
              <a:rPr lang="en-US" u="sng">
                <a:solidFill>
                  <a:srgbClr val="0563C1"/>
                </a:solidFill>
                <a:latin typeface="Calibri"/>
                <a:ea typeface="Calibri"/>
                <a:cs typeface="Calibri"/>
                <a:sym typeface="Calibri"/>
                <a:hlinkClick r:id="rId5">
                  <a:extLst>
                    <a:ext uri="{A12FA001-AC4F-418D-AE19-62706E023703}">
                      <ahyp:hlinkClr val="tx"/>
                    </a:ext>
                  </a:extLst>
                </a:hlinkClick>
              </a:rPr>
              <a:t>sort=lastUserActionEventDate&amp;direction=desc</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421" name="Google Shape;421;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431" name="Google Shape;431;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439" name="Google Shape;439;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Película “Hasta los Confines de la Tierra.” </a:t>
            </a:r>
            <a:r>
              <a:rPr lang="en-US" u="sng">
                <a:solidFill>
                  <a:srgbClr val="0563C1"/>
                </a:solidFill>
                <a:latin typeface="Calibri"/>
                <a:ea typeface="Calibri"/>
                <a:cs typeface="Calibri"/>
                <a:sym typeface="Calibri"/>
                <a:hlinkClick r:id="rId2">
                  <a:extLst>
                    <a:ext uri="{A12FA001-AC4F-418D-AE19-62706E023703}">
                      <ahyp:hlinkClr val="tx"/>
                    </a:ext>
                  </a:extLst>
                </a:hlinkClick>
              </a:rPr>
              <a:t>https://youtu.be/hsySavJPHCc</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equipo misionero: El Segundo Viaje Misionero de Pablo</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Acompañado por Silas, el apóstol Pablo llevó el mensaje del concilio de la iglesia en Jerusalén a las iglesias que había visitado durante su primer viaje misionero. En el camino, Timoteo y más tarde, Lucas, se unieron a ellos dos. Guiados por una visión en Troas, los cuatro misioneros fueron a Filipos, donde toma lugar nuestra historia bíblica. Después, Pablo y Silas dejaron a Timoteo y Lucas en Filipos. Más tarde, Pablo viajó a Atenas y Corinto donde Silas y Timoteo se unieron de nuevo a él. Más tarde Pablo fue a Éfeso y con el tiempo de regreso a Antioquía.</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Nuestro estudio del segundo viaje se enfoca en la visita a Filipos, la cual era ¨una colonia romana y la ciudad principal de ese distrito de Macedonia¨ (Hechos 16:12). ¨El orgullo cívico de 2 los filipenses … es una característica de la narración de Hechos y vuelve a aparecer en las referencias que hace el apóstol en la epístola (a los filipenses). ¨ En Hechos 16:20 y 37 un término popular del griego se usa para los magistrados romanos que hubieran sido llamados los ¨dos hombres”; y el término griego para la palabra romana ´</a:t>
            </a:r>
            <a:r>
              <a:rPr i="1" lang="en-US">
                <a:solidFill>
                  <a:schemeClr val="dk1"/>
                </a:solidFill>
                <a:latin typeface="Calibri"/>
                <a:ea typeface="Calibri"/>
                <a:cs typeface="Calibri"/>
                <a:sym typeface="Calibri"/>
              </a:rPr>
              <a:t>lictor</a:t>
            </a:r>
            <a:r>
              <a:rPr lang="en-US">
                <a:solidFill>
                  <a:schemeClr val="dk1"/>
                </a:solidFill>
                <a:latin typeface="Calibri"/>
                <a:ea typeface="Calibri"/>
                <a:cs typeface="Calibri"/>
                <a:sym typeface="Calibri"/>
              </a:rPr>
              <a:t>´ se usó para los servidores públicos de los magistrados en el versículo 38.  En la carta a la iglesia filipense, dos pasajes, 1:27 y 3:20, hablan de ´ciudadanía´, un término que resultaría atrayente a los lectores; y las virtudes enumeradas en 4:8 son los que especialmente la mente romana apreciaría¨ (Nuevo Diccionario de la Biblia).</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carta enviada desde Jerusalén (Hechos 15) enfatizó los asuntos relacionados a la idolatría (la comida sacrificada a los ídolos) y el adulterio (las prostitutas del templo). Durante su primer viaje, Pablo y Bernabé fueron considerados como dioses al realizar un milagro. Más tarde, la idolatría se volvería un asunto grande en Éfeso donde ocurrió un disturbio cuando los libros mágicos fueron quemados y en Atenas donde Pablo habló acerca de las muchas estatuas erigidas en honor a los dioses griegos.</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Después de Filipos, Pablo fue a </a:t>
            </a:r>
            <a:endParaRPr>
              <a:solidFill>
                <a:schemeClr val="dk1"/>
              </a:solidFill>
              <a:latin typeface="Calibri"/>
              <a:ea typeface="Calibri"/>
              <a:cs typeface="Calibri"/>
              <a:sym typeface="Calibri"/>
            </a:endParaRPr>
          </a:p>
          <a:p>
            <a:pPr indent="-298450" lvl="2" marL="1371600" rtl="0" algn="l">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Tesalónica (y más tarde escribiría las dos cartas a los tesalonicenses) </a:t>
            </a:r>
            <a:endParaRPr>
              <a:solidFill>
                <a:schemeClr val="dk1"/>
              </a:solidFill>
              <a:latin typeface="Calibri"/>
              <a:ea typeface="Calibri"/>
              <a:cs typeface="Calibri"/>
              <a:sym typeface="Calibri"/>
            </a:endParaRPr>
          </a:p>
          <a:p>
            <a:pPr indent="-298450" lvl="2" marL="1371600" rtl="0" algn="l">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Berea- de carácter noble, escudriñaban las escrituras</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Atenas-Pablo predica delante del Areópago</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Corinto- Pablo pasó un año y medio aquí y conoció a Aquila y a Priscila.</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Éfeso- Fue una parada rápida aquí.  Pablo dejó a Aquila y a Priscila.</a:t>
            </a:r>
            <a:endParaRPr>
              <a:solidFill>
                <a:schemeClr val="dk1"/>
              </a:solidFill>
              <a:latin typeface="Calibri"/>
              <a:ea typeface="Calibri"/>
              <a:cs typeface="Calibri"/>
              <a:sym typeface="Calibri"/>
            </a:endParaRPr>
          </a:p>
          <a:p>
            <a:pPr indent="-298450" lvl="0" marL="457200" rtl="0" algn="l">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Equipo Misionero; Rara vez que vemos a Pablo viajando solo porque trabajaba en equipo. Hoy les presento a sus colaboradores en la obra: </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Bernabé: El nombre Bernabé significa “hijo de exhortación” (Hechos 4:36). Bernabé había animado a la iglesia en Jerusalén a recibir a Pablo (Hechos 9:27). Bernabé viajó a Tarso, encontró a Pablo y lo trajo con él a Antioquía. Aní por un año, Bernabé y Pablo enseñaron a la iglesia que posteriormente estaba dispuesta a enviar a sus propios pastores a extender el evangelio aún más allá de Antioquía. Viajó con Pablo en el primer viaje misionero. Animó a Juan Marcos cuando Pablo estaba a punto de rendirse con él (Hechos 15:37-39) Se puede decir que Bernabé ayudó a Pablo al principio de su ministerio. </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Silas: Era uno de los líderes de la iglesia en Jerusalén (Hechos 15:22) quién fue enviado a Antioquía junto con Pablo y Bernabé para anunciar la decisión de la iglesia. También fue reconocido como un profeta (es decir, portavoz) (Hechos 15:32). Podría haber sido una escriba. Pablo escribe al final de su primera carta: “Con la ayuda de Silvano, a quien considero un hermano fiel, les he escrito brevemente” (1 Pedro 5:12). Era un ciudadano romano (Hechos 16:37 “somos ciudadanos romanos) Al igual que Pablo, parece haber tenido un nombre judío (Silas) y uno griego (Silvano).</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madre de TIMOTEO era ¨una mujer judía creyente, pero de padre griego. Los hermanos en Listra y en Iconio hablaban bien de Timoteo, así que Pablo decidió llevárselo. Por causa de los judíos que vivían en aquella región, lo circuncidó, pues todos sabían que su padre era griego¨ (Hechos 16:1-3). Su madre (Eunice) y su abuela (Loida) eran creyentes sinceros (2 Timoteo 1:5). Él había conocido las Escrituras desde su niñez (2 Timoteo 3:15). Timoteo pudo haber batallado con la timidez (1 Corintios 16:10 ¨Si llega Timoteo, procuren que se sienta cómodo entre ustedes¨ 2 Timoteo 1:7 ¨Pues Dios no nos ha dado un espíritu de timidez, sino de poder, de amor y de dominio propio.¨) Era joven (1 Timoteo 4:12 ¨Que nadie te menosprecie por ser joven.¨). Y tenía problemas de salud (1 Timoteo 5:23 ¨No sigas bebiendo solo agua; toma también un poco de vino a causa de tu mal de estómago y tus frecuentes enfermedades.¨)</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LUCAS acompañó a Pablo en partes de sus viajes en Hechos como es indicado por los pasajes donde hace mención del ¨nosotros¨ (Hechos 16:10–17; 20:5–21:18; 27:1–28:16). La tradición cristiana muy temprana nos dice que él era el autor de Lucas y Hechos. “El estilo literario de Lucas y Hechos demuestra que su autor era una persona culta con dones considerables de expresión. Los rastros de lenguaje médico y el interés en asuntos médicos mostrados en ellos son consistentes con la autoría de ´el querido médico´ [Colosenses 4:14]. Los dones de Lucas como historiador han sido reconocidos por muchos eruditos quienes han examinado su trabajo en su contexto clásico y lo han comparado favorablemente con los mejores de los historiadores antiguos” (Nuevo Diccionario de la Biblia).</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Aquila y Priscila- Cuando el emperador Claudio expulsó a los judíos de Roma en el año 49 d.C., Aquila y Priscila formaron parte del grupo que se tuvo que marchar.  Trabajan juntos con Pablo haciendo tiendas de carpa.  Pablo los dejaría en Éfeso al final de su segundo viaje.  Ellos iban a instruir a Apolos. </a:t>
            </a:r>
            <a:endParaRPr b="1" u="sng">
              <a:solidFill>
                <a:schemeClr val="dk1"/>
              </a:solidFill>
              <a:latin typeface="Calibri"/>
              <a:ea typeface="Calibri"/>
              <a:cs typeface="Calibri"/>
              <a:sym typeface="Calibri"/>
            </a:endParaRPr>
          </a:p>
        </p:txBody>
      </p:sp>
      <p:sp>
        <p:nvSpPr>
          <p:cNvPr id="447" name="Google Shape;447;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Señor Jesús, te doy gracias porque por el poder de tu Palabra me hiciste creyente. Te pido que envíes predicadores por todo el mundo, para que muchas más personas puedan escuchar al poderoso mensaje de salvación; y te pido que me ayudes a orar pidiendo apoyo para las personas que predican y enseñan tu Palabra. Amén.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Cuatro “C” para leer y entender Hechos 16:11-40</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Explicar cómo Pablo capacitaba a otras personas y la importancia de capacitar a otros en la obra del evangelio</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f6cf9f9e9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Proyecto Final</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Pregunta de Lección 7: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7A. Explique cómo Pablo capacitaba a otras personas. En tu respuesta nombre a por lo menos a 4 personas con quien Pablo trabajaba.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40" name="Google Shape;140;g26f6cf9f9e9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fa0108288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6B. ¿Por qué es tan importante capacitar a otras para participar en la obra del evangelio?</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6C. ¿Cómo intenta Academia Cristo a seguir el ejemplo de Pablo al entrenar a otros?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50" name="Google Shape;150;g26fa0108288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Juego de Memorización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tenía una confianza grande en el poder del evangelio. Memoricemos la famosa declaración del apóstol Pablo acerca de este poder: “No me avergüenzo del evangelio, pues es poder de Dios para la salvación de todos los que creen.” (Romanos 1:16)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i="1" lang="en-US">
                <a:solidFill>
                  <a:schemeClr val="dk1"/>
                </a:solidFill>
                <a:latin typeface="Calibri"/>
                <a:ea typeface="Calibri"/>
                <a:cs typeface="Calibri"/>
                <a:sym typeface="Calibri"/>
              </a:rPr>
              <a:t>Pide que los estudiantes miren bien la pantalla y las palabras del versículo. Avísales que vamos a repetir las palabras algunas veces y poco a poco vas a sacar palabras de la pantalla hasta que puedan decir el versículo sin ayuda.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60" name="Google Shape;160;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34.png"/><Relationship Id="rId5"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5.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1.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1" l="17153" r="29537" t="8250"/>
          <a:stretch/>
        </p:blipFill>
        <p:spPr>
          <a:xfrm>
            <a:off x="6580094" y="810985"/>
            <a:ext cx="5007431"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g26fa0108288_0_22"/>
          <p:cNvSpPr txBox="1"/>
          <p:nvPr/>
        </p:nvSpPr>
        <p:spPr>
          <a:xfrm>
            <a:off x="4127382" y="1349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73" name="Google Shape;173;g26fa0108288_0_22"/>
          <p:cNvCxnSpPr/>
          <p:nvPr/>
        </p:nvCxnSpPr>
        <p:spPr>
          <a:xfrm>
            <a:off x="4230827" y="2518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4" name="Google Shape;174;g26fa0108288_0_2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5" name="Google Shape;175;g26fa0108288_0_22"/>
          <p:cNvPicPr preferRelativeResize="0"/>
          <p:nvPr/>
        </p:nvPicPr>
        <p:blipFill rotWithShape="1">
          <a:blip r:embed="rId3">
            <a:alphaModFix/>
          </a:blip>
          <a:srcRect b="0" l="1447" r="1437"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76" name="Google Shape;176;g26fa0108288_0_22"/>
          <p:cNvSpPr txBox="1"/>
          <p:nvPr/>
        </p:nvSpPr>
        <p:spPr>
          <a:xfrm>
            <a:off x="4127381" y="2943946"/>
            <a:ext cx="74325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200">
                <a:solidFill>
                  <a:schemeClr val="dk1"/>
                </a:solidFill>
                <a:latin typeface="Lato"/>
                <a:ea typeface="Lato"/>
                <a:cs typeface="Lato"/>
                <a:sym typeface="Lato"/>
              </a:rPr>
              <a:t>Juego de Memorización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“No me _____________ del evangelio, pues es _______ de Dios para la ____________de todos los que creen.” (Romanos 1:16)</a:t>
            </a:r>
            <a:endParaRPr sz="3200">
              <a:solidFill>
                <a:schemeClr val="dk1"/>
              </a:solidFill>
              <a:latin typeface="Lato"/>
              <a:ea typeface="Lato"/>
              <a:cs typeface="Lato"/>
              <a:sym typeface="Lato"/>
            </a:endParaRPr>
          </a:p>
        </p:txBody>
      </p:sp>
      <p:pic>
        <p:nvPicPr>
          <p:cNvPr descr="A green bird with leaves&#10;&#10;Description automatically generated" id="177" name="Google Shape;177;g26fa0108288_0_2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g26fa0108288_0_31"/>
          <p:cNvSpPr txBox="1"/>
          <p:nvPr/>
        </p:nvSpPr>
        <p:spPr>
          <a:xfrm>
            <a:off x="4127382" y="1349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83" name="Google Shape;183;g26fa0108288_0_31"/>
          <p:cNvCxnSpPr/>
          <p:nvPr/>
        </p:nvCxnSpPr>
        <p:spPr>
          <a:xfrm>
            <a:off x="4230827" y="2518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84" name="Google Shape;184;g26fa0108288_0_3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5" name="Google Shape;185;g26fa0108288_0_31"/>
          <p:cNvPicPr preferRelativeResize="0"/>
          <p:nvPr/>
        </p:nvPicPr>
        <p:blipFill rotWithShape="1">
          <a:blip r:embed="rId3">
            <a:alphaModFix/>
          </a:blip>
          <a:srcRect b="0" l="1447" r="1437"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86" name="Google Shape;186;g26fa0108288_0_31"/>
          <p:cNvSpPr txBox="1"/>
          <p:nvPr/>
        </p:nvSpPr>
        <p:spPr>
          <a:xfrm>
            <a:off x="4127381" y="2943946"/>
            <a:ext cx="74325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200">
                <a:solidFill>
                  <a:schemeClr val="dk1"/>
                </a:solidFill>
                <a:latin typeface="Lato"/>
                <a:ea typeface="Lato"/>
                <a:cs typeface="Lato"/>
                <a:sym typeface="Lato"/>
              </a:rPr>
              <a:t>Juego de Memorización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“No me _____________ del ___________, pues es _______ de ______ para la ____________de ______ los que _____.” (Romanos 1:16)</a:t>
            </a:r>
            <a:endParaRPr sz="3200">
              <a:solidFill>
                <a:schemeClr val="dk1"/>
              </a:solidFill>
              <a:latin typeface="Lato"/>
              <a:ea typeface="Lato"/>
              <a:cs typeface="Lato"/>
              <a:sym typeface="Lato"/>
            </a:endParaRPr>
          </a:p>
        </p:txBody>
      </p:sp>
      <p:pic>
        <p:nvPicPr>
          <p:cNvPr descr="A green bird with leaves&#10;&#10;Description automatically generated" id="187" name="Google Shape;187;g26fa0108288_0_3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g26fa0108288_0_40"/>
          <p:cNvSpPr txBox="1"/>
          <p:nvPr/>
        </p:nvSpPr>
        <p:spPr>
          <a:xfrm>
            <a:off x="4127382" y="1349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93" name="Google Shape;193;g26fa0108288_0_40"/>
          <p:cNvCxnSpPr/>
          <p:nvPr/>
        </p:nvCxnSpPr>
        <p:spPr>
          <a:xfrm>
            <a:off x="4230827" y="2518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94" name="Google Shape;194;g26fa0108288_0_4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5" name="Google Shape;195;g26fa0108288_0_40"/>
          <p:cNvPicPr preferRelativeResize="0"/>
          <p:nvPr/>
        </p:nvPicPr>
        <p:blipFill rotWithShape="1">
          <a:blip r:embed="rId3">
            <a:alphaModFix/>
          </a:blip>
          <a:srcRect b="0" l="1447" r="1437"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96" name="Google Shape;196;g26fa0108288_0_40"/>
          <p:cNvSpPr txBox="1"/>
          <p:nvPr/>
        </p:nvSpPr>
        <p:spPr>
          <a:xfrm>
            <a:off x="4127381" y="2943946"/>
            <a:ext cx="74325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200">
                <a:solidFill>
                  <a:schemeClr val="dk1"/>
                </a:solidFill>
                <a:latin typeface="Lato"/>
                <a:ea typeface="Lato"/>
                <a:cs typeface="Lato"/>
                <a:sym typeface="Lato"/>
              </a:rPr>
              <a:t>Juego de Memorización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“___ me _____________ del ___________, ______ es _______ de ______  ______ la ____________de ______  _____ ____  _____.” (Romanos 1:16)</a:t>
            </a:r>
            <a:endParaRPr sz="3200">
              <a:solidFill>
                <a:schemeClr val="dk1"/>
              </a:solidFill>
              <a:latin typeface="Lato"/>
              <a:ea typeface="Lato"/>
              <a:cs typeface="Lato"/>
              <a:sym typeface="Lato"/>
            </a:endParaRPr>
          </a:p>
        </p:txBody>
      </p:sp>
      <p:pic>
        <p:nvPicPr>
          <p:cNvPr descr="A green bird with leaves&#10;&#10;Description automatically generated" id="197" name="Google Shape;197;g26fa0108288_0_4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g26fa0108288_0_49"/>
          <p:cNvSpPr txBox="1"/>
          <p:nvPr/>
        </p:nvSpPr>
        <p:spPr>
          <a:xfrm>
            <a:off x="4127382" y="1349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203" name="Google Shape;203;g26fa0108288_0_49"/>
          <p:cNvCxnSpPr/>
          <p:nvPr/>
        </p:nvCxnSpPr>
        <p:spPr>
          <a:xfrm>
            <a:off x="4230827" y="2518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04" name="Google Shape;204;g26fa0108288_0_4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5" name="Google Shape;205;g26fa0108288_0_49"/>
          <p:cNvPicPr preferRelativeResize="0"/>
          <p:nvPr/>
        </p:nvPicPr>
        <p:blipFill rotWithShape="1">
          <a:blip r:embed="rId3">
            <a:alphaModFix/>
          </a:blip>
          <a:srcRect b="0" l="1447" r="1437"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206" name="Google Shape;206;g26fa0108288_0_49"/>
          <p:cNvSpPr txBox="1"/>
          <p:nvPr/>
        </p:nvSpPr>
        <p:spPr>
          <a:xfrm>
            <a:off x="4127381" y="2943946"/>
            <a:ext cx="74325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200">
                <a:solidFill>
                  <a:schemeClr val="dk1"/>
                </a:solidFill>
                <a:latin typeface="Lato"/>
                <a:ea typeface="Lato"/>
                <a:cs typeface="Lato"/>
                <a:sym typeface="Lato"/>
              </a:rPr>
              <a:t>Juego de Memorización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“_________________________________________________________________________________________________________________.” (Romanos 1:16)</a:t>
            </a:r>
            <a:endParaRPr sz="3200">
              <a:solidFill>
                <a:schemeClr val="dk1"/>
              </a:solidFill>
              <a:latin typeface="Lato"/>
              <a:ea typeface="Lato"/>
              <a:cs typeface="Lato"/>
              <a:sym typeface="Lato"/>
            </a:endParaRPr>
          </a:p>
        </p:txBody>
      </p:sp>
      <p:pic>
        <p:nvPicPr>
          <p:cNvPr descr="A green bird with leaves&#10;&#10;Description automatically generated" id="207" name="Google Shape;207;g26fa0108288_0_4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g26c0eec2cfd_0_235"/>
          <p:cNvSpPr txBox="1"/>
          <p:nvPr/>
        </p:nvSpPr>
        <p:spPr>
          <a:xfrm>
            <a:off x="4127382" y="2340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213" name="Google Shape;213;g26c0eec2cfd_0_235"/>
          <p:cNvCxnSpPr/>
          <p:nvPr/>
        </p:nvCxnSpPr>
        <p:spPr>
          <a:xfrm>
            <a:off x="4230827" y="3585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14" name="Google Shape;214;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5" name="Google Shape;215;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216" name="Google Shape;216;g26c0eec2cfd_0_235"/>
          <p:cNvSpPr txBox="1"/>
          <p:nvPr/>
        </p:nvSpPr>
        <p:spPr>
          <a:xfrm>
            <a:off x="4127375" y="4010750"/>
            <a:ext cx="777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a:t>
            </a:r>
            <a:r>
              <a:rPr b="1" lang="en-US" sz="3200">
                <a:solidFill>
                  <a:schemeClr val="dk1"/>
                </a:solidFill>
                <a:latin typeface="Lato"/>
                <a:ea typeface="Lato"/>
                <a:cs typeface="Lato"/>
                <a:sym typeface="Lato"/>
              </a:rPr>
              <a:t>Hechos 16:11-40</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217" name="Google Shape;217;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3" name="Google Shape;223;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24" name="Google Shape;224;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Hechos 16:11-40</a:t>
            </a:r>
            <a:endParaRPr b="0" i="0" sz="4800" u="none" cap="none" strike="noStrike">
              <a:solidFill>
                <a:schemeClr val="dk1"/>
              </a:solidFill>
              <a:latin typeface="Lato"/>
              <a:ea typeface="Lato"/>
              <a:cs typeface="Lato"/>
              <a:sym typeface="Lato"/>
            </a:endParaRPr>
          </a:p>
        </p:txBody>
      </p:sp>
      <p:sp>
        <p:nvSpPr>
          <p:cNvPr id="225" name="Google Shape;225;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26" name="Google Shape;226;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27" name="Google Shape;227;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28" name="Google Shape;228;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11"/>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4" name="Google Shape;234;p11"/>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35" name="Google Shape;235;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16:11-40</a:t>
            </a:r>
            <a:endParaRPr b="0" i="0" sz="4800" u="none" cap="none" strike="noStrike">
              <a:solidFill>
                <a:schemeClr val="dk1"/>
              </a:solidFill>
              <a:latin typeface="Lato"/>
              <a:ea typeface="Lato"/>
              <a:cs typeface="Lato"/>
              <a:sym typeface="Lato"/>
            </a:endParaRPr>
          </a:p>
        </p:txBody>
      </p:sp>
      <p:sp>
        <p:nvSpPr>
          <p:cNvPr id="236" name="Google Shape;236;p1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7" name="Google Shape;237;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8" name="Google Shape;238;p1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39" name="Google Shape;239;p11"/>
          <p:cNvPicPr preferRelativeResize="0"/>
          <p:nvPr/>
        </p:nvPicPr>
        <p:blipFill rotWithShape="1">
          <a:blip r:embed="rId4">
            <a:alphaModFix/>
          </a:blip>
          <a:srcRect b="23588" l="7102" r="7639" t="10151"/>
          <a:stretch/>
        </p:blipFill>
        <p:spPr>
          <a:xfrm>
            <a:off x="8577182" y="1617635"/>
            <a:ext cx="1662993" cy="1292389"/>
          </a:xfrm>
          <a:prstGeom prst="rect">
            <a:avLst/>
          </a:prstGeom>
          <a:noFill/>
          <a:ln>
            <a:noFill/>
          </a:ln>
        </p:spPr>
      </p:pic>
      <p:pic>
        <p:nvPicPr>
          <p:cNvPr descr="A green bird with leaves&#10;&#10;Description automatically generated" id="240" name="Google Shape;240;p11"/>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12"/>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46" name="Google Shape;246;p12"/>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47" name="Google Shape;247;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16:11-40</a:t>
            </a:r>
            <a:endParaRPr b="0" i="0" sz="4800" u="none" cap="none" strike="noStrike">
              <a:solidFill>
                <a:schemeClr val="dk1"/>
              </a:solidFill>
              <a:latin typeface="Lato"/>
              <a:ea typeface="Lato"/>
              <a:cs typeface="Lato"/>
              <a:sym typeface="Lato"/>
            </a:endParaRPr>
          </a:p>
        </p:txBody>
      </p:sp>
      <p:sp>
        <p:nvSpPr>
          <p:cNvPr id="248" name="Google Shape;248;p1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9" name="Google Shape;249;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0" name="Google Shape;250;p12"/>
          <p:cNvSpPr txBox="1"/>
          <p:nvPr/>
        </p:nvSpPr>
        <p:spPr>
          <a:xfrm>
            <a:off x="4127381" y="4163146"/>
            <a:ext cx="67281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51" name="Google Shape;251;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52" name="Google Shape;252;p12"/>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1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58" name="Google Shape;258;p1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59" name="Google Shape;259;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16:11-40</a:t>
            </a:r>
            <a:endParaRPr b="0" i="0" sz="4800" u="none" cap="none" strike="noStrike">
              <a:solidFill>
                <a:schemeClr val="dk1"/>
              </a:solidFill>
              <a:latin typeface="Lato"/>
              <a:ea typeface="Lato"/>
              <a:cs typeface="Lato"/>
              <a:sym typeface="Lato"/>
            </a:endParaRPr>
          </a:p>
        </p:txBody>
      </p:sp>
      <p:sp>
        <p:nvSpPr>
          <p:cNvPr id="260" name="Google Shape;260;p1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1" name="Google Shape;261;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2" name="Google Shape;262;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63" name="Google Shape;263;p13"/>
          <p:cNvPicPr preferRelativeResize="0"/>
          <p:nvPr/>
        </p:nvPicPr>
        <p:blipFill rotWithShape="1">
          <a:blip r:embed="rId4">
            <a:alphaModFix/>
          </a:blip>
          <a:srcRect b="0" l="0" r="0" t="0"/>
          <a:stretch/>
        </p:blipFill>
        <p:spPr>
          <a:xfrm>
            <a:off x="9076083" y="1470749"/>
            <a:ext cx="1127705" cy="1374726"/>
          </a:xfrm>
          <a:prstGeom prst="rect">
            <a:avLst/>
          </a:prstGeom>
          <a:noFill/>
          <a:ln>
            <a:noFill/>
          </a:ln>
        </p:spPr>
      </p:pic>
      <p:pic>
        <p:nvPicPr>
          <p:cNvPr descr="A green bird with leaves&#10;&#10;Description automatically generated" id="264" name="Google Shape;264;p13"/>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p14"/>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70" name="Google Shape;270;p14"/>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71" name="Google Shape;271;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16:11-40</a:t>
            </a:r>
            <a:endParaRPr b="0" i="0" sz="4800" u="none" cap="none" strike="noStrike">
              <a:solidFill>
                <a:schemeClr val="dk1"/>
              </a:solidFill>
              <a:latin typeface="Lato"/>
              <a:ea typeface="Lato"/>
              <a:cs typeface="Lato"/>
              <a:sym typeface="Lato"/>
            </a:endParaRPr>
          </a:p>
        </p:txBody>
      </p:sp>
      <p:sp>
        <p:nvSpPr>
          <p:cNvPr id="272" name="Google Shape;272;p1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3" name="Google Shape;273;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4" name="Google Shape;274;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5" name="Google Shape;275;p14"/>
          <p:cNvPicPr preferRelativeResize="0"/>
          <p:nvPr/>
        </p:nvPicPr>
        <p:blipFill rotWithShape="1">
          <a:blip r:embed="rId4">
            <a:alphaModFix/>
          </a:blip>
          <a:srcRect b="0" l="0" r="0" t="0"/>
          <a:stretch/>
        </p:blipFill>
        <p:spPr>
          <a:xfrm>
            <a:off x="9269912" y="1743573"/>
            <a:ext cx="824369" cy="950226"/>
          </a:xfrm>
          <a:prstGeom prst="rect">
            <a:avLst/>
          </a:prstGeom>
          <a:noFill/>
          <a:ln>
            <a:noFill/>
          </a:ln>
        </p:spPr>
      </p:pic>
      <p:pic>
        <p:nvPicPr>
          <p:cNvPr descr="A green bird with leaves&#10;&#10;Description automatically generated" id="276" name="Google Shape;276;p14"/>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p15"/>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82" name="Google Shape;282;p15"/>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83" name="Google Shape;283;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16:11-40</a:t>
            </a:r>
            <a:endParaRPr b="0" i="0" sz="4800" u="none" cap="none" strike="noStrike">
              <a:solidFill>
                <a:schemeClr val="dk1"/>
              </a:solidFill>
              <a:latin typeface="Lato"/>
              <a:ea typeface="Lato"/>
              <a:cs typeface="Lato"/>
              <a:sym typeface="Lato"/>
            </a:endParaRPr>
          </a:p>
        </p:txBody>
      </p:sp>
      <p:sp>
        <p:nvSpPr>
          <p:cNvPr id="284" name="Google Shape;284;p1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5" name="Google Shape;285;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6" name="Google Shape;286;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7" name="Google Shape;287;p15"/>
          <p:cNvPicPr preferRelativeResize="0"/>
          <p:nvPr/>
        </p:nvPicPr>
        <p:blipFill rotWithShape="1">
          <a:blip r:embed="rId4">
            <a:alphaModFix/>
          </a:blip>
          <a:srcRect b="0" l="0" r="0" t="0"/>
          <a:stretch/>
        </p:blipFill>
        <p:spPr>
          <a:xfrm>
            <a:off x="8884044" y="1460358"/>
            <a:ext cx="1405304" cy="1389027"/>
          </a:xfrm>
          <a:prstGeom prst="rect">
            <a:avLst/>
          </a:prstGeom>
          <a:noFill/>
          <a:ln>
            <a:noFill/>
          </a:ln>
        </p:spPr>
      </p:pic>
      <p:pic>
        <p:nvPicPr>
          <p:cNvPr descr="A green bird with leaves&#10;&#10;Description automatically generated" id="288" name="Google Shape;288;p15"/>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16"/>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94" name="Google Shape;294;p16"/>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95" name="Google Shape;295;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16:11-40</a:t>
            </a:r>
            <a:endParaRPr b="0" i="0" sz="4800" u="none" cap="none" strike="noStrike">
              <a:solidFill>
                <a:schemeClr val="dk1"/>
              </a:solidFill>
              <a:latin typeface="Lato"/>
              <a:ea typeface="Lato"/>
              <a:cs typeface="Lato"/>
              <a:sym typeface="Lato"/>
            </a:endParaRPr>
          </a:p>
        </p:txBody>
      </p:sp>
      <p:sp>
        <p:nvSpPr>
          <p:cNvPr id="296" name="Google Shape;296;p1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7" name="Google Shape;297;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8" name="Google Shape;298;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99" name="Google Shape;299;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300" name="Google Shape;300;p16"/>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06" name="Google Shape;306;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07" name="Google Shape;307;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Hechos 16:11-40</a:t>
            </a:r>
            <a:endParaRPr b="0" i="0" sz="3888" u="none" cap="none" strike="noStrike">
              <a:solidFill>
                <a:schemeClr val="dk1"/>
              </a:solidFill>
              <a:latin typeface="Lato"/>
              <a:ea typeface="Lato"/>
              <a:cs typeface="Lato"/>
              <a:sym typeface="Lato"/>
            </a:endParaRPr>
          </a:p>
        </p:txBody>
      </p:sp>
      <p:sp>
        <p:nvSpPr>
          <p:cNvPr id="308" name="Google Shape;308;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09" name="Google Shape;309;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10" name="Google Shape;310;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311" name="Google Shape;311;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p18"/>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17" name="Google Shape;317;p18"/>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18" name="Google Shape;318;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16:11-40</a:t>
            </a:r>
            <a:endParaRPr b="0" i="0" sz="3888" u="none" cap="none" strike="noStrike">
              <a:solidFill>
                <a:schemeClr val="dk1"/>
              </a:solidFill>
              <a:latin typeface="Lato"/>
              <a:ea typeface="Lato"/>
              <a:cs typeface="Lato"/>
              <a:sym typeface="Lato"/>
            </a:endParaRPr>
          </a:p>
        </p:txBody>
      </p:sp>
      <p:sp>
        <p:nvSpPr>
          <p:cNvPr id="319" name="Google Shape;319;p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0" name="Google Shape;320;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21" name="Google Shape;321;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22" name="Google Shape;322;p18"/>
          <p:cNvPicPr preferRelativeResize="0"/>
          <p:nvPr/>
        </p:nvPicPr>
        <p:blipFill rotWithShape="1">
          <a:blip r:embed="rId4">
            <a:alphaModFix/>
          </a:blip>
          <a:srcRect b="0" l="0" r="0" t="0"/>
          <a:stretch/>
        </p:blipFill>
        <p:spPr>
          <a:xfrm>
            <a:off x="9253057" y="1681917"/>
            <a:ext cx="1247432" cy="1167469"/>
          </a:xfrm>
          <a:prstGeom prst="rect">
            <a:avLst/>
          </a:prstGeom>
          <a:noFill/>
          <a:ln>
            <a:noFill/>
          </a:ln>
        </p:spPr>
      </p:pic>
      <p:pic>
        <p:nvPicPr>
          <p:cNvPr descr="A green bird with leaves&#10;&#10;Description automatically generated" id="323" name="Google Shape;323;p18"/>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p19"/>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29" name="Google Shape;329;p19"/>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30" name="Google Shape;330;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16:11-40</a:t>
            </a:r>
            <a:endParaRPr b="0" i="0" sz="3888" u="none" cap="none" strike="noStrike">
              <a:solidFill>
                <a:schemeClr val="dk1"/>
              </a:solidFill>
              <a:latin typeface="Lato"/>
              <a:ea typeface="Lato"/>
              <a:cs typeface="Lato"/>
              <a:sym typeface="Lato"/>
            </a:endParaRPr>
          </a:p>
        </p:txBody>
      </p:sp>
      <p:sp>
        <p:nvSpPr>
          <p:cNvPr id="331" name="Google Shape;331;p1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2" name="Google Shape;332;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33" name="Google Shape;333;p19"/>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34" name="Google Shape;334;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335" name="Google Shape;335;p19"/>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p20"/>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41" name="Google Shape;341;p20"/>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42" name="Google Shape;342;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16:11-40</a:t>
            </a:r>
            <a:endParaRPr b="0" i="0" sz="3888" u="none" cap="none" strike="noStrike">
              <a:solidFill>
                <a:schemeClr val="dk1"/>
              </a:solidFill>
              <a:latin typeface="Lato"/>
              <a:ea typeface="Lato"/>
              <a:cs typeface="Lato"/>
              <a:sym typeface="Lato"/>
            </a:endParaRPr>
          </a:p>
        </p:txBody>
      </p:sp>
      <p:sp>
        <p:nvSpPr>
          <p:cNvPr id="343" name="Google Shape;343;p2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4" name="Google Shape;344;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45" name="Google Shape;345;p20"/>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46" name="Google Shape;346;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47" name="Google Shape;347;p20"/>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1" name="Shape 351"/>
        <p:cNvGrpSpPr/>
        <p:nvPr/>
      </p:nvGrpSpPr>
      <p:grpSpPr>
        <a:xfrm>
          <a:off x="0" y="0"/>
          <a:ext cx="0" cy="0"/>
          <a:chOff x="0" y="0"/>
          <a:chExt cx="0" cy="0"/>
        </a:xfrm>
      </p:grpSpPr>
      <p:sp>
        <p:nvSpPr>
          <p:cNvPr id="352" name="Google Shape;352;p21"/>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53" name="Google Shape;353;p21"/>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54" name="Google Shape;354;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16:11-40</a:t>
            </a:r>
            <a:endParaRPr b="0" i="0" sz="3888" u="none" cap="none" strike="noStrike">
              <a:solidFill>
                <a:schemeClr val="dk1"/>
              </a:solidFill>
              <a:latin typeface="Lato"/>
              <a:ea typeface="Lato"/>
              <a:cs typeface="Lato"/>
              <a:sym typeface="Lato"/>
            </a:endParaRPr>
          </a:p>
        </p:txBody>
      </p:sp>
      <p:sp>
        <p:nvSpPr>
          <p:cNvPr id="355" name="Google Shape;355;p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6" name="Google Shape;356;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57" name="Google Shape;357;p2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58" name="Google Shape;358;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59" name="Google Shape;359;p21"/>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sp>
        <p:nvSpPr>
          <p:cNvPr id="364" name="Google Shape;364;g26fa0108288_0_7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5" name="Google Shape;365;g26fa0108288_0_7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66" name="Google Shape;366;g26fa0108288_0_73"/>
          <p:cNvSpPr txBox="1"/>
          <p:nvPr/>
        </p:nvSpPr>
        <p:spPr>
          <a:xfrm>
            <a:off x="3678449" y="2927925"/>
            <a:ext cx="8094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200">
                <a:solidFill>
                  <a:schemeClr val="dk1"/>
                </a:solidFill>
                <a:latin typeface="Lato"/>
                <a:ea typeface="Lato"/>
                <a:cs typeface="Lato"/>
                <a:sym typeface="Lato"/>
              </a:rPr>
              <a:t>¿Cómo capacitaba Pablo a otras personas? </a:t>
            </a:r>
            <a:endParaRPr b="1" i="0" sz="3200" u="none" cap="none" strike="noStrike">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g26fa0108288_0_156"/>
          <p:cNvSpPr txBox="1"/>
          <p:nvPr/>
        </p:nvSpPr>
        <p:spPr>
          <a:xfrm>
            <a:off x="2308525" y="1155550"/>
            <a:ext cx="9331200" cy="467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Pablo buscó edificar sobre el mensaje básico del evangelio: Cristo crucificado, Cristo resucitado y salvación por fe</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Pablo volvió a visitar personalmente a las iglesias que él fundó de manera de fortalecer a los creyentes en su fe.</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Él utilizó a compañeros de trabajo en la tarea de visitar a las iglesias. Casi siempre viajaba y trabajaba en equipo.  </a:t>
            </a:r>
            <a:endParaRPr sz="3200">
              <a:solidFill>
                <a:schemeClr val="dk1"/>
              </a:solidFill>
              <a:latin typeface="Lato"/>
              <a:ea typeface="Lato"/>
              <a:cs typeface="Lato"/>
              <a:sym typeface="Lato"/>
            </a:endParaRPr>
          </a:p>
        </p:txBody>
      </p:sp>
      <p:sp>
        <p:nvSpPr>
          <p:cNvPr id="372" name="Google Shape;372;g26fa0108288_0_15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73" name="Google Shape;373;g26fa0108288_0_15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 name="Shape 377"/>
        <p:cNvGrpSpPr/>
        <p:nvPr/>
      </p:nvGrpSpPr>
      <p:grpSpPr>
        <a:xfrm>
          <a:off x="0" y="0"/>
          <a:ext cx="0" cy="0"/>
          <a:chOff x="0" y="0"/>
          <a:chExt cx="0" cy="0"/>
        </a:xfrm>
      </p:grpSpPr>
      <p:sp>
        <p:nvSpPr>
          <p:cNvPr id="378" name="Google Shape;378;g26f9efaf544_0_2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9" name="Google Shape;379;g26f9efaf544_0_29"/>
          <p:cNvSpPr txBox="1"/>
          <p:nvPr/>
        </p:nvSpPr>
        <p:spPr>
          <a:xfrm>
            <a:off x="7990377" y="4560500"/>
            <a:ext cx="5118300" cy="7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50">
                <a:solidFill>
                  <a:srgbClr val="009444"/>
                </a:solidFill>
                <a:latin typeface="Lato"/>
                <a:ea typeface="Lato"/>
                <a:cs typeface="Lato"/>
                <a:sym typeface="Lato"/>
              </a:rPr>
              <a:t>Timoteo</a:t>
            </a:r>
            <a:endParaRPr b="0" i="0" sz="4050" u="none" cap="none" strike="noStrike">
              <a:solidFill>
                <a:srgbClr val="009444"/>
              </a:solidFill>
              <a:latin typeface="Lato"/>
              <a:ea typeface="Lato"/>
              <a:cs typeface="Lato"/>
              <a:sym typeface="Lato"/>
            </a:endParaRPr>
          </a:p>
        </p:txBody>
      </p:sp>
      <p:pic>
        <p:nvPicPr>
          <p:cNvPr descr="A green bird with leaves&#10;&#10;Description automatically generated" id="380" name="Google Shape;380;g26f9efaf544_0_2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81" name="Google Shape;381;g26f9efaf544_0_29"/>
          <p:cNvSpPr/>
          <p:nvPr/>
        </p:nvSpPr>
        <p:spPr>
          <a:xfrm>
            <a:off x="852400" y="1087549"/>
            <a:ext cx="204600" cy="46827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2" name="Google Shape;382;g26f9efaf544_0_29"/>
          <p:cNvPicPr preferRelativeResize="0"/>
          <p:nvPr/>
        </p:nvPicPr>
        <p:blipFill rotWithShape="1">
          <a:blip r:embed="rId4">
            <a:alphaModFix/>
          </a:blip>
          <a:srcRect b="0" l="20159" r="10708" t="0"/>
          <a:stretch/>
        </p:blipFill>
        <p:spPr>
          <a:xfrm>
            <a:off x="1057000" y="1087550"/>
            <a:ext cx="6474651" cy="468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7</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En Filipos</a:t>
            </a:r>
            <a:endParaRPr b="0" i="0" sz="3888" u="none" cap="none" strike="noStrike">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Hechos 16:11-40</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g26fa0108288_0_240"/>
          <p:cNvSpPr txBox="1"/>
          <p:nvPr/>
        </p:nvSpPr>
        <p:spPr>
          <a:xfrm>
            <a:off x="2308525" y="2069950"/>
            <a:ext cx="9331200" cy="270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A través de sus cartas, Pablo nutrió a las congregaciones que él fundó</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Pablo estableció iglesias indígenas</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Pablo capacitó a aquellos que él había evangelizado y que estableció iglesias indígenas. </a:t>
            </a:r>
            <a:endParaRPr sz="3200">
              <a:solidFill>
                <a:schemeClr val="dk1"/>
              </a:solidFill>
              <a:latin typeface="Lato"/>
              <a:ea typeface="Lato"/>
              <a:cs typeface="Lato"/>
              <a:sym typeface="Lato"/>
            </a:endParaRPr>
          </a:p>
        </p:txBody>
      </p:sp>
      <p:sp>
        <p:nvSpPr>
          <p:cNvPr id="388" name="Google Shape;388;g26fa0108288_0_24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89" name="Google Shape;389;g26fa0108288_0_24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
        <p:nvSpPr>
          <p:cNvPr id="394" name="Google Shape;394;g26fa0108288_0_25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5" name="Google Shape;395;g26fa0108288_0_25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96" name="Google Shape;396;g26fa0108288_0_250"/>
          <p:cNvSpPr txBox="1"/>
          <p:nvPr/>
        </p:nvSpPr>
        <p:spPr>
          <a:xfrm>
            <a:off x="3678456" y="2623121"/>
            <a:ext cx="74325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200">
                <a:solidFill>
                  <a:schemeClr val="dk1"/>
                </a:solidFill>
                <a:latin typeface="Lato"/>
                <a:ea typeface="Lato"/>
                <a:cs typeface="Lato"/>
                <a:sym typeface="Lato"/>
              </a:rPr>
              <a:t>¿Por qué es tan importante capacitar a otros para participar en la obra del evangelio? </a:t>
            </a:r>
            <a:endParaRPr b="1" i="0" sz="3200" u="none" cap="none" strike="noStrike">
              <a:solidFill>
                <a:schemeClr val="dk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sp>
        <p:nvSpPr>
          <p:cNvPr id="401" name="Google Shape;401;g26fa0108288_0_25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2" name="Google Shape;402;g26fa0108288_0_25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403" name="Google Shape;403;g26fa0108288_0_257"/>
          <p:cNvSpPr txBox="1"/>
          <p:nvPr/>
        </p:nvSpPr>
        <p:spPr>
          <a:xfrm>
            <a:off x="3959950" y="812600"/>
            <a:ext cx="7379400" cy="538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Por tanto, vayan y hagan </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discípulos de todas las naciones, bautizándolos en el nombre del Padre y del Hijo y del Espíritu Santo, enseñándoles a obedecer todo lo que les he mandado a ustedes. Y les aseguro que estaré con ustedes siempre, hasta el fin del mundo.</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Mateo 28:19-20</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404" name="Google Shape;404;g26fa0108288_0_25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sp>
        <p:nvSpPr>
          <p:cNvPr id="409" name="Google Shape;409;g26fa0108288_0_33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0" name="Google Shape;410;g26fa0108288_0_33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411" name="Google Shape;411;g26fa0108288_0_339"/>
          <p:cNvSpPr txBox="1"/>
          <p:nvPr/>
        </p:nvSpPr>
        <p:spPr>
          <a:xfrm>
            <a:off x="3678456" y="2775521"/>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200">
                <a:solidFill>
                  <a:schemeClr val="dk1"/>
                </a:solidFill>
                <a:latin typeface="Lato"/>
                <a:ea typeface="Lato"/>
                <a:cs typeface="Lato"/>
                <a:sym typeface="Lato"/>
              </a:rPr>
              <a:t>¿Cómo intenta Academia Cristo a seguir el ejemplo de Pablo al entrenar a otros? </a:t>
            </a:r>
            <a:endParaRPr b="1" i="0" sz="3200" u="none" cap="none" strike="noStrike">
              <a:solidFill>
                <a:schemeClr val="dk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5" name="Shape 415"/>
        <p:cNvGrpSpPr/>
        <p:nvPr/>
      </p:nvGrpSpPr>
      <p:grpSpPr>
        <a:xfrm>
          <a:off x="0" y="0"/>
          <a:ext cx="0" cy="0"/>
          <a:chOff x="0" y="0"/>
          <a:chExt cx="0" cy="0"/>
        </a:xfrm>
      </p:grpSpPr>
      <p:sp>
        <p:nvSpPr>
          <p:cNvPr id="416" name="Google Shape;416;g26fa0108288_0_346"/>
          <p:cNvSpPr txBox="1"/>
          <p:nvPr/>
        </p:nvSpPr>
        <p:spPr>
          <a:xfrm>
            <a:off x="2308525" y="1841350"/>
            <a:ext cx="9331200" cy="320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Compartimos el privilegio del evangelio</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“Testigos de la gracia de Dios”</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El propósito de Academia Cristo es:</a:t>
            </a:r>
            <a:endParaRPr sz="3200">
              <a:solidFill>
                <a:schemeClr val="dk1"/>
              </a:solidFill>
              <a:latin typeface="Lato"/>
              <a:ea typeface="Lato"/>
              <a:cs typeface="Lato"/>
              <a:sym typeface="Lato"/>
            </a:endParaRPr>
          </a:p>
          <a:p>
            <a:pPr indent="-431800" lvl="1" marL="9144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Crecer en la Palabra</a:t>
            </a:r>
            <a:endParaRPr sz="3200">
              <a:solidFill>
                <a:schemeClr val="dk1"/>
              </a:solidFill>
              <a:latin typeface="Lato"/>
              <a:ea typeface="Lato"/>
              <a:cs typeface="Lato"/>
              <a:sym typeface="Lato"/>
            </a:endParaRPr>
          </a:p>
          <a:p>
            <a:pPr indent="-431800" lvl="1" marL="9144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Capacitación para cumplir la Gran Comisión</a:t>
            </a:r>
            <a:endParaRPr sz="3200">
              <a:solidFill>
                <a:schemeClr val="dk1"/>
              </a:solidFill>
              <a:latin typeface="Lato"/>
              <a:ea typeface="Lato"/>
              <a:cs typeface="Lato"/>
              <a:sym typeface="Lato"/>
            </a:endParaRPr>
          </a:p>
          <a:p>
            <a:pPr indent="-431800" lvl="1" marL="9144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Llevar la Palabra a otros</a:t>
            </a:r>
            <a:endParaRPr sz="3200">
              <a:solidFill>
                <a:schemeClr val="dk1"/>
              </a:solidFill>
              <a:latin typeface="Lato"/>
              <a:ea typeface="Lato"/>
              <a:cs typeface="Lato"/>
              <a:sym typeface="Lato"/>
            </a:endParaRPr>
          </a:p>
        </p:txBody>
      </p:sp>
      <p:sp>
        <p:nvSpPr>
          <p:cNvPr id="417" name="Google Shape;417;g26fa0108288_0_3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418" name="Google Shape;418;g26fa0108288_0_34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g26ba99a7413_0_633"/>
          <p:cNvSpPr txBox="1"/>
          <p:nvPr/>
        </p:nvSpPr>
        <p:spPr>
          <a:xfrm>
            <a:off x="3746382" y="18830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424" name="Google Shape;424;g26ba99a7413_0_633"/>
          <p:cNvCxnSpPr/>
          <p:nvPr/>
        </p:nvCxnSpPr>
        <p:spPr>
          <a:xfrm>
            <a:off x="3849827" y="2975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25" name="Google Shape;425;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6" name="Google Shape;426;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427" name="Google Shape;427;g26ba99a7413_0_633"/>
          <p:cNvSpPr txBox="1"/>
          <p:nvPr/>
        </p:nvSpPr>
        <p:spPr>
          <a:xfrm>
            <a:off x="3746375" y="3252850"/>
            <a:ext cx="8291100" cy="17238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Ver el video de lección </a:t>
            </a:r>
            <a:r>
              <a:rPr b="1" lang="en-US" sz="3200">
                <a:solidFill>
                  <a:schemeClr val="dk1"/>
                </a:solidFill>
                <a:latin typeface="Lato"/>
                <a:ea typeface="Lato"/>
                <a:cs typeface="Lato"/>
                <a:sym typeface="Lato"/>
              </a:rPr>
              <a:t>8</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Dar un vistazo a </a:t>
            </a:r>
            <a:r>
              <a:rPr b="1" i="0" lang="en-US" sz="3200" u="none" cap="none" strike="noStrike">
                <a:solidFill>
                  <a:schemeClr val="dk1"/>
                </a:solidFill>
                <a:latin typeface="Lato"/>
                <a:ea typeface="Lato"/>
                <a:cs typeface="Lato"/>
                <a:sym typeface="Lato"/>
              </a:rPr>
              <a:t>Hechos 23-</a:t>
            </a:r>
            <a:r>
              <a:rPr b="1" lang="en-US" sz="3200">
                <a:solidFill>
                  <a:schemeClr val="dk1"/>
                </a:solidFill>
                <a:latin typeface="Lato"/>
                <a:ea typeface="Lato"/>
                <a:cs typeface="Lato"/>
                <a:sym typeface="Lato"/>
              </a:rPr>
              <a:t>28</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Leer </a:t>
            </a:r>
            <a:r>
              <a:rPr b="1" lang="en-US" sz="3200">
                <a:solidFill>
                  <a:schemeClr val="dk1"/>
                </a:solidFill>
                <a:latin typeface="Lato"/>
                <a:ea typeface="Lato"/>
                <a:cs typeface="Lato"/>
                <a:sym typeface="Lato"/>
              </a:rPr>
              <a:t>Hechos 28:16-31 </a:t>
            </a:r>
            <a:r>
              <a:rPr b="1" i="0" lang="en-US" sz="3200" u="none" cap="none" strike="noStrike">
                <a:solidFill>
                  <a:schemeClr val="dk1"/>
                </a:solidFill>
                <a:latin typeface="Lato"/>
                <a:ea typeface="Lato"/>
                <a:cs typeface="Lato"/>
                <a:sym typeface="Lato"/>
              </a:rPr>
              <a:t>en sus Biblias</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428" name="Google Shape;428;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2" name="Shape 432"/>
        <p:cNvGrpSpPr/>
        <p:nvPr/>
      </p:nvGrpSpPr>
      <p:grpSpPr>
        <a:xfrm>
          <a:off x="0" y="0"/>
          <a:ext cx="0" cy="0"/>
          <a:chOff x="0" y="0"/>
          <a:chExt cx="0" cy="0"/>
        </a:xfrm>
      </p:grpSpPr>
      <p:sp>
        <p:nvSpPr>
          <p:cNvPr id="433" name="Google Shape;433;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434" name="Google Shape;434;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35" name="Google Shape;435;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36" name="Google Shape;436;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0" name="Shape 440"/>
        <p:cNvGrpSpPr/>
        <p:nvPr/>
      </p:nvGrpSpPr>
      <p:grpSpPr>
        <a:xfrm>
          <a:off x="0" y="0"/>
          <a:ext cx="0" cy="0"/>
          <a:chOff x="0" y="0"/>
          <a:chExt cx="0" cy="0"/>
        </a:xfrm>
      </p:grpSpPr>
      <p:sp>
        <p:nvSpPr>
          <p:cNvPr id="441" name="Google Shape;441;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442" name="Google Shape;442;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43" name="Google Shape;443;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44" name="Google Shape;444;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0" name="Google Shape;450;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51" name="Google Shape;451;g2ac1ba269cb_0_46"/>
          <p:cNvPicPr preferRelativeResize="0"/>
          <p:nvPr/>
        </p:nvPicPr>
        <p:blipFill rotWithShape="1">
          <a:blip r:embed="rId3">
            <a:alphaModFix/>
          </a:blip>
          <a:srcRect b="8234" l="17158" r="29536" t="8251"/>
          <a:stretch/>
        </p:blipFill>
        <p:spPr>
          <a:xfrm>
            <a:off x="6580094" y="810985"/>
            <a:ext cx="5007425" cy="5236029"/>
          </a:xfrm>
          <a:prstGeom prst="rect">
            <a:avLst/>
          </a:prstGeom>
          <a:noFill/>
          <a:ln>
            <a:noFill/>
          </a:ln>
        </p:spPr>
      </p:pic>
      <p:pic>
        <p:nvPicPr>
          <p:cNvPr descr="A logo with a cross and a bird&#10;&#10;Description automatically generated" id="452" name="Google Shape;452;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453" name="Google Shape;453;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54" name="Google Shape;454;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5" name="Google Shape;455;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9353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Cuatro “C” para leer y entender Hechos 16:11-40</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Explicar cómo Pablo capacitaba a otras personas y la importancia de capacitar a otros en la obra del evangelio</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137" name="Google Shape;137;p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g26f6cf9f9e9_0_136"/>
          <p:cNvSpPr txBox="1"/>
          <p:nvPr/>
        </p:nvSpPr>
        <p:spPr>
          <a:xfrm>
            <a:off x="4127382" y="16544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143" name="Google Shape;143;g26f6cf9f9e9_0_13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44" name="Google Shape;144;g26f6cf9f9e9_0_13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45" name="Google Shape;145;g26f6cf9f9e9_0_136"/>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cxnSp>
        <p:nvCxnSpPr>
          <p:cNvPr id="146" name="Google Shape;146;g26f6cf9f9e9_0_136"/>
          <p:cNvCxnSpPr/>
          <p:nvPr/>
        </p:nvCxnSpPr>
        <p:spPr>
          <a:xfrm>
            <a:off x="4230827" y="2670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47" name="Google Shape;147;g26f6cf9f9e9_0_136"/>
          <p:cNvSpPr txBox="1"/>
          <p:nvPr/>
        </p:nvSpPr>
        <p:spPr>
          <a:xfrm>
            <a:off x="4127375" y="3020150"/>
            <a:ext cx="71895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latin typeface="Lato"/>
                <a:ea typeface="Lato"/>
                <a:cs typeface="Lato"/>
                <a:sym typeface="Lato"/>
              </a:rPr>
              <a:t> Explique cómo Pablo capacitaba a otras personas. En tu respuesta nombre a por lo menos a 4 personas con quien Pablo trabajaba.</a:t>
            </a:r>
            <a:endParaRPr b="0" i="0" sz="3200" u="none" cap="none" strike="noStrik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g26fa0108288_0_6"/>
          <p:cNvSpPr txBox="1"/>
          <p:nvPr/>
        </p:nvSpPr>
        <p:spPr>
          <a:xfrm>
            <a:off x="4127382" y="1044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153" name="Google Shape;153;g26fa0108288_0_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54" name="Google Shape;154;g26fa0108288_0_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55" name="Google Shape;155;g26fa0108288_0_6"/>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cxnSp>
        <p:nvCxnSpPr>
          <p:cNvPr id="156" name="Google Shape;156;g26fa0108288_0_6"/>
          <p:cNvCxnSpPr/>
          <p:nvPr/>
        </p:nvCxnSpPr>
        <p:spPr>
          <a:xfrm>
            <a:off x="4230827" y="2061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7" name="Google Shape;157;g26fa0108288_0_6"/>
          <p:cNvSpPr txBox="1"/>
          <p:nvPr/>
        </p:nvSpPr>
        <p:spPr>
          <a:xfrm>
            <a:off x="4127375" y="2410550"/>
            <a:ext cx="7189500" cy="35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 ¿Por qué es tan importante capacitar </a:t>
            </a:r>
            <a:endParaRPr sz="3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a otras para participar en la obra del evangelio?</a:t>
            </a:r>
            <a:endParaRPr sz="3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latin typeface="Lato"/>
                <a:ea typeface="Lato"/>
                <a:cs typeface="Lato"/>
                <a:sym typeface="Lato"/>
              </a:rPr>
              <a:t>¿Cómo intenta Academia Cristo a seguir el ejemplo de Pablo al entrenar </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latin typeface="Lato"/>
                <a:ea typeface="Lato"/>
                <a:cs typeface="Lato"/>
                <a:sym typeface="Lato"/>
              </a:rPr>
              <a:t>a otros?</a:t>
            </a:r>
            <a:endParaRPr sz="320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6c0eec2cfd_0_221"/>
          <p:cNvSpPr txBox="1"/>
          <p:nvPr/>
        </p:nvSpPr>
        <p:spPr>
          <a:xfrm>
            <a:off x="4127382" y="1349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63" name="Google Shape;163;g26c0eec2cfd_0_221"/>
          <p:cNvCxnSpPr/>
          <p:nvPr/>
        </p:nvCxnSpPr>
        <p:spPr>
          <a:xfrm>
            <a:off x="4230827" y="2518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64" name="Google Shape;164;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5" name="Google Shape;165;g26c0eec2cfd_0_221"/>
          <p:cNvPicPr preferRelativeResize="0"/>
          <p:nvPr/>
        </p:nvPicPr>
        <p:blipFill rotWithShape="1">
          <a:blip r:embed="rId3">
            <a:alphaModFix/>
          </a:blip>
          <a:srcRect b="0" l="1447" r="1436"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66" name="Google Shape;166;g26c0eec2cfd_0_221"/>
          <p:cNvSpPr txBox="1"/>
          <p:nvPr/>
        </p:nvSpPr>
        <p:spPr>
          <a:xfrm>
            <a:off x="4127381" y="2943946"/>
            <a:ext cx="74325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200">
                <a:solidFill>
                  <a:schemeClr val="dk1"/>
                </a:solidFill>
                <a:latin typeface="Lato"/>
                <a:ea typeface="Lato"/>
                <a:cs typeface="Lato"/>
                <a:sym typeface="Lato"/>
              </a:rPr>
              <a:t>Juego de Memorización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“No me avergüenzo del evangelio, pues es poder de Dios para la salvación de todos los que creen.” (Romanos 1:16)</a:t>
            </a:r>
            <a:endParaRPr sz="3200">
              <a:solidFill>
                <a:schemeClr val="dk1"/>
              </a:solidFill>
              <a:latin typeface="Lato"/>
              <a:ea typeface="Lato"/>
              <a:cs typeface="Lato"/>
              <a:sym typeface="Lato"/>
            </a:endParaRPr>
          </a:p>
        </p:txBody>
      </p:sp>
      <p:pic>
        <p:nvPicPr>
          <p:cNvPr descr="A green bird with leaves&#10;&#10;Description automatically generated" id="167" name="Google Shape;167;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