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Overlock" panose="02000506030000020004" pitchFamily="2" charset="77"/>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iaG01Vikfe30cClUG6vYYJxS3JB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3333"/>
  </p:normalViewPr>
  <p:slideViewPr>
    <p:cSldViewPr snapToGrid="0">
      <p:cViewPr varScale="1">
        <p:scale>
          <a:sx n="62" d="100"/>
          <a:sy n="62" d="100"/>
        </p:scale>
        <p:origin x="19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3"/>
          <p:cNvSpPr>
            <a:spLocks noGrp="1"/>
          </p:cNvSpPr>
          <p:nvPr>
            <p:ph type="pic" idx="2"/>
          </p:nvPr>
        </p:nvSpPr>
        <p:spPr>
          <a:xfrm>
            <a:off x="5183188" y="987425"/>
            <a:ext cx="6172200" cy="4873625"/>
          </a:xfrm>
          <a:prstGeom prst="rect">
            <a:avLst/>
          </a:prstGeom>
          <a:noFill/>
          <a:ln>
            <a:noFill/>
          </a:ln>
        </p:spPr>
      </p:sp>
      <p:sp>
        <p:nvSpPr>
          <p:cNvPr id="68" name="Google Shape;68;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Screen Clipping"/>
          <p:cNvPicPr preferRelativeResize="0"/>
          <p:nvPr/>
        </p:nvPicPr>
        <p:blipFill rotWithShape="1">
          <a:blip r:embed="rId3">
            <a:alphaModFix/>
          </a:blip>
          <a:srcRect/>
          <a:stretch/>
        </p:blipFill>
        <p:spPr>
          <a:xfrm>
            <a:off x="1695109" y="523366"/>
            <a:ext cx="8878298" cy="58266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10"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66" name="Google Shape;166;p10"/>
          <p:cNvSpPr txBox="1"/>
          <p:nvPr/>
        </p:nvSpPr>
        <p:spPr>
          <a:xfrm>
            <a:off x="1114873" y="261014"/>
            <a:ext cx="101073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dirty="0">
                <a:solidFill>
                  <a:srgbClr val="5F3913"/>
                </a:solidFill>
                <a:latin typeface="Overlock"/>
                <a:ea typeface="Overlock"/>
                <a:cs typeface="Overlock"/>
                <a:sym typeface="Overlock"/>
              </a:rPr>
              <a:t>¿Cómo distorsionó Satanás el propósito de Dios y qué nos dice eso acerca de Satanás? </a:t>
            </a:r>
            <a:endParaRPr sz="3600" dirty="0">
              <a:solidFill>
                <a:srgbClr val="5F3913"/>
              </a:solidFill>
              <a:latin typeface="Overlock"/>
              <a:ea typeface="Overlock"/>
              <a:cs typeface="Overlock"/>
              <a:sym typeface="Overlock"/>
            </a:endParaRPr>
          </a:p>
        </p:txBody>
      </p:sp>
      <p:sp>
        <p:nvSpPr>
          <p:cNvPr id="167" name="Google Shape;167;p10"/>
          <p:cNvSpPr txBox="1"/>
          <p:nvPr/>
        </p:nvSpPr>
        <p:spPr>
          <a:xfrm>
            <a:off x="749400" y="1567567"/>
            <a:ext cx="10838329" cy="470898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18443"/>
              </a:buClr>
              <a:buSzPts val="3000"/>
              <a:buFont typeface="Arial"/>
              <a:buChar char="•"/>
            </a:pPr>
            <a:r>
              <a:rPr lang="es-ES" sz="3000" dirty="0">
                <a:solidFill>
                  <a:srgbClr val="018443"/>
                </a:solidFill>
                <a:latin typeface="Overlock"/>
                <a:ea typeface="Overlock"/>
                <a:cs typeface="Overlock"/>
                <a:sym typeface="Overlock"/>
              </a:rPr>
              <a:t>Adán y Eva no eran robots. Obedecer (adorar) o no obedecer les fue una opción, un acto de su libre albedrío. </a:t>
            </a:r>
            <a:endParaRPr dirty="0"/>
          </a:p>
          <a:p>
            <a:pPr marL="285750" marR="0" lvl="0" indent="-285750" algn="l" rtl="0">
              <a:spcBef>
                <a:spcPts val="0"/>
              </a:spcBef>
              <a:spcAft>
                <a:spcPts val="0"/>
              </a:spcAft>
              <a:buClr>
                <a:srgbClr val="5F3913"/>
              </a:buClr>
              <a:buSzPts val="3000"/>
              <a:buFont typeface="Arial"/>
              <a:buChar char="•"/>
            </a:pPr>
            <a:r>
              <a:rPr lang="es-ES" sz="3000" dirty="0">
                <a:solidFill>
                  <a:srgbClr val="5F3913"/>
                </a:solidFill>
                <a:latin typeface="Overlock"/>
                <a:ea typeface="Overlock"/>
                <a:cs typeface="Overlock"/>
                <a:sym typeface="Overlock"/>
              </a:rPr>
              <a:t>El diablo comenzó arrojando dudas en la mente de Eva: “¿Así que Dios les ha dicho a ustedes..?” </a:t>
            </a:r>
            <a:endParaRPr dirty="0"/>
          </a:p>
          <a:p>
            <a:pPr marL="285750" marR="0" lvl="0" indent="-285750" algn="l" rtl="0">
              <a:spcBef>
                <a:spcPts val="0"/>
              </a:spcBef>
              <a:spcAft>
                <a:spcPts val="0"/>
              </a:spcAft>
              <a:buClr>
                <a:srgbClr val="018443"/>
              </a:buClr>
              <a:buSzPts val="3000"/>
              <a:buFont typeface="Arial"/>
              <a:buChar char="•"/>
            </a:pPr>
            <a:r>
              <a:rPr lang="es-ES" sz="3000" dirty="0">
                <a:solidFill>
                  <a:srgbClr val="018443"/>
                </a:solidFill>
                <a:latin typeface="Overlock"/>
                <a:ea typeface="Overlock"/>
                <a:cs typeface="Overlock"/>
                <a:sym typeface="Overlock"/>
              </a:rPr>
              <a:t>Luego, acusó a Dios de motivos egoístas: Dios sabe que si comes de esa fruta, serás tan poderoso como él. </a:t>
            </a:r>
            <a:endParaRPr dirty="0"/>
          </a:p>
          <a:p>
            <a:pPr marL="285750" marR="0" lvl="0" indent="-285750" algn="l" rtl="0">
              <a:spcBef>
                <a:spcPts val="0"/>
              </a:spcBef>
              <a:spcAft>
                <a:spcPts val="0"/>
              </a:spcAft>
              <a:buClr>
                <a:srgbClr val="5F3913"/>
              </a:buClr>
              <a:buSzPts val="3000"/>
              <a:buFont typeface="Arial"/>
              <a:buChar char="•"/>
            </a:pPr>
            <a:r>
              <a:rPr lang="es-ES" sz="3000" dirty="0">
                <a:solidFill>
                  <a:srgbClr val="5F3913"/>
                </a:solidFill>
                <a:latin typeface="Overlock"/>
                <a:ea typeface="Overlock"/>
                <a:cs typeface="Overlock"/>
                <a:sym typeface="Overlock"/>
              </a:rPr>
              <a:t>El golpe final fue una apelación a una sensación de justa indignación: ¿vas a dejar que sus motivos egoístas te detengan?</a:t>
            </a:r>
            <a:endParaRPr dirty="0"/>
          </a:p>
          <a:p>
            <a:pPr marL="285750" marR="0" lvl="0" indent="-285750" algn="l" rtl="0">
              <a:spcBef>
                <a:spcPts val="0"/>
              </a:spcBef>
              <a:spcAft>
                <a:spcPts val="0"/>
              </a:spcAft>
              <a:buClr>
                <a:srgbClr val="018443"/>
              </a:buClr>
              <a:buSzPts val="3000"/>
              <a:buFont typeface="Arial"/>
              <a:buChar char="•"/>
            </a:pPr>
            <a:r>
              <a:rPr lang="es-ES" sz="3000" dirty="0">
                <a:solidFill>
                  <a:srgbClr val="018443"/>
                </a:solidFill>
                <a:latin typeface="Overlock"/>
                <a:ea typeface="Overlock"/>
                <a:cs typeface="Overlock"/>
                <a:sym typeface="Overlock"/>
              </a:rPr>
              <a:t>Lamentablemente, Eva se convirtió en víctima de las tácticas del diablo. </a:t>
            </a:r>
            <a:endParaRPr sz="3000" dirty="0">
              <a:solidFill>
                <a:srgbClr val="018443"/>
              </a:solidFill>
              <a:latin typeface="Overlock"/>
              <a:ea typeface="Overlock"/>
              <a:cs typeface="Overlock"/>
              <a:sym typeface="Overlock"/>
            </a:endParaRPr>
          </a:p>
        </p:txBody>
      </p:sp>
      <p:sp>
        <p:nvSpPr>
          <p:cNvPr id="168" name="Google Shape;168;p10"/>
          <p:cNvSpPr txBox="1"/>
          <p:nvPr/>
        </p:nvSpPr>
        <p:spPr>
          <a:xfrm>
            <a:off x="488514" y="6276548"/>
            <a:ext cx="15410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10</a:t>
            </a:r>
            <a:endParaRPr/>
          </a:p>
        </p:txBody>
      </p:sp>
      <p:cxnSp>
        <p:nvCxnSpPr>
          <p:cNvPr id="169" name="Google Shape;169;p10"/>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 calcmode="lin" valueType="num">
                                      <p:cBhvr additive="base">
                                        <p:cTn id="7" dur="500"/>
                                        <p:tgtEl>
                                          <p:spTgt spid="1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7">
                                            <p:txEl>
                                              <p:pRg st="1" end="1"/>
                                            </p:txEl>
                                          </p:spTgt>
                                        </p:tgtEl>
                                        <p:attrNameLst>
                                          <p:attrName>style.visibility</p:attrName>
                                        </p:attrNameLst>
                                      </p:cBhvr>
                                      <p:to>
                                        <p:strVal val="visible"/>
                                      </p:to>
                                    </p:set>
                                    <p:anim calcmode="lin" valueType="num">
                                      <p:cBhvr additive="base">
                                        <p:cTn id="12" dur="500"/>
                                        <p:tgtEl>
                                          <p:spTgt spid="1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7">
                                            <p:txEl>
                                              <p:pRg st="2" end="2"/>
                                            </p:txEl>
                                          </p:spTgt>
                                        </p:tgtEl>
                                        <p:attrNameLst>
                                          <p:attrName>style.visibility</p:attrName>
                                        </p:attrNameLst>
                                      </p:cBhvr>
                                      <p:to>
                                        <p:strVal val="visible"/>
                                      </p:to>
                                    </p:set>
                                    <p:anim calcmode="lin" valueType="num">
                                      <p:cBhvr additive="base">
                                        <p:cTn id="17" dur="500"/>
                                        <p:tgtEl>
                                          <p:spTgt spid="1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7">
                                            <p:txEl>
                                              <p:pRg st="3" end="3"/>
                                            </p:txEl>
                                          </p:spTgt>
                                        </p:tgtEl>
                                        <p:attrNameLst>
                                          <p:attrName>style.visibility</p:attrName>
                                        </p:attrNameLst>
                                      </p:cBhvr>
                                      <p:to>
                                        <p:strVal val="visible"/>
                                      </p:to>
                                    </p:set>
                                    <p:anim calcmode="lin" valueType="num">
                                      <p:cBhvr additive="base">
                                        <p:cTn id="22" dur="500"/>
                                        <p:tgtEl>
                                          <p:spTgt spid="1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7">
                                            <p:txEl>
                                              <p:pRg st="4" end="4"/>
                                            </p:txEl>
                                          </p:spTgt>
                                        </p:tgtEl>
                                        <p:attrNameLst>
                                          <p:attrName>style.visibility</p:attrName>
                                        </p:attrNameLst>
                                      </p:cBhvr>
                                      <p:to>
                                        <p:strVal val="visible"/>
                                      </p:to>
                                    </p:set>
                                    <p:anim calcmode="lin" valueType="num">
                                      <p:cBhvr additive="base">
                                        <p:cTn id="27" dur="500"/>
                                        <p:tgtEl>
                                          <p:spTgt spid="16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1"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75" name="Google Shape;175;p11"/>
          <p:cNvSpPr txBox="1"/>
          <p:nvPr/>
        </p:nvSpPr>
        <p:spPr>
          <a:xfrm>
            <a:off x="986508" y="1601516"/>
            <a:ext cx="10364114"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¿Cómo fue la vida de adoración de Adán y Eva antes y después de la caída en pecado? </a:t>
            </a:r>
            <a:endParaRPr sz="4400" dirty="0">
              <a:solidFill>
                <a:srgbClr val="5F3913"/>
              </a:solidFill>
              <a:latin typeface="Overlock"/>
              <a:ea typeface="Overlock"/>
              <a:cs typeface="Overlock"/>
              <a:sym typeface="Overlock"/>
            </a:endParaRPr>
          </a:p>
        </p:txBody>
      </p:sp>
      <p:sp>
        <p:nvSpPr>
          <p:cNvPr id="176" name="Google Shape;176;p11"/>
          <p:cNvSpPr txBox="1"/>
          <p:nvPr/>
        </p:nvSpPr>
        <p:spPr>
          <a:xfrm>
            <a:off x="1123606" y="3848661"/>
            <a:ext cx="9944788" cy="707846"/>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018443"/>
                </a:solidFill>
                <a:latin typeface="Overlock"/>
                <a:ea typeface="Overlock"/>
                <a:cs typeface="Overlock"/>
                <a:sym typeface="Overlock"/>
              </a:rPr>
              <a:t>Comparemos, veamos lo que otros han dicho</a:t>
            </a:r>
            <a:endParaRPr sz="4000" dirty="0">
              <a:solidFill>
                <a:srgbClr val="018443"/>
              </a:solidFill>
              <a:latin typeface="Overlock"/>
              <a:ea typeface="Overlock"/>
              <a:cs typeface="Overlock"/>
              <a:sym typeface="Overlock"/>
            </a:endParaRPr>
          </a:p>
        </p:txBody>
      </p:sp>
      <p:sp>
        <p:nvSpPr>
          <p:cNvPr id="177" name="Google Shape;177;p11"/>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11</a:t>
            </a:r>
            <a:endParaRPr/>
          </a:p>
        </p:txBody>
      </p:sp>
      <p:cxnSp>
        <p:nvCxnSpPr>
          <p:cNvPr id="178" name="Google Shape;178;p11"/>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 calcmode="lin" valueType="num">
                                      <p:cBhvr additive="base">
                                        <p:cTn id="7" dur="500"/>
                                        <p:tgtEl>
                                          <p:spTgt spid="1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1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84" name="Google Shape;184;p12"/>
          <p:cNvSpPr txBox="1"/>
          <p:nvPr/>
        </p:nvSpPr>
        <p:spPr>
          <a:xfrm>
            <a:off x="1027330" y="291795"/>
            <a:ext cx="10364114"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a:solidFill>
                  <a:srgbClr val="5F3913"/>
                </a:solidFill>
                <a:latin typeface="Overlock"/>
                <a:ea typeface="Overlock"/>
                <a:cs typeface="Overlock"/>
                <a:sym typeface="Overlock"/>
              </a:rPr>
              <a:t>¿Cómo fue la vida de adoración de Adán y Eva antes y después de la caída en pecado? </a:t>
            </a:r>
            <a:endParaRPr sz="3600">
              <a:solidFill>
                <a:srgbClr val="5F3913"/>
              </a:solidFill>
              <a:latin typeface="Overlock"/>
              <a:ea typeface="Overlock"/>
              <a:cs typeface="Overlock"/>
              <a:sym typeface="Overlock"/>
            </a:endParaRPr>
          </a:p>
        </p:txBody>
      </p:sp>
      <p:sp>
        <p:nvSpPr>
          <p:cNvPr id="185" name="Google Shape;185;p12"/>
          <p:cNvSpPr txBox="1"/>
          <p:nvPr/>
        </p:nvSpPr>
        <p:spPr>
          <a:xfrm>
            <a:off x="1111923" y="1779127"/>
            <a:ext cx="10194928" cy="470898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18443"/>
              </a:buClr>
              <a:buSzPts val="3000"/>
              <a:buFont typeface="Arial"/>
              <a:buChar char="•"/>
            </a:pPr>
            <a:r>
              <a:rPr lang="es-ES" sz="3000" dirty="0">
                <a:solidFill>
                  <a:srgbClr val="018443"/>
                </a:solidFill>
                <a:latin typeface="Overlock"/>
                <a:ea typeface="Overlock"/>
                <a:cs typeface="Overlock"/>
                <a:sym typeface="Overlock"/>
              </a:rPr>
              <a:t>Antes de caer en pecado, Adán y Eva vivían el cielo en la tierra. Era un ambiente libre de pecado. El amor que caracterizó su adoración fue completamente puro. </a:t>
            </a:r>
            <a:endParaRPr dirty="0"/>
          </a:p>
          <a:p>
            <a:pPr marL="285750" marR="0" lvl="0" indent="-285750" algn="l" rtl="0">
              <a:spcBef>
                <a:spcPts val="0"/>
              </a:spcBef>
              <a:spcAft>
                <a:spcPts val="0"/>
              </a:spcAft>
              <a:buClr>
                <a:srgbClr val="5F3913"/>
              </a:buClr>
              <a:buSzPts val="3000"/>
              <a:buFont typeface="Arial"/>
              <a:buChar char="•"/>
            </a:pPr>
            <a:r>
              <a:rPr lang="es-ES" sz="3000" dirty="0">
                <a:solidFill>
                  <a:srgbClr val="5F3913"/>
                </a:solidFill>
                <a:latin typeface="Overlock"/>
                <a:ea typeface="Overlock"/>
                <a:cs typeface="Overlock"/>
                <a:sym typeface="Overlock"/>
              </a:rPr>
              <a:t>Después de la caída en el pecado, eso cambió, no solo para Adán y Eva, sino para la humanidad posterior. La base de nuestra adoración sigue siendo el amor a Dios. Pero, debido a nuestra naturaleza pecaminosa, ese amor expresado en nuestra adoración ya no es puro.  Ahora, hasta cierto punto, nuestro amor es condicional, egoísta (interesado), y conveniente.</a:t>
            </a:r>
            <a:endParaRPr dirty="0"/>
          </a:p>
        </p:txBody>
      </p:sp>
      <p:sp>
        <p:nvSpPr>
          <p:cNvPr id="186" name="Google Shape;186;p12"/>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12</a:t>
            </a:r>
            <a:endParaRPr/>
          </a:p>
        </p:txBody>
      </p:sp>
      <p:cxnSp>
        <p:nvCxnSpPr>
          <p:cNvPr id="187" name="Google Shape;187;p12"/>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anim calcmode="lin" valueType="num">
                                      <p:cBhvr additive="base">
                                        <p:cTn id="7" dur="500"/>
                                        <p:tgtEl>
                                          <p:spTgt spid="18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5">
                                            <p:txEl>
                                              <p:pRg st="1" end="1"/>
                                            </p:txEl>
                                          </p:spTgt>
                                        </p:tgtEl>
                                        <p:attrNameLst>
                                          <p:attrName>style.visibility</p:attrName>
                                        </p:attrNameLst>
                                      </p:cBhvr>
                                      <p:to>
                                        <p:strVal val="visible"/>
                                      </p:to>
                                    </p:set>
                                    <p:anim calcmode="lin" valueType="num">
                                      <p:cBhvr additive="base">
                                        <p:cTn id="12" dur="500"/>
                                        <p:tgtEl>
                                          <p:spTgt spid="18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13"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93" name="Google Shape;193;p13"/>
          <p:cNvSpPr txBox="1"/>
          <p:nvPr/>
        </p:nvSpPr>
        <p:spPr>
          <a:xfrm>
            <a:off x="913943" y="1755839"/>
            <a:ext cx="10364114"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¿Cuál fue la actitud de Dios hacia Adán y Eva después de la caída en pecado?</a:t>
            </a:r>
            <a:endParaRPr sz="4400" dirty="0">
              <a:solidFill>
                <a:srgbClr val="5F3913"/>
              </a:solidFill>
              <a:latin typeface="Overlock"/>
              <a:ea typeface="Overlock"/>
              <a:cs typeface="Overlock"/>
              <a:sym typeface="Overlock"/>
            </a:endParaRPr>
          </a:p>
        </p:txBody>
      </p:sp>
      <p:sp>
        <p:nvSpPr>
          <p:cNvPr id="194" name="Google Shape;194;p13"/>
          <p:cNvSpPr txBox="1"/>
          <p:nvPr/>
        </p:nvSpPr>
        <p:spPr>
          <a:xfrm>
            <a:off x="1123606" y="3886900"/>
            <a:ext cx="9944788" cy="707846"/>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018443"/>
                </a:solidFill>
                <a:latin typeface="Overlock"/>
                <a:ea typeface="Overlock"/>
                <a:cs typeface="Overlock"/>
                <a:sym typeface="Overlock"/>
              </a:rPr>
              <a:t>Comparemos, veamos lo que otros han dicho</a:t>
            </a:r>
            <a:endParaRPr sz="4000" dirty="0">
              <a:solidFill>
                <a:srgbClr val="018443"/>
              </a:solidFill>
              <a:latin typeface="Overlock"/>
              <a:ea typeface="Overlock"/>
              <a:cs typeface="Overlock"/>
              <a:sym typeface="Overlock"/>
            </a:endParaRPr>
          </a:p>
        </p:txBody>
      </p:sp>
      <p:sp>
        <p:nvSpPr>
          <p:cNvPr id="195" name="Google Shape;195;p13"/>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13</a:t>
            </a:r>
            <a:endParaRPr/>
          </a:p>
        </p:txBody>
      </p:sp>
      <p:cxnSp>
        <p:nvCxnSpPr>
          <p:cNvPr id="196" name="Google Shape;196;p13"/>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additive="base">
                                        <p:cTn id="7" dur="500"/>
                                        <p:tgtEl>
                                          <p:spTgt spid="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14"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02" name="Google Shape;202;p14"/>
          <p:cNvSpPr txBox="1"/>
          <p:nvPr/>
        </p:nvSpPr>
        <p:spPr>
          <a:xfrm>
            <a:off x="913942" y="455139"/>
            <a:ext cx="10364114"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5F3913"/>
                </a:solidFill>
                <a:latin typeface="Overlock"/>
                <a:ea typeface="Overlock"/>
                <a:cs typeface="Overlock"/>
                <a:sym typeface="Overlock"/>
              </a:rPr>
              <a:t>¿Cuál fue la actitud de Dios hacia Adán y Eva después de la caída en pecado?</a:t>
            </a:r>
            <a:endParaRPr sz="4000" dirty="0">
              <a:solidFill>
                <a:srgbClr val="5F3913"/>
              </a:solidFill>
              <a:latin typeface="Overlock"/>
              <a:ea typeface="Overlock"/>
              <a:cs typeface="Overlock"/>
              <a:sym typeface="Overlock"/>
            </a:endParaRPr>
          </a:p>
        </p:txBody>
      </p:sp>
      <p:sp>
        <p:nvSpPr>
          <p:cNvPr id="203" name="Google Shape;203;p14"/>
          <p:cNvSpPr txBox="1"/>
          <p:nvPr/>
        </p:nvSpPr>
        <p:spPr>
          <a:xfrm>
            <a:off x="1260925" y="2257848"/>
            <a:ext cx="9670149" cy="353939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18443"/>
              </a:buClr>
              <a:buSzPts val="3200"/>
              <a:buFont typeface="Arial"/>
              <a:buChar char="•"/>
            </a:pPr>
            <a:r>
              <a:rPr lang="es-ES" sz="3200" dirty="0">
                <a:solidFill>
                  <a:srgbClr val="018443"/>
                </a:solidFill>
                <a:latin typeface="Overlock"/>
                <a:ea typeface="Overlock"/>
                <a:cs typeface="Overlock"/>
                <a:sym typeface="Overlock"/>
              </a:rPr>
              <a:t>Dios, en su justicia perfecta, habría tenido todo el derecho de condenar a Adán y Eva al tormento del infierno </a:t>
            </a:r>
            <a:endParaRPr sz="3200" dirty="0"/>
          </a:p>
          <a:p>
            <a:pPr marL="285750" marR="0" lvl="0" indent="-285750" algn="l" rtl="0">
              <a:spcBef>
                <a:spcPts val="0"/>
              </a:spcBef>
              <a:spcAft>
                <a:spcPts val="0"/>
              </a:spcAft>
              <a:buClr>
                <a:srgbClr val="5F3913"/>
              </a:buClr>
              <a:buSzPts val="3200"/>
              <a:buFont typeface="Arial"/>
              <a:buChar char="•"/>
            </a:pPr>
            <a:r>
              <a:rPr lang="es-ES" sz="3200" dirty="0">
                <a:solidFill>
                  <a:srgbClr val="5F3913"/>
                </a:solidFill>
                <a:latin typeface="Overlock"/>
                <a:ea typeface="Overlock"/>
                <a:cs typeface="Overlock"/>
                <a:sym typeface="Overlock"/>
              </a:rPr>
              <a:t>Pero, Dios también es un Dios de amor. En presencia de Adán y Eva y el diablo (serpiente), les dio a Adán y Eva la primera promesa de un Salvador. Esta promesa está registrada en Génesis 3:15:</a:t>
            </a:r>
            <a:endParaRPr sz="3200" dirty="0"/>
          </a:p>
        </p:txBody>
      </p:sp>
      <p:sp>
        <p:nvSpPr>
          <p:cNvPr id="204" name="Google Shape;204;p14"/>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14</a:t>
            </a:r>
            <a:endParaRPr/>
          </a:p>
        </p:txBody>
      </p:sp>
      <p:cxnSp>
        <p:nvCxnSpPr>
          <p:cNvPr id="205" name="Google Shape;205;p14"/>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anim calcmode="lin" valueType="num">
                                      <p:cBhvr additive="base">
                                        <p:cTn id="7" dur="500"/>
                                        <p:tgtEl>
                                          <p:spTgt spid="2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3">
                                            <p:txEl>
                                              <p:pRg st="1" end="1"/>
                                            </p:txEl>
                                          </p:spTgt>
                                        </p:tgtEl>
                                        <p:attrNameLst>
                                          <p:attrName>style.visibility</p:attrName>
                                        </p:attrNameLst>
                                      </p:cBhvr>
                                      <p:to>
                                        <p:strVal val="visible"/>
                                      </p:to>
                                    </p:set>
                                    <p:anim calcmode="lin" valueType="num">
                                      <p:cBhvr additive="base">
                                        <p:cTn id="12" dur="500"/>
                                        <p:tgtEl>
                                          <p:spTgt spid="20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15"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11" name="Google Shape;211;p15"/>
          <p:cNvSpPr txBox="1"/>
          <p:nvPr/>
        </p:nvSpPr>
        <p:spPr>
          <a:xfrm>
            <a:off x="986507" y="455140"/>
            <a:ext cx="10364114"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a:solidFill>
                  <a:srgbClr val="5F3913"/>
                </a:solidFill>
                <a:latin typeface="Overlock"/>
                <a:ea typeface="Overlock"/>
                <a:cs typeface="Overlock"/>
                <a:sym typeface="Overlock"/>
              </a:rPr>
              <a:t>¿Cuál fue la actitud de Dios hacia Adán y Eva después de la caída en pecado?</a:t>
            </a:r>
            <a:endParaRPr sz="3600">
              <a:solidFill>
                <a:srgbClr val="5F3913"/>
              </a:solidFill>
              <a:latin typeface="Overlock"/>
              <a:ea typeface="Overlock"/>
              <a:cs typeface="Overlock"/>
              <a:sym typeface="Overlock"/>
            </a:endParaRPr>
          </a:p>
        </p:txBody>
      </p:sp>
      <p:sp>
        <p:nvSpPr>
          <p:cNvPr id="212" name="Google Shape;212;p15"/>
          <p:cNvSpPr txBox="1"/>
          <p:nvPr/>
        </p:nvSpPr>
        <p:spPr>
          <a:xfrm>
            <a:off x="986507" y="1842350"/>
            <a:ext cx="10364114" cy="424731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18443"/>
              </a:buClr>
              <a:buSzPts val="3000"/>
              <a:buFont typeface="Arial"/>
              <a:buChar char="•"/>
            </a:pPr>
            <a:r>
              <a:rPr lang="es-ES" sz="3000" dirty="0">
                <a:solidFill>
                  <a:srgbClr val="018443"/>
                </a:solidFill>
                <a:latin typeface="Overlock"/>
                <a:ea typeface="Overlock"/>
                <a:cs typeface="Overlock"/>
                <a:sym typeface="Overlock"/>
              </a:rPr>
              <a:t>Génesis 3:15, “Yo pondré enemistad </a:t>
            </a:r>
            <a:r>
              <a:rPr lang="es-ES" sz="3000" dirty="0">
                <a:solidFill>
                  <a:srgbClr val="5F3913"/>
                </a:solidFill>
                <a:latin typeface="Overlock"/>
                <a:ea typeface="Overlock"/>
                <a:cs typeface="Overlock"/>
                <a:sym typeface="Overlock"/>
              </a:rPr>
              <a:t>(odio)</a:t>
            </a:r>
            <a:r>
              <a:rPr lang="es-ES" sz="3000" dirty="0">
                <a:solidFill>
                  <a:srgbClr val="018443"/>
                </a:solidFill>
                <a:latin typeface="Overlock"/>
                <a:ea typeface="Overlock"/>
                <a:cs typeface="Overlock"/>
                <a:sym typeface="Overlock"/>
              </a:rPr>
              <a:t> entre la mujer </a:t>
            </a:r>
            <a:r>
              <a:rPr lang="es-ES" sz="3000" dirty="0">
                <a:solidFill>
                  <a:srgbClr val="5F3913"/>
                </a:solidFill>
                <a:latin typeface="Overlock"/>
                <a:ea typeface="Overlock"/>
                <a:cs typeface="Overlock"/>
                <a:sym typeface="Overlock"/>
              </a:rPr>
              <a:t>(Eva) </a:t>
            </a:r>
            <a:r>
              <a:rPr lang="es-ES" sz="3000" dirty="0">
                <a:solidFill>
                  <a:srgbClr val="018443"/>
                </a:solidFill>
                <a:latin typeface="Overlock"/>
                <a:ea typeface="Overlock"/>
                <a:cs typeface="Overlock"/>
                <a:sym typeface="Overlock"/>
              </a:rPr>
              <a:t>y tú </a:t>
            </a:r>
            <a:r>
              <a:rPr lang="es-ES" sz="3000" dirty="0">
                <a:solidFill>
                  <a:srgbClr val="5F3913"/>
                </a:solidFill>
                <a:latin typeface="Overlock"/>
                <a:ea typeface="Overlock"/>
                <a:cs typeface="Overlock"/>
                <a:sym typeface="Overlock"/>
              </a:rPr>
              <a:t>(el diablo)</a:t>
            </a:r>
            <a:r>
              <a:rPr lang="es-ES" sz="3000" dirty="0">
                <a:solidFill>
                  <a:srgbClr val="018443"/>
                </a:solidFill>
                <a:latin typeface="Overlock"/>
                <a:ea typeface="Overlock"/>
                <a:cs typeface="Overlock"/>
                <a:sym typeface="Overlock"/>
              </a:rPr>
              <a:t>, y entre su descendencia y tu descendencia </a:t>
            </a:r>
            <a:r>
              <a:rPr lang="es-ES" sz="3000" dirty="0">
                <a:solidFill>
                  <a:srgbClr val="5F3913"/>
                </a:solidFill>
                <a:latin typeface="Overlock"/>
                <a:ea typeface="Overlock"/>
                <a:cs typeface="Overlock"/>
                <a:sym typeface="Overlock"/>
              </a:rPr>
              <a:t>(los impíos)</a:t>
            </a:r>
            <a:r>
              <a:rPr lang="es-ES" sz="3000" dirty="0">
                <a:solidFill>
                  <a:srgbClr val="018443"/>
                </a:solidFill>
                <a:latin typeface="Overlock"/>
                <a:ea typeface="Overlock"/>
                <a:cs typeface="Overlock"/>
                <a:sym typeface="Overlock"/>
              </a:rPr>
              <a:t>; ella </a:t>
            </a:r>
            <a:r>
              <a:rPr lang="es-ES" sz="3000" dirty="0">
                <a:solidFill>
                  <a:srgbClr val="5F3913"/>
                </a:solidFill>
                <a:latin typeface="Overlock"/>
                <a:ea typeface="Overlock"/>
                <a:cs typeface="Overlock"/>
                <a:sym typeface="Overlock"/>
              </a:rPr>
              <a:t>(Jesús, nacido de mujer)</a:t>
            </a:r>
            <a:r>
              <a:rPr lang="es-ES" sz="3000" dirty="0">
                <a:solidFill>
                  <a:srgbClr val="018443"/>
                </a:solidFill>
                <a:latin typeface="Overlock"/>
                <a:ea typeface="Overlock"/>
                <a:cs typeface="Overlock"/>
                <a:sym typeface="Overlock"/>
              </a:rPr>
              <a:t> te herirá en la cabeza </a:t>
            </a:r>
            <a:r>
              <a:rPr lang="es-ES" sz="3000" dirty="0">
                <a:solidFill>
                  <a:srgbClr val="5F3913"/>
                </a:solidFill>
                <a:latin typeface="Overlock"/>
                <a:ea typeface="Overlock"/>
                <a:cs typeface="Overlock"/>
                <a:sym typeface="Overlock"/>
              </a:rPr>
              <a:t>(destruirá el poder del diablo para condenarnos al infierno)</a:t>
            </a:r>
            <a:r>
              <a:rPr lang="es-ES" sz="3000" dirty="0">
                <a:solidFill>
                  <a:srgbClr val="018443"/>
                </a:solidFill>
                <a:latin typeface="Overlock"/>
                <a:ea typeface="Overlock"/>
                <a:cs typeface="Overlock"/>
                <a:sym typeface="Overlock"/>
              </a:rPr>
              <a:t>, y tú </a:t>
            </a:r>
            <a:r>
              <a:rPr lang="es-ES" sz="3000" dirty="0">
                <a:solidFill>
                  <a:srgbClr val="5F3913"/>
                </a:solidFill>
                <a:latin typeface="Overlock"/>
                <a:ea typeface="Overlock"/>
                <a:cs typeface="Overlock"/>
                <a:sym typeface="Overlock"/>
              </a:rPr>
              <a:t>(el diablo)</a:t>
            </a:r>
            <a:r>
              <a:rPr lang="es-ES" sz="3000" dirty="0">
                <a:solidFill>
                  <a:srgbClr val="018443"/>
                </a:solidFill>
                <a:latin typeface="Overlock"/>
                <a:ea typeface="Overlock"/>
                <a:cs typeface="Overlock"/>
                <a:sym typeface="Overlock"/>
              </a:rPr>
              <a:t> le herirás en el talón </a:t>
            </a:r>
            <a:r>
              <a:rPr lang="es-ES" sz="3000" dirty="0">
                <a:solidFill>
                  <a:srgbClr val="5F3913"/>
                </a:solidFill>
                <a:latin typeface="Overlock"/>
                <a:ea typeface="Overlock"/>
                <a:cs typeface="Overlock"/>
                <a:sym typeface="Overlock"/>
              </a:rPr>
              <a:t>(el dolor de la cruz)</a:t>
            </a:r>
            <a:r>
              <a:rPr lang="es-ES" sz="3000" dirty="0">
                <a:solidFill>
                  <a:srgbClr val="018443"/>
                </a:solidFill>
                <a:latin typeface="Overlock"/>
                <a:ea typeface="Overlock"/>
                <a:cs typeface="Overlock"/>
                <a:sym typeface="Overlock"/>
              </a:rPr>
              <a:t>”. </a:t>
            </a:r>
            <a:endParaRPr dirty="0"/>
          </a:p>
          <a:p>
            <a:pPr marL="285750" marR="0" lvl="0" indent="-285750" algn="l" rtl="0">
              <a:spcBef>
                <a:spcPts val="0"/>
              </a:spcBef>
              <a:spcAft>
                <a:spcPts val="0"/>
              </a:spcAft>
              <a:buClr>
                <a:srgbClr val="5F3913"/>
              </a:buClr>
              <a:buSzPts val="3000"/>
              <a:buFont typeface="Arial"/>
              <a:buChar char="•"/>
            </a:pPr>
            <a:r>
              <a:rPr lang="es-ES" sz="3000" dirty="0">
                <a:solidFill>
                  <a:srgbClr val="5F3913"/>
                </a:solidFill>
                <a:latin typeface="Overlock"/>
                <a:ea typeface="Overlock"/>
                <a:cs typeface="Overlock"/>
                <a:sym typeface="Overlock"/>
              </a:rPr>
              <a:t>En Juan 3:16, nosotros vemos el cumplimiento de esta primera promesa de un Salvador, </a:t>
            </a:r>
            <a:r>
              <a:rPr lang="es-ES" sz="3000" dirty="0">
                <a:solidFill>
                  <a:srgbClr val="018443"/>
                </a:solidFill>
                <a:latin typeface="Overlock"/>
                <a:ea typeface="Overlock"/>
                <a:cs typeface="Overlock"/>
                <a:sym typeface="Overlock"/>
              </a:rPr>
              <a:t>“De tal manera amó Dios al mundo, que ha dado a su Hijo unigénito, para que todo aquel que en él cree no se pierda, sino que tenga vida eterna”.</a:t>
            </a:r>
            <a:endParaRPr dirty="0"/>
          </a:p>
        </p:txBody>
      </p:sp>
      <p:sp>
        <p:nvSpPr>
          <p:cNvPr id="213" name="Google Shape;213;p15"/>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15</a:t>
            </a:r>
            <a:endParaRPr/>
          </a:p>
        </p:txBody>
      </p:sp>
      <p:cxnSp>
        <p:nvCxnSpPr>
          <p:cNvPr id="214" name="Google Shape;214;p15"/>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2">
                                            <p:txEl>
                                              <p:pRg st="0" end="0"/>
                                            </p:txEl>
                                          </p:spTgt>
                                        </p:tgtEl>
                                        <p:attrNameLst>
                                          <p:attrName>style.visibility</p:attrName>
                                        </p:attrNameLst>
                                      </p:cBhvr>
                                      <p:to>
                                        <p:strVal val="visible"/>
                                      </p:to>
                                    </p:set>
                                    <p:anim calcmode="lin" valueType="num">
                                      <p:cBhvr additive="base">
                                        <p:cTn id="7" dur="500"/>
                                        <p:tgtEl>
                                          <p:spTgt spid="2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2">
                                            <p:txEl>
                                              <p:pRg st="1" end="1"/>
                                            </p:txEl>
                                          </p:spTgt>
                                        </p:tgtEl>
                                        <p:attrNameLst>
                                          <p:attrName>style.visibility</p:attrName>
                                        </p:attrNameLst>
                                      </p:cBhvr>
                                      <p:to>
                                        <p:strVal val="visible"/>
                                      </p:to>
                                    </p:set>
                                    <p:anim calcmode="lin" valueType="num">
                                      <p:cBhvr additive="base">
                                        <p:cTn id="12" dur="500"/>
                                        <p:tgtEl>
                                          <p:spTgt spid="2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6"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20" name="Google Shape;220;p16"/>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16</a:t>
            </a:r>
            <a:endParaRPr/>
          </a:p>
        </p:txBody>
      </p:sp>
      <p:cxnSp>
        <p:nvCxnSpPr>
          <p:cNvPr id="221" name="Google Shape;221;p16"/>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22" name="Google Shape;222;p16"/>
          <p:cNvSpPr txBox="1"/>
          <p:nvPr/>
        </p:nvSpPr>
        <p:spPr>
          <a:xfrm>
            <a:off x="986508" y="917453"/>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018443"/>
                </a:solidFill>
                <a:latin typeface="Overlock"/>
                <a:ea typeface="Overlock"/>
                <a:cs typeface="Overlock"/>
                <a:sym typeface="Overlock"/>
              </a:rPr>
              <a:t>Resumamos  5-10 minutos</a:t>
            </a:r>
            <a:endParaRPr sz="4400" dirty="0">
              <a:solidFill>
                <a:srgbClr val="018443"/>
              </a:solidFill>
              <a:latin typeface="Overlock"/>
              <a:ea typeface="Overlock"/>
              <a:cs typeface="Overlock"/>
              <a:sym typeface="Overlock"/>
            </a:endParaRPr>
          </a:p>
        </p:txBody>
      </p:sp>
      <p:pic>
        <p:nvPicPr>
          <p:cNvPr id="223" name="Google Shape;223;p16" descr="Image result for professor teaching cartoon&quot;"/>
          <p:cNvPicPr preferRelativeResize="0"/>
          <p:nvPr/>
        </p:nvPicPr>
        <p:blipFill rotWithShape="1">
          <a:blip r:embed="rId4">
            <a:alphaModFix/>
          </a:blip>
          <a:srcRect/>
          <a:stretch/>
        </p:blipFill>
        <p:spPr>
          <a:xfrm>
            <a:off x="3043323" y="1776161"/>
            <a:ext cx="6250484" cy="416438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7"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29" name="Google Shape;229;p17"/>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17</a:t>
            </a:r>
            <a:endParaRPr/>
          </a:p>
        </p:txBody>
      </p:sp>
      <p:cxnSp>
        <p:nvCxnSpPr>
          <p:cNvPr id="230" name="Google Shape;230;p17"/>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31" name="Google Shape;231;p17"/>
          <p:cNvSpPr txBox="1"/>
          <p:nvPr/>
        </p:nvSpPr>
        <p:spPr>
          <a:xfrm>
            <a:off x="7138527" y="875814"/>
            <a:ext cx="4083731" cy="501671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4000" dirty="0">
                <a:solidFill>
                  <a:srgbClr val="5F3913"/>
                </a:solidFill>
                <a:latin typeface="Overlock"/>
                <a:ea typeface="Overlock"/>
                <a:cs typeface="Overlock"/>
                <a:sym typeface="Overlock"/>
              </a:rPr>
              <a:t>“No comerás...” </a:t>
            </a:r>
            <a:r>
              <a:rPr lang="es-ES" sz="4000" dirty="0">
                <a:solidFill>
                  <a:srgbClr val="018443"/>
                </a:solidFill>
                <a:latin typeface="Overlock"/>
                <a:ea typeface="Overlock"/>
                <a:cs typeface="Overlock"/>
                <a:sym typeface="Overlock"/>
              </a:rPr>
              <a:t>Su obediencia a este mandato fue un acto de adoración, una oportunidad para expresar, por sus acciones, su amor a Dios.</a:t>
            </a:r>
            <a:endParaRPr sz="4000" dirty="0">
              <a:solidFill>
                <a:srgbClr val="018443"/>
              </a:solidFill>
              <a:latin typeface="Overlock"/>
              <a:ea typeface="Overlock"/>
              <a:cs typeface="Overlock"/>
              <a:sym typeface="Overlock"/>
            </a:endParaRPr>
          </a:p>
        </p:txBody>
      </p:sp>
      <p:pic>
        <p:nvPicPr>
          <p:cNvPr id="232" name="Google Shape;232;p17" descr="Image result for adam and eve in the garden"/>
          <p:cNvPicPr preferRelativeResize="0"/>
          <p:nvPr/>
        </p:nvPicPr>
        <p:blipFill rotWithShape="1">
          <a:blip r:embed="rId4">
            <a:alphaModFix/>
          </a:blip>
          <a:srcRect/>
          <a:stretch/>
        </p:blipFill>
        <p:spPr>
          <a:xfrm>
            <a:off x="827928" y="526864"/>
            <a:ext cx="5828366" cy="522221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1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38" name="Google Shape;238;p18"/>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18</a:t>
            </a:r>
            <a:endParaRPr/>
          </a:p>
        </p:txBody>
      </p:sp>
      <p:cxnSp>
        <p:nvCxnSpPr>
          <p:cNvPr id="239" name="Google Shape;239;p18"/>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40" name="Google Shape;240;p18"/>
          <p:cNvSpPr txBox="1"/>
          <p:nvPr/>
        </p:nvSpPr>
        <p:spPr>
          <a:xfrm>
            <a:off x="6096000" y="583842"/>
            <a:ext cx="5063505" cy="563227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5F3913"/>
                </a:solidFill>
                <a:latin typeface="Overlock"/>
                <a:ea typeface="Overlock"/>
                <a:cs typeface="Overlock"/>
                <a:sym typeface="Overlock"/>
              </a:rPr>
              <a:t>El </a:t>
            </a:r>
            <a:r>
              <a:rPr lang="es-ES" sz="4000" dirty="0">
                <a:solidFill>
                  <a:srgbClr val="018443"/>
                </a:solidFill>
                <a:latin typeface="Overlock"/>
                <a:ea typeface="Overlock"/>
                <a:cs typeface="Overlock"/>
                <a:sym typeface="Overlock"/>
              </a:rPr>
              <a:t>“modus operandi” </a:t>
            </a:r>
            <a:r>
              <a:rPr lang="es-ES" sz="4000" dirty="0">
                <a:solidFill>
                  <a:srgbClr val="5F3913"/>
                </a:solidFill>
                <a:latin typeface="Overlock"/>
                <a:ea typeface="Overlock"/>
                <a:cs typeface="Overlock"/>
                <a:sym typeface="Overlock"/>
              </a:rPr>
              <a:t>del diablo - pone en </a:t>
            </a:r>
            <a:r>
              <a:rPr lang="es-ES" sz="4000" dirty="0">
                <a:solidFill>
                  <a:srgbClr val="018443"/>
                </a:solidFill>
                <a:latin typeface="Overlock"/>
                <a:ea typeface="Overlock"/>
                <a:cs typeface="Overlock"/>
                <a:sym typeface="Overlock"/>
              </a:rPr>
              <a:t>duda</a:t>
            </a:r>
            <a:r>
              <a:rPr lang="es-ES" sz="4000" dirty="0">
                <a:solidFill>
                  <a:srgbClr val="5F3913"/>
                </a:solidFill>
                <a:latin typeface="Overlock"/>
                <a:ea typeface="Overlock"/>
                <a:cs typeface="Overlock"/>
                <a:sym typeface="Overlock"/>
              </a:rPr>
              <a:t> (¿dijo Dios realmente?) - dice una </a:t>
            </a:r>
            <a:r>
              <a:rPr lang="es-ES" sz="4000" dirty="0">
                <a:solidFill>
                  <a:srgbClr val="018443"/>
                </a:solidFill>
                <a:latin typeface="Overlock"/>
                <a:ea typeface="Overlock"/>
                <a:cs typeface="Overlock"/>
                <a:sym typeface="Overlock"/>
              </a:rPr>
              <a:t>mentira</a:t>
            </a:r>
            <a:r>
              <a:rPr lang="es-ES" sz="4000" dirty="0">
                <a:solidFill>
                  <a:srgbClr val="5F3913"/>
                </a:solidFill>
                <a:latin typeface="Overlock"/>
                <a:ea typeface="Overlock"/>
                <a:cs typeface="Overlock"/>
                <a:sym typeface="Overlock"/>
              </a:rPr>
              <a:t> (serás tan inteligente como Dios) - </a:t>
            </a:r>
            <a:r>
              <a:rPr lang="es-ES" sz="4000" dirty="0">
                <a:solidFill>
                  <a:srgbClr val="018443"/>
                </a:solidFill>
                <a:latin typeface="Overlock"/>
                <a:ea typeface="Overlock"/>
                <a:cs typeface="Overlock"/>
                <a:sym typeface="Overlock"/>
              </a:rPr>
              <a:t>impugna los motivos</a:t>
            </a:r>
            <a:r>
              <a:rPr lang="es-ES" sz="4000" dirty="0">
                <a:solidFill>
                  <a:srgbClr val="5F3913"/>
                </a:solidFill>
                <a:latin typeface="Overlock"/>
                <a:ea typeface="Overlock"/>
                <a:cs typeface="Overlock"/>
                <a:sym typeface="Overlock"/>
              </a:rPr>
              <a:t> de Dios (él quiere desanimarte).</a:t>
            </a:r>
            <a:endParaRPr sz="4000" dirty="0">
              <a:solidFill>
                <a:srgbClr val="018443"/>
              </a:solidFill>
              <a:latin typeface="Overlock"/>
              <a:ea typeface="Overlock"/>
              <a:cs typeface="Overlock"/>
              <a:sym typeface="Overlock"/>
            </a:endParaRPr>
          </a:p>
        </p:txBody>
      </p:sp>
      <p:pic>
        <p:nvPicPr>
          <p:cNvPr id="241" name="Google Shape;241;p18" descr="Image result for adam and eve and the serpent"/>
          <p:cNvPicPr preferRelativeResize="0"/>
          <p:nvPr/>
        </p:nvPicPr>
        <p:blipFill rotWithShape="1">
          <a:blip r:embed="rId4">
            <a:alphaModFix/>
          </a:blip>
          <a:srcRect/>
          <a:stretch/>
        </p:blipFill>
        <p:spPr>
          <a:xfrm>
            <a:off x="1236116" y="745821"/>
            <a:ext cx="4115813" cy="519829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19"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47" name="Google Shape;247;p19"/>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19</a:t>
            </a:r>
            <a:endParaRPr/>
          </a:p>
        </p:txBody>
      </p:sp>
      <p:cxnSp>
        <p:nvCxnSpPr>
          <p:cNvPr id="248" name="Google Shape;248;p19"/>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49" name="Google Shape;249;p19"/>
          <p:cNvSpPr txBox="1"/>
          <p:nvPr/>
        </p:nvSpPr>
        <p:spPr>
          <a:xfrm>
            <a:off x="726141" y="4376307"/>
            <a:ext cx="10496117"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dirty="0">
                <a:solidFill>
                  <a:srgbClr val="018443"/>
                </a:solidFill>
                <a:latin typeface="Overlock"/>
                <a:ea typeface="Overlock"/>
                <a:cs typeface="Overlock"/>
                <a:sym typeface="Overlock"/>
              </a:rPr>
              <a:t>La adoración de Adán y Eva después de la caída ya no era perfecto. Su amor hacia Dios fue contaminado con elementos de </a:t>
            </a:r>
            <a:r>
              <a:rPr lang="es-ES" sz="3600" dirty="0">
                <a:solidFill>
                  <a:srgbClr val="5F3913"/>
                </a:solidFill>
                <a:latin typeface="Overlock"/>
                <a:ea typeface="Overlock"/>
                <a:cs typeface="Overlock"/>
                <a:sym typeface="Overlock"/>
              </a:rPr>
              <a:t>egoísmo, conveniencia, condiciones.</a:t>
            </a:r>
            <a:endParaRPr sz="3600" dirty="0">
              <a:solidFill>
                <a:srgbClr val="018443"/>
              </a:solidFill>
              <a:latin typeface="Overlock"/>
              <a:ea typeface="Overlock"/>
              <a:cs typeface="Overlock"/>
              <a:sym typeface="Overlock"/>
            </a:endParaRPr>
          </a:p>
        </p:txBody>
      </p:sp>
      <p:pic>
        <p:nvPicPr>
          <p:cNvPr id="250" name="Google Shape;250;p19" descr="Image result for adam and eve after the fall"/>
          <p:cNvPicPr preferRelativeResize="0"/>
          <p:nvPr/>
        </p:nvPicPr>
        <p:blipFill rotWithShape="1">
          <a:blip r:embed="rId4">
            <a:alphaModFix/>
          </a:blip>
          <a:srcRect/>
          <a:stretch/>
        </p:blipFill>
        <p:spPr>
          <a:xfrm>
            <a:off x="2397281" y="528319"/>
            <a:ext cx="7153836" cy="35769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p:nvPr/>
        </p:nvSpPr>
        <p:spPr>
          <a:xfrm>
            <a:off x="0" y="1660351"/>
            <a:ext cx="1219200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b="0" i="0" u="none" strike="noStrike" cap="none" dirty="0">
                <a:solidFill>
                  <a:srgbClr val="018443"/>
                </a:solidFill>
                <a:latin typeface="Overlock"/>
                <a:ea typeface="Overlock"/>
                <a:cs typeface="Overlock"/>
                <a:sym typeface="Overlock"/>
              </a:rPr>
              <a:t>Adoremos al Señor – 2/8</a:t>
            </a:r>
            <a:endParaRPr sz="4400" b="0" i="0" u="none" strike="noStrike" cap="none" dirty="0">
              <a:solidFill>
                <a:srgbClr val="018443"/>
              </a:solidFill>
              <a:latin typeface="Overlock"/>
              <a:ea typeface="Overlock"/>
              <a:cs typeface="Overlock"/>
              <a:sym typeface="Overlock"/>
            </a:endParaRPr>
          </a:p>
        </p:txBody>
      </p:sp>
      <p:pic>
        <p:nvPicPr>
          <p:cNvPr id="94" name="Google Shape;94;p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95" name="Google Shape;95;p2"/>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0" i="0" u="none" strike="noStrike" cap="none">
                <a:solidFill>
                  <a:srgbClr val="5F3913"/>
                </a:solidFill>
                <a:latin typeface="Overlock"/>
                <a:ea typeface="Overlock"/>
                <a:cs typeface="Overlock"/>
                <a:sym typeface="Overlock"/>
              </a:rPr>
              <a:t>Diapositiva 2</a:t>
            </a:r>
            <a:endParaRPr/>
          </a:p>
        </p:txBody>
      </p:sp>
      <p:cxnSp>
        <p:nvCxnSpPr>
          <p:cNvPr id="96" name="Google Shape;96;p2"/>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97" name="Google Shape;97;p2"/>
          <p:cNvSpPr txBox="1"/>
          <p:nvPr/>
        </p:nvSpPr>
        <p:spPr>
          <a:xfrm>
            <a:off x="2025205" y="3075077"/>
            <a:ext cx="8141590" cy="707846"/>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5F3913"/>
                </a:solidFill>
                <a:latin typeface="Overlock"/>
                <a:ea typeface="Overlock"/>
                <a:cs typeface="Overlock"/>
                <a:sym typeface="Overlock"/>
              </a:rPr>
              <a:t>Adoración antes y después de la caída</a:t>
            </a:r>
            <a:endParaRPr sz="4000" dirty="0">
              <a:solidFill>
                <a:srgbClr val="5F3913"/>
              </a:solidFill>
              <a:latin typeface="Overlock"/>
              <a:ea typeface="Overlock"/>
              <a:cs typeface="Overlock"/>
              <a:sym typeface="Overloc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20"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56" name="Google Shape;256;p20"/>
          <p:cNvSpPr txBox="1"/>
          <p:nvPr/>
        </p:nvSpPr>
        <p:spPr>
          <a:xfrm>
            <a:off x="986507" y="455140"/>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La Primera Promesa de un Salvador</a:t>
            </a:r>
            <a:endParaRPr sz="4400" dirty="0">
              <a:solidFill>
                <a:srgbClr val="5F3913"/>
              </a:solidFill>
              <a:latin typeface="Overlock"/>
              <a:ea typeface="Overlock"/>
              <a:cs typeface="Overlock"/>
              <a:sym typeface="Overlock"/>
            </a:endParaRPr>
          </a:p>
        </p:txBody>
      </p:sp>
      <p:sp>
        <p:nvSpPr>
          <p:cNvPr id="257" name="Google Shape;257;p20"/>
          <p:cNvSpPr txBox="1"/>
          <p:nvPr/>
        </p:nvSpPr>
        <p:spPr>
          <a:xfrm>
            <a:off x="5115991" y="1428353"/>
            <a:ext cx="5971797" cy="424731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18443"/>
              </a:buClr>
              <a:buSzPts val="3000"/>
              <a:buFont typeface="Arial"/>
              <a:buChar char="•"/>
            </a:pPr>
            <a:r>
              <a:rPr lang="es-ES" sz="3000">
                <a:solidFill>
                  <a:srgbClr val="018443"/>
                </a:solidFill>
                <a:latin typeface="Overlock"/>
                <a:ea typeface="Overlock"/>
                <a:cs typeface="Overlock"/>
                <a:sym typeface="Overlock"/>
              </a:rPr>
              <a:t>Génesis 3:15, “Yo pondré enemistad </a:t>
            </a:r>
            <a:r>
              <a:rPr lang="es-ES" sz="3000">
                <a:solidFill>
                  <a:srgbClr val="5F3913"/>
                </a:solidFill>
                <a:latin typeface="Overlock"/>
                <a:ea typeface="Overlock"/>
                <a:cs typeface="Overlock"/>
                <a:sym typeface="Overlock"/>
              </a:rPr>
              <a:t>(odio)</a:t>
            </a:r>
            <a:r>
              <a:rPr lang="es-ES" sz="3000">
                <a:solidFill>
                  <a:srgbClr val="018443"/>
                </a:solidFill>
                <a:latin typeface="Overlock"/>
                <a:ea typeface="Overlock"/>
                <a:cs typeface="Overlock"/>
                <a:sym typeface="Overlock"/>
              </a:rPr>
              <a:t> entre la mujer </a:t>
            </a:r>
            <a:r>
              <a:rPr lang="es-ES" sz="3000">
                <a:solidFill>
                  <a:srgbClr val="5F3913"/>
                </a:solidFill>
                <a:latin typeface="Overlock"/>
                <a:ea typeface="Overlock"/>
                <a:cs typeface="Overlock"/>
                <a:sym typeface="Overlock"/>
              </a:rPr>
              <a:t>(Eva) </a:t>
            </a:r>
            <a:r>
              <a:rPr lang="es-ES" sz="3000">
                <a:solidFill>
                  <a:srgbClr val="018443"/>
                </a:solidFill>
                <a:latin typeface="Overlock"/>
                <a:ea typeface="Overlock"/>
                <a:cs typeface="Overlock"/>
                <a:sym typeface="Overlock"/>
              </a:rPr>
              <a:t>y tú </a:t>
            </a:r>
            <a:r>
              <a:rPr lang="es-ES" sz="3000">
                <a:solidFill>
                  <a:srgbClr val="5F3913"/>
                </a:solidFill>
                <a:latin typeface="Overlock"/>
                <a:ea typeface="Overlock"/>
                <a:cs typeface="Overlock"/>
                <a:sym typeface="Overlock"/>
              </a:rPr>
              <a:t>(el diablo)</a:t>
            </a:r>
            <a:r>
              <a:rPr lang="es-ES" sz="3000">
                <a:solidFill>
                  <a:srgbClr val="018443"/>
                </a:solidFill>
                <a:latin typeface="Overlock"/>
                <a:ea typeface="Overlock"/>
                <a:cs typeface="Overlock"/>
                <a:sym typeface="Overlock"/>
              </a:rPr>
              <a:t>, y entre su descendencia y tu descendencia </a:t>
            </a:r>
            <a:r>
              <a:rPr lang="es-ES" sz="3000">
                <a:solidFill>
                  <a:srgbClr val="5F3913"/>
                </a:solidFill>
                <a:latin typeface="Overlock"/>
                <a:ea typeface="Overlock"/>
                <a:cs typeface="Overlock"/>
                <a:sym typeface="Overlock"/>
              </a:rPr>
              <a:t>(los impíos)</a:t>
            </a:r>
            <a:r>
              <a:rPr lang="es-ES" sz="3000">
                <a:solidFill>
                  <a:srgbClr val="018443"/>
                </a:solidFill>
                <a:latin typeface="Overlock"/>
                <a:ea typeface="Overlock"/>
                <a:cs typeface="Overlock"/>
                <a:sym typeface="Overlock"/>
              </a:rPr>
              <a:t>; ella </a:t>
            </a:r>
            <a:r>
              <a:rPr lang="es-ES" sz="3000">
                <a:solidFill>
                  <a:srgbClr val="5F3913"/>
                </a:solidFill>
                <a:latin typeface="Overlock"/>
                <a:ea typeface="Overlock"/>
                <a:cs typeface="Overlock"/>
                <a:sym typeface="Overlock"/>
              </a:rPr>
              <a:t>(Jesús, nacido de mujer)</a:t>
            </a:r>
            <a:r>
              <a:rPr lang="es-ES" sz="3000">
                <a:solidFill>
                  <a:srgbClr val="018443"/>
                </a:solidFill>
                <a:latin typeface="Overlock"/>
                <a:ea typeface="Overlock"/>
                <a:cs typeface="Overlock"/>
                <a:sym typeface="Overlock"/>
              </a:rPr>
              <a:t> te herirá en la cabeza </a:t>
            </a:r>
            <a:r>
              <a:rPr lang="es-ES" sz="3000">
                <a:solidFill>
                  <a:srgbClr val="5F3913"/>
                </a:solidFill>
                <a:latin typeface="Overlock"/>
                <a:ea typeface="Overlock"/>
                <a:cs typeface="Overlock"/>
                <a:sym typeface="Overlock"/>
              </a:rPr>
              <a:t>(destruirá el poder del diablo para condenarnos al infierno)</a:t>
            </a:r>
            <a:r>
              <a:rPr lang="es-ES" sz="3000">
                <a:solidFill>
                  <a:srgbClr val="018443"/>
                </a:solidFill>
                <a:latin typeface="Overlock"/>
                <a:ea typeface="Overlock"/>
                <a:cs typeface="Overlock"/>
                <a:sym typeface="Overlock"/>
              </a:rPr>
              <a:t>, y tú </a:t>
            </a:r>
            <a:r>
              <a:rPr lang="es-ES" sz="3000">
                <a:solidFill>
                  <a:srgbClr val="5F3913"/>
                </a:solidFill>
                <a:latin typeface="Overlock"/>
                <a:ea typeface="Overlock"/>
                <a:cs typeface="Overlock"/>
                <a:sym typeface="Overlock"/>
              </a:rPr>
              <a:t>(el diablo)</a:t>
            </a:r>
            <a:r>
              <a:rPr lang="es-ES" sz="3000">
                <a:solidFill>
                  <a:srgbClr val="018443"/>
                </a:solidFill>
                <a:latin typeface="Overlock"/>
                <a:ea typeface="Overlock"/>
                <a:cs typeface="Overlock"/>
                <a:sym typeface="Overlock"/>
              </a:rPr>
              <a:t> le herirás en el talón </a:t>
            </a:r>
            <a:r>
              <a:rPr lang="es-ES" sz="3000">
                <a:solidFill>
                  <a:srgbClr val="5F3913"/>
                </a:solidFill>
                <a:latin typeface="Overlock"/>
                <a:ea typeface="Overlock"/>
                <a:cs typeface="Overlock"/>
                <a:sym typeface="Overlock"/>
              </a:rPr>
              <a:t>(el dolor de la cruz)</a:t>
            </a:r>
            <a:r>
              <a:rPr lang="es-ES" sz="3000">
                <a:solidFill>
                  <a:srgbClr val="018443"/>
                </a:solidFill>
                <a:latin typeface="Overlock"/>
                <a:ea typeface="Overlock"/>
                <a:cs typeface="Overlock"/>
                <a:sym typeface="Overlock"/>
              </a:rPr>
              <a:t>”. </a:t>
            </a:r>
            <a:endParaRPr/>
          </a:p>
        </p:txBody>
      </p:sp>
      <p:sp>
        <p:nvSpPr>
          <p:cNvPr id="258" name="Google Shape;258;p20"/>
          <p:cNvSpPr txBox="1"/>
          <p:nvPr/>
        </p:nvSpPr>
        <p:spPr>
          <a:xfrm>
            <a:off x="488515" y="6276548"/>
            <a:ext cx="15823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20</a:t>
            </a:r>
            <a:endParaRPr/>
          </a:p>
        </p:txBody>
      </p:sp>
      <p:cxnSp>
        <p:nvCxnSpPr>
          <p:cNvPr id="259" name="Google Shape;259;p20"/>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pic>
        <p:nvPicPr>
          <p:cNvPr id="260" name="Google Shape;260;p20" descr="Image result for adam and eve after the fall"/>
          <p:cNvPicPr preferRelativeResize="0"/>
          <p:nvPr/>
        </p:nvPicPr>
        <p:blipFill rotWithShape="1">
          <a:blip r:embed="rId4">
            <a:alphaModFix/>
          </a:blip>
          <a:srcRect/>
          <a:stretch/>
        </p:blipFill>
        <p:spPr>
          <a:xfrm>
            <a:off x="1096869" y="1428353"/>
            <a:ext cx="3527672" cy="424731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21"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66" name="Google Shape;266;p21"/>
          <p:cNvSpPr txBox="1"/>
          <p:nvPr/>
        </p:nvSpPr>
        <p:spPr>
          <a:xfrm>
            <a:off x="488514" y="6276548"/>
            <a:ext cx="15501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21</a:t>
            </a:r>
            <a:endParaRPr/>
          </a:p>
        </p:txBody>
      </p:sp>
      <p:cxnSp>
        <p:nvCxnSpPr>
          <p:cNvPr id="267" name="Google Shape;267;p21"/>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68" name="Google Shape;268;p21"/>
          <p:cNvSpPr txBox="1"/>
          <p:nvPr/>
        </p:nvSpPr>
        <p:spPr>
          <a:xfrm>
            <a:off x="858144" y="792690"/>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Profundicemos</a:t>
            </a:r>
            <a:endParaRPr sz="4400" dirty="0">
              <a:solidFill>
                <a:srgbClr val="5F3913"/>
              </a:solidFill>
              <a:latin typeface="Overlock"/>
              <a:ea typeface="Overlock"/>
              <a:cs typeface="Overlock"/>
              <a:sym typeface="Overlock"/>
            </a:endParaRPr>
          </a:p>
        </p:txBody>
      </p:sp>
      <p:pic>
        <p:nvPicPr>
          <p:cNvPr id="269" name="Google Shape;269;p21" descr="Image result for cartoon man diving&quot;"/>
          <p:cNvPicPr preferRelativeResize="0"/>
          <p:nvPr/>
        </p:nvPicPr>
        <p:blipFill rotWithShape="1">
          <a:blip r:embed="rId4">
            <a:alphaModFix/>
          </a:blip>
          <a:srcRect r="7733"/>
          <a:stretch/>
        </p:blipFill>
        <p:spPr>
          <a:xfrm>
            <a:off x="1393360" y="2114315"/>
            <a:ext cx="3090545" cy="3436869"/>
          </a:xfrm>
          <a:prstGeom prst="rect">
            <a:avLst/>
          </a:prstGeom>
          <a:noFill/>
          <a:ln>
            <a:noFill/>
          </a:ln>
        </p:spPr>
      </p:pic>
      <p:sp>
        <p:nvSpPr>
          <p:cNvPr id="270" name="Google Shape;270;p21"/>
          <p:cNvSpPr txBox="1"/>
          <p:nvPr/>
        </p:nvSpPr>
        <p:spPr>
          <a:xfrm>
            <a:off x="6804449" y="4760944"/>
            <a:ext cx="358640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018443"/>
                </a:solidFill>
                <a:latin typeface="Overlock"/>
                <a:ea typeface="Overlock"/>
                <a:cs typeface="Overlock"/>
                <a:sym typeface="Overlock"/>
              </a:rPr>
              <a:t>15 - 20 Minutos</a:t>
            </a:r>
            <a:endParaRPr sz="4000" dirty="0">
              <a:solidFill>
                <a:srgbClr val="018443"/>
              </a:solidFill>
              <a:latin typeface="Overlock"/>
              <a:ea typeface="Overlock"/>
              <a:cs typeface="Overlock"/>
              <a:sym typeface="Overlock"/>
            </a:endParaRPr>
          </a:p>
        </p:txBody>
      </p:sp>
      <p:pic>
        <p:nvPicPr>
          <p:cNvPr id="271" name="Google Shape;271;p21" descr="Image result for clock&quot;"/>
          <p:cNvPicPr preferRelativeResize="0"/>
          <p:nvPr/>
        </p:nvPicPr>
        <p:blipFill rotWithShape="1">
          <a:blip r:embed="rId5">
            <a:alphaModFix/>
          </a:blip>
          <a:srcRect/>
          <a:stretch/>
        </p:blipFill>
        <p:spPr>
          <a:xfrm>
            <a:off x="7287462" y="2200216"/>
            <a:ext cx="2525611" cy="2525611"/>
          </a:xfrm>
          <a:prstGeom prst="rect">
            <a:avLst/>
          </a:prstGeom>
          <a:noFill/>
          <a:ln>
            <a:noFill/>
          </a:ln>
        </p:spPr>
      </p:pic>
      <p:sp>
        <p:nvSpPr>
          <p:cNvPr id="272" name="Google Shape;272;p21"/>
          <p:cNvSpPr/>
          <p:nvPr/>
        </p:nvSpPr>
        <p:spPr>
          <a:xfrm rot="-3348240">
            <a:off x="8675646" y="3222288"/>
            <a:ext cx="289932" cy="748021"/>
          </a:xfrm>
          <a:prstGeom prst="downArrow">
            <a:avLst>
              <a:gd name="adj1" fmla="val 50000"/>
              <a:gd name="adj2" fmla="val 50000"/>
            </a:avLst>
          </a:prstGeom>
          <a:solidFill>
            <a:srgbClr val="01844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2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78" name="Google Shape;278;p22"/>
          <p:cNvSpPr txBox="1"/>
          <p:nvPr/>
        </p:nvSpPr>
        <p:spPr>
          <a:xfrm>
            <a:off x="488515" y="6276548"/>
            <a:ext cx="1552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22</a:t>
            </a:r>
            <a:endParaRPr/>
          </a:p>
        </p:txBody>
      </p:sp>
      <p:cxnSp>
        <p:nvCxnSpPr>
          <p:cNvPr id="279" name="Google Shape;279;p22"/>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80" name="Google Shape;280;p22"/>
          <p:cNvSpPr txBox="1"/>
          <p:nvPr/>
        </p:nvSpPr>
        <p:spPr>
          <a:xfrm>
            <a:off x="1264594" y="2519469"/>
            <a:ext cx="10364114"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dirty="0">
                <a:solidFill>
                  <a:srgbClr val="5F3913"/>
                </a:solidFill>
                <a:latin typeface="Overlock"/>
                <a:ea typeface="Overlock"/>
                <a:cs typeface="Overlock"/>
                <a:sym typeface="Overlock"/>
              </a:rPr>
              <a:t>#1 - </a:t>
            </a:r>
            <a:r>
              <a:rPr lang="es-ES" sz="4400" dirty="0">
                <a:solidFill>
                  <a:srgbClr val="018443"/>
                </a:solidFill>
                <a:latin typeface="Overlock"/>
                <a:ea typeface="Overlock"/>
                <a:cs typeface="Overlock"/>
                <a:sym typeface="Overlock"/>
              </a:rPr>
              <a:t>¿Hay alguna conexión entre la fe y la inteligencia?</a:t>
            </a:r>
            <a:endParaRPr sz="4400" dirty="0">
              <a:solidFill>
                <a:srgbClr val="018443"/>
              </a:solidFill>
              <a:latin typeface="Overlock"/>
              <a:ea typeface="Overlock"/>
              <a:cs typeface="Overlock"/>
              <a:sym typeface="Overlock"/>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23"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86" name="Google Shape;286;p23"/>
          <p:cNvSpPr txBox="1"/>
          <p:nvPr/>
        </p:nvSpPr>
        <p:spPr>
          <a:xfrm>
            <a:off x="488514" y="6276548"/>
            <a:ext cx="155215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23</a:t>
            </a:r>
            <a:endParaRPr/>
          </a:p>
        </p:txBody>
      </p:sp>
      <p:cxnSp>
        <p:nvCxnSpPr>
          <p:cNvPr id="287" name="Google Shape;287;p23"/>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88" name="Google Shape;288;p23"/>
          <p:cNvSpPr txBox="1"/>
          <p:nvPr/>
        </p:nvSpPr>
        <p:spPr>
          <a:xfrm>
            <a:off x="858144" y="470695"/>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a:solidFill>
                  <a:srgbClr val="5F3913"/>
                </a:solidFill>
                <a:latin typeface="Overlock"/>
                <a:ea typeface="Overlock"/>
                <a:cs typeface="Overlock"/>
                <a:sym typeface="Overlock"/>
              </a:rPr>
              <a:t>Organizando los puntos</a:t>
            </a:r>
            <a:endParaRPr sz="4400">
              <a:solidFill>
                <a:srgbClr val="5F3913"/>
              </a:solidFill>
              <a:latin typeface="Overlock"/>
              <a:ea typeface="Overlock"/>
              <a:cs typeface="Overlock"/>
              <a:sym typeface="Overlock"/>
            </a:endParaRPr>
          </a:p>
        </p:txBody>
      </p:sp>
      <p:sp>
        <p:nvSpPr>
          <p:cNvPr id="289" name="Google Shape;289;p23"/>
          <p:cNvSpPr txBox="1"/>
          <p:nvPr/>
        </p:nvSpPr>
        <p:spPr>
          <a:xfrm>
            <a:off x="858144" y="1486358"/>
            <a:ext cx="10519051" cy="4524315"/>
          </a:xfrm>
          <a:prstGeom prst="rect">
            <a:avLst/>
          </a:prstGeom>
          <a:noFill/>
          <a:ln>
            <a:noFill/>
          </a:ln>
        </p:spPr>
        <p:txBody>
          <a:bodyPr spcFirstLastPara="1" wrap="square" lIns="91425" tIns="45700" rIns="91425" bIns="45700" anchor="t" anchorCtr="0">
            <a:spAutoFit/>
          </a:bodyPr>
          <a:lstStyle/>
          <a:p>
            <a:pPr marL="685800" marR="0" lvl="0" indent="-685800" algn="l" rtl="0">
              <a:spcBef>
                <a:spcPts val="0"/>
              </a:spcBef>
              <a:spcAft>
                <a:spcPts val="0"/>
              </a:spcAft>
              <a:buClr>
                <a:srgbClr val="018443"/>
              </a:buClr>
              <a:buSzPts val="3200"/>
              <a:buFont typeface="Arial"/>
              <a:buChar char="•"/>
            </a:pPr>
            <a:r>
              <a:rPr lang="es-ES" sz="3200" dirty="0">
                <a:solidFill>
                  <a:srgbClr val="018443"/>
                </a:solidFill>
                <a:latin typeface="Overlock"/>
                <a:ea typeface="Overlock"/>
                <a:cs typeface="Overlock"/>
                <a:sym typeface="Overlock"/>
              </a:rPr>
              <a:t>El diablo se esfuerza mucho por convencer a las personas con un alto nivel de inteligencia y/o grados avanzados de que son demasiado inteligentes y sofisticados para creer en las “fábulas” bíblicas. La realidad, sin embargo, es que no hay conexión entre inteligencia y fe. </a:t>
            </a:r>
            <a:endParaRPr dirty="0"/>
          </a:p>
          <a:p>
            <a:pPr marL="685800" marR="0" lvl="0" indent="-685800" algn="l" rtl="0">
              <a:spcBef>
                <a:spcPts val="0"/>
              </a:spcBef>
              <a:spcAft>
                <a:spcPts val="0"/>
              </a:spcAft>
              <a:buClr>
                <a:srgbClr val="5F3913"/>
              </a:buClr>
              <a:buSzPts val="3200"/>
              <a:buFont typeface="Arial"/>
              <a:buChar char="•"/>
            </a:pPr>
            <a:r>
              <a:rPr lang="es-ES" sz="3200" dirty="0">
                <a:solidFill>
                  <a:srgbClr val="5F3913"/>
                </a:solidFill>
                <a:latin typeface="Overlock"/>
                <a:ea typeface="Overlock"/>
                <a:cs typeface="Overlock"/>
                <a:sym typeface="Overlock"/>
              </a:rPr>
              <a:t>Hay personas de super inteligencia que todavía tienen una fe simple en Jesucristo como Salvador.  También hay personas de poca inteligencia que rechazan con incredulidad las verdades de la Palabra de Dios.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anim calcmode="lin" valueType="num">
                                      <p:cBhvr additive="base">
                                        <p:cTn id="7" dur="500"/>
                                        <p:tgtEl>
                                          <p:spTgt spid="28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9">
                                            <p:txEl>
                                              <p:pRg st="1" end="1"/>
                                            </p:txEl>
                                          </p:spTgt>
                                        </p:tgtEl>
                                        <p:attrNameLst>
                                          <p:attrName>style.visibility</p:attrName>
                                        </p:attrNameLst>
                                      </p:cBhvr>
                                      <p:to>
                                        <p:strVal val="visible"/>
                                      </p:to>
                                    </p:set>
                                    <p:anim calcmode="lin" valueType="num">
                                      <p:cBhvr additive="base">
                                        <p:cTn id="12" dur="500"/>
                                        <p:tgtEl>
                                          <p:spTgt spid="28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24"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95" name="Google Shape;295;p24"/>
          <p:cNvSpPr txBox="1"/>
          <p:nvPr/>
        </p:nvSpPr>
        <p:spPr>
          <a:xfrm>
            <a:off x="488514" y="6276548"/>
            <a:ext cx="155215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24</a:t>
            </a:r>
            <a:endParaRPr/>
          </a:p>
        </p:txBody>
      </p:sp>
      <p:cxnSp>
        <p:nvCxnSpPr>
          <p:cNvPr id="296" name="Google Shape;296;p24"/>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97" name="Google Shape;297;p24"/>
          <p:cNvSpPr txBox="1"/>
          <p:nvPr/>
        </p:nvSpPr>
        <p:spPr>
          <a:xfrm>
            <a:off x="858144" y="416907"/>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Organizando los puntos</a:t>
            </a:r>
            <a:endParaRPr sz="4400" dirty="0">
              <a:solidFill>
                <a:srgbClr val="5F3913"/>
              </a:solidFill>
              <a:latin typeface="Overlock"/>
              <a:ea typeface="Overlock"/>
              <a:cs typeface="Overlock"/>
              <a:sym typeface="Overlock"/>
            </a:endParaRPr>
          </a:p>
        </p:txBody>
      </p:sp>
      <p:sp>
        <p:nvSpPr>
          <p:cNvPr id="298" name="Google Shape;298;p24"/>
          <p:cNvSpPr txBox="1"/>
          <p:nvPr/>
        </p:nvSpPr>
        <p:spPr>
          <a:xfrm>
            <a:off x="1016000" y="1752233"/>
            <a:ext cx="10206258" cy="4524315"/>
          </a:xfrm>
          <a:prstGeom prst="rect">
            <a:avLst/>
          </a:prstGeom>
          <a:noFill/>
          <a:ln>
            <a:noFill/>
          </a:ln>
        </p:spPr>
        <p:txBody>
          <a:bodyPr spcFirstLastPara="1" wrap="square" lIns="91425" tIns="45700" rIns="91425" bIns="45700" anchor="t" anchorCtr="0">
            <a:spAutoFit/>
          </a:bodyPr>
          <a:lstStyle/>
          <a:p>
            <a:pPr marL="685800" marR="0" lvl="0" indent="-685800" algn="l" rtl="0">
              <a:spcBef>
                <a:spcPts val="0"/>
              </a:spcBef>
              <a:spcAft>
                <a:spcPts val="0"/>
              </a:spcAft>
              <a:buClr>
                <a:srgbClr val="018443"/>
              </a:buClr>
              <a:buSzPts val="3200"/>
              <a:buFont typeface="Arial"/>
              <a:buChar char="•"/>
            </a:pPr>
            <a:r>
              <a:rPr lang="es-ES" sz="3200" dirty="0">
                <a:solidFill>
                  <a:srgbClr val="018443"/>
                </a:solidFill>
                <a:latin typeface="Overlock"/>
                <a:ea typeface="Overlock"/>
                <a:cs typeface="Overlock"/>
                <a:sym typeface="Overlock"/>
              </a:rPr>
              <a:t>Una persona con mucha inteligencia aprenderá la Palabra de Dios más rápidamente que aquellos con menor inteligencia. Pero aprender es una cosa y creer es otra.  Es el Espíritu Santo quien le otorga esta fe. </a:t>
            </a:r>
            <a:endParaRPr dirty="0"/>
          </a:p>
          <a:p>
            <a:pPr marL="685800" marR="0" lvl="0" indent="-685800" algn="l" rtl="0">
              <a:spcBef>
                <a:spcPts val="0"/>
              </a:spcBef>
              <a:spcAft>
                <a:spcPts val="0"/>
              </a:spcAft>
              <a:buClr>
                <a:srgbClr val="5F3913"/>
              </a:buClr>
              <a:buSzPts val="3200"/>
              <a:buFont typeface="Arial"/>
              <a:buChar char="•"/>
            </a:pPr>
            <a:r>
              <a:rPr lang="es-ES" sz="3200" dirty="0">
                <a:solidFill>
                  <a:srgbClr val="5F3913"/>
                </a:solidFill>
                <a:latin typeface="Overlock"/>
                <a:ea typeface="Overlock"/>
                <a:cs typeface="Overlock"/>
                <a:sym typeface="Overlock"/>
              </a:rPr>
              <a:t>Si la fe se basara en la inteligencia, entonces las personas más inteligentes tendrían la fe más fuerte y las menos inteligentes la fe más débil. Sin embargo, la observación práctica a menudo indica todo lo contrario.</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8">
                                            <p:txEl>
                                              <p:pRg st="0" end="0"/>
                                            </p:txEl>
                                          </p:spTgt>
                                        </p:tgtEl>
                                        <p:attrNameLst>
                                          <p:attrName>style.visibility</p:attrName>
                                        </p:attrNameLst>
                                      </p:cBhvr>
                                      <p:to>
                                        <p:strVal val="visible"/>
                                      </p:to>
                                    </p:set>
                                    <p:anim calcmode="lin" valueType="num">
                                      <p:cBhvr additive="base">
                                        <p:cTn id="7" dur="500"/>
                                        <p:tgtEl>
                                          <p:spTgt spid="29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8">
                                            <p:txEl>
                                              <p:pRg st="1" end="1"/>
                                            </p:txEl>
                                          </p:spTgt>
                                        </p:tgtEl>
                                        <p:attrNameLst>
                                          <p:attrName>style.visibility</p:attrName>
                                        </p:attrNameLst>
                                      </p:cBhvr>
                                      <p:to>
                                        <p:strVal val="visible"/>
                                      </p:to>
                                    </p:set>
                                    <p:anim calcmode="lin" valueType="num">
                                      <p:cBhvr additive="base">
                                        <p:cTn id="12" dur="500"/>
                                        <p:tgtEl>
                                          <p:spTgt spid="29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25"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04" name="Google Shape;304;p25"/>
          <p:cNvSpPr txBox="1"/>
          <p:nvPr/>
        </p:nvSpPr>
        <p:spPr>
          <a:xfrm>
            <a:off x="488515" y="6276548"/>
            <a:ext cx="1552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25</a:t>
            </a:r>
            <a:endParaRPr/>
          </a:p>
        </p:txBody>
      </p:sp>
      <p:cxnSp>
        <p:nvCxnSpPr>
          <p:cNvPr id="305" name="Google Shape;305;p25"/>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06" name="Google Shape;306;p25"/>
          <p:cNvSpPr txBox="1"/>
          <p:nvPr/>
        </p:nvSpPr>
        <p:spPr>
          <a:xfrm>
            <a:off x="1246264" y="1817412"/>
            <a:ext cx="10055603" cy="28007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dirty="0">
                <a:solidFill>
                  <a:srgbClr val="5F3913"/>
                </a:solidFill>
                <a:latin typeface="Overlock"/>
                <a:ea typeface="Overlock"/>
                <a:cs typeface="Overlock"/>
                <a:sym typeface="Overlock"/>
              </a:rPr>
              <a:t>#2 - </a:t>
            </a:r>
            <a:r>
              <a:rPr lang="es-ES" sz="4400" dirty="0">
                <a:solidFill>
                  <a:srgbClr val="018443"/>
                </a:solidFill>
                <a:latin typeface="Overlock"/>
                <a:ea typeface="Overlock"/>
                <a:cs typeface="Overlock"/>
                <a:sym typeface="Overlock"/>
              </a:rPr>
              <a:t>¿Cuáles son algunas de las enseñanzas o historias que se encuentran en la Biblia que no tienen sentido humano y por qué las creemos?</a:t>
            </a:r>
            <a:endParaRPr sz="4400" dirty="0">
              <a:solidFill>
                <a:srgbClr val="018443"/>
              </a:solidFill>
              <a:latin typeface="Overlock"/>
              <a:ea typeface="Overlock"/>
              <a:cs typeface="Overlock"/>
              <a:sym typeface="Overlock"/>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26"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12" name="Google Shape;312;p26"/>
          <p:cNvSpPr txBox="1"/>
          <p:nvPr/>
        </p:nvSpPr>
        <p:spPr>
          <a:xfrm>
            <a:off x="488514" y="6276548"/>
            <a:ext cx="15410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26</a:t>
            </a:r>
            <a:endParaRPr/>
          </a:p>
        </p:txBody>
      </p:sp>
      <p:cxnSp>
        <p:nvCxnSpPr>
          <p:cNvPr id="313" name="Google Shape;313;p26"/>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14" name="Google Shape;314;p26"/>
          <p:cNvSpPr txBox="1"/>
          <p:nvPr/>
        </p:nvSpPr>
        <p:spPr>
          <a:xfrm>
            <a:off x="858144" y="335783"/>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Organizando los puntos</a:t>
            </a:r>
            <a:endParaRPr sz="4400" dirty="0">
              <a:solidFill>
                <a:srgbClr val="5F3913"/>
              </a:solidFill>
              <a:latin typeface="Overlock"/>
              <a:ea typeface="Overlock"/>
              <a:cs typeface="Overlock"/>
              <a:sym typeface="Overlock"/>
            </a:endParaRPr>
          </a:p>
        </p:txBody>
      </p:sp>
      <p:sp>
        <p:nvSpPr>
          <p:cNvPr id="315" name="Google Shape;315;p26"/>
          <p:cNvSpPr txBox="1"/>
          <p:nvPr/>
        </p:nvSpPr>
        <p:spPr>
          <a:xfrm>
            <a:off x="5453279" y="1690338"/>
            <a:ext cx="4927850" cy="3970318"/>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018443"/>
              </a:buClr>
              <a:buSzPts val="3600"/>
              <a:buFont typeface="Arial"/>
              <a:buChar char="•"/>
            </a:pPr>
            <a:r>
              <a:rPr lang="es-ES" sz="3600" dirty="0">
                <a:solidFill>
                  <a:srgbClr val="018443"/>
                </a:solidFill>
                <a:latin typeface="Overlock"/>
                <a:ea typeface="Overlock"/>
                <a:cs typeface="Overlock"/>
                <a:sym typeface="Overlock"/>
              </a:rPr>
              <a:t>La Santísima Trinidad</a:t>
            </a:r>
            <a:endParaRPr dirty="0"/>
          </a:p>
          <a:p>
            <a:pPr marL="571500" marR="0" lvl="0" indent="-571500" algn="l" rtl="0">
              <a:spcBef>
                <a:spcPts val="0"/>
              </a:spcBef>
              <a:spcAft>
                <a:spcPts val="0"/>
              </a:spcAft>
              <a:buClr>
                <a:srgbClr val="5F3913"/>
              </a:buClr>
              <a:buSzPts val="3600"/>
              <a:buFont typeface="Arial"/>
              <a:buChar char="•"/>
            </a:pPr>
            <a:r>
              <a:rPr lang="es-ES" sz="3600" dirty="0">
                <a:solidFill>
                  <a:srgbClr val="5F3913"/>
                </a:solidFill>
                <a:latin typeface="Overlock"/>
                <a:ea typeface="Overlock"/>
                <a:cs typeface="Overlock"/>
                <a:sym typeface="Overlock"/>
              </a:rPr>
              <a:t>Las dos naturalezas de Cristo</a:t>
            </a:r>
            <a:endParaRPr dirty="0"/>
          </a:p>
          <a:p>
            <a:pPr marL="571500" marR="0" lvl="0" indent="-571500" algn="l" rtl="0">
              <a:spcBef>
                <a:spcPts val="0"/>
              </a:spcBef>
              <a:spcAft>
                <a:spcPts val="0"/>
              </a:spcAft>
              <a:buClr>
                <a:srgbClr val="018443"/>
              </a:buClr>
              <a:buSzPts val="3600"/>
              <a:buFont typeface="Arial"/>
              <a:buChar char="•"/>
            </a:pPr>
            <a:r>
              <a:rPr lang="es-ES" sz="3600" dirty="0">
                <a:solidFill>
                  <a:srgbClr val="018443"/>
                </a:solidFill>
                <a:latin typeface="Overlock"/>
                <a:ea typeface="Overlock"/>
                <a:cs typeface="Overlock"/>
                <a:sym typeface="Overlock"/>
              </a:rPr>
              <a:t>El nacimiento virginal</a:t>
            </a:r>
            <a:endParaRPr dirty="0"/>
          </a:p>
          <a:p>
            <a:pPr marL="571500" marR="0" lvl="0" indent="-571500" algn="l" rtl="0">
              <a:spcBef>
                <a:spcPts val="0"/>
              </a:spcBef>
              <a:spcAft>
                <a:spcPts val="0"/>
              </a:spcAft>
              <a:buClr>
                <a:srgbClr val="5F3913"/>
              </a:buClr>
              <a:buSzPts val="3600"/>
              <a:buFont typeface="Arial"/>
              <a:buChar char="•"/>
            </a:pPr>
            <a:r>
              <a:rPr lang="es-ES" sz="3600" dirty="0">
                <a:solidFill>
                  <a:srgbClr val="5F3913"/>
                </a:solidFill>
                <a:latin typeface="Overlock"/>
                <a:ea typeface="Overlock"/>
                <a:cs typeface="Overlock"/>
                <a:sym typeface="Overlock"/>
              </a:rPr>
              <a:t>Presencia real</a:t>
            </a:r>
            <a:endParaRPr dirty="0"/>
          </a:p>
          <a:p>
            <a:pPr marL="571500" marR="0" lvl="0" indent="-571500" algn="l" rtl="0">
              <a:spcBef>
                <a:spcPts val="0"/>
              </a:spcBef>
              <a:spcAft>
                <a:spcPts val="0"/>
              </a:spcAft>
              <a:buClr>
                <a:srgbClr val="018443"/>
              </a:buClr>
              <a:buSzPts val="3600"/>
              <a:buFont typeface="Arial"/>
              <a:buChar char="•"/>
            </a:pPr>
            <a:r>
              <a:rPr lang="es-ES" sz="3600" dirty="0">
                <a:solidFill>
                  <a:srgbClr val="018443"/>
                </a:solidFill>
                <a:latin typeface="Overlock"/>
                <a:ea typeface="Overlock"/>
                <a:cs typeface="Overlock"/>
                <a:sym typeface="Overlock"/>
              </a:rPr>
              <a:t>Doctrina de Elección</a:t>
            </a:r>
            <a:endParaRPr dirty="0"/>
          </a:p>
          <a:p>
            <a:pPr marL="571500" marR="0" lvl="0" indent="-571500" algn="l" rtl="0">
              <a:spcBef>
                <a:spcPts val="0"/>
              </a:spcBef>
              <a:spcAft>
                <a:spcPts val="0"/>
              </a:spcAft>
              <a:buClr>
                <a:srgbClr val="5F3913"/>
              </a:buClr>
              <a:buSzPts val="3600"/>
              <a:buFont typeface="Arial"/>
              <a:buChar char="•"/>
            </a:pPr>
            <a:r>
              <a:rPr lang="es-ES" sz="3600" dirty="0">
                <a:solidFill>
                  <a:srgbClr val="5F3913"/>
                </a:solidFill>
                <a:latin typeface="Overlock"/>
                <a:ea typeface="Overlock"/>
                <a:cs typeface="Overlock"/>
                <a:sym typeface="Overlock"/>
              </a:rPr>
              <a:t>Los Milagros</a:t>
            </a:r>
            <a:endParaRPr dirty="0"/>
          </a:p>
        </p:txBody>
      </p:sp>
      <p:sp>
        <p:nvSpPr>
          <p:cNvPr id="316" name="Google Shape;316;p26"/>
          <p:cNvSpPr txBox="1"/>
          <p:nvPr/>
        </p:nvSpPr>
        <p:spPr>
          <a:xfrm>
            <a:off x="1483869" y="1690338"/>
            <a:ext cx="3222601" cy="4154984"/>
          </a:xfrm>
          <a:prstGeom prst="rect">
            <a:avLst/>
          </a:prstGeom>
          <a:solidFill>
            <a:srgbClr val="018443"/>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6600">
                <a:solidFill>
                  <a:schemeClr val="lt1"/>
                </a:solidFill>
                <a:latin typeface="Overlock"/>
                <a:ea typeface="Overlock"/>
                <a:cs typeface="Overlock"/>
                <a:sym typeface="Overlock"/>
              </a:rPr>
              <a:t>las creemos por </a:t>
            </a:r>
            <a:endParaRPr/>
          </a:p>
          <a:p>
            <a:pPr marL="0" marR="0" lvl="0" indent="0" algn="ctr" rtl="0">
              <a:spcBef>
                <a:spcPts val="0"/>
              </a:spcBef>
              <a:spcAft>
                <a:spcPts val="0"/>
              </a:spcAft>
              <a:buNone/>
            </a:pPr>
            <a:r>
              <a:rPr lang="es-ES" sz="6600">
                <a:solidFill>
                  <a:schemeClr val="lt1"/>
                </a:solidFill>
                <a:latin typeface="Overlock"/>
                <a:ea typeface="Overlock"/>
                <a:cs typeface="Overlock"/>
                <a:sym typeface="Overlock"/>
              </a:rPr>
              <a:t>fe</a:t>
            </a:r>
            <a:endParaRPr sz="66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27"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22" name="Google Shape;322;p27"/>
          <p:cNvSpPr txBox="1"/>
          <p:nvPr/>
        </p:nvSpPr>
        <p:spPr>
          <a:xfrm>
            <a:off x="488515" y="6276548"/>
            <a:ext cx="1552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27</a:t>
            </a:r>
            <a:endParaRPr/>
          </a:p>
        </p:txBody>
      </p:sp>
      <p:cxnSp>
        <p:nvCxnSpPr>
          <p:cNvPr id="323" name="Google Shape;323;p27"/>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24" name="Google Shape;324;p27"/>
          <p:cNvSpPr txBox="1"/>
          <p:nvPr/>
        </p:nvSpPr>
        <p:spPr>
          <a:xfrm>
            <a:off x="1092009" y="2436045"/>
            <a:ext cx="10364114"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#3 - </a:t>
            </a:r>
            <a:r>
              <a:rPr lang="es-ES" sz="4400" dirty="0">
                <a:solidFill>
                  <a:srgbClr val="018443"/>
                </a:solidFill>
                <a:latin typeface="Overlock"/>
                <a:ea typeface="Overlock"/>
                <a:cs typeface="Overlock"/>
                <a:sym typeface="Overlock"/>
              </a:rPr>
              <a:t>¿Qué es el humanismo y cómo se opone al cristianismo?</a:t>
            </a:r>
            <a:endParaRPr sz="4400" dirty="0">
              <a:solidFill>
                <a:srgbClr val="018443"/>
              </a:solidFill>
              <a:latin typeface="Overlock"/>
              <a:ea typeface="Overlock"/>
              <a:cs typeface="Overlock"/>
              <a:sym typeface="Overlock"/>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2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30" name="Google Shape;330;p28"/>
          <p:cNvSpPr txBox="1"/>
          <p:nvPr/>
        </p:nvSpPr>
        <p:spPr>
          <a:xfrm>
            <a:off x="488514" y="6276548"/>
            <a:ext cx="15410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28</a:t>
            </a:r>
            <a:endParaRPr/>
          </a:p>
        </p:txBody>
      </p:sp>
      <p:cxnSp>
        <p:nvCxnSpPr>
          <p:cNvPr id="331" name="Google Shape;331;p28"/>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32" name="Google Shape;332;p28"/>
          <p:cNvSpPr txBox="1"/>
          <p:nvPr/>
        </p:nvSpPr>
        <p:spPr>
          <a:xfrm>
            <a:off x="913943" y="654242"/>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Organizando los puntos</a:t>
            </a:r>
            <a:endParaRPr sz="4400" dirty="0">
              <a:solidFill>
                <a:srgbClr val="5F3913"/>
              </a:solidFill>
              <a:latin typeface="Overlock"/>
              <a:ea typeface="Overlock"/>
              <a:cs typeface="Overlock"/>
              <a:sym typeface="Overlock"/>
            </a:endParaRPr>
          </a:p>
        </p:txBody>
      </p:sp>
      <p:sp>
        <p:nvSpPr>
          <p:cNvPr id="333" name="Google Shape;333;p28"/>
          <p:cNvSpPr txBox="1"/>
          <p:nvPr/>
        </p:nvSpPr>
        <p:spPr>
          <a:xfrm>
            <a:off x="1412954" y="1970679"/>
            <a:ext cx="9722224" cy="4031873"/>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018443"/>
              </a:buClr>
              <a:buSzPts val="3200"/>
              <a:buFont typeface="Arial"/>
              <a:buChar char="•"/>
            </a:pPr>
            <a:r>
              <a:rPr lang="es-ES" sz="3200" dirty="0">
                <a:solidFill>
                  <a:srgbClr val="018443"/>
                </a:solidFill>
                <a:latin typeface="Overlock"/>
                <a:ea typeface="Overlock"/>
                <a:cs typeface="Overlock"/>
                <a:sym typeface="Overlock"/>
              </a:rPr>
              <a:t>Un humanista rechaza lo que su intelecto no puede comprender. Su intelecto es su máxima autoridad y su intelecto siempre tendrá la última palabra.</a:t>
            </a:r>
            <a:endParaRPr dirty="0"/>
          </a:p>
          <a:p>
            <a:pPr marL="571500" marR="0" lvl="0" indent="-571500" algn="l" rtl="0">
              <a:spcBef>
                <a:spcPts val="0"/>
              </a:spcBef>
              <a:spcAft>
                <a:spcPts val="0"/>
              </a:spcAft>
              <a:buClr>
                <a:srgbClr val="5F3913"/>
              </a:buClr>
              <a:buSzPts val="3200"/>
              <a:buFont typeface="Arial"/>
              <a:buChar char="•"/>
            </a:pPr>
            <a:r>
              <a:rPr lang="es-ES" sz="3200" dirty="0">
                <a:solidFill>
                  <a:srgbClr val="5F3913"/>
                </a:solidFill>
                <a:latin typeface="Overlock"/>
                <a:ea typeface="Overlock"/>
                <a:cs typeface="Overlock"/>
                <a:sym typeface="Overlock"/>
              </a:rPr>
              <a:t>El cristiano tiene la perspectiva exactamente opuesta. Da la última palabra a las palabras claras de la Biblia.</a:t>
            </a:r>
            <a:endParaRPr dirty="0"/>
          </a:p>
          <a:p>
            <a:pPr marL="571500" marR="0" lvl="0" indent="-571500" algn="l" rtl="0">
              <a:spcBef>
                <a:spcPts val="0"/>
              </a:spcBef>
              <a:spcAft>
                <a:spcPts val="0"/>
              </a:spcAft>
              <a:buClr>
                <a:srgbClr val="018443"/>
              </a:buClr>
              <a:buSzPts val="3200"/>
              <a:buFont typeface="Arial"/>
              <a:buChar char="•"/>
            </a:pPr>
            <a:r>
              <a:rPr lang="es-ES" sz="3200" dirty="0">
                <a:solidFill>
                  <a:srgbClr val="018443"/>
                </a:solidFill>
                <a:latin typeface="Overlock"/>
                <a:ea typeface="Overlock"/>
                <a:cs typeface="Overlock"/>
                <a:sym typeface="Overlock"/>
              </a:rPr>
              <a:t>El Espíritu Santo hace que el cristianismo sea creíble. La fe es antitética al humanismo.</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29"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39" name="Google Shape;339;p29"/>
          <p:cNvSpPr txBox="1"/>
          <p:nvPr/>
        </p:nvSpPr>
        <p:spPr>
          <a:xfrm>
            <a:off x="488515" y="6276548"/>
            <a:ext cx="1552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28</a:t>
            </a:r>
            <a:endParaRPr/>
          </a:p>
        </p:txBody>
      </p:sp>
      <p:cxnSp>
        <p:nvCxnSpPr>
          <p:cNvPr id="340" name="Google Shape;340;p29"/>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41" name="Google Shape;341;p29"/>
          <p:cNvSpPr txBox="1"/>
          <p:nvPr/>
        </p:nvSpPr>
        <p:spPr>
          <a:xfrm>
            <a:off x="913943" y="616100"/>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Oración</a:t>
            </a:r>
            <a:endParaRPr sz="4400" dirty="0">
              <a:solidFill>
                <a:srgbClr val="5F3913"/>
              </a:solidFill>
              <a:latin typeface="Overlock"/>
              <a:ea typeface="Overlock"/>
              <a:cs typeface="Overlock"/>
              <a:sym typeface="Overlock"/>
            </a:endParaRPr>
          </a:p>
        </p:txBody>
      </p:sp>
      <p:pic>
        <p:nvPicPr>
          <p:cNvPr id="342" name="Google Shape;342;p29"/>
          <p:cNvPicPr preferRelativeResize="0"/>
          <p:nvPr/>
        </p:nvPicPr>
        <p:blipFill rotWithShape="1">
          <a:blip r:embed="rId4">
            <a:alphaModFix/>
          </a:blip>
          <a:srcRect/>
          <a:stretch/>
        </p:blipFill>
        <p:spPr>
          <a:xfrm>
            <a:off x="2120134" y="1746968"/>
            <a:ext cx="7840134" cy="39949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03" name="Google Shape;103;p3"/>
          <p:cNvSpPr txBox="1"/>
          <p:nvPr/>
        </p:nvSpPr>
        <p:spPr>
          <a:xfrm>
            <a:off x="0" y="540853"/>
            <a:ext cx="1219200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018443"/>
                </a:solidFill>
                <a:latin typeface="Overlock"/>
                <a:ea typeface="Overlock"/>
                <a:cs typeface="Overlock"/>
                <a:sym typeface="Overlock"/>
              </a:rPr>
              <a:t>Introducciones – 5 minutos</a:t>
            </a:r>
            <a:endParaRPr sz="4400" dirty="0">
              <a:solidFill>
                <a:srgbClr val="018443"/>
              </a:solidFill>
              <a:latin typeface="Overlock"/>
              <a:ea typeface="Overlock"/>
              <a:cs typeface="Overlock"/>
              <a:sym typeface="Overlock"/>
            </a:endParaRPr>
          </a:p>
        </p:txBody>
      </p:sp>
      <p:pic>
        <p:nvPicPr>
          <p:cNvPr id="104" name="Google Shape;104;p3" descr="Image result for two men greeting&quot;"/>
          <p:cNvPicPr preferRelativeResize="0"/>
          <p:nvPr/>
        </p:nvPicPr>
        <p:blipFill rotWithShape="1">
          <a:blip r:embed="rId4">
            <a:alphaModFix/>
          </a:blip>
          <a:srcRect/>
          <a:stretch/>
        </p:blipFill>
        <p:spPr>
          <a:xfrm>
            <a:off x="214191" y="2180716"/>
            <a:ext cx="3298371" cy="3298371"/>
          </a:xfrm>
          <a:prstGeom prst="rect">
            <a:avLst/>
          </a:prstGeom>
          <a:noFill/>
          <a:ln>
            <a:noFill/>
          </a:ln>
        </p:spPr>
      </p:pic>
      <p:sp>
        <p:nvSpPr>
          <p:cNvPr id="105" name="Google Shape;105;p3"/>
          <p:cNvSpPr txBox="1"/>
          <p:nvPr/>
        </p:nvSpPr>
        <p:spPr>
          <a:xfrm>
            <a:off x="3512562" y="1843950"/>
            <a:ext cx="7968343" cy="31700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rgbClr val="5F3913"/>
                </a:solidFill>
                <a:latin typeface="Overlock"/>
                <a:ea typeface="Overlock"/>
                <a:cs typeface="Overlock"/>
                <a:sym typeface="Overlock"/>
              </a:rPr>
              <a:t>Mi Nombre es _____________________</a:t>
            </a:r>
            <a:endParaRPr dirty="0"/>
          </a:p>
          <a:p>
            <a:pPr marL="0" marR="0" lvl="0" indent="0" algn="l" rtl="0">
              <a:spcBef>
                <a:spcPts val="0"/>
              </a:spcBef>
              <a:spcAft>
                <a:spcPts val="0"/>
              </a:spcAft>
              <a:buNone/>
            </a:pPr>
            <a:endParaRPr sz="4000" dirty="0">
              <a:solidFill>
                <a:srgbClr val="5F3913"/>
              </a:solidFill>
              <a:latin typeface="Overlock"/>
              <a:ea typeface="Overlock"/>
              <a:cs typeface="Overlock"/>
              <a:sym typeface="Overlock"/>
            </a:endParaRPr>
          </a:p>
          <a:p>
            <a:pPr marL="0" marR="0" lvl="0" indent="0" algn="l" rtl="0">
              <a:spcBef>
                <a:spcPts val="0"/>
              </a:spcBef>
              <a:spcAft>
                <a:spcPts val="0"/>
              </a:spcAft>
              <a:buNone/>
            </a:pPr>
            <a:r>
              <a:rPr lang="es-ES" sz="4000" dirty="0">
                <a:solidFill>
                  <a:srgbClr val="5F3913"/>
                </a:solidFill>
                <a:latin typeface="Overlock"/>
                <a:ea typeface="Overlock"/>
                <a:cs typeface="Overlock"/>
                <a:sym typeface="Overlock"/>
              </a:rPr>
              <a:t>Vivo en ___________________________</a:t>
            </a:r>
            <a:endParaRPr dirty="0"/>
          </a:p>
          <a:p>
            <a:pPr marL="0" marR="0" lvl="0" indent="0" algn="l" rtl="0">
              <a:spcBef>
                <a:spcPts val="0"/>
              </a:spcBef>
              <a:spcAft>
                <a:spcPts val="0"/>
              </a:spcAft>
              <a:buNone/>
            </a:pPr>
            <a:endParaRPr sz="4000" dirty="0">
              <a:solidFill>
                <a:srgbClr val="5F3913"/>
              </a:solidFill>
              <a:latin typeface="Overlock"/>
              <a:ea typeface="Overlock"/>
              <a:cs typeface="Overlock"/>
              <a:sym typeface="Overlock"/>
            </a:endParaRPr>
          </a:p>
          <a:p>
            <a:pPr marL="0" marR="0" lvl="0" indent="0" algn="l" rtl="0">
              <a:spcBef>
                <a:spcPts val="0"/>
              </a:spcBef>
              <a:spcAft>
                <a:spcPts val="0"/>
              </a:spcAft>
              <a:buNone/>
            </a:pPr>
            <a:r>
              <a:rPr lang="es-ES" sz="4000" dirty="0">
                <a:solidFill>
                  <a:srgbClr val="5F3913"/>
                </a:solidFill>
                <a:latin typeface="Overlock"/>
                <a:ea typeface="Overlock"/>
                <a:cs typeface="Overlock"/>
                <a:sym typeface="Overlock"/>
              </a:rPr>
              <a:t>Soy un ____________________________</a:t>
            </a:r>
            <a:endParaRPr sz="4000" dirty="0">
              <a:solidFill>
                <a:srgbClr val="5F3913"/>
              </a:solidFill>
              <a:latin typeface="Overlock"/>
              <a:ea typeface="Overlock"/>
              <a:cs typeface="Overlock"/>
              <a:sym typeface="Overlock"/>
            </a:endParaRPr>
          </a:p>
        </p:txBody>
      </p:sp>
      <p:sp>
        <p:nvSpPr>
          <p:cNvPr id="106" name="Google Shape;106;p3"/>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3</a:t>
            </a:r>
            <a:endParaRPr/>
          </a:p>
        </p:txBody>
      </p:sp>
      <p:cxnSp>
        <p:nvCxnSpPr>
          <p:cNvPr id="107" name="Google Shape;107;p3"/>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30"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48" name="Google Shape;348;p30"/>
          <p:cNvSpPr txBox="1"/>
          <p:nvPr/>
        </p:nvSpPr>
        <p:spPr>
          <a:xfrm>
            <a:off x="488514" y="6276548"/>
            <a:ext cx="15410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29</a:t>
            </a:r>
            <a:endParaRPr/>
          </a:p>
        </p:txBody>
      </p:sp>
      <p:cxnSp>
        <p:nvCxnSpPr>
          <p:cNvPr id="349" name="Google Shape;349;p30"/>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50" name="Google Shape;350;p30"/>
          <p:cNvSpPr txBox="1"/>
          <p:nvPr/>
        </p:nvSpPr>
        <p:spPr>
          <a:xfrm>
            <a:off x="858144" y="259134"/>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La Tarea</a:t>
            </a:r>
            <a:endParaRPr sz="4400" dirty="0">
              <a:solidFill>
                <a:srgbClr val="5F3913"/>
              </a:solidFill>
              <a:latin typeface="Overlock"/>
              <a:ea typeface="Overlock"/>
              <a:cs typeface="Overlock"/>
              <a:sym typeface="Overlock"/>
            </a:endParaRPr>
          </a:p>
        </p:txBody>
      </p:sp>
      <p:sp>
        <p:nvSpPr>
          <p:cNvPr id="351" name="Google Shape;351;p30"/>
          <p:cNvSpPr txBox="1"/>
          <p:nvPr/>
        </p:nvSpPr>
        <p:spPr>
          <a:xfrm>
            <a:off x="1202524" y="1271656"/>
            <a:ext cx="10143084" cy="5016718"/>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018443"/>
              </a:buClr>
              <a:buSzPts val="3600"/>
              <a:buFont typeface="Arial"/>
              <a:buChar char="•"/>
            </a:pPr>
            <a:r>
              <a:rPr lang="es-ES" sz="4000" dirty="0">
                <a:solidFill>
                  <a:srgbClr val="018443"/>
                </a:solidFill>
                <a:latin typeface="Overlock"/>
                <a:ea typeface="Overlock"/>
                <a:cs typeface="Overlock"/>
                <a:sym typeface="Overlock"/>
              </a:rPr>
              <a:t>¿Por qué Dios colocó el árbol del conocimiento del bien y del mal en el jardín?</a:t>
            </a:r>
            <a:endParaRPr sz="4000" dirty="0"/>
          </a:p>
          <a:p>
            <a:pPr marL="571500" marR="0" lvl="0" indent="-571500" algn="l" rtl="0">
              <a:spcBef>
                <a:spcPts val="0"/>
              </a:spcBef>
              <a:spcAft>
                <a:spcPts val="0"/>
              </a:spcAft>
              <a:buClr>
                <a:srgbClr val="5F3913"/>
              </a:buClr>
              <a:buSzPts val="3600"/>
              <a:buFont typeface="Arial"/>
              <a:buChar char="•"/>
            </a:pPr>
            <a:r>
              <a:rPr lang="es-ES" sz="4000" dirty="0">
                <a:solidFill>
                  <a:srgbClr val="5F3913"/>
                </a:solidFill>
                <a:latin typeface="Overlock"/>
                <a:ea typeface="Overlock"/>
                <a:cs typeface="Overlock"/>
                <a:sym typeface="Overlock"/>
              </a:rPr>
              <a:t>¿Cómo distorsionó Satanás el propósito de Dios y qué nos dice acerca de Satanás?</a:t>
            </a:r>
            <a:endParaRPr sz="4000" dirty="0"/>
          </a:p>
          <a:p>
            <a:pPr marL="571500" marR="0" lvl="0" indent="-571500" algn="l" rtl="0">
              <a:spcBef>
                <a:spcPts val="0"/>
              </a:spcBef>
              <a:spcAft>
                <a:spcPts val="0"/>
              </a:spcAft>
              <a:buClr>
                <a:srgbClr val="018443"/>
              </a:buClr>
              <a:buSzPts val="3600"/>
              <a:buFont typeface="Arial"/>
              <a:buChar char="•"/>
            </a:pPr>
            <a:r>
              <a:rPr lang="es-ES" sz="4000" dirty="0">
                <a:solidFill>
                  <a:srgbClr val="018443"/>
                </a:solidFill>
                <a:latin typeface="Overlock"/>
                <a:ea typeface="Overlock"/>
                <a:cs typeface="Overlock"/>
                <a:sym typeface="Overlock"/>
              </a:rPr>
              <a:t>¿Cómo fue la vida de adoración de Adán y Eva antes y después de la caída en pecado?</a:t>
            </a:r>
            <a:endParaRPr sz="4000" dirty="0"/>
          </a:p>
          <a:p>
            <a:pPr marL="571500" marR="0" lvl="0" indent="-571500" algn="l" rtl="0">
              <a:spcBef>
                <a:spcPts val="0"/>
              </a:spcBef>
              <a:spcAft>
                <a:spcPts val="0"/>
              </a:spcAft>
              <a:buClr>
                <a:srgbClr val="5F3913"/>
              </a:buClr>
              <a:buSzPts val="3600"/>
              <a:buFont typeface="Arial"/>
              <a:buChar char="•"/>
            </a:pPr>
            <a:r>
              <a:rPr lang="es-ES" sz="4000" dirty="0">
                <a:solidFill>
                  <a:srgbClr val="5F3913"/>
                </a:solidFill>
                <a:latin typeface="Overlock"/>
                <a:ea typeface="Overlock"/>
                <a:cs typeface="Overlock"/>
                <a:sym typeface="Overlock"/>
              </a:rPr>
              <a:t>¿Cuál fue la actitud de Dios hacia Adán y Eva después de la caída en pecado?</a:t>
            </a:r>
            <a:endParaRPr sz="4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5"/>
        <p:cNvGrpSpPr/>
        <p:nvPr/>
      </p:nvGrpSpPr>
      <p:grpSpPr>
        <a:xfrm>
          <a:off x="0" y="0"/>
          <a:ext cx="0" cy="0"/>
          <a:chOff x="0" y="0"/>
          <a:chExt cx="0" cy="0"/>
        </a:xfrm>
      </p:grpSpPr>
      <p:sp>
        <p:nvSpPr>
          <p:cNvPr id="356" name="Google Shape;356;p32"/>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7" name="Google Shape;357;p32" descr="Interfaz de usuario gráfica, Aplicación&#10;&#10;Descripción generada automáticamente"/>
          <p:cNvPicPr preferRelativeResize="0">
            <a:picLocks noGrp="1"/>
          </p:cNvPicPr>
          <p:nvPr>
            <p:ph type="body" idx="1"/>
          </p:nvPr>
        </p:nvPicPr>
        <p:blipFill rotWithShape="1">
          <a:blip r:embed="rId3">
            <a:alphaModFix/>
          </a:blip>
          <a:srcRect b="18"/>
          <a:stretch/>
        </p:blipFill>
        <p:spPr>
          <a:xfrm>
            <a:off x="20" y="1282"/>
            <a:ext cx="12191980" cy="685671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31"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63" name="Google Shape;363;p31"/>
          <p:cNvSpPr txBox="1"/>
          <p:nvPr/>
        </p:nvSpPr>
        <p:spPr>
          <a:xfrm>
            <a:off x="488515" y="6276548"/>
            <a:ext cx="16784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30</a:t>
            </a:r>
            <a:endParaRPr/>
          </a:p>
        </p:txBody>
      </p:sp>
      <p:cxnSp>
        <p:nvCxnSpPr>
          <p:cNvPr id="364" name="Google Shape;364;p31"/>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65" name="Google Shape;365;p31"/>
          <p:cNvSpPr txBox="1"/>
          <p:nvPr/>
        </p:nvSpPr>
        <p:spPr>
          <a:xfrm>
            <a:off x="913943" y="593882"/>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La Despedida</a:t>
            </a:r>
            <a:endParaRPr sz="4400" dirty="0">
              <a:solidFill>
                <a:srgbClr val="5F3913"/>
              </a:solidFill>
              <a:latin typeface="Overlock"/>
              <a:ea typeface="Overlock"/>
              <a:cs typeface="Overlock"/>
              <a:sym typeface="Overlock"/>
            </a:endParaRPr>
          </a:p>
        </p:txBody>
      </p:sp>
      <p:pic>
        <p:nvPicPr>
          <p:cNvPr id="366" name="Google Shape;366;p31" descr="Image result for la despedida&quot;"/>
          <p:cNvPicPr preferRelativeResize="0"/>
          <p:nvPr/>
        </p:nvPicPr>
        <p:blipFill rotWithShape="1">
          <a:blip r:embed="rId4">
            <a:alphaModFix/>
          </a:blip>
          <a:srcRect/>
          <a:stretch/>
        </p:blipFill>
        <p:spPr>
          <a:xfrm>
            <a:off x="2443662" y="1682769"/>
            <a:ext cx="7460708" cy="419664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372" name="Google Shape;372;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373" name="Google Shape;373;p33" descr="Screen Clipping"/>
          <p:cNvPicPr preferRelativeResize="0"/>
          <p:nvPr/>
        </p:nvPicPr>
        <p:blipFill rotWithShape="1">
          <a:blip r:embed="rId3">
            <a:alphaModFix/>
          </a:blip>
          <a:srcRect/>
          <a:stretch/>
        </p:blipFill>
        <p:spPr>
          <a:xfrm>
            <a:off x="1011936" y="100351"/>
            <a:ext cx="10168128" cy="66731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p:nvPr/>
        </p:nvSpPr>
        <p:spPr>
          <a:xfrm>
            <a:off x="850171" y="370892"/>
            <a:ext cx="10430049" cy="56323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dirty="0">
                <a:solidFill>
                  <a:srgbClr val="5F3913"/>
                </a:solidFill>
                <a:latin typeface="Overlock"/>
                <a:ea typeface="Overlock"/>
                <a:cs typeface="Overlock"/>
                <a:sym typeface="Overlock"/>
              </a:rPr>
              <a:t>Padre misericordioso, aunque el diablo ha perdido su poder para condenarnos, no ha perdido su poder para engañar a la gente. Te pedimos que nos des, y a las personas que lideramos, un temor saludable a la maldad del diablo y su deseo de despojarnos de nuestra fe. Al mismo tiempo, recuérdenos que nada nos puede arrebatar de sus manos. Te pedimos, Señor, que nos mantengas en la fe a través del uso de los medios de Gracia que nos has dado. En el nombre de Jesús.  </a:t>
            </a:r>
            <a:r>
              <a:rPr lang="es-ES" sz="3600" dirty="0">
                <a:solidFill>
                  <a:srgbClr val="018443"/>
                </a:solidFill>
                <a:latin typeface="Overlock"/>
                <a:ea typeface="Overlock"/>
                <a:cs typeface="Overlock"/>
                <a:sym typeface="Overlock"/>
              </a:rPr>
              <a:t>Amén.</a:t>
            </a:r>
            <a:r>
              <a:rPr lang="es-ES" sz="3600" dirty="0">
                <a:solidFill>
                  <a:srgbClr val="5F3913"/>
                </a:solidFill>
                <a:latin typeface="Overlock"/>
                <a:ea typeface="Overlock"/>
                <a:cs typeface="Overlock"/>
                <a:sym typeface="Overlock"/>
              </a:rPr>
              <a:t> </a:t>
            </a:r>
            <a:endParaRPr sz="3600" dirty="0">
              <a:solidFill>
                <a:srgbClr val="5F3913"/>
              </a:solidFill>
              <a:latin typeface="Overlock"/>
              <a:ea typeface="Overlock"/>
              <a:cs typeface="Overlock"/>
              <a:sym typeface="Overlock"/>
            </a:endParaRPr>
          </a:p>
        </p:txBody>
      </p:sp>
      <p:pic>
        <p:nvPicPr>
          <p:cNvPr id="113" name="Google Shape;113;p4" descr="Image result for praying hands"/>
          <p:cNvPicPr preferRelativeResize="0"/>
          <p:nvPr/>
        </p:nvPicPr>
        <p:blipFill rotWithShape="1">
          <a:blip r:embed="rId3">
            <a:alphaModFix/>
          </a:blip>
          <a:srcRect l="17888" t="4477" r="16983" b="8684"/>
          <a:stretch/>
        </p:blipFill>
        <p:spPr>
          <a:xfrm>
            <a:off x="10798213" y="5360526"/>
            <a:ext cx="964015" cy="1285354"/>
          </a:xfrm>
          <a:prstGeom prst="rect">
            <a:avLst/>
          </a:prstGeom>
          <a:noFill/>
          <a:ln>
            <a:noFill/>
          </a:ln>
        </p:spPr>
      </p:pic>
      <p:sp>
        <p:nvSpPr>
          <p:cNvPr id="114" name="Google Shape;114;p4"/>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4</a:t>
            </a:r>
            <a:endParaRPr/>
          </a:p>
        </p:txBody>
      </p:sp>
      <p:cxnSp>
        <p:nvCxnSpPr>
          <p:cNvPr id="115" name="Google Shape;115;p4"/>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5"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21" name="Google Shape;121;p5"/>
          <p:cNvSpPr txBox="1"/>
          <p:nvPr/>
        </p:nvSpPr>
        <p:spPr>
          <a:xfrm>
            <a:off x="3547222" y="1423260"/>
            <a:ext cx="7527659" cy="3477835"/>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5F3913"/>
              </a:buClr>
              <a:buSzPts val="4800"/>
              <a:buFont typeface="Arial"/>
              <a:buChar char="•"/>
            </a:pPr>
            <a:r>
              <a:rPr lang="es-ES" sz="4400" dirty="0">
                <a:solidFill>
                  <a:srgbClr val="5F3913"/>
                </a:solidFill>
                <a:latin typeface="Overlock"/>
                <a:ea typeface="Overlock"/>
                <a:cs typeface="Overlock"/>
                <a:sym typeface="Overlock"/>
              </a:rPr>
              <a:t>Por venir preparado</a:t>
            </a:r>
            <a:endParaRPr sz="4400" dirty="0"/>
          </a:p>
          <a:p>
            <a:pPr marL="571500" marR="0" lvl="0" indent="-571500" algn="l" rtl="0">
              <a:spcBef>
                <a:spcPts val="0"/>
              </a:spcBef>
              <a:spcAft>
                <a:spcPts val="0"/>
              </a:spcAft>
              <a:buClr>
                <a:srgbClr val="5F3913"/>
              </a:buClr>
              <a:buSzPts val="4800"/>
              <a:buFont typeface="Arial"/>
              <a:buChar char="•"/>
            </a:pPr>
            <a:r>
              <a:rPr lang="es-ES" sz="4400" dirty="0">
                <a:solidFill>
                  <a:srgbClr val="5F3913"/>
                </a:solidFill>
                <a:latin typeface="Overlock"/>
                <a:ea typeface="Overlock"/>
                <a:cs typeface="Overlock"/>
                <a:sym typeface="Overlock"/>
              </a:rPr>
              <a:t>Por respetar la hora</a:t>
            </a:r>
            <a:endParaRPr sz="4400" dirty="0"/>
          </a:p>
          <a:p>
            <a:pPr marL="571500" marR="0" lvl="0" indent="-571500" algn="l" rtl="0">
              <a:spcBef>
                <a:spcPts val="0"/>
              </a:spcBef>
              <a:spcAft>
                <a:spcPts val="0"/>
              </a:spcAft>
              <a:buClr>
                <a:srgbClr val="5F3913"/>
              </a:buClr>
              <a:buSzPts val="4800"/>
              <a:buFont typeface="Arial"/>
              <a:buChar char="•"/>
            </a:pPr>
            <a:r>
              <a:rPr lang="es-ES" sz="4400" dirty="0">
                <a:solidFill>
                  <a:srgbClr val="5F3913"/>
                </a:solidFill>
                <a:latin typeface="Overlock"/>
                <a:ea typeface="Overlock"/>
                <a:cs typeface="Overlock"/>
                <a:sym typeface="Overlock"/>
              </a:rPr>
              <a:t>Por los que nos sirven</a:t>
            </a:r>
            <a:endParaRPr sz="4400" dirty="0"/>
          </a:p>
          <a:p>
            <a:pPr marL="571500" marR="0" lvl="0" indent="-571500" algn="l" rtl="0">
              <a:spcBef>
                <a:spcPts val="0"/>
              </a:spcBef>
              <a:spcAft>
                <a:spcPts val="0"/>
              </a:spcAft>
              <a:buClr>
                <a:srgbClr val="5F3913"/>
              </a:buClr>
              <a:buSzPts val="4800"/>
              <a:buFont typeface="Arial"/>
              <a:buChar char="•"/>
            </a:pPr>
            <a:r>
              <a:rPr lang="es-ES" sz="4400" dirty="0">
                <a:solidFill>
                  <a:srgbClr val="5F3913"/>
                </a:solidFill>
                <a:latin typeface="Overlock"/>
                <a:ea typeface="Overlock"/>
                <a:cs typeface="Overlock"/>
                <a:sym typeface="Overlock"/>
              </a:rPr>
              <a:t>Por los </a:t>
            </a:r>
            <a:r>
              <a:rPr lang="es-ES" sz="4400" dirty="0" err="1">
                <a:solidFill>
                  <a:srgbClr val="5F3913"/>
                </a:solidFill>
                <a:latin typeface="Overlock"/>
                <a:ea typeface="Overlock"/>
                <a:cs typeface="Overlock"/>
                <a:sym typeface="Overlock"/>
              </a:rPr>
              <a:t>co-alumnos</a:t>
            </a:r>
            <a:endParaRPr sz="4400" dirty="0"/>
          </a:p>
          <a:p>
            <a:pPr marL="571500" marR="0" lvl="0" indent="-571500" algn="l" rtl="0">
              <a:spcBef>
                <a:spcPts val="0"/>
              </a:spcBef>
              <a:spcAft>
                <a:spcPts val="0"/>
              </a:spcAft>
              <a:buClr>
                <a:srgbClr val="5F3913"/>
              </a:buClr>
              <a:buSzPts val="4800"/>
              <a:buFont typeface="Arial"/>
              <a:buChar char="•"/>
            </a:pPr>
            <a:r>
              <a:rPr lang="es-ES" sz="4400" dirty="0">
                <a:solidFill>
                  <a:srgbClr val="5F3913"/>
                </a:solidFill>
                <a:latin typeface="Overlock"/>
                <a:ea typeface="Overlock"/>
                <a:cs typeface="Overlock"/>
                <a:sym typeface="Overlock"/>
              </a:rPr>
              <a:t>Por el grupo de </a:t>
            </a:r>
            <a:r>
              <a:rPr lang="es-ES" sz="4400" dirty="0" err="1">
                <a:solidFill>
                  <a:srgbClr val="5F3913"/>
                </a:solidFill>
                <a:latin typeface="Overlock"/>
                <a:ea typeface="Overlock"/>
                <a:cs typeface="Overlock"/>
                <a:sym typeface="Overlock"/>
              </a:rPr>
              <a:t>Whatsapp</a:t>
            </a:r>
            <a:endParaRPr sz="4400" dirty="0">
              <a:solidFill>
                <a:srgbClr val="5F3913"/>
              </a:solidFill>
              <a:latin typeface="Overlock"/>
              <a:ea typeface="Overlock"/>
              <a:cs typeface="Overlock"/>
              <a:sym typeface="Overlock"/>
            </a:endParaRPr>
          </a:p>
        </p:txBody>
      </p:sp>
      <p:pic>
        <p:nvPicPr>
          <p:cNvPr id="122" name="Google Shape;122;p5" descr="Image result for respeto&quot;"/>
          <p:cNvPicPr preferRelativeResize="0"/>
          <p:nvPr/>
        </p:nvPicPr>
        <p:blipFill rotWithShape="1">
          <a:blip r:embed="rId4">
            <a:alphaModFix/>
          </a:blip>
          <a:srcRect t="11683" b="36396"/>
          <a:stretch/>
        </p:blipFill>
        <p:spPr>
          <a:xfrm rot="-5400000">
            <a:off x="-644268" y="2316028"/>
            <a:ext cx="5215075" cy="1692301"/>
          </a:xfrm>
          <a:prstGeom prst="rect">
            <a:avLst/>
          </a:prstGeom>
          <a:noFill/>
          <a:ln>
            <a:noFill/>
          </a:ln>
        </p:spPr>
      </p:pic>
      <p:sp>
        <p:nvSpPr>
          <p:cNvPr id="123" name="Google Shape;123;p5"/>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5</a:t>
            </a:r>
            <a:endParaRPr/>
          </a:p>
        </p:txBody>
      </p:sp>
      <p:cxnSp>
        <p:nvCxnSpPr>
          <p:cNvPr id="124" name="Google Shape;124;p5"/>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6"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pic>
        <p:nvPicPr>
          <p:cNvPr id="130" name="Google Shape;130;p6" descr="Image result for repaso&quot;"/>
          <p:cNvPicPr preferRelativeResize="0"/>
          <p:nvPr/>
        </p:nvPicPr>
        <p:blipFill rotWithShape="1">
          <a:blip r:embed="rId4">
            <a:alphaModFix/>
          </a:blip>
          <a:srcRect/>
          <a:stretch/>
        </p:blipFill>
        <p:spPr>
          <a:xfrm>
            <a:off x="2864834" y="1989137"/>
            <a:ext cx="6359229" cy="1707402"/>
          </a:xfrm>
          <a:prstGeom prst="rect">
            <a:avLst/>
          </a:prstGeom>
          <a:noFill/>
          <a:ln>
            <a:noFill/>
          </a:ln>
        </p:spPr>
      </p:pic>
      <p:sp>
        <p:nvSpPr>
          <p:cNvPr id="131" name="Google Shape;131;p6"/>
          <p:cNvSpPr txBox="1"/>
          <p:nvPr/>
        </p:nvSpPr>
        <p:spPr>
          <a:xfrm>
            <a:off x="2442957" y="4178484"/>
            <a:ext cx="720298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018443"/>
                </a:solidFill>
                <a:latin typeface="Overlock"/>
                <a:ea typeface="Overlock"/>
                <a:cs typeface="Overlock"/>
                <a:sym typeface="Overlock"/>
              </a:rPr>
              <a:t>15-20 Minutos</a:t>
            </a:r>
            <a:endParaRPr sz="4400" dirty="0">
              <a:solidFill>
                <a:srgbClr val="018443"/>
              </a:solidFill>
              <a:latin typeface="Overlock"/>
              <a:ea typeface="Overlock"/>
              <a:cs typeface="Overlock"/>
              <a:sym typeface="Overlock"/>
            </a:endParaRPr>
          </a:p>
        </p:txBody>
      </p:sp>
      <p:sp>
        <p:nvSpPr>
          <p:cNvPr id="132" name="Google Shape;132;p6"/>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6</a:t>
            </a:r>
            <a:endParaRPr/>
          </a:p>
        </p:txBody>
      </p:sp>
      <p:cxnSp>
        <p:nvCxnSpPr>
          <p:cNvPr id="133" name="Google Shape;133;p6"/>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7"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39" name="Google Shape;139;p7"/>
          <p:cNvSpPr txBox="1"/>
          <p:nvPr/>
        </p:nvSpPr>
        <p:spPr>
          <a:xfrm>
            <a:off x="1042307" y="1782840"/>
            <a:ext cx="10107385"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¿Por qué Dios colocó el árbol del conocimiento del bien y del mal en el jardín?</a:t>
            </a:r>
            <a:endParaRPr sz="4400" dirty="0">
              <a:solidFill>
                <a:srgbClr val="5F3913"/>
              </a:solidFill>
              <a:latin typeface="Overlock"/>
              <a:ea typeface="Overlock"/>
              <a:cs typeface="Overlock"/>
              <a:sym typeface="Overlock"/>
            </a:endParaRPr>
          </a:p>
        </p:txBody>
      </p:sp>
      <p:sp>
        <p:nvSpPr>
          <p:cNvPr id="140" name="Google Shape;140;p7"/>
          <p:cNvSpPr txBox="1"/>
          <p:nvPr/>
        </p:nvSpPr>
        <p:spPr>
          <a:xfrm>
            <a:off x="1123605" y="3939323"/>
            <a:ext cx="9944788" cy="707846"/>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018443"/>
                </a:solidFill>
                <a:latin typeface="Overlock"/>
                <a:ea typeface="Overlock"/>
                <a:cs typeface="Overlock"/>
                <a:sym typeface="Overlock"/>
              </a:rPr>
              <a:t>Comparemos, veamos lo que otros han dicho</a:t>
            </a:r>
            <a:endParaRPr sz="4000" dirty="0">
              <a:solidFill>
                <a:srgbClr val="018443"/>
              </a:solidFill>
              <a:latin typeface="Overlock"/>
              <a:ea typeface="Overlock"/>
              <a:cs typeface="Overlock"/>
              <a:sym typeface="Overlock"/>
            </a:endParaRPr>
          </a:p>
        </p:txBody>
      </p:sp>
      <p:sp>
        <p:nvSpPr>
          <p:cNvPr id="141" name="Google Shape;141;p7"/>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7</a:t>
            </a:r>
            <a:endParaRPr/>
          </a:p>
        </p:txBody>
      </p:sp>
      <p:cxnSp>
        <p:nvCxnSpPr>
          <p:cNvPr id="142" name="Google Shape;142;p7"/>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additive="base">
                                        <p:cTn id="7" dur="500"/>
                                        <p:tgtEl>
                                          <p:spTgt spid="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48" name="Google Shape;148;p8"/>
          <p:cNvSpPr txBox="1"/>
          <p:nvPr/>
        </p:nvSpPr>
        <p:spPr>
          <a:xfrm>
            <a:off x="984245" y="244128"/>
            <a:ext cx="10107385"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dirty="0">
                <a:solidFill>
                  <a:srgbClr val="5F3913"/>
                </a:solidFill>
                <a:latin typeface="Overlock"/>
                <a:ea typeface="Overlock"/>
                <a:cs typeface="Overlock"/>
                <a:sym typeface="Overlock"/>
              </a:rPr>
              <a:t>¿Por qué Dios colocó el árbol del conocimiento del bien y del mal en el jardín?</a:t>
            </a:r>
            <a:endParaRPr sz="3600" dirty="0">
              <a:solidFill>
                <a:srgbClr val="5F3913"/>
              </a:solidFill>
              <a:latin typeface="Overlock"/>
              <a:ea typeface="Overlock"/>
              <a:cs typeface="Overlock"/>
              <a:sym typeface="Overlock"/>
            </a:endParaRPr>
          </a:p>
        </p:txBody>
      </p:sp>
      <p:sp>
        <p:nvSpPr>
          <p:cNvPr id="149" name="Google Shape;149;p8"/>
          <p:cNvSpPr txBox="1"/>
          <p:nvPr/>
        </p:nvSpPr>
        <p:spPr>
          <a:xfrm>
            <a:off x="747324" y="1717552"/>
            <a:ext cx="11053483" cy="470898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18443"/>
              </a:buClr>
              <a:buSzPts val="3000"/>
              <a:buFont typeface="Arial"/>
              <a:buChar char="•"/>
            </a:pPr>
            <a:r>
              <a:rPr lang="es-ES" sz="3000" dirty="0">
                <a:solidFill>
                  <a:srgbClr val="018443"/>
                </a:solidFill>
                <a:latin typeface="Overlock"/>
                <a:ea typeface="Overlock"/>
                <a:cs typeface="Overlock"/>
                <a:sym typeface="Overlock"/>
              </a:rPr>
              <a:t>No era para negarles algo – posiblemente/probablemente el mismo fruto existía en otros arboles</a:t>
            </a:r>
            <a:endParaRPr sz="3000" dirty="0">
              <a:solidFill>
                <a:srgbClr val="018443"/>
              </a:solidFill>
              <a:latin typeface="Overlock"/>
              <a:ea typeface="Overlock"/>
              <a:cs typeface="Overlock"/>
              <a:sym typeface="Overlock"/>
            </a:endParaRPr>
          </a:p>
          <a:p>
            <a:pPr marL="285750" marR="0" lvl="0" indent="-285750" algn="l" rtl="0">
              <a:spcBef>
                <a:spcPts val="0"/>
              </a:spcBef>
              <a:spcAft>
                <a:spcPts val="0"/>
              </a:spcAft>
              <a:buClr>
                <a:srgbClr val="5F3913"/>
              </a:buClr>
              <a:buSzPts val="3000"/>
              <a:buFont typeface="Arial"/>
              <a:buChar char="•"/>
            </a:pPr>
            <a:r>
              <a:rPr lang="es-ES" sz="3000" dirty="0">
                <a:solidFill>
                  <a:srgbClr val="5F3913"/>
                </a:solidFill>
                <a:latin typeface="Overlock"/>
                <a:ea typeface="Overlock"/>
                <a:cs typeface="Overlock"/>
                <a:sym typeface="Overlock"/>
              </a:rPr>
              <a:t>Más bien era para darles la oportunidad de mostrarle su amor a Dios por obedecer su mandato.  So obediencia era un acto de adoración. </a:t>
            </a:r>
            <a:endParaRPr dirty="0"/>
          </a:p>
          <a:p>
            <a:pPr marL="285750" marR="0" lvl="0" indent="-285750" algn="l" rtl="0">
              <a:spcBef>
                <a:spcPts val="0"/>
              </a:spcBef>
              <a:spcAft>
                <a:spcPts val="0"/>
              </a:spcAft>
              <a:buClr>
                <a:srgbClr val="018443"/>
              </a:buClr>
              <a:buSzPts val="3000"/>
              <a:buFont typeface="Arial"/>
              <a:buChar char="•"/>
            </a:pPr>
            <a:r>
              <a:rPr lang="es-ES" sz="3000" dirty="0">
                <a:solidFill>
                  <a:srgbClr val="018443"/>
                </a:solidFill>
                <a:latin typeface="Overlock"/>
                <a:ea typeface="Overlock"/>
                <a:cs typeface="Overlock"/>
                <a:sym typeface="Overlock"/>
              </a:rPr>
              <a:t>Martín Lutero lo explicó de la siguiente manera: “[el árbol] era la iglesia de Adán, su altar, su púlpito. Aquí debía rendirle a Dios la obediencia que debía, reconocer la palabra y la voluntad de Dios, dar gracias a Dios". , y para pedirle a Dios ayuda contra la tentación” (LW 1:95).</a:t>
            </a:r>
            <a:endParaRPr sz="3000" dirty="0">
              <a:solidFill>
                <a:srgbClr val="018443"/>
              </a:solidFill>
              <a:latin typeface="Overlock"/>
              <a:ea typeface="Overlock"/>
              <a:cs typeface="Overlock"/>
              <a:sym typeface="Overlock"/>
            </a:endParaRPr>
          </a:p>
        </p:txBody>
      </p:sp>
      <p:sp>
        <p:nvSpPr>
          <p:cNvPr id="150" name="Google Shape;150;p8"/>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8</a:t>
            </a:r>
            <a:endParaRPr/>
          </a:p>
        </p:txBody>
      </p:sp>
      <p:cxnSp>
        <p:nvCxnSpPr>
          <p:cNvPr id="151" name="Google Shape;151;p8"/>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 calcmode="lin" valueType="num">
                                      <p:cBhvr additive="base">
                                        <p:cTn id="7" dur="500"/>
                                        <p:tgtEl>
                                          <p:spTgt spid="14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9">
                                            <p:txEl>
                                              <p:pRg st="1" end="1"/>
                                            </p:txEl>
                                          </p:spTgt>
                                        </p:tgtEl>
                                        <p:attrNameLst>
                                          <p:attrName>style.visibility</p:attrName>
                                        </p:attrNameLst>
                                      </p:cBhvr>
                                      <p:to>
                                        <p:strVal val="visible"/>
                                      </p:to>
                                    </p:set>
                                    <p:anim calcmode="lin" valueType="num">
                                      <p:cBhvr additive="base">
                                        <p:cTn id="12" dur="500"/>
                                        <p:tgtEl>
                                          <p:spTgt spid="14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9">
                                            <p:txEl>
                                              <p:pRg st="2" end="2"/>
                                            </p:txEl>
                                          </p:spTgt>
                                        </p:tgtEl>
                                        <p:attrNameLst>
                                          <p:attrName>style.visibility</p:attrName>
                                        </p:attrNameLst>
                                      </p:cBhvr>
                                      <p:to>
                                        <p:strVal val="visible"/>
                                      </p:to>
                                    </p:set>
                                    <p:anim calcmode="lin" valueType="num">
                                      <p:cBhvr additive="base">
                                        <p:cTn id="17" dur="500"/>
                                        <p:tgtEl>
                                          <p:spTgt spid="14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9"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57" name="Google Shape;157;p9"/>
          <p:cNvSpPr txBox="1"/>
          <p:nvPr/>
        </p:nvSpPr>
        <p:spPr>
          <a:xfrm>
            <a:off x="913943" y="1673431"/>
            <a:ext cx="10364114"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¿Cómo distorsionó Satanás el propósito de Dios y qué nos dice eso acerca de Satanás? </a:t>
            </a:r>
            <a:endParaRPr sz="4400" dirty="0">
              <a:solidFill>
                <a:srgbClr val="5F3913"/>
              </a:solidFill>
              <a:latin typeface="Overlock"/>
              <a:ea typeface="Overlock"/>
              <a:cs typeface="Overlock"/>
              <a:sym typeface="Overlock"/>
            </a:endParaRPr>
          </a:p>
        </p:txBody>
      </p:sp>
      <p:sp>
        <p:nvSpPr>
          <p:cNvPr id="158" name="Google Shape;158;p9"/>
          <p:cNvSpPr txBox="1"/>
          <p:nvPr/>
        </p:nvSpPr>
        <p:spPr>
          <a:xfrm>
            <a:off x="1123606" y="3884618"/>
            <a:ext cx="9944788" cy="707846"/>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018443"/>
                </a:solidFill>
                <a:latin typeface="Overlock"/>
                <a:ea typeface="Overlock"/>
                <a:cs typeface="Overlock"/>
                <a:sym typeface="Overlock"/>
              </a:rPr>
              <a:t>Comparemos, veamos lo que otros han dicho</a:t>
            </a:r>
            <a:endParaRPr sz="4000" dirty="0">
              <a:solidFill>
                <a:srgbClr val="018443"/>
              </a:solidFill>
              <a:latin typeface="Overlock"/>
              <a:ea typeface="Overlock"/>
              <a:cs typeface="Overlock"/>
              <a:sym typeface="Overlock"/>
            </a:endParaRPr>
          </a:p>
        </p:txBody>
      </p:sp>
      <p:sp>
        <p:nvSpPr>
          <p:cNvPr id="159" name="Google Shape;159;p9"/>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9</a:t>
            </a:r>
            <a:endParaRPr/>
          </a:p>
        </p:txBody>
      </p:sp>
      <p:cxnSp>
        <p:nvCxnSpPr>
          <p:cNvPr id="160" name="Google Shape;160;p9"/>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 calcmode="lin" valueType="num">
                                      <p:cBhvr additive="base">
                                        <p:cTn id="7" dur="500"/>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1500</Words>
  <Application>Microsoft Macintosh PowerPoint</Application>
  <PresentationFormat>Widescreen</PresentationFormat>
  <Paragraphs>109</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Overlock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Leyrer</dc:creator>
  <cp:lastModifiedBy>juan david escobar amaya</cp:lastModifiedBy>
  <cp:revision>1</cp:revision>
  <dcterms:created xsi:type="dcterms:W3CDTF">2019-11-25T17:14:25Z</dcterms:created>
  <dcterms:modified xsi:type="dcterms:W3CDTF">2023-01-30T00:40:06Z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