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i6B1rBUeQdI6CNJ09RN3tmYCqx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ato-italic.fntdata"/><Relationship Id="rId12" Type="http://schemas.openxmlformats.org/officeDocument/2006/relationships/slide" Target="slides/slide8.xml"/><Relationship Id="rId34" Type="http://schemas.openxmlformats.org/officeDocument/2006/relationships/font" Target="fonts/Lato-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Lato-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9D3tDIceJec"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lsprod.blob.core.windows.net/media/media/academiacristo/pdf-content/marcadordelibroslas4c_1.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n143iW_M9Uc"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lsprod.blob.core.windows.net/media/media/academiacristo/pdf-content/biblioteca%20te%C3%B3logica/fondobiblico.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1155CC"/>
                </a:solidFill>
                <a:latin typeface="Calibri"/>
                <a:ea typeface="Calibri"/>
                <a:cs typeface="Calibri"/>
                <a:sym typeface="Calibri"/>
                <a:hlinkClick r:id="rId2">
                  <a:extLst>
                    <a:ext uri="{A12FA001-AC4F-418D-AE19-62706E023703}">
                      <ahyp:hlinkClr val="tx"/>
                    </a:ext>
                  </a:extLst>
                </a:hlinkClick>
              </a:rPr>
              <a:t>https://www.youtube.com/watch?v=9D3tDIceJec</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1 Reyes 18:16-19:2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algunos ejemplos bíblicos de Dios mostrando su poder abiertamente? </a:t>
            </a:r>
            <a:endParaRPr>
              <a:solidFill>
                <a:schemeClr val="dk1"/>
              </a:solidFill>
              <a:latin typeface="Calibri"/>
              <a:ea typeface="Calibri"/>
              <a:cs typeface="Calibri"/>
              <a:sym typeface="Calibri"/>
            </a:endParaRPr>
          </a:p>
          <a:p>
            <a:pPr indent="0" lvl="0" marL="0" marR="171450" rtl="0" algn="l">
              <a:lnSpc>
                <a:spcPct val="100000"/>
              </a:lnSpc>
              <a:spcBef>
                <a:spcPts val="0"/>
              </a:spcBef>
              <a:spcAft>
                <a:spcPts val="0"/>
              </a:spcAft>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a:p>
            <a:pPr indent="0" lvl="0" marL="228600" marR="171450" rtl="0" algn="ctr">
              <a:lnSpc>
                <a:spcPct val="100000"/>
              </a:lnSpc>
              <a:spcBef>
                <a:spcPts val="1000"/>
              </a:spcBef>
              <a:spcAft>
                <a:spcPts val="0"/>
              </a:spcAft>
              <a:buClr>
                <a:schemeClr val="dk1"/>
              </a:buClr>
              <a:buSzPts val="1100"/>
              <a:buFont typeface="Arial"/>
              <a:buNone/>
            </a:pPr>
            <a:r>
              <a:rPr i="1" lang="en-US">
                <a:solidFill>
                  <a:schemeClr val="dk1"/>
                </a:solidFill>
                <a:latin typeface="Calibri"/>
                <a:ea typeface="Calibri"/>
                <a:cs typeface="Calibri"/>
                <a:sym typeface="Calibri"/>
              </a:rPr>
              <a:t>***CONSIDERAR es el enfoque del curso y el Proyecto Final.***</a:t>
            </a:r>
            <a:endParaRPr i="1">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74" name="Google Shape;174;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Acab- el Rey que estaba persiguiendo a Elías (v.16-17)</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Elías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Jezabel – esposa del rey Acab – que mandó matar a los profetas del Señor. Los profetas de Baal y Asera comieron de su mesa (v.19; 19:2)</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450 profetas de Baal (v.19, 22)</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pueblo de Israel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Jehová</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El criado de Elías (v.43)</a:t>
            </a:r>
            <a:endParaRPr>
              <a:solidFill>
                <a:schemeClr val="dk1"/>
              </a:solidFill>
              <a:latin typeface="Calibri"/>
              <a:ea typeface="Calibri"/>
              <a:cs typeface="Calibri"/>
              <a:sym typeface="Calibri"/>
            </a:endParaRPr>
          </a:p>
        </p:txBody>
      </p:sp>
      <p:sp>
        <p:nvSpPr>
          <p:cNvPr id="185" name="Google Shape;18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Dos toros/bueyes, cortados en pedazos (v.23)</a:t>
            </a:r>
            <a:endParaRPr b="1">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leña - sin prenderle fuego (v.23)</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altar de Baal (v. 26)</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Cuchillos, lanzas (v. 28)</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altar del Señor; las doce piedras, la zanja (v.30-32)</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Cuatro cántaros de agua (v.34)</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Fuego de Jehová (v. 38).</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nubes, La lluvia (v.45)</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7" name="Google Shape;19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Monte Carmelo</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Arroyo Cisón dónde degolló los profetas</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Jezreel (v. 45)</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09" name="Google Shape;20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Tres años después de que Elías profetizó que no iba a llover. Y no había llovido.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Pasaron todo el día en el Monte, los profetas de Baal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21" name="Google Shape;2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pueblo está titubeando entre dos sentimientos.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Sincretismo y politeísmo – mezclando religiones y cambiando de un dios a otro.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¿Contestaría el Señor?</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33" name="Google Shape;23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el momento, el pueblo sí exclamó, “¡El Señor es Dios!”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a largo plazo, el pueblo va a seguir en los mismos.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Señor sí responde.   </a:t>
            </a:r>
            <a:endParaRPr i="1">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45" name="Google Shape;24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57" name="Google Shape;257;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600"/>
              </a:spcAft>
              <a:buClr>
                <a:schemeClr val="dk1"/>
              </a:buClr>
              <a:buSzPts val="1100"/>
              <a:buFont typeface="Calibri"/>
              <a:buAutoNum type="romanLcPeriod"/>
            </a:pPr>
            <a:r>
              <a:rPr lang="en-US">
                <a:solidFill>
                  <a:schemeClr val="dk1"/>
                </a:solidFill>
                <a:latin typeface="Calibri"/>
                <a:ea typeface="Calibri"/>
                <a:cs typeface="Calibri"/>
                <a:sym typeface="Calibri"/>
              </a:rPr>
              <a:t>A través de su profeta Elías en el monte Carmelo, el Señor mostró que Él es el único verdadero Dios. </a:t>
            </a:r>
            <a:endParaRPr>
              <a:solidFill>
                <a:schemeClr val="dk1"/>
              </a:solidFill>
              <a:latin typeface="Calibri"/>
              <a:ea typeface="Calibri"/>
              <a:cs typeface="Calibri"/>
              <a:sym typeface="Calibri"/>
            </a:endParaRPr>
          </a:p>
        </p:txBody>
      </p:sp>
      <p:sp>
        <p:nvSpPr>
          <p:cNvPr id="268" name="Google Shape;26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¿Hasta cuándo voy a estar titubeando entre dos sentimientos?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80" name="Google Shape;28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6c0eec2cfd_0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177165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Apocalipsis 3:16 Jesús condena a los de doble ánimo. Él dice: “Por cuanto eres tibio y no frío ni caliente, te vomitaré de mi boca.”</a:t>
            </a:r>
            <a:endParaRPr>
              <a:solidFill>
                <a:schemeClr val="dk1"/>
              </a:solidFill>
              <a:latin typeface="Calibri"/>
              <a:ea typeface="Calibri"/>
              <a:cs typeface="Calibri"/>
              <a:sym typeface="Calibri"/>
            </a:endParaRPr>
          </a:p>
          <a:p>
            <a:pPr indent="-184150" lvl="2" marL="2110740" marR="171450" rtl="0" algn="l">
              <a:spcBef>
                <a:spcPts val="6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Mezclando mi fe cristiana con ídolos modernos: brujería y superstición, sexualidad, pornografía, el amor al dinero, la adicción al éxito, al trabajo, al placer, excesivo orgullo político o nacionalismo que nos llevan a pecar contra otros. </a:t>
            </a:r>
            <a:endParaRPr>
              <a:solidFill>
                <a:schemeClr val="dk1"/>
              </a:solidFill>
              <a:latin typeface="Calibri"/>
              <a:ea typeface="Calibri"/>
              <a:cs typeface="Calibri"/>
              <a:sym typeface="Calibri"/>
            </a:endParaRPr>
          </a:p>
          <a:p>
            <a:pPr indent="-184150" lvl="2" marL="2110740" marR="171450" rtl="0" algn="l">
              <a:spcBef>
                <a:spcPts val="6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 veces hago dioses falsos de cosas – de mí mismo, de mis posesiones, de otras personas, de santos – en vez de adorar al Señor Dios solamente. </a:t>
            </a:r>
            <a:endParaRPr>
              <a:solidFill>
                <a:schemeClr val="dk1"/>
              </a:solidFill>
              <a:latin typeface="Calibri"/>
              <a:ea typeface="Calibri"/>
              <a:cs typeface="Calibri"/>
              <a:sym typeface="Calibri"/>
            </a:endParaRPr>
          </a:p>
          <a:p>
            <a:pPr indent="-184150" lvl="2" marL="2110740" marR="171450" rtl="0" algn="l">
              <a:spcBef>
                <a:spcPts val="6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falta de fe. Lucas 16:31 Jesús dijo que si alguien no cree las palabras de Moisés y de los profetas, entonces ni aún los Milagros más poderosos convertirán su obstinado corazón. </a:t>
            </a:r>
            <a:endParaRPr>
              <a:solidFill>
                <a:schemeClr val="dk1"/>
              </a:solidFill>
              <a:latin typeface="Calibri"/>
              <a:ea typeface="Calibri"/>
              <a:cs typeface="Calibri"/>
              <a:sym typeface="Calibri"/>
            </a:endParaRPr>
          </a:p>
          <a:p>
            <a:pPr indent="-184150" lvl="2" marL="2110740" marR="171450" rtl="0" algn="l">
              <a:spcBef>
                <a:spcPts val="600"/>
              </a:spcBef>
              <a:spcAft>
                <a:spcPts val="0"/>
              </a:spcAft>
              <a:buClr>
                <a:schemeClr val="dk1"/>
              </a:buClr>
              <a:buSzPts val="1100"/>
              <a:buFont typeface="Calibri"/>
              <a:buAutoNum type="alphaLcPeriod"/>
            </a:pPr>
            <a:r>
              <a:t/>
            </a:r>
            <a:endParaRPr>
              <a:solidFill>
                <a:schemeClr val="dk1"/>
              </a:solidFill>
              <a:latin typeface="Calibri"/>
              <a:ea typeface="Calibri"/>
              <a:cs typeface="Calibri"/>
              <a:sym typeface="Calibri"/>
            </a:endParaRPr>
          </a:p>
          <a:p>
            <a:pPr indent="-298450" lvl="2" marL="1771650" marR="171450" rtl="0" algn="l">
              <a:spcBef>
                <a:spcPts val="600"/>
              </a:spcBef>
              <a:spcAft>
                <a:spcPts val="600"/>
              </a:spcAft>
              <a:buClr>
                <a:schemeClr val="dk1"/>
              </a:buClr>
              <a:buSzPts val="1100"/>
              <a:buFont typeface="Calibri"/>
              <a:buAutoNum type="alphaLcPeriod"/>
            </a:pPr>
            <a:r>
              <a:t/>
            </a:r>
            <a:endParaRPr>
              <a:solidFill>
                <a:schemeClr val="dk1"/>
              </a:solidFill>
              <a:latin typeface="Calibri"/>
              <a:ea typeface="Calibri"/>
              <a:cs typeface="Calibri"/>
              <a:sym typeface="Calibri"/>
            </a:endParaRPr>
          </a:p>
        </p:txBody>
      </p:sp>
      <p:sp>
        <p:nvSpPr>
          <p:cNvPr id="292" name="Google Shape;292;g26c0eec2cfd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reveló al pueblo de Israel de manera milagrosa y poderosa que Él es el único verdadero Dios. </a:t>
            </a:r>
            <a:endParaRPr b="1">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“Entonces cayó fuego de Jehová y consumió el holocausto, la leña, las piedras y el polvo, y hasta lamió el agua que estaba en la zanja” (v. 38)</a:t>
            </a:r>
            <a:endParaRPr b="1">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Señor le respondió a Elías. </a:t>
            </a:r>
            <a:endParaRPr b="1">
              <a:solidFill>
                <a:schemeClr val="dk1"/>
              </a:solidFill>
              <a:latin typeface="Calibri"/>
              <a:ea typeface="Calibri"/>
              <a:cs typeface="Calibri"/>
              <a:sym typeface="Calibri"/>
            </a:endParaRPr>
          </a:p>
          <a:p>
            <a:pPr indent="-241300" lvl="2" marL="1828800" marR="171450" rtl="0" algn="l">
              <a:spcBef>
                <a:spcPts val="1000"/>
              </a:spcBef>
              <a:spcAft>
                <a:spcPts val="0"/>
              </a:spcAft>
              <a:buClr>
                <a:schemeClr val="dk1"/>
              </a:buClr>
              <a:buSzPts val="1100"/>
              <a:buFont typeface="Calibri"/>
              <a:buAutoNum type="alphaLcPeriod"/>
            </a:pP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Elías subió a la cumbre del Carmelo y, postrándose en tierra, puso el rostro entre las rodillas” (v.42)</a:t>
            </a:r>
            <a:endParaRPr b="1">
              <a:solidFill>
                <a:schemeClr val="dk1"/>
              </a:solidFill>
              <a:latin typeface="Calibri"/>
              <a:ea typeface="Calibri"/>
              <a:cs typeface="Calibri"/>
              <a:sym typeface="Calibri"/>
            </a:endParaRPr>
          </a:p>
          <a:p>
            <a:pPr indent="-241300" lvl="2" marL="1828800" marR="171450" rtl="0" algn="l">
              <a:spcBef>
                <a:spcPts val="1000"/>
              </a:spcBef>
              <a:spcAft>
                <a:spcPts val="0"/>
              </a:spcAft>
              <a:buClr>
                <a:schemeClr val="dk1"/>
              </a:buClr>
              <a:buSzPts val="1100"/>
              <a:buFont typeface="Calibri"/>
              <a:buAutoNum type="alphaLcPeriod"/>
            </a:pP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“Entre tanto, aconteció que los cielos se oscurecieron con nubes y viento, y hubo un gran aguacero” (v.45)</a:t>
            </a:r>
            <a:endParaRPr b="1">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pesar de su rebeldía, Dios sigue buscando a su pueblo en amor.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00" name="Google Shape;30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Vamos a enfrentar la idolatría – en la cultura y la sociedad que nos rodean, en el hogar, en nuestros propios corazones. Le pedimos a Dios que nos dé el poder de dar nuestra adoración y lealtad al Señor Dios solamente. </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Compartir esta historia con alguien que está batallando para considerar a Dios como el único verdadero camino.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12" name="Google Shape;31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6c0fc75400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Repasar el método de las 4 “C”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método de las Cuatro “C” es muy útil para leer, entender, y compartir una historia bíblica de una forma Cristocéntrica.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CAPTAR</a:t>
            </a:r>
            <a:r>
              <a:rPr lang="en-US">
                <a:solidFill>
                  <a:schemeClr val="dk1"/>
                </a:solidFill>
                <a:latin typeface="Calibri"/>
                <a:ea typeface="Calibri"/>
                <a:cs typeface="Calibri"/>
                <a:sym typeface="Calibri"/>
              </a:rPr>
              <a:t>: La introducción.  El gancho que capta la atención con algo interesante que nos lleva al tema del día.</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CONTAR</a:t>
            </a:r>
            <a:r>
              <a:rPr lang="en-US">
                <a:solidFill>
                  <a:schemeClr val="dk1"/>
                </a:solidFill>
                <a:latin typeface="Calibri"/>
                <a:ea typeface="Calibri"/>
                <a:cs typeface="Calibri"/>
                <a:sym typeface="Calibri"/>
              </a:rPr>
              <a:t>: Se cuenta o se lee la historia bíblica.</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CONSIDERAR:</a:t>
            </a:r>
            <a:r>
              <a:rPr lang="en-US">
                <a:solidFill>
                  <a:schemeClr val="dk1"/>
                </a:solidFill>
                <a:latin typeface="Calibri"/>
                <a:ea typeface="Calibri"/>
                <a:cs typeface="Calibri"/>
                <a:sym typeface="Calibri"/>
              </a:rPr>
              <a:t> Pasos importantes para entender la historia y ver todo el contexto</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CONSOLIDAR</a:t>
            </a:r>
            <a:r>
              <a:rPr lang="en-US">
                <a:solidFill>
                  <a:schemeClr val="dk1"/>
                </a:solidFill>
                <a:latin typeface="Calibri"/>
                <a:ea typeface="Calibri"/>
                <a:cs typeface="Calibri"/>
                <a:sym typeface="Calibri"/>
              </a:rPr>
              <a:t>: Identificamos el tema central, y vemos la historia de una manera personal: Identificamos el pecado (en la historia y en mi corazón), el amor de Dios (el evangelio), y los cambios que produce el Espíritu en nuestras vidas.</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Compartir los marcadores de libro de Los Cuatro “C”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https://welsprod.blob.core.windows.net/media/media/academiacristo/pdf-content/marcadordelibroslas4c_1.pdf</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24" name="Google Shape;324;g26c0fc75400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6c0fc75400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Proyecto Final</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Parte 1 es profundizar el tercer paso de las 4 C - “Considerar”. Los estudiantes van a estudiar una historia bíblica del Antiguo Testamento y contestar las preguntas de Considerar. Luego, van a explicar porqué es importante el paso de Considerar ANTES de aplicar la historia y antes de enseñar la historia a otros.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Parte 2 es describir como creyentes pertenecen al Pueblo de Dios en el afecto de esta realidad en la vida diaria. </a:t>
            </a:r>
            <a:endParaRPr b="1">
              <a:solidFill>
                <a:schemeClr val="dk1"/>
              </a:solidFill>
              <a:latin typeface="Calibri"/>
              <a:ea typeface="Calibri"/>
              <a:cs typeface="Calibri"/>
              <a:sym typeface="Calibri"/>
            </a:endParaRPr>
          </a:p>
          <a:p>
            <a:pPr indent="0" lvl="0" marL="0" rtl="0" algn="l">
              <a:lnSpc>
                <a:spcPct val="106666"/>
              </a:lnSpc>
              <a:spcBef>
                <a:spcPts val="1000"/>
              </a:spcBef>
              <a:spcAft>
                <a:spcPts val="1000"/>
              </a:spcAft>
              <a:buNone/>
            </a:pPr>
            <a:r>
              <a:t/>
            </a:r>
            <a:endParaRPr>
              <a:solidFill>
                <a:schemeClr val="dk1"/>
              </a:solidFill>
              <a:latin typeface="Calibri"/>
              <a:ea typeface="Calibri"/>
              <a:cs typeface="Calibri"/>
              <a:sym typeface="Calibri"/>
            </a:endParaRPr>
          </a:p>
        </p:txBody>
      </p:sp>
      <p:sp>
        <p:nvSpPr>
          <p:cNvPr id="346" name="Google Shape;346;g26c0fc75400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video de instrucción. </a:t>
            </a:r>
            <a:r>
              <a:rPr b="1"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https://www.youtube.com/watch?v=n143iW_M9Uc</a:t>
            </a:r>
            <a:endParaRPr b="1">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2 Reyes 18 y 19 en sus Biblias</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356" name="Google Shape;356;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66" name="Google Shape;366;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74" name="Google Shape;374;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el siguiente cuadro del libro “Fondo Bíblico” por Dr. Glen Thompson, p.95, encontrado en el sitio web. Baal y Asera; Elías y Eliseo; Reino dividido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https://welsprod.blob.core.windows.net/media/media/academiacristo/pdf-content/biblioteca%20teólogica/fondobiblico.pdf</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Baal y Asera</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rey Acab “hizo lo malo ante los ojos de Jehová, más que todos los que reinaron antes de él”. Por medio del matrimonio llegó a ser una sola carne con una mujer pagana llamada </a:t>
            </a:r>
            <a:r>
              <a:rPr lang="en-US" u="sng">
                <a:solidFill>
                  <a:schemeClr val="dk1"/>
                </a:solidFill>
                <a:latin typeface="Calibri"/>
                <a:ea typeface="Calibri"/>
                <a:cs typeface="Calibri"/>
                <a:sym typeface="Calibri"/>
              </a:rPr>
              <a:t>Jezabel</a:t>
            </a:r>
            <a:r>
              <a:rPr lang="en-US">
                <a:solidFill>
                  <a:schemeClr val="dk1"/>
                </a:solidFill>
                <a:latin typeface="Calibri"/>
                <a:ea typeface="Calibri"/>
                <a:cs typeface="Calibri"/>
                <a:sym typeface="Calibri"/>
              </a:rPr>
              <a:t>, hija de Et-baal. Eso hace que Jezabel sea la hermana (o por lo menos una pariente cercana) de la reina Dido (llamada también Elisa de Tiro), la fundadora de Cartago. La idolatría que practicaba Dido tiene similitudes con la que practicaba Jezabel (vea 2 Reyes 23:4-14).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Uno de los dioses de Jezabel tenía el nombre de </a:t>
            </a:r>
            <a:r>
              <a:rPr lang="en-US" u="sng">
                <a:solidFill>
                  <a:schemeClr val="dk1"/>
                </a:solidFill>
                <a:latin typeface="Calibri"/>
                <a:ea typeface="Calibri"/>
                <a:cs typeface="Calibri"/>
                <a:sym typeface="Calibri"/>
              </a:rPr>
              <a:t>Baal</a:t>
            </a:r>
            <a:r>
              <a:rPr lang="en-US">
                <a:solidFill>
                  <a:schemeClr val="dk1"/>
                </a:solidFill>
                <a:latin typeface="Calibri"/>
                <a:ea typeface="Calibri"/>
                <a:cs typeface="Calibri"/>
                <a:sym typeface="Calibri"/>
              </a:rPr>
              <a:t>. Ya desde los días de los jueces, el pueblo de Israel había empezado a servir a Baal. La palabra “baal” simplemente significa “señor”, pero al Baal que se menciona aquí se le consideraba el dios que enviaba la lluvia y hacía que los cultivos dieran sus cosechas. Los adoradores de Baal participaban en un tipo de fornicación sagrada, en su templo, para adorarlo como la fuente de la vida. En ocasiones el pueblo ofrecía hasta a sus hijos como holocaustos a Baal (Jeremías 19:5).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 sea, el hecho de que Elías le oró a Dios que no lloviera durante 3.5 años también fue para dar testimonio de que Dios es el Dios Todopoderoso, incluso de la lluvia.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Otra diosa era</a:t>
            </a:r>
            <a:r>
              <a:rPr lang="en-US" u="sng">
                <a:solidFill>
                  <a:schemeClr val="dk1"/>
                </a:solidFill>
                <a:latin typeface="Calibri"/>
                <a:ea typeface="Calibri"/>
                <a:cs typeface="Calibri"/>
                <a:sym typeface="Calibri"/>
              </a:rPr>
              <a:t> Asera</a:t>
            </a:r>
            <a:r>
              <a:rPr b="1" lang="en-US">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 Una Asera era un poste de madera sobre el que se tallaba el símbolo de la diosa. Se creía que Asera era la hermana y la esposa de Baal. Ella era la diosa de la fertilidad, la diosa de la pasión, que también era adorada mediante un tipo de prostitución sagrada (La Biblia Popular 1,2 Reyes p.116).</a:t>
            </a:r>
            <a:endParaRPr>
              <a:solidFill>
                <a:schemeClr val="dk1"/>
              </a:solidFill>
              <a:latin typeface="Calibri"/>
              <a:ea typeface="Calibri"/>
              <a:cs typeface="Calibri"/>
              <a:sym typeface="Calibri"/>
            </a:endParaRPr>
          </a:p>
          <a:p>
            <a:pPr indent="-298450" lvl="1" marL="914400" marR="171450" rtl="0" algn="l">
              <a:spcBef>
                <a:spcPts val="1000"/>
              </a:spcBef>
              <a:spcAft>
                <a:spcPts val="1000"/>
              </a:spcAft>
              <a:buClr>
                <a:schemeClr val="dk1"/>
              </a:buClr>
              <a:buSzPts val="1100"/>
              <a:buFont typeface="Calibri"/>
              <a:buAutoNum type="romanLcPeriod"/>
            </a:pPr>
            <a:r>
              <a:rPr i="1" lang="en-US">
                <a:solidFill>
                  <a:schemeClr val="dk1"/>
                </a:solidFill>
                <a:latin typeface="Calibri"/>
                <a:ea typeface="Calibri"/>
                <a:cs typeface="Calibri"/>
                <a:sym typeface="Calibri"/>
              </a:rPr>
              <a:t>Ilustraciones debajo: 1- Baal; Ilustración 2-Asera</a:t>
            </a:r>
            <a:endParaRPr b="1" u="sng">
              <a:solidFill>
                <a:schemeClr val="dk1"/>
              </a:solidFill>
              <a:latin typeface="Calibri"/>
              <a:ea typeface="Calibri"/>
              <a:cs typeface="Calibri"/>
              <a:sym typeface="Calibri"/>
            </a:endParaRPr>
          </a:p>
        </p:txBody>
      </p:sp>
      <p:sp>
        <p:nvSpPr>
          <p:cNvPr id="382" name="Google Shape;382;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Señor Dios, confieso que soy tentado a hacer dioses de mis posesiones, de otras personas y de santos en vez de temer, amar y confiar en ti sobre todas las cosas. Fortalece mi resolución de adorarte a ti solamente como el verdadero Dios y Salvador de mi alma. Ayúdame a dar un claro testimonio sobre Jesucristo, quien me salvó por su obediencia perfecta y sacrificio inocente. Él es el único camino al cielo. Amén.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Cuatro “C” para leer y entender 1 Reyes 18:16-19:2)</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Repasar el método de las 4 “C”</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Describir el Proyecto Final</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Baal</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rey Acab “hizo lo malo ante los ojos de Jehová, más que todos los que reinaron antes de él”. Por medio del matrimonio llegó a ser una sola carne con una mujer pagana llamada </a:t>
            </a:r>
            <a:r>
              <a:rPr lang="en-US" u="sng">
                <a:solidFill>
                  <a:schemeClr val="dk1"/>
                </a:solidFill>
                <a:latin typeface="Calibri"/>
                <a:ea typeface="Calibri"/>
                <a:cs typeface="Calibri"/>
                <a:sym typeface="Calibri"/>
              </a:rPr>
              <a:t>Jezabel</a:t>
            </a:r>
            <a:r>
              <a:rPr b="1" lang="en-US" u="sng">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Uno de los dioses de Jezabel tenía el nombre de </a:t>
            </a:r>
            <a:r>
              <a:rPr lang="en-US" u="sng">
                <a:solidFill>
                  <a:schemeClr val="dk1"/>
                </a:solidFill>
                <a:latin typeface="Calibri"/>
                <a:ea typeface="Calibri"/>
                <a:cs typeface="Calibri"/>
                <a:sym typeface="Calibri"/>
              </a:rPr>
              <a:t>Baal</a:t>
            </a:r>
            <a:r>
              <a:rPr lang="en-US">
                <a:solidFill>
                  <a:schemeClr val="dk1"/>
                </a:solidFill>
                <a:latin typeface="Calibri"/>
                <a:ea typeface="Calibri"/>
                <a:cs typeface="Calibri"/>
                <a:sym typeface="Calibri"/>
              </a:rPr>
              <a:t>. Ya desde los días de los jueces, el pueblo de Israel había empezado a servir a Baal. La palabra “baal” simplemente significa “señor”, pero al Baal que se menciona aquí se le consideraba el dios que enviaba la lluvia y hacía que los cultivos dieran sus cosechas.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Los adoradores de Baal participaban en un tipo de fornicación sagrada, en su templo, para adorarlo como la fuente de la vida. En ocasiones el pueblo ofrecía hasta a sus hijos como holocaustos a Baal (Jeremías 19:5). </a:t>
            </a:r>
            <a:endParaRPr b="1">
              <a:solidFill>
                <a:schemeClr val="dk1"/>
              </a:solidFill>
              <a:latin typeface="Calibri"/>
              <a:ea typeface="Calibri"/>
              <a:cs typeface="Calibri"/>
              <a:sym typeface="Calibri"/>
            </a:endParaRPr>
          </a:p>
        </p:txBody>
      </p:sp>
      <p:sp>
        <p:nvSpPr>
          <p:cNvPr id="145" name="Google Shape;145;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c0fc75400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 sea, el hecho de que Elías le oró a Dios que no lloviera durante 3.5 años también fue para dar testimonio de que Dios es el Dios Todopoderoso, incluso de la lluvia. </a:t>
            </a:r>
            <a:endParaRPr>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55" name="Google Shape;155;g26c0fc75400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1 Reyes 18:16-19:2.&gt;</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64" name="Google Shape;164;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21.png"/><Relationship Id="rId5"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26.png"/><Relationship Id="rId5"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33.png"/><Relationship Id="rId5"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3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7" name="Google Shape;177;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8" name="Google Shape;178;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1 Reyes 18:16-19:2</a:t>
            </a:r>
            <a:endParaRPr b="0" i="0" sz="4800" u="none" cap="none" strike="noStrike">
              <a:solidFill>
                <a:schemeClr val="dk1"/>
              </a:solidFill>
              <a:latin typeface="Lato"/>
              <a:ea typeface="Lato"/>
              <a:cs typeface="Lato"/>
              <a:sym typeface="Lato"/>
            </a:endParaRPr>
          </a:p>
        </p:txBody>
      </p:sp>
      <p:sp>
        <p:nvSpPr>
          <p:cNvPr id="179" name="Google Shape;179;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0" name="Google Shape;180;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81" name="Google Shape;181;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82" name="Google Shape;182;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8" name="Google Shape;188;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89" name="Google Shape;189;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18:16-19:2</a:t>
            </a:r>
            <a:endParaRPr b="0" i="0" sz="4800" u="none" cap="none" strike="noStrike">
              <a:solidFill>
                <a:schemeClr val="dk1"/>
              </a:solidFill>
              <a:latin typeface="Lato"/>
              <a:ea typeface="Lato"/>
              <a:cs typeface="Lato"/>
              <a:sym typeface="Lato"/>
            </a:endParaRPr>
          </a:p>
        </p:txBody>
      </p:sp>
      <p:sp>
        <p:nvSpPr>
          <p:cNvPr id="190" name="Google Shape;190;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1" name="Google Shape;191;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2" name="Google Shape;192;p1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3" name="Google Shape;193;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194" name="Google Shape;194;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0" name="Google Shape;200;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01" name="Google Shape;201;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18:16-19:2</a:t>
            </a:r>
            <a:endParaRPr b="0" i="0" sz="4800" u="none" cap="none" strike="noStrike">
              <a:solidFill>
                <a:schemeClr val="dk1"/>
              </a:solidFill>
              <a:latin typeface="Lato"/>
              <a:ea typeface="Lato"/>
              <a:cs typeface="Lato"/>
              <a:sym typeface="Lato"/>
            </a:endParaRPr>
          </a:p>
        </p:txBody>
      </p:sp>
      <p:sp>
        <p:nvSpPr>
          <p:cNvPr id="202" name="Google Shape;202;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3" name="Google Shape;203;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4" name="Google Shape;204;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5" name="Google Shape;205;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06" name="Google Shape;206;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2" name="Google Shape;212;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3" name="Google Shape;213;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18:16-19:2</a:t>
            </a:r>
            <a:endParaRPr b="0" i="0" sz="4800" u="none" cap="none" strike="noStrike">
              <a:solidFill>
                <a:schemeClr val="dk1"/>
              </a:solidFill>
              <a:latin typeface="Lato"/>
              <a:ea typeface="Lato"/>
              <a:cs typeface="Lato"/>
              <a:sym typeface="Lato"/>
            </a:endParaRPr>
          </a:p>
        </p:txBody>
      </p:sp>
      <p:sp>
        <p:nvSpPr>
          <p:cNvPr id="214" name="Google Shape;214;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5" name="Google Shape;215;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6" name="Google Shape;216;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7" name="Google Shape;217;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18" name="Google Shape;218;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4" name="Google Shape;224;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5" name="Google Shape;225;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18:16-19:2</a:t>
            </a:r>
            <a:endParaRPr b="0" i="0" sz="4800" u="none" cap="none" strike="noStrike">
              <a:solidFill>
                <a:schemeClr val="dk1"/>
              </a:solidFill>
              <a:latin typeface="Lato"/>
              <a:ea typeface="Lato"/>
              <a:cs typeface="Lato"/>
              <a:sym typeface="Lato"/>
            </a:endParaRPr>
          </a:p>
        </p:txBody>
      </p:sp>
      <p:sp>
        <p:nvSpPr>
          <p:cNvPr id="226" name="Google Shape;226;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7" name="Google Shape;227;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8" name="Google Shape;228;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9" name="Google Shape;229;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30" name="Google Shape;230;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6" name="Google Shape;236;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7" name="Google Shape;237;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18:16-19:2</a:t>
            </a:r>
            <a:endParaRPr b="0" i="0" sz="4800" u="none" cap="none" strike="noStrike">
              <a:solidFill>
                <a:schemeClr val="dk1"/>
              </a:solidFill>
              <a:latin typeface="Lato"/>
              <a:ea typeface="Lato"/>
              <a:cs typeface="Lato"/>
              <a:sym typeface="Lato"/>
            </a:endParaRPr>
          </a:p>
        </p:txBody>
      </p:sp>
      <p:sp>
        <p:nvSpPr>
          <p:cNvPr id="238" name="Google Shape;238;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9" name="Google Shape;239;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0" name="Google Shape;240;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41" name="Google Shape;241;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42" name="Google Shape;242;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8" name="Google Shape;248;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49" name="Google Shape;249;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18:16-19:2</a:t>
            </a:r>
            <a:endParaRPr b="0" i="0" sz="4800" u="none" cap="none" strike="noStrike">
              <a:solidFill>
                <a:schemeClr val="dk1"/>
              </a:solidFill>
              <a:latin typeface="Lato"/>
              <a:ea typeface="Lato"/>
              <a:cs typeface="Lato"/>
              <a:sym typeface="Lato"/>
            </a:endParaRPr>
          </a:p>
        </p:txBody>
      </p:sp>
      <p:sp>
        <p:nvSpPr>
          <p:cNvPr id="250" name="Google Shape;250;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1" name="Google Shape;251;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2" name="Google Shape;252;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53" name="Google Shape;253;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54" name="Google Shape;254;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0" name="Google Shape;260;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61" name="Google Shape;261;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1 Reyes 18:16-19:2</a:t>
            </a:r>
            <a:endParaRPr b="0" i="0" sz="3888" u="none" cap="none" strike="noStrike">
              <a:solidFill>
                <a:schemeClr val="dk1"/>
              </a:solidFill>
              <a:latin typeface="Lato"/>
              <a:ea typeface="Lato"/>
              <a:cs typeface="Lato"/>
              <a:sym typeface="Lato"/>
            </a:endParaRPr>
          </a:p>
        </p:txBody>
      </p:sp>
      <p:sp>
        <p:nvSpPr>
          <p:cNvPr id="262" name="Google Shape;262;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3" name="Google Shape;263;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4" name="Google Shape;264;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65" name="Google Shape;265;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71" name="Google Shape;271;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2" name="Google Shape;272;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1 Reyes 18:16-19:2</a:t>
            </a:r>
            <a:endParaRPr b="0" i="0" sz="3888" u="none" cap="none" strike="noStrike">
              <a:solidFill>
                <a:schemeClr val="dk1"/>
              </a:solidFill>
              <a:latin typeface="Lato"/>
              <a:ea typeface="Lato"/>
              <a:cs typeface="Lato"/>
              <a:sym typeface="Lato"/>
            </a:endParaRPr>
          </a:p>
        </p:txBody>
      </p:sp>
      <p:sp>
        <p:nvSpPr>
          <p:cNvPr id="273" name="Google Shape;273;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4" name="Google Shape;274;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5" name="Google Shape;275;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6" name="Google Shape;276;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77" name="Google Shape;277;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3" name="Google Shape;283;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4" name="Google Shape;284;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1 Reyes 18:16-19:2</a:t>
            </a:r>
            <a:endParaRPr b="0" i="0" sz="3888" u="none" cap="none" strike="noStrike">
              <a:solidFill>
                <a:schemeClr val="dk1"/>
              </a:solidFill>
              <a:latin typeface="Lato"/>
              <a:ea typeface="Lato"/>
              <a:cs typeface="Lato"/>
              <a:sym typeface="Lato"/>
            </a:endParaRPr>
          </a:p>
        </p:txBody>
      </p:sp>
      <p:sp>
        <p:nvSpPr>
          <p:cNvPr id="285" name="Google Shape;285;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6" name="Google Shape;286;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7" name="Google Shape;287;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8" name="Google Shape;288;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89" name="Google Shape;289;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g26c0eec2cfd_0_26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g26c0eec2cfd_0_262"/>
          <p:cNvSpPr txBox="1"/>
          <p:nvPr/>
        </p:nvSpPr>
        <p:spPr>
          <a:xfrm>
            <a:off x="3721825" y="2434563"/>
            <a:ext cx="8177700" cy="1662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“Por cuanto eres tibio y no frío ni caliente, te vomitaré de mi boca.”</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Apocalipsis 3:16</a:t>
            </a:r>
            <a:endParaRPr b="0" i="0" sz="3600" u="none" cap="none" strike="noStrike">
              <a:solidFill>
                <a:schemeClr val="dk1"/>
              </a:solidFill>
              <a:latin typeface="Lato"/>
              <a:ea typeface="Lato"/>
              <a:cs typeface="Lato"/>
              <a:sym typeface="Lato"/>
            </a:endParaRPr>
          </a:p>
        </p:txBody>
      </p:sp>
      <p:pic>
        <p:nvPicPr>
          <p:cNvPr id="296" name="Google Shape;296;g26c0eec2cfd_0_26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97" name="Google Shape;297;g26c0eec2cfd_0_26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3" name="Google Shape;303;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4" name="Google Shape;304;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18:16-19:2</a:t>
            </a:r>
            <a:endParaRPr b="0" i="0" sz="3888" u="none" cap="none" strike="noStrike">
              <a:solidFill>
                <a:schemeClr val="dk1"/>
              </a:solidFill>
              <a:latin typeface="Lato"/>
              <a:ea typeface="Lato"/>
              <a:cs typeface="Lato"/>
              <a:sym typeface="Lato"/>
            </a:endParaRPr>
          </a:p>
        </p:txBody>
      </p:sp>
      <p:sp>
        <p:nvSpPr>
          <p:cNvPr id="305" name="Google Shape;305;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6" name="Google Shape;306;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7" name="Google Shape;307;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8" name="Google Shape;308;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09" name="Google Shape;309;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sp>
        <p:nvSpPr>
          <p:cNvPr id="314" name="Google Shape;314;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15" name="Google Shape;315;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6" name="Google Shape;316;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1 Reyes 18:16-19:2</a:t>
            </a:r>
            <a:endParaRPr b="0" i="0" sz="3888" u="none" cap="none" strike="noStrike">
              <a:solidFill>
                <a:schemeClr val="dk1"/>
              </a:solidFill>
              <a:latin typeface="Lato"/>
              <a:ea typeface="Lato"/>
              <a:cs typeface="Lato"/>
              <a:sym typeface="Lato"/>
            </a:endParaRPr>
          </a:p>
        </p:txBody>
      </p:sp>
      <p:sp>
        <p:nvSpPr>
          <p:cNvPr id="317" name="Google Shape;317;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8" name="Google Shape;318;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19" name="Google Shape;319;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20" name="Google Shape;320;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21" name="Google Shape;321;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6c0fc75400_0_114"/>
          <p:cNvSpPr/>
          <p:nvPr/>
        </p:nvSpPr>
        <p:spPr>
          <a:xfrm rot="10800000">
            <a:off x="4626347" y="54525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27" name="Google Shape;327;g26c0fc75400_0_114"/>
          <p:cNvSpPr txBox="1"/>
          <p:nvPr/>
        </p:nvSpPr>
        <p:spPr>
          <a:xfrm>
            <a:off x="4902869" y="54519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CAPTAR</a:t>
            </a:r>
            <a:endParaRPr b="0" i="0" sz="4200" u="none" cap="none" strike="noStrike">
              <a:solidFill>
                <a:schemeClr val="dk1"/>
              </a:solidFill>
              <a:latin typeface="Lato"/>
              <a:ea typeface="Lato"/>
              <a:cs typeface="Lato"/>
              <a:sym typeface="Lato"/>
            </a:endParaRPr>
          </a:p>
        </p:txBody>
      </p:sp>
      <p:sp>
        <p:nvSpPr>
          <p:cNvPr id="328" name="Google Shape;328;g26c0fc75400_0_114"/>
          <p:cNvSpPr/>
          <p:nvPr/>
        </p:nvSpPr>
        <p:spPr>
          <a:xfrm>
            <a:off x="4073242" y="54519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29" name="Google Shape;329;g26c0fc75400_0_114"/>
          <p:cNvSpPr/>
          <p:nvPr/>
        </p:nvSpPr>
        <p:spPr>
          <a:xfrm rot="10800000">
            <a:off x="4626347" y="198162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0" name="Google Shape;330;g26c0fc75400_0_114"/>
          <p:cNvSpPr txBox="1"/>
          <p:nvPr/>
        </p:nvSpPr>
        <p:spPr>
          <a:xfrm>
            <a:off x="4902869" y="198156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CONTAR</a:t>
            </a:r>
            <a:endParaRPr b="0" i="0" sz="4200" u="none" cap="none" strike="noStrike">
              <a:solidFill>
                <a:srgbClr val="000000"/>
              </a:solidFill>
              <a:latin typeface="Lato"/>
              <a:ea typeface="Lato"/>
              <a:cs typeface="Lato"/>
              <a:sym typeface="Lato"/>
            </a:endParaRPr>
          </a:p>
        </p:txBody>
      </p:sp>
      <p:sp>
        <p:nvSpPr>
          <p:cNvPr id="331" name="Google Shape;331;g26c0fc75400_0_114"/>
          <p:cNvSpPr/>
          <p:nvPr/>
        </p:nvSpPr>
        <p:spPr>
          <a:xfrm>
            <a:off x="4073242" y="198156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2" name="Google Shape;332;g26c0fc75400_0_114"/>
          <p:cNvSpPr/>
          <p:nvPr/>
        </p:nvSpPr>
        <p:spPr>
          <a:xfrm rot="10800000">
            <a:off x="4626347" y="341799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3" name="Google Shape;333;g26c0fc75400_0_114"/>
          <p:cNvSpPr txBox="1"/>
          <p:nvPr/>
        </p:nvSpPr>
        <p:spPr>
          <a:xfrm>
            <a:off x="4902869" y="341793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CONSIDERAR</a:t>
            </a:r>
            <a:endParaRPr b="0" i="0" sz="4200" u="none" cap="none" strike="noStrike">
              <a:solidFill>
                <a:schemeClr val="dk1"/>
              </a:solidFill>
              <a:latin typeface="Lato"/>
              <a:ea typeface="Lato"/>
              <a:cs typeface="Lato"/>
              <a:sym typeface="Lato"/>
            </a:endParaRPr>
          </a:p>
        </p:txBody>
      </p:sp>
      <p:sp>
        <p:nvSpPr>
          <p:cNvPr id="334" name="Google Shape;334;g26c0fc75400_0_114"/>
          <p:cNvSpPr/>
          <p:nvPr/>
        </p:nvSpPr>
        <p:spPr>
          <a:xfrm>
            <a:off x="4073242" y="341793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5" name="Google Shape;335;g26c0fc75400_0_114"/>
          <p:cNvSpPr/>
          <p:nvPr/>
        </p:nvSpPr>
        <p:spPr>
          <a:xfrm rot="10800000">
            <a:off x="4626347" y="485436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6" name="Google Shape;336;g26c0fc75400_0_114"/>
          <p:cNvSpPr txBox="1"/>
          <p:nvPr/>
        </p:nvSpPr>
        <p:spPr>
          <a:xfrm>
            <a:off x="4902869" y="485430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CONSOLIDAR</a:t>
            </a:r>
            <a:endParaRPr b="0" i="0" sz="4200" u="none" cap="none" strike="noStrike">
              <a:solidFill>
                <a:schemeClr val="dk1"/>
              </a:solidFill>
              <a:latin typeface="Lato"/>
              <a:ea typeface="Lato"/>
              <a:cs typeface="Lato"/>
              <a:sym typeface="Lato"/>
            </a:endParaRPr>
          </a:p>
        </p:txBody>
      </p:sp>
      <p:sp>
        <p:nvSpPr>
          <p:cNvPr id="337" name="Google Shape;337;g26c0fc75400_0_114"/>
          <p:cNvSpPr/>
          <p:nvPr/>
        </p:nvSpPr>
        <p:spPr>
          <a:xfrm>
            <a:off x="4073242" y="485430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8" name="Google Shape;338;g26c0fc75400_0_114"/>
          <p:cNvSpPr/>
          <p:nvPr/>
        </p:nvSpPr>
        <p:spPr>
          <a:xfrm>
            <a:off x="887993" y="1015809"/>
            <a:ext cx="3047100" cy="4585500"/>
          </a:xfrm>
          <a:prstGeom prst="rightArrow">
            <a:avLst>
              <a:gd fmla="val 50000" name="adj1"/>
              <a:gd fmla="val 50000" name="adj2"/>
            </a:avLst>
          </a:prstGeom>
          <a:solidFill>
            <a:srgbClr val="009444"/>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chemeClr val="lt1"/>
                </a:solidFill>
                <a:latin typeface="Lato"/>
                <a:ea typeface="Lato"/>
                <a:cs typeface="Lato"/>
                <a:sym typeface="Lato"/>
              </a:rPr>
              <a:t>Las</a:t>
            </a:r>
            <a:endParaRPr b="0"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chemeClr val="lt1"/>
                </a:solidFill>
                <a:latin typeface="Lato"/>
                <a:ea typeface="Lato"/>
                <a:cs typeface="Lato"/>
                <a:sym typeface="Lato"/>
              </a:rPr>
              <a:t>4 C</a:t>
            </a:r>
            <a:endParaRPr b="0" i="0" sz="1400" u="none" cap="none" strike="noStrike">
              <a:solidFill>
                <a:schemeClr val="lt1"/>
              </a:solidFill>
              <a:latin typeface="Lato"/>
              <a:ea typeface="Lato"/>
              <a:cs typeface="Lato"/>
              <a:sym typeface="Lato"/>
            </a:endParaRPr>
          </a:p>
        </p:txBody>
      </p:sp>
      <p:sp>
        <p:nvSpPr>
          <p:cNvPr id="339" name="Google Shape;339;g26c0fc75400_0_114"/>
          <p:cNvSpPr txBox="1"/>
          <p:nvPr/>
        </p:nvSpPr>
        <p:spPr>
          <a:xfrm>
            <a:off x="4243431" y="461210"/>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1</a:t>
            </a:r>
            <a:endParaRPr b="1" i="0" sz="1400" u="none" cap="none" strike="noStrike">
              <a:solidFill>
                <a:schemeClr val="lt1"/>
              </a:solidFill>
              <a:latin typeface="Lato"/>
              <a:ea typeface="Lato"/>
              <a:cs typeface="Lato"/>
              <a:sym typeface="Lato"/>
            </a:endParaRPr>
          </a:p>
        </p:txBody>
      </p:sp>
      <p:sp>
        <p:nvSpPr>
          <p:cNvPr id="340" name="Google Shape;340;g26c0fc75400_0_114"/>
          <p:cNvSpPr txBox="1"/>
          <p:nvPr/>
        </p:nvSpPr>
        <p:spPr>
          <a:xfrm>
            <a:off x="4264338" y="1931381"/>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2</a:t>
            </a:r>
            <a:endParaRPr b="1" i="0" sz="1400" u="none" cap="none" strike="noStrike">
              <a:solidFill>
                <a:schemeClr val="lt1"/>
              </a:solidFill>
              <a:latin typeface="Lato"/>
              <a:ea typeface="Lato"/>
              <a:cs typeface="Lato"/>
              <a:sym typeface="Lato"/>
            </a:endParaRPr>
          </a:p>
        </p:txBody>
      </p:sp>
      <p:sp>
        <p:nvSpPr>
          <p:cNvPr id="341" name="Google Shape;341;g26c0fc75400_0_114"/>
          <p:cNvSpPr txBox="1"/>
          <p:nvPr/>
        </p:nvSpPr>
        <p:spPr>
          <a:xfrm>
            <a:off x="4264337" y="3384707"/>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3</a:t>
            </a:r>
            <a:endParaRPr b="1" i="0" sz="1400" u="none" cap="none" strike="noStrike">
              <a:solidFill>
                <a:schemeClr val="lt1"/>
              </a:solidFill>
              <a:latin typeface="Lato"/>
              <a:ea typeface="Lato"/>
              <a:cs typeface="Lato"/>
              <a:sym typeface="Lato"/>
            </a:endParaRPr>
          </a:p>
        </p:txBody>
      </p:sp>
      <p:sp>
        <p:nvSpPr>
          <p:cNvPr id="342" name="Google Shape;342;g26c0fc75400_0_114"/>
          <p:cNvSpPr txBox="1"/>
          <p:nvPr/>
        </p:nvSpPr>
        <p:spPr>
          <a:xfrm>
            <a:off x="4265036" y="4838033"/>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4</a:t>
            </a:r>
            <a:endParaRPr b="1" i="0" sz="1400" u="none" cap="none" strike="noStrike">
              <a:solidFill>
                <a:schemeClr val="lt1"/>
              </a:solidFill>
              <a:latin typeface="Lato"/>
              <a:ea typeface="Lato"/>
              <a:cs typeface="Lato"/>
              <a:sym typeface="Lato"/>
            </a:endParaRPr>
          </a:p>
        </p:txBody>
      </p:sp>
      <p:pic>
        <p:nvPicPr>
          <p:cNvPr descr="A green bird with leaves&#10;&#10;Description automatically generated" id="343" name="Google Shape;343;g26c0fc75400_0_11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g26c0fc75400_0_135"/>
          <p:cNvSpPr txBox="1"/>
          <p:nvPr/>
        </p:nvSpPr>
        <p:spPr>
          <a:xfrm>
            <a:off x="4127382" y="1197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349" name="Google Shape;349;g26c0fc75400_0_1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50" name="Google Shape;350;g26c0fc75400_0_13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51" name="Google Shape;351;g26c0fc75400_0_135"/>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52" name="Google Shape;352;g26c0fc75400_0_135"/>
          <p:cNvCxnSpPr/>
          <p:nvPr/>
        </p:nvCxnSpPr>
        <p:spPr>
          <a:xfrm>
            <a:off x="4230827" y="2213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53" name="Google Shape;353;g26c0fc75400_0_135"/>
          <p:cNvSpPr txBox="1"/>
          <p:nvPr/>
        </p:nvSpPr>
        <p:spPr>
          <a:xfrm>
            <a:off x="4127381" y="2562946"/>
            <a:ext cx="74325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Parte 1 - </a:t>
            </a:r>
            <a:r>
              <a:rPr lang="en-US" sz="3200">
                <a:solidFill>
                  <a:schemeClr val="dk1"/>
                </a:solidFill>
                <a:latin typeface="Lato"/>
                <a:ea typeface="Lato"/>
                <a:cs typeface="Lato"/>
                <a:sym typeface="Lato"/>
              </a:rPr>
              <a:t>profundizar el tercer paso de las 4 C - “Considerar”</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Parte 2 - </a:t>
            </a:r>
            <a:r>
              <a:rPr lang="en-US" sz="3200">
                <a:solidFill>
                  <a:schemeClr val="dk1"/>
                </a:solidFill>
                <a:latin typeface="Lato"/>
                <a:ea typeface="Lato"/>
                <a:cs typeface="Lato"/>
                <a:sym typeface="Lato"/>
              </a:rPr>
              <a:t>describir como creyentes pertenecen al Pueblo de Dios en el afecto de esta realidad en la vida diaria. </a:t>
            </a:r>
            <a:endParaRPr sz="320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g26ba99a7413_0_63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59" name="Google Shape;359;g26ba99a7413_0_63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60" name="Google Shape;360;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1" name="Google Shape;361;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62" name="Google Shape;362;g26ba99a7413_0_633"/>
          <p:cNvSpPr txBox="1"/>
          <p:nvPr/>
        </p:nvSpPr>
        <p:spPr>
          <a:xfrm>
            <a:off x="4127375" y="3633850"/>
            <a:ext cx="7772100" cy="11544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a:t>
            </a:r>
            <a:r>
              <a:rPr b="1" lang="en-US" sz="3200">
                <a:solidFill>
                  <a:schemeClr val="dk1"/>
                </a:solidFill>
                <a:latin typeface="Lato"/>
                <a:ea typeface="Lato"/>
                <a:cs typeface="Lato"/>
                <a:sym typeface="Lato"/>
              </a:rPr>
              <a:t>de instrucción</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Leer 2 Reyes 18 y 19 en sus Biblias</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363" name="Google Shape;363;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69" name="Google Shape;369;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0" name="Google Shape;370;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1" name="Google Shape;371;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77" name="Google Shape;377;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8" name="Google Shape;378;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9" name="Google Shape;379;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6" name="Google Shape;386;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87" name="Google Shape;387;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88" name="Google Shape;388;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89" name="Google Shape;389;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0" name="Google Shape;390;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Elías y Los Profetas de Baal </a:t>
            </a:r>
            <a:endParaRPr sz="3888">
              <a:solidFill>
                <a:schemeClr val="dk1"/>
              </a:solidFill>
              <a:latin typeface="Lato"/>
              <a:ea typeface="Lato"/>
              <a:cs typeface="Lato"/>
              <a:sym typeface="Lato"/>
            </a:endParaRPr>
          </a:p>
        </p:txBody>
      </p:sp>
      <p:sp>
        <p:nvSpPr>
          <p:cNvPr id="103" name="Google Shape;103;p2"/>
          <p:cNvSpPr txBox="1"/>
          <p:nvPr/>
        </p:nvSpPr>
        <p:spPr>
          <a:xfrm>
            <a:off x="4127382" y="41983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1 Reyes 18:16-19:2</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9" name="Google Shape;129;p5"/>
          <p:cNvGrpSpPr/>
          <p:nvPr/>
        </p:nvGrpSpPr>
        <p:grpSpPr>
          <a:xfrm>
            <a:off x="745673" y="2011041"/>
            <a:ext cx="10450280" cy="3947713"/>
            <a:chOff x="0" y="0"/>
            <a:chExt cx="10450280" cy="3947713"/>
          </a:xfrm>
        </p:grpSpPr>
        <p:sp>
          <p:nvSpPr>
            <p:cNvPr id="130" name="Google Shape;130;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3" name="Google Shape;133;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Usar el método de las Cuatro “C” para leer y entender </a:t>
              </a:r>
              <a:endParaRPr sz="2500">
                <a:solidFill>
                  <a:schemeClr val="lt1"/>
                </a:solidFill>
                <a:latin typeface="Lato"/>
                <a:ea typeface="Lato"/>
                <a:cs typeface="Lato"/>
                <a:sym typeface="Lato"/>
              </a:endParaRPr>
            </a:p>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1 Reyes 18:16-19:2)</a:t>
              </a:r>
              <a:endParaRPr b="0" i="0" sz="2500" u="none" cap="none" strike="noStrike">
                <a:solidFill>
                  <a:schemeClr val="lt1"/>
                </a:solidFill>
                <a:latin typeface="Lato"/>
                <a:ea typeface="Lato"/>
                <a:cs typeface="Lato"/>
                <a:sym typeface="Lato"/>
              </a:endParaRPr>
            </a:p>
          </p:txBody>
        </p:sp>
        <p:sp>
          <p:nvSpPr>
            <p:cNvPr id="134" name="Google Shape;134;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7" name="Google Shape;137;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Repasar el método de las 4 “C”</a:t>
              </a:r>
              <a:endParaRPr b="0" i="0" sz="2500" u="none" cap="none" strike="noStrike">
                <a:solidFill>
                  <a:schemeClr val="lt1"/>
                </a:solidFill>
                <a:latin typeface="Lato"/>
                <a:ea typeface="Lato"/>
                <a:cs typeface="Lato"/>
                <a:sym typeface="Lato"/>
              </a:endParaRPr>
            </a:p>
          </p:txBody>
        </p:sp>
        <p:sp>
          <p:nvSpPr>
            <p:cNvPr id="138" name="Google Shape;138;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1" name="Google Shape;141;p5"/>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el Proyecto Final</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2" name="Google Shape;142;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g26c0eec2cfd_0_221"/>
          <p:cNvSpPr txBox="1"/>
          <p:nvPr/>
        </p:nvSpPr>
        <p:spPr>
          <a:xfrm>
            <a:off x="4127382" y="2035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48" name="Google Shape;148;g26c0eec2cfd_0_221"/>
          <p:cNvCxnSpPr/>
          <p:nvPr/>
        </p:nvCxnSpPr>
        <p:spPr>
          <a:xfrm>
            <a:off x="4230827" y="3204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9" name="Google Shape;149;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0" name="Google Shape;150;g26c0eec2cfd_0_221"/>
          <p:cNvPicPr preferRelativeResize="0"/>
          <p:nvPr/>
        </p:nvPicPr>
        <p:blipFill rotWithShape="1">
          <a:blip r:embed="rId3">
            <a:alphaModFix/>
          </a:blip>
          <a:srcRect b="0" l="1447" r="1436"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51" name="Google Shape;151;g26c0eec2cfd_0_221"/>
          <p:cNvSpPr txBox="1"/>
          <p:nvPr/>
        </p:nvSpPr>
        <p:spPr>
          <a:xfrm>
            <a:off x="4127381" y="3629746"/>
            <a:ext cx="7432500" cy="10773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Acab y Jezabel</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Baal = dios falso de la lluvia</a:t>
            </a:r>
            <a:endParaRPr sz="3200">
              <a:solidFill>
                <a:schemeClr val="dk1"/>
              </a:solidFill>
              <a:latin typeface="Lato"/>
              <a:ea typeface="Lato"/>
              <a:cs typeface="Lato"/>
              <a:sym typeface="Lato"/>
            </a:endParaRPr>
          </a:p>
        </p:txBody>
      </p:sp>
      <p:pic>
        <p:nvPicPr>
          <p:cNvPr descr="A green bird with leaves&#10;&#10;Description automatically generated" id="152" name="Google Shape;152;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6c0fc75400_0_15"/>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g26c0fc75400_0_15"/>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green bird with leaves&#10;&#10;Description automatically generated" id="159" name="Google Shape;159;g26c0fc75400_0_1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60" name="Google Shape;160;g26c0fc75400_0_15"/>
          <p:cNvSpPr/>
          <p:nvPr/>
        </p:nvSpPr>
        <p:spPr>
          <a:xfrm>
            <a:off x="717625" y="942250"/>
            <a:ext cx="124500" cy="51903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1" name="Google Shape;161;g26c0fc75400_0_15"/>
          <p:cNvPicPr preferRelativeResize="0"/>
          <p:nvPr/>
        </p:nvPicPr>
        <p:blipFill rotWithShape="1">
          <a:blip r:embed="rId4">
            <a:alphaModFix/>
          </a:blip>
          <a:srcRect b="0" l="9488" r="9480" t="0"/>
          <a:stretch/>
        </p:blipFill>
        <p:spPr>
          <a:xfrm>
            <a:off x="842125" y="942250"/>
            <a:ext cx="6310031" cy="5190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g26c0eec2cfd_0_235"/>
          <p:cNvSpPr txBox="1"/>
          <p:nvPr/>
        </p:nvSpPr>
        <p:spPr>
          <a:xfrm>
            <a:off x="4127382" y="2111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67" name="Google Shape;167;g26c0eec2cfd_0_235"/>
          <p:cNvCxnSpPr/>
          <p:nvPr/>
        </p:nvCxnSpPr>
        <p:spPr>
          <a:xfrm>
            <a:off x="4230827" y="3280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8" name="Google Shape;168;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9" name="Google Shape;169;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70" name="Google Shape;170;g26c0eec2cfd_0_235"/>
          <p:cNvSpPr txBox="1"/>
          <p:nvPr/>
        </p:nvSpPr>
        <p:spPr>
          <a:xfrm>
            <a:off x="4127381" y="37059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endParaRPr b="1" i="0"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1 Reyes 18:16-19:2</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71" name="Google Shape;171;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