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5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05" r:id="rId36"/>
    <p:sldId id="288" r:id="rId37"/>
    <p:sldId id="289" r:id="rId38"/>
    <p:sldId id="290" r:id="rId39"/>
    <p:sldId id="306" r:id="rId40"/>
    <p:sldId id="292" r:id="rId41"/>
    <p:sldId id="293" r:id="rId42"/>
    <p:sldId id="294" r:id="rId43"/>
    <p:sldId id="295" r:id="rId44"/>
    <p:sldId id="296" r:id="rId45"/>
    <p:sldId id="297" r:id="rId46"/>
    <p:sldId id="298" r:id="rId47"/>
    <p:sldId id="299" r:id="rId48"/>
    <p:sldId id="300" r:id="rId49"/>
    <p:sldId id="307" r:id="rId50"/>
    <p:sldId id="302" r:id="rId51"/>
    <p:sldId id="303" r:id="rId52"/>
    <p:sldId id="304" r:id="rId53"/>
  </p:sldIdLst>
  <p:sldSz cx="12192000" cy="6858000"/>
  <p:notesSz cx="6858000" cy="9144000"/>
  <p:embeddedFontLst>
    <p:embeddedFont>
      <p:font typeface="Arial Black" panose="020B0604020202020204" pitchFamily="34" charset="0"/>
      <p:bold r:id="rId55"/>
    </p:embeddedFont>
    <p:embeddedFont>
      <p:font typeface="Cambria" panose="02040503050406030204" pitchFamily="18" charset="0"/>
      <p:regular r:id="rId56"/>
      <p:bold r:id="rId57"/>
      <p:italic r:id="rId58"/>
      <p:boldItalic r:id="rId59"/>
    </p:embeddedFont>
    <p:embeddedFont>
      <p:font typeface="Lato" panose="020F0502020204030203" pitchFamily="34" charset="0"/>
      <p:regular r:id="rId60"/>
      <p:bold r:id="rId61"/>
      <p:italic r:id="rId62"/>
      <p:boldItalic r:id="rId63"/>
    </p:embeddedFont>
    <p:embeddedFont>
      <p:font typeface="Lato Black" panose="020F0502020204030203" pitchFamily="34" charset="0"/>
      <p:bold r:id="rId64"/>
      <p:italic r:id="rId65"/>
      <p:boldItalic r:id="rId66"/>
    </p:embeddedFont>
    <p:embeddedFont>
      <p:font typeface="Noto Sans Symbols" panose="020B0502040504020204" pitchFamily="34" charset="0"/>
      <p:regular r:id="rId67"/>
    </p:embeddedFont>
    <p:embeddedFont>
      <p:font typeface="Overlock" panose="020F050202020403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A45C85A-841E-4F1F-BD0A-635FE1364374}"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64619"/>
  </p:normalViewPr>
  <p:slideViewPr>
    <p:cSldViewPr snapToGrid="0">
      <p:cViewPr varScale="1">
        <p:scale>
          <a:sx n="55" d="100"/>
          <a:sy n="55" d="100"/>
        </p:scale>
        <p:origin x="266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font" Target="fonts/font1.fntdata"/><Relationship Id="rId7" Type="http://schemas.openxmlformats.org/officeDocument/2006/relationships/slide" Target="slides/slide3.xml"/><Relationship Id="rId71"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3805C7-CC4B-4131-90EE-5DB16D68E1F9}" type="doc">
      <dgm:prSet loTypeId="urn:microsoft.com/office/officeart/2005/8/layout/hierarchy1#3" loCatId="hierarchy" qsTypeId="urn:microsoft.com/office/officeart/2005/8/quickstyle/simple1#5" qsCatId="simple" csTypeId="urn:microsoft.com/office/officeart/2005/8/colors/accent1_2#2" csCatId="accent1" phldr="1"/>
      <dgm:spPr/>
      <dgm:t>
        <a:bodyPr/>
        <a:lstStyle/>
        <a:p>
          <a:endParaRPr lang="en-US"/>
        </a:p>
      </dgm:t>
    </dgm:pt>
    <dgm:pt modelId="{9C2B2E0F-48ED-47DE-945E-E9835C046412}">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Qué</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beneficios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reciben</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los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comulgantes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creyentes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la Santa Cena? </a:t>
          </a:r>
        </a:p>
      </dgm:t>
    </dgm:pt>
    <dgm:pt modelId="{B78B2AA3-CC92-4CF9-AFA6-FB90C89AE58B}" type="parTrans" cxnId="{D98B4FE1-1CF5-4564-9EDC-D45183DC0AB8}">
      <dgm:prSet/>
      <dgm:spPr/>
      <dgm:t>
        <a:bodyPr/>
        <a:lstStyle/>
        <a:p>
          <a:endParaRPr lang="en-US"/>
        </a:p>
      </dgm:t>
    </dgm:pt>
    <dgm:pt modelId="{FD10CBFE-9022-4A03-85FE-4855289D36F1}" type="sibTrans" cxnId="{D98B4FE1-1CF5-4564-9EDC-D45183DC0AB8}">
      <dgm:prSet/>
      <dgm:spPr/>
      <dgm:t>
        <a:bodyPr/>
        <a:lstStyle/>
        <a:p>
          <a:endParaRPr lang="en-US"/>
        </a:p>
      </dgm:t>
    </dgm:pt>
    <dgm:pt modelId="{943A0119-F7F9-4F54-BCEC-AF99652E9A76}">
      <dgm:prSet phldr="0" custT="1"/>
      <dgm:spPr/>
      <dgm:t>
        <a:bodyPr vert="horz" wrap="square"/>
        <a:lstStyle/>
        <a:p>
          <a:pPr>
            <a:lnSpc>
              <a:spcPct val="100000"/>
            </a:lnSpc>
            <a:spcBef>
              <a:spcPct val="0"/>
            </a:spcBef>
            <a:spcAft>
              <a:spcPct val="35000"/>
            </a:spcAft>
          </a:pPr>
          <a:r>
            <a:rPr lang="en-US" sz="2800" b="0" i="0" dirty="0">
              <a:latin typeface="Arial" panose="020B0604020202020204" pitchFamily="34" charset="0"/>
              <a:cs typeface="Arial" panose="020B0604020202020204" pitchFamily="34" charset="0"/>
            </a:rPr>
            <a:t>¿</a:t>
          </a:r>
          <a:r>
            <a:rPr lang="en-US" sz="2800" b="0" i="0" dirty="0" err="1">
              <a:latin typeface="Arial" panose="020B0604020202020204" pitchFamily="34" charset="0"/>
              <a:cs typeface="Arial" panose="020B0604020202020204" pitchFamily="34" charset="0"/>
            </a:rPr>
            <a:t>Cuáles</a:t>
          </a:r>
          <a:r>
            <a:rPr lang="en-US" sz="2800" b="0" i="0" dirty="0">
              <a:latin typeface="Arial" panose="020B0604020202020204" pitchFamily="34" charset="0"/>
              <a:cs typeface="Arial" panose="020B0604020202020204" pitchFamily="34" charset="0"/>
            </a:rPr>
            <a:t> cuatro </a:t>
          </a:r>
          <a:r>
            <a:rPr lang="en-US" sz="2800" b="0" i="0" dirty="0" err="1">
              <a:latin typeface="Arial" panose="020B0604020202020204" pitchFamily="34" charset="0"/>
              <a:cs typeface="Arial" panose="020B0604020202020204" pitchFamily="34" charset="0"/>
            </a:rPr>
            <a:t>elementos</a:t>
          </a:r>
          <a:r>
            <a:rPr lang="en-US" sz="2800" b="0" i="0" dirty="0">
              <a:latin typeface="Arial" panose="020B0604020202020204" pitchFamily="34" charset="0"/>
              <a:cs typeface="Arial" panose="020B0604020202020204" pitchFamily="34" charset="0"/>
            </a:rPr>
            <a:t> </a:t>
          </a:r>
          <a:r>
            <a:rPr lang="en-US" sz="2800" b="0" i="0" dirty="0" err="1">
              <a:latin typeface="Arial" panose="020B0604020202020204" pitchFamily="34" charset="0"/>
              <a:cs typeface="Arial" panose="020B0604020202020204" pitchFamily="34" charset="0"/>
            </a:rPr>
            <a:t>está</a:t>
          </a:r>
          <a:r>
            <a:rPr lang="en-US" sz="2800" b="0" i="0" dirty="0">
              <a:latin typeface="Arial" panose="020B0604020202020204" pitchFamily="34" charset="0"/>
              <a:cs typeface="Arial" panose="020B0604020202020204" pitchFamily="34" charset="0"/>
            </a:rPr>
            <a:t> presents </a:t>
          </a:r>
          <a:r>
            <a:rPr lang="en-US" sz="2800" b="0" i="0" dirty="0" err="1">
              <a:latin typeface="Arial" panose="020B0604020202020204" pitchFamily="34" charset="0"/>
              <a:cs typeface="Arial" panose="020B0604020202020204" pitchFamily="34" charset="0"/>
            </a:rPr>
            <a:t>en</a:t>
          </a:r>
          <a:r>
            <a:rPr lang="en-US" sz="2800" b="0" i="0" dirty="0">
              <a:latin typeface="Arial" panose="020B0604020202020204" pitchFamily="34" charset="0"/>
              <a:cs typeface="Arial" panose="020B0604020202020204" pitchFamily="34" charset="0"/>
            </a:rPr>
            <a:t> la Santa Cena? </a:t>
          </a:r>
        </a:p>
      </dgm:t>
    </dgm:pt>
    <dgm:pt modelId="{C2E50FBB-F078-45FB-9461-2911D43D5AC6}" type="parTrans" cxnId="{89EB976E-555C-4B56-9F29-3D9C380352D4}">
      <dgm:prSet/>
      <dgm:spPr/>
      <dgm:t>
        <a:bodyPr/>
        <a:lstStyle/>
        <a:p>
          <a:endParaRPr lang="en-US"/>
        </a:p>
      </dgm:t>
    </dgm:pt>
    <dgm:pt modelId="{6564A689-E0A3-4A35-9DD1-11652235F98B}" type="sibTrans" cxnId="{89EB976E-555C-4B56-9F29-3D9C380352D4}">
      <dgm:prSet/>
      <dgm:spPr/>
      <dgm:t>
        <a:bodyPr/>
        <a:lstStyle/>
        <a:p>
          <a:endParaRPr lang="en-US"/>
        </a:p>
      </dgm:t>
    </dgm:pt>
    <dgm:pt modelId="{3AFCAB5E-2BCC-BF4D-8F4A-603B27C248F6}" type="pres">
      <dgm:prSet presAssocID="{153805C7-CC4B-4131-90EE-5DB16D68E1F9}" presName="hierChild1" presStyleCnt="0">
        <dgm:presLayoutVars>
          <dgm:chPref val="1"/>
          <dgm:dir/>
          <dgm:animOne val="branch"/>
          <dgm:animLvl val="lvl"/>
          <dgm:resizeHandles/>
        </dgm:presLayoutVars>
      </dgm:prSet>
      <dgm:spPr/>
    </dgm:pt>
    <dgm:pt modelId="{4889E97A-BEFC-6E41-B9D7-769B332DE18F}" type="pres">
      <dgm:prSet presAssocID="{9C2B2E0F-48ED-47DE-945E-E9835C046412}" presName="hierRoot1" presStyleCnt="0"/>
      <dgm:spPr/>
    </dgm:pt>
    <dgm:pt modelId="{EB6AD071-23D1-6D40-92BB-D2209D03D65C}" type="pres">
      <dgm:prSet presAssocID="{9C2B2E0F-48ED-47DE-945E-E9835C046412}" presName="composite" presStyleCnt="0"/>
      <dgm:spPr/>
    </dgm:pt>
    <dgm:pt modelId="{DC72A169-E39F-0B45-806E-B46E97715BB9}" type="pres">
      <dgm:prSet presAssocID="{9C2B2E0F-48ED-47DE-945E-E9835C046412}" presName="background" presStyleLbl="node0" presStyleIdx="0" presStyleCnt="2"/>
      <dgm:spPr/>
    </dgm:pt>
    <dgm:pt modelId="{C097E2B3-7A59-C84A-8DA8-65230CB2DDAD}" type="pres">
      <dgm:prSet presAssocID="{9C2B2E0F-48ED-47DE-945E-E9835C046412}" presName="text" presStyleLbl="fgAcc0" presStyleIdx="0" presStyleCnt="2" custScaleX="109837" custScaleY="111696">
        <dgm:presLayoutVars>
          <dgm:chPref val="3"/>
        </dgm:presLayoutVars>
      </dgm:prSet>
      <dgm:spPr/>
    </dgm:pt>
    <dgm:pt modelId="{5A20D825-EE74-BA4C-9BB6-D92CA06D89C3}" type="pres">
      <dgm:prSet presAssocID="{9C2B2E0F-48ED-47DE-945E-E9835C046412}" presName="hierChild2" presStyleCnt="0"/>
      <dgm:spPr/>
    </dgm:pt>
    <dgm:pt modelId="{843642A7-EC79-5F49-8816-EE005AE37E7D}" type="pres">
      <dgm:prSet presAssocID="{943A0119-F7F9-4F54-BCEC-AF99652E9A76}" presName="hierRoot1" presStyleCnt="0"/>
      <dgm:spPr/>
    </dgm:pt>
    <dgm:pt modelId="{F0D41145-AF04-0A4F-83B7-9525019D3FB7}" type="pres">
      <dgm:prSet presAssocID="{943A0119-F7F9-4F54-BCEC-AF99652E9A76}" presName="composite" presStyleCnt="0"/>
      <dgm:spPr/>
    </dgm:pt>
    <dgm:pt modelId="{8550D050-62AD-7F45-95FF-F96A71F675CC}" type="pres">
      <dgm:prSet presAssocID="{943A0119-F7F9-4F54-BCEC-AF99652E9A76}" presName="background" presStyleLbl="node0" presStyleIdx="1" presStyleCnt="2"/>
      <dgm:spPr/>
    </dgm:pt>
    <dgm:pt modelId="{F7CBFC59-B2F1-5244-9964-A74437F3E6ED}" type="pres">
      <dgm:prSet presAssocID="{943A0119-F7F9-4F54-BCEC-AF99652E9A76}" presName="text" presStyleLbl="fgAcc0" presStyleIdx="1" presStyleCnt="2" custScaleX="119205" custScaleY="132054">
        <dgm:presLayoutVars>
          <dgm:chPref val="3"/>
        </dgm:presLayoutVars>
      </dgm:prSet>
      <dgm:spPr/>
    </dgm:pt>
    <dgm:pt modelId="{90246C16-190A-2A4F-862A-B171C7F4DFFF}" type="pres">
      <dgm:prSet presAssocID="{943A0119-F7F9-4F54-BCEC-AF99652E9A76}" presName="hierChild2" presStyleCnt="0"/>
      <dgm:spPr/>
    </dgm:pt>
  </dgm:ptLst>
  <dgm:cxnLst>
    <dgm:cxn modelId="{8A58990E-5D02-4C62-BFE8-A82B6AB42992}" type="presOf" srcId="{153805C7-CC4B-4131-90EE-5DB16D68E1F9}" destId="{3AFCAB5E-2BCC-BF4D-8F4A-603B27C248F6}" srcOrd="0" destOrd="0" presId="urn:microsoft.com/office/officeart/2005/8/layout/hierarchy1#3"/>
    <dgm:cxn modelId="{89EB976E-555C-4B56-9F29-3D9C380352D4}" srcId="{153805C7-CC4B-4131-90EE-5DB16D68E1F9}" destId="{943A0119-F7F9-4F54-BCEC-AF99652E9A76}" srcOrd="1" destOrd="0" parTransId="{C2E50FBB-F078-45FB-9461-2911D43D5AC6}" sibTransId="{6564A689-E0A3-4A35-9DD1-11652235F98B}"/>
    <dgm:cxn modelId="{9DF484A0-A6C3-4761-83E9-9A3B24360127}" type="presOf" srcId="{943A0119-F7F9-4F54-BCEC-AF99652E9A76}" destId="{F7CBFC59-B2F1-5244-9964-A74437F3E6ED}" srcOrd="0" destOrd="0" presId="urn:microsoft.com/office/officeart/2005/8/layout/hierarchy1#3"/>
    <dgm:cxn modelId="{AEE08AB7-06D9-4B27-B3F3-7E0D3CDC208A}" type="presOf" srcId="{9C2B2E0F-48ED-47DE-945E-E9835C046412}" destId="{C097E2B3-7A59-C84A-8DA8-65230CB2DDAD}" srcOrd="0" destOrd="0" presId="urn:microsoft.com/office/officeart/2005/8/layout/hierarchy1#3"/>
    <dgm:cxn modelId="{D98B4FE1-1CF5-4564-9EDC-D45183DC0AB8}" srcId="{153805C7-CC4B-4131-90EE-5DB16D68E1F9}" destId="{9C2B2E0F-48ED-47DE-945E-E9835C046412}" srcOrd="0" destOrd="0" parTransId="{B78B2AA3-CC92-4CF9-AFA6-FB90C89AE58B}" sibTransId="{FD10CBFE-9022-4A03-85FE-4855289D36F1}"/>
    <dgm:cxn modelId="{CFD30C3A-5BCD-48B4-87D1-995F898B76CF}" type="presParOf" srcId="{3AFCAB5E-2BCC-BF4D-8F4A-603B27C248F6}" destId="{4889E97A-BEFC-6E41-B9D7-769B332DE18F}" srcOrd="0" destOrd="0" presId="urn:microsoft.com/office/officeart/2005/8/layout/hierarchy1#3"/>
    <dgm:cxn modelId="{54D82036-3F5B-46BA-837F-41A6202614B1}" type="presParOf" srcId="{4889E97A-BEFC-6E41-B9D7-769B332DE18F}" destId="{EB6AD071-23D1-6D40-92BB-D2209D03D65C}" srcOrd="0" destOrd="0" presId="urn:microsoft.com/office/officeart/2005/8/layout/hierarchy1#3"/>
    <dgm:cxn modelId="{11416F28-020D-47C0-913A-5F89BD43CCE0}" type="presParOf" srcId="{EB6AD071-23D1-6D40-92BB-D2209D03D65C}" destId="{DC72A169-E39F-0B45-806E-B46E97715BB9}" srcOrd="0" destOrd="0" presId="urn:microsoft.com/office/officeart/2005/8/layout/hierarchy1#3"/>
    <dgm:cxn modelId="{C3DF209B-B058-4A19-B217-E9EFAB1CC95D}" type="presParOf" srcId="{EB6AD071-23D1-6D40-92BB-D2209D03D65C}" destId="{C097E2B3-7A59-C84A-8DA8-65230CB2DDAD}" srcOrd="1" destOrd="0" presId="urn:microsoft.com/office/officeart/2005/8/layout/hierarchy1#3"/>
    <dgm:cxn modelId="{3853FEBC-692E-4027-88F2-C634F39393B3}" type="presParOf" srcId="{4889E97A-BEFC-6E41-B9D7-769B332DE18F}" destId="{5A20D825-EE74-BA4C-9BB6-D92CA06D89C3}" srcOrd="1" destOrd="0" presId="urn:microsoft.com/office/officeart/2005/8/layout/hierarchy1#3"/>
    <dgm:cxn modelId="{7663E4D2-7B50-4568-A57E-BA0BFE4AADF9}" type="presParOf" srcId="{3AFCAB5E-2BCC-BF4D-8F4A-603B27C248F6}" destId="{843642A7-EC79-5F49-8816-EE005AE37E7D}" srcOrd="1" destOrd="0" presId="urn:microsoft.com/office/officeart/2005/8/layout/hierarchy1#3"/>
    <dgm:cxn modelId="{E5BC4C4F-DD6A-4505-97F3-ABAF000F6AD4}" type="presParOf" srcId="{843642A7-EC79-5F49-8816-EE005AE37E7D}" destId="{F0D41145-AF04-0A4F-83B7-9525019D3FB7}" srcOrd="0" destOrd="0" presId="urn:microsoft.com/office/officeart/2005/8/layout/hierarchy1#3"/>
    <dgm:cxn modelId="{7FD932EE-1BDE-480C-9C47-FFFB4138DB54}" type="presParOf" srcId="{F0D41145-AF04-0A4F-83B7-9525019D3FB7}" destId="{8550D050-62AD-7F45-95FF-F96A71F675CC}" srcOrd="0" destOrd="0" presId="urn:microsoft.com/office/officeart/2005/8/layout/hierarchy1#3"/>
    <dgm:cxn modelId="{225EE7AF-4C4C-4D3F-AEFE-B9CC9725B8D0}" type="presParOf" srcId="{F0D41145-AF04-0A4F-83B7-9525019D3FB7}" destId="{F7CBFC59-B2F1-5244-9964-A74437F3E6ED}" srcOrd="1" destOrd="0" presId="urn:microsoft.com/office/officeart/2005/8/layout/hierarchy1#3"/>
    <dgm:cxn modelId="{0AD4546F-6663-4402-ADD1-912FA5A799C2}" type="presParOf" srcId="{843642A7-EC79-5F49-8816-EE005AE37E7D}" destId="{90246C16-190A-2A4F-862A-B171C7F4DFFF}" srcOrd="1" destOrd="0" presId="urn:microsoft.com/office/officeart/2005/8/layout/hierarchy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2A169-E39F-0B45-806E-B46E97715BB9}">
      <dsp:nvSpPr>
        <dsp:cNvPr id="0" name=""/>
        <dsp:cNvSpPr/>
      </dsp:nvSpPr>
      <dsp:spPr>
        <a:xfrm>
          <a:off x="44595" y="336"/>
          <a:ext cx="4404571" cy="28442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7E2B3-7A59-C84A-8DA8-65230CB2DDAD}">
      <dsp:nvSpPr>
        <dsp:cNvPr id="0" name=""/>
        <dsp:cNvSpPr/>
      </dsp:nvSpPr>
      <dsp:spPr bwMode="white">
        <a:xfrm>
          <a:off x="490161" y="423624"/>
          <a:ext cx="4404571" cy="28442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Qué</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beneficios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reciben</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los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comulgantes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creyentes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la Santa Cena? </a:t>
          </a:r>
        </a:p>
      </dsp:txBody>
      <dsp:txXfrm>
        <a:off x="573466" y="506929"/>
        <a:ext cx="4237961" cy="2677630"/>
      </dsp:txXfrm>
    </dsp:sp>
    <dsp:sp modelId="{8550D050-62AD-7F45-95FF-F96A71F675CC}">
      <dsp:nvSpPr>
        <dsp:cNvPr id="0" name=""/>
        <dsp:cNvSpPr/>
      </dsp:nvSpPr>
      <dsp:spPr>
        <a:xfrm>
          <a:off x="5340300" y="336"/>
          <a:ext cx="4780237" cy="3362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BFC59-B2F1-5244-9964-A74437F3E6ED}">
      <dsp:nvSpPr>
        <dsp:cNvPr id="0" name=""/>
        <dsp:cNvSpPr/>
      </dsp:nvSpPr>
      <dsp:spPr bwMode="white">
        <a:xfrm>
          <a:off x="5785866" y="423624"/>
          <a:ext cx="4780237" cy="33626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US" sz="2800" b="0" i="0" kern="1200" dirty="0">
              <a:latin typeface="Arial" panose="020B0604020202020204" pitchFamily="34" charset="0"/>
              <a:cs typeface="Arial" panose="020B0604020202020204" pitchFamily="34" charset="0"/>
            </a:rPr>
            <a:t>¿</a:t>
          </a:r>
          <a:r>
            <a:rPr lang="en-US" sz="2800" b="0" i="0" kern="1200" dirty="0" err="1">
              <a:latin typeface="Arial" panose="020B0604020202020204" pitchFamily="34" charset="0"/>
              <a:cs typeface="Arial" panose="020B0604020202020204" pitchFamily="34" charset="0"/>
            </a:rPr>
            <a:t>Cuáles</a:t>
          </a:r>
          <a:r>
            <a:rPr lang="en-US" sz="2800" b="0" i="0" kern="1200" dirty="0">
              <a:latin typeface="Arial" panose="020B0604020202020204" pitchFamily="34" charset="0"/>
              <a:cs typeface="Arial" panose="020B0604020202020204" pitchFamily="34" charset="0"/>
            </a:rPr>
            <a:t> cuatro </a:t>
          </a:r>
          <a:r>
            <a:rPr lang="en-US" sz="2800" b="0" i="0" kern="1200" dirty="0" err="1">
              <a:latin typeface="Arial" panose="020B0604020202020204" pitchFamily="34" charset="0"/>
              <a:cs typeface="Arial" panose="020B0604020202020204" pitchFamily="34" charset="0"/>
            </a:rPr>
            <a:t>elementos</a:t>
          </a:r>
          <a:r>
            <a:rPr lang="en-US" sz="2800" b="0" i="0" kern="1200" dirty="0">
              <a:latin typeface="Arial" panose="020B0604020202020204" pitchFamily="34" charset="0"/>
              <a:cs typeface="Arial" panose="020B0604020202020204" pitchFamily="34" charset="0"/>
            </a:rPr>
            <a:t> </a:t>
          </a:r>
          <a:r>
            <a:rPr lang="en-US" sz="2800" b="0" i="0" kern="1200" dirty="0" err="1">
              <a:latin typeface="Arial" panose="020B0604020202020204" pitchFamily="34" charset="0"/>
              <a:cs typeface="Arial" panose="020B0604020202020204" pitchFamily="34" charset="0"/>
            </a:rPr>
            <a:t>está</a:t>
          </a:r>
          <a:r>
            <a:rPr lang="en-US" sz="2800" b="0" i="0" kern="1200" dirty="0">
              <a:latin typeface="Arial" panose="020B0604020202020204" pitchFamily="34" charset="0"/>
              <a:cs typeface="Arial" panose="020B0604020202020204" pitchFamily="34" charset="0"/>
            </a:rPr>
            <a:t> presents </a:t>
          </a:r>
          <a:r>
            <a:rPr lang="en-US" sz="2800" b="0" i="0" kern="1200" dirty="0" err="1">
              <a:latin typeface="Arial" panose="020B0604020202020204" pitchFamily="34" charset="0"/>
              <a:cs typeface="Arial" panose="020B0604020202020204" pitchFamily="34" charset="0"/>
            </a:rPr>
            <a:t>en</a:t>
          </a:r>
          <a:r>
            <a:rPr lang="en-US" sz="2800" b="0" i="0" kern="1200" dirty="0">
              <a:latin typeface="Arial" panose="020B0604020202020204" pitchFamily="34" charset="0"/>
              <a:cs typeface="Arial" panose="020B0604020202020204" pitchFamily="34" charset="0"/>
            </a:rPr>
            <a:t> la Santa Cena? </a:t>
          </a:r>
        </a:p>
      </dsp:txBody>
      <dsp:txXfrm>
        <a:off x="5884354" y="522112"/>
        <a:ext cx="4583261" cy="316566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2tuRixxbvB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algn="l" rtl="0">
              <a:lnSpc>
                <a:spcPct val="100000"/>
              </a:lnSpc>
              <a:spcBef>
                <a:spcPts val="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Empezamos con la primera característica de un sacramento: un acto sagrado que Cristo estableció. </a:t>
            </a:r>
          </a:p>
          <a:p>
            <a:pPr marL="0" marR="171450" lvl="0" indent="0" algn="l" rtl="0">
              <a:lnSpc>
                <a:spcPct val="100000"/>
              </a:lnSpc>
              <a:spcBef>
                <a:spcPts val="2000"/>
              </a:spcBef>
              <a:spcAft>
                <a:spcPts val="0"/>
              </a:spcAft>
              <a:buClr>
                <a:srgbClr val="000000"/>
              </a:buClr>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¿Cuándo instituyó Jesús la Santa Cena? </a:t>
            </a:r>
          </a:p>
          <a:p>
            <a:pPr marL="0" marR="171450" lvl="0" indent="0" algn="l" rtl="0">
              <a:lnSpc>
                <a:spcPct val="100000"/>
              </a:lnSpc>
              <a:spcBef>
                <a:spcPts val="2000"/>
              </a:spcBef>
              <a:spcAft>
                <a:spcPts val="0"/>
              </a:spcAft>
              <a:buClr>
                <a:srgbClr val="000000"/>
              </a:buClr>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0"/>
              </a:spcAft>
              <a:buClr>
                <a:srgbClr val="000000"/>
              </a:buClr>
              <a:buSzPts val="1100"/>
              <a:buFont typeface="Arial" panose="020B060402020202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5" name="Google Shape;15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Jesús la instituyó en la noche antes de que fue crucificado, cuando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Él</a:t>
            </a:r>
            <a:r>
              <a:rPr lang="en-US" sz="1800">
                <a:solidFill>
                  <a:srgbClr val="000000"/>
                </a:solidFill>
                <a:latin typeface="Calibri" panose="020F0502020204030204"/>
                <a:ea typeface="Calibri" panose="020F0502020204030204"/>
                <a:cs typeface="Calibri" panose="020F0502020204030204"/>
                <a:sym typeface="Calibri" panose="020F0502020204030204"/>
              </a:rPr>
              <a:t> y sus discípulos estaban celebrando el festival de la Pascua judía.</a:t>
            </a:r>
            <a:r>
              <a:rPr lang="en-US" sz="1800" b="1">
                <a:solidFill>
                  <a:srgbClr val="000000"/>
                </a:solidFill>
                <a:latin typeface="Calibri" panose="020F0502020204030204"/>
                <a:ea typeface="Calibri" panose="020F0502020204030204"/>
                <a:cs typeface="Calibri" panose="020F0502020204030204"/>
                <a:sym typeface="Calibri" panose="020F0502020204030204"/>
              </a:rPr>
              <a:t>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3" name="Google Shape;1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¿Qué nos puede enseñar la vara de Moisés sobre los sacramentos?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 esta pregunta de la tarea.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sz="1105"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1" name="Google Shape;171;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Record</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e</a:t>
            </a:r>
            <a:r>
              <a:rPr lang="en-US" sz="1800">
                <a:solidFill>
                  <a:srgbClr val="000000"/>
                </a:solidFill>
                <a:latin typeface="Calibri" panose="020F0502020204030204"/>
                <a:ea typeface="Calibri" panose="020F0502020204030204"/>
                <a:cs typeface="Calibri" panose="020F0502020204030204"/>
                <a:sym typeface="Calibri" panose="020F0502020204030204"/>
              </a:rPr>
              <a:t>mos que Moisés era el profeta elegido por Dios para sacar a su pueblo, Israel de Egipto. En el principio, Moisés puso todo tipo de excusas. En respuesta, Dios le dio algunas señales para confirmar su llamado. Como garantía final, Dios dice “toma este bastón en tu mano para que puedas realizar señales con él.” Dios no necesita un bastón para hacer milagros, entonces el bastón era principalmente para el bien de Moisés. La vara de Moisés fue un recordatorio de la promesa de Dios. Cada vez que Moisés agarr</a:t>
            </a:r>
            <a:r>
              <a:rPr lang="en-US" sz="1800">
                <a:latin typeface="Calibri" panose="020F0502020204030204"/>
                <a:ea typeface="Calibri" panose="020F0502020204030204"/>
                <a:cs typeface="Calibri" panose="020F0502020204030204"/>
                <a:sym typeface="Calibri" panose="020F0502020204030204"/>
              </a:rPr>
              <a:t>aba</a:t>
            </a:r>
            <a:r>
              <a:rPr lang="en-US" sz="1800">
                <a:solidFill>
                  <a:srgbClr val="000000"/>
                </a:solidFill>
                <a:latin typeface="Calibri" panose="020F0502020204030204"/>
                <a:ea typeface="Calibri" panose="020F0502020204030204"/>
                <a:cs typeface="Calibri" panose="020F0502020204030204"/>
                <a:sym typeface="Calibri" panose="020F0502020204030204"/>
              </a:rPr>
              <a:t> esa vara, s</a:t>
            </a:r>
            <a:r>
              <a:rPr lang="en-US" sz="1800">
                <a:latin typeface="Calibri" panose="020F0502020204030204"/>
                <a:ea typeface="Calibri" panose="020F0502020204030204"/>
                <a:cs typeface="Calibri" panose="020F0502020204030204"/>
                <a:sym typeface="Calibri" panose="020F0502020204030204"/>
              </a:rPr>
              <a:t>ervía</a:t>
            </a:r>
            <a:r>
              <a:rPr lang="en-US" sz="1800">
                <a:solidFill>
                  <a:srgbClr val="000000"/>
                </a:solidFill>
                <a:latin typeface="Calibri" panose="020F0502020204030204"/>
                <a:ea typeface="Calibri" panose="020F0502020204030204"/>
                <a:cs typeface="Calibri" panose="020F0502020204030204"/>
                <a:sym typeface="Calibri" panose="020F0502020204030204"/>
              </a:rPr>
              <a:t> como un recordatorio de lo que Dios le había prometido. Algo concreto. Algo que se podría tocar.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bastón de Moisés no era un sacramento, pero puede enseñarnos algo acerca de los sacramentos. Dios sabe que nosotros somos criaturas físicas las cuales luchamos diariamente contra el pecado. Además, conoce las dudas que se arremolinan a nuestro derredor y que nosotros fácilmente nos desilusionamos.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Hay muchas maneras en que Dios nos da garantías de su amor por nosotros, es decir, que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tiene muchas maneras para decirnos: “Te amo”. La Santa Cena es una de ellas. Es una manera física, tangible y personal en que Dios nos da su amor y el perdón.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En los sacramentos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y la Santa Cena) tenemos el evangelio en forma visible, no sólo para recordarnos de las promesas misericordiosas de Dios, sino también para darnos gracia.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80" name="Google Shape;1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13</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Definir ¿Qué es un </a:t>
            </a:r>
            <a:r>
              <a:rPr lang="en-US" sz="1800">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 e identificar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y la Santa Cena como los únicos sacramentos.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2. Estudiar pasajes sobre la Santa Cena para nombrar los beneficios que recibimos y determinar los 4 elementos que están presentes. </a:t>
            </a:r>
            <a:endParaRPr sz="1800" b="1">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b="1">
              <a:latin typeface="Calibri" panose="020F0502020204030204"/>
              <a:ea typeface="Calibri" panose="020F0502020204030204"/>
              <a:cs typeface="Calibri" panose="020F0502020204030204"/>
              <a:sym typeface="Calibri" panose="020F0502020204030204"/>
            </a:endParaRPr>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14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Pasajes sobre la Santa Cena</a:t>
            </a:r>
          </a:p>
          <a:p>
            <a:pPr marL="0" marR="0" lvl="0" indent="0" algn="l" rtl="0">
              <a:lnSpc>
                <a:spcPct val="100000"/>
              </a:lnSpc>
              <a:spcBef>
                <a:spcPts val="0"/>
              </a:spcBef>
              <a:spcAft>
                <a:spcPts val="0"/>
              </a:spcAft>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Hay cuatro textos que registran las palabras de institución de la Santa Cena, los cuales se encuentran en Mateo, Marcos, Lucas y 1 Corintios. Cada uno tiene diferentes palabras, pero ninguna de éstas se contradice entre sí. Nosotros podemos aprender de cada una. </a:t>
            </a:r>
            <a:endParaRPr sz="18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195" name="Google Shape;195;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Mateo 26:26-29 </a:t>
            </a:r>
            <a:endParaRPr sz="1800" b="1" i="1">
              <a:solidFill>
                <a:srgbClr val="00B05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b="1" i="1">
              <a:solidFill>
                <a:srgbClr val="00B05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Mientras comían, Jesús tomó el pan y lo bendijo; luego lo partió y se lo dio a sus discípulos, y les dijo: “Tomen, coman; esto es mi cuerpo.” Después tomó la copa, y luego de dar gracias, la entregó a sus discípulos y les dijo: “Beban de ella todos, </a:t>
            </a:r>
            <a:r>
              <a:rPr lang="en-US" sz="1800" i="1">
                <a:latin typeface="Calibri" panose="020F0502020204030204"/>
                <a:ea typeface="Calibri" panose="020F0502020204030204"/>
                <a:cs typeface="Calibri" panose="020F0502020204030204"/>
                <a:sym typeface="Calibri" panose="020F0502020204030204"/>
              </a:rPr>
              <a:t>porque</a:t>
            </a:r>
            <a:r>
              <a:rPr lang="en-US" sz="1800" i="1">
                <a:solidFill>
                  <a:srgbClr val="000000"/>
                </a:solidFill>
                <a:latin typeface="Calibri" panose="020F0502020204030204"/>
                <a:ea typeface="Calibri" panose="020F0502020204030204"/>
                <a:cs typeface="Calibri" panose="020F0502020204030204"/>
                <a:sym typeface="Calibri" panose="020F0502020204030204"/>
              </a:rPr>
              <a:t> esto es mi sangre del nuevo pacto, que es derramada por muchos, para perdón de los pecados. Yo les digo que, desde ahora, no volveré a beber de este fruto de la vid, hasta el día en que beba con ustedes el vino nuevo en el reino de mi Padre.</a:t>
            </a:r>
            <a:endParaRPr sz="18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203" name="Google Shape;203;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b293faa54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les dio Jesús primero a sus discípulos?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2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9" name="Google Shape;209;g2eb293faa54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les dio Jesús primero a sus discípulos? </a:t>
            </a:r>
            <a:endParaRPr sz="1800"/>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El dio a sus discípulos pan y dijo: “Toma y come, este es mi cuerpo.” Aquí veremos el elemento terrenal que es el pan que Jesús dice es su cuerpo.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18" name="Google Shape;218;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34200a32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¿Para qué fue derramada la sangre de Jesús?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2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4" name="Google Shape;224;g2f34200a32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panose="020B0604020202020204"/>
              <a:buNone/>
            </a:pPr>
            <a:r>
              <a:rPr lang="en-US" sz="1100">
                <a:solidFill>
                  <a:srgbClr val="000000"/>
                </a:solidFill>
                <a:latin typeface="Calibri" panose="020F0502020204030204"/>
                <a:ea typeface="Calibri" panose="020F0502020204030204"/>
                <a:cs typeface="Calibri" panose="020F0502020204030204"/>
                <a:sym typeface="Calibri" panose="020F0502020204030204"/>
              </a:rPr>
              <a:t> 1. Bienvenida y saludos</a:t>
            </a:r>
            <a:endParaRPr sz="11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100">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¿Para qué fue derramada la sangre de Jesús? </a:t>
            </a:r>
            <a:endParaRPr sz="1800" i="1">
              <a:solidFill>
                <a:srgbClr val="00B05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Hay perdón de pecados en la sangre de Jesús. La Santa Cena es uno de los medios por el cual Dios nos da el perdón.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33" name="Google Shape;233;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32f06a22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Podemos escuchar pasajes como “Dios amó tanto al mundo” y pensar que no son para nosotros. Con la recepción muy personal de la Cena del Señor, Dios está diciendo que el perdón está para cada uno de nosotros personalmente. La Cena del Señor es el perdón personalizado.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Al darnos su cuerpo y su sangre en la Santa Cena, Jesús nos ofrece y nos da el perdón de los pecados. </a:t>
            </a:r>
          </a:p>
          <a:p>
            <a:pPr marL="342900" marR="0" lvl="0" indent="-273050" algn="l" rtl="0">
              <a:lnSpc>
                <a:spcPct val="100000"/>
              </a:lnSpc>
              <a:spcBef>
                <a:spcPts val="0"/>
              </a:spcBef>
              <a:spcAft>
                <a:spcPts val="0"/>
              </a:spcAft>
              <a:buSzPts val="1100"/>
              <a:buFont typeface="Noto Sans Symbols" panose="020B0502040504020204"/>
              <a:buNone/>
            </a:pPr>
            <a:endParaRPr sz="1800">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0"/>
              </a:spcBef>
              <a:spcAft>
                <a:spcPts val="0"/>
              </a:spcAft>
              <a:buSzPts val="1100"/>
              <a:buFont typeface="Noto Sans Symbols" panose="020B0502040504020204"/>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Y, por supuesto, donde hay un perdón de los pecados, hay vida eterna y salvación. Dios dice “Te amo y te perdono” en este sacramento.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9" name="Google Shape;239;g2f32f06a2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Romanos 6:22,23 </a:t>
            </a:r>
            <a:endParaRPr sz="1800"/>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Pero como ya han sido liberados del pecado y hechos siervos de Dios, el provecho que obtienen es la santificación, cuya meta final es la vida eterna. Porque la paga del pecado es muerte, pero la dádiva de Dios es vida eterna en Cristo Jesús, nuestro Señor</a:t>
            </a:r>
            <a:r>
              <a:rPr lang="en-US" sz="1100" i="1">
                <a:solidFill>
                  <a:srgbClr val="000000"/>
                </a:solidFill>
                <a:latin typeface="Calibri" panose="020F0502020204030204"/>
                <a:ea typeface="Calibri" panose="020F0502020204030204"/>
                <a:cs typeface="Calibri" panose="020F0502020204030204"/>
                <a:sym typeface="Calibri" panose="020F0502020204030204"/>
              </a:rPr>
              <a:t>. </a:t>
            </a:r>
            <a:endParaRPr sz="11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100">
              <a:latin typeface="Calibri" panose="020F0502020204030204"/>
              <a:ea typeface="Calibri" panose="020F0502020204030204"/>
              <a:cs typeface="Calibri" panose="020F0502020204030204"/>
              <a:sym typeface="Calibri" panose="020F0502020204030204"/>
            </a:endParaRPr>
          </a:p>
        </p:txBody>
      </p:sp>
      <p:sp>
        <p:nvSpPr>
          <p:cNvPr id="246" name="Google Shape;246;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beneficios reciben en la Santa Cena los comulgantes creyentes?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la Santa Cena, Jesús también nos ofrece y nos da perdón, vida y salvación.</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253" name="Google Shape;253;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23</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panose="020B0604020202020204"/>
              <a:buNone/>
            </a:pPr>
            <a:endParaRPr/>
          </a:p>
        </p:txBody>
      </p:sp>
      <p:sp>
        <p:nvSpPr>
          <p:cNvPr id="261" name="Google Shape;261;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24</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Marcos 14:22-24</a:t>
            </a:r>
          </a:p>
          <a:p>
            <a:pPr marL="0" marR="0" lvl="0" indent="0" algn="l" rtl="0">
              <a:lnSpc>
                <a:spcPct val="100000"/>
              </a:lnSpc>
              <a:spcBef>
                <a:spcPts val="0"/>
              </a:spcBef>
              <a:spcAft>
                <a:spcPts val="0"/>
              </a:spcAft>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Mientras comían, Jesús tomó el pan y lo bendijo; luego lo partió y se lo dio, al tiempo que decía: “Tomen, esto es mi cuerpo.” Después </a:t>
            </a:r>
            <a:r>
              <a:rPr lang="en-US" sz="1800" i="1">
                <a:latin typeface="Calibri" panose="020F0502020204030204"/>
                <a:ea typeface="Calibri" panose="020F0502020204030204"/>
                <a:cs typeface="Calibri" panose="020F0502020204030204"/>
                <a:sym typeface="Calibri" panose="020F0502020204030204"/>
              </a:rPr>
              <a:t>tomó</a:t>
            </a:r>
            <a:r>
              <a:rPr lang="en-US" sz="1800" i="1">
                <a:solidFill>
                  <a:srgbClr val="000000"/>
                </a:solidFill>
                <a:latin typeface="Calibri" panose="020F0502020204030204"/>
                <a:ea typeface="Calibri" panose="020F0502020204030204"/>
                <a:cs typeface="Calibri" panose="020F0502020204030204"/>
                <a:sym typeface="Calibri" panose="020F0502020204030204"/>
              </a:rPr>
              <a:t> la copa, y luego de dar gracias, se la dio, y todos bebieron de ella. Les dijo entonces: “Esto es mi sangre del pacto, que por muchos es derramada.”</a:t>
            </a:r>
            <a:endParaRPr sz="18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269" name="Google Shape;269;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f34200a32f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dijo Jesús sobre el vino?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2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5" name="Google Shape;275;g2f34200a32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dijo Jesús sobre el vino?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Él dijo que era su sangre del pacto, derramada para muchos. Aquí veremos el elemento terrenal que es el vino que Jesús dice es su sangre del pacto.</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284" name="Google Shape;284;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27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34200a32f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Clr>
                <a:schemeClr val="dk1"/>
              </a:buClr>
              <a:buSzPts val="1100"/>
              <a:buFont typeface="Arial" panose="020B060402020202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En todos los relatos, se menciona un nuevo pacto. ¿Qué significa el nuevo pacto para nosotros? </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0" name="Google Shape;290;g2f34200a32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f34200a32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Jeremías 31:31, 33-34 </a:t>
            </a:r>
            <a:endParaRPr sz="1800"/>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“Vienen días en que haré un nuevo pacto con la casa de Israel y con la </a:t>
            </a:r>
            <a:r>
              <a:rPr lang="en-US" sz="1800" i="1">
                <a:latin typeface="Calibri" panose="020F0502020204030204"/>
                <a:ea typeface="Calibri" panose="020F0502020204030204"/>
                <a:cs typeface="Calibri" panose="020F0502020204030204"/>
                <a:sym typeface="Calibri" panose="020F0502020204030204"/>
              </a:rPr>
              <a:t>casa</a:t>
            </a:r>
            <a:r>
              <a:rPr lang="en-US" sz="1800" i="1">
                <a:solidFill>
                  <a:srgbClr val="000000"/>
                </a:solidFill>
                <a:latin typeface="Calibri" panose="020F0502020204030204"/>
                <a:ea typeface="Calibri" panose="020F0502020204030204"/>
                <a:cs typeface="Calibri" panose="020F0502020204030204"/>
                <a:sym typeface="Calibri" panose="020F0502020204030204"/>
              </a:rPr>
              <a:t> de Judá. ---Palabra del Señor… Y yo seré su Dios, y ellos serán mi pueblo. ---Palabra del Señor. Nadie volverá a enseñar a su prójimo ni a su hermano, ni le dirá: ‘Conoce al Señor’, porque todos ellos, desde el más pequeño hasta el más grande, me conocerán. Y yo perdonaré su maldad, y no volveré a acordarme de su pecado.” </a:t>
            </a:r>
            <a:endParaRPr sz="1800">
              <a:latin typeface="Calibri" panose="020F0502020204030204"/>
              <a:ea typeface="Calibri" panose="020F0502020204030204"/>
              <a:cs typeface="Calibri" panose="020F0502020204030204"/>
              <a:sym typeface="Calibri" panose="020F0502020204030204"/>
            </a:endParaRPr>
          </a:p>
          <a:p>
            <a:pPr marL="1371600" marR="171450" lvl="2" indent="-114300" algn="l" rtl="0">
              <a:lnSpc>
                <a:spcPct val="100000"/>
              </a:lnSpc>
              <a:spcBef>
                <a:spcPts val="0"/>
              </a:spcBef>
              <a:spcAft>
                <a:spcPts val="1000"/>
              </a:spcAft>
              <a:buClr>
                <a:schemeClr val="dk1"/>
              </a:buClr>
              <a:buSzPts val="1104"/>
              <a:buFont typeface="Calibri" panose="020F0502020204030204"/>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g2f34200a32f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Introducción breve a la Lección 3</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Hoy comenzaremos nuestro estudio sobre la Cena del Señor (La Santa Comunión, la Eucaristía y el Sacramento del Altar). Veremos que la Santa Cena, c</a:t>
            </a:r>
            <a:r>
              <a:rPr lang="en-US" sz="1800">
                <a:latin typeface="Calibri" panose="020F0502020204030204"/>
                <a:ea typeface="Calibri" panose="020F0502020204030204"/>
                <a:cs typeface="Calibri" panose="020F0502020204030204"/>
                <a:sym typeface="Calibri" panose="020F0502020204030204"/>
              </a:rPr>
              <a:t>o</a:t>
            </a:r>
            <a:r>
              <a:rPr lang="en-US" sz="1800">
                <a:solidFill>
                  <a:srgbClr val="000000"/>
                </a:solidFill>
                <a:latin typeface="Calibri" panose="020F0502020204030204"/>
                <a:ea typeface="Calibri" panose="020F0502020204030204"/>
                <a:cs typeface="Calibri" panose="020F0502020204030204"/>
                <a:sym typeface="Calibri" panose="020F0502020204030204"/>
              </a:rPr>
              <a:t>mo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es una bendición de Dios d</a:t>
            </a:r>
            <a:r>
              <a:rPr lang="en-US" sz="1800">
                <a:latin typeface="Calibri" panose="020F0502020204030204"/>
                <a:ea typeface="Calibri" panose="020F0502020204030204"/>
                <a:cs typeface="Calibri" panose="020F0502020204030204"/>
                <a:sym typeface="Calibri" panose="020F0502020204030204"/>
              </a:rPr>
              <a:t>o</a:t>
            </a:r>
            <a:r>
              <a:rPr lang="en-US" sz="1800">
                <a:solidFill>
                  <a:srgbClr val="000000"/>
                </a:solidFill>
                <a:latin typeface="Calibri" panose="020F0502020204030204"/>
                <a:ea typeface="Calibri" panose="020F0502020204030204"/>
                <a:cs typeface="Calibri" panose="020F0502020204030204"/>
                <a:sym typeface="Calibri" panose="020F0502020204030204"/>
              </a:rPr>
              <a:t>nde recibimos el perdón de los pecados, la salvación y la vida eterna. </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El antiguo pacto hecho en el monte de Sinaí era un pacto de dos vías. Dios dijo: “Respetaré mi parte del trato si cumples con la tuya.” Ese pacto cumplió su propósito de mostrar la gran necesidad que ellos tenían de un Salvador, pero ellos nunca pudieron haber cumplido su parte del trato. El pacto antiguo no daba ninguna esperanza; nunca podría salvarlos.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7" name="Google Shape;307;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El nuevo pacto se conectó a una promesa más profunda que Dios hizo en el huerto del Edén y luego que hizo aún más claramente con Abraham. Esa promesa fue un pacto unilateral, es decir, que Dios dijo: “Yo haré todo. Te perdonaré, te salvaré y te daré la vida eterna. Nada depende de ti.” En este nuevo pacto tenemos verdadera esperanza porque Dios ha hecho todo por nosotros. ¡Gracias a Dios!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14" name="Google Shape;314;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BA7568C9-4AE8-C04E-5A7E-A12A45E4FD39}"/>
            </a:ext>
          </a:extLst>
        </p:cNvPr>
        <p:cNvGrpSpPr/>
        <p:nvPr/>
      </p:nvGrpSpPr>
      <p:grpSpPr>
        <a:xfrm>
          <a:off x="0" y="0"/>
          <a:ext cx="0" cy="0"/>
          <a:chOff x="0" y="0"/>
          <a:chExt cx="0" cy="0"/>
        </a:xfrm>
      </p:grpSpPr>
      <p:sp>
        <p:nvSpPr>
          <p:cNvPr id="259" name="Google Shape;259;p20:notes">
            <a:extLst>
              <a:ext uri="{FF2B5EF4-FFF2-40B4-BE49-F238E27FC236}">
                <a16:creationId xmlns:a16="http://schemas.microsoft.com/office/drawing/2014/main" id="{EE3504C3-F8A9-3C3B-7C37-9703497A72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0:notes">
            <a:extLst>
              <a:ext uri="{FF2B5EF4-FFF2-40B4-BE49-F238E27FC236}">
                <a16:creationId xmlns:a16="http://schemas.microsoft.com/office/drawing/2014/main" id="{B704C2CB-73F0-4135-25E2-FC0A74E7213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panose="020B0604020202020204"/>
              <a:buNone/>
            </a:pPr>
            <a:endParaRPr/>
          </a:p>
        </p:txBody>
      </p:sp>
      <p:sp>
        <p:nvSpPr>
          <p:cNvPr id="261" name="Google Shape;261;p20:notes">
            <a:extLst>
              <a:ext uri="{FF2B5EF4-FFF2-40B4-BE49-F238E27FC236}">
                <a16:creationId xmlns:a16="http://schemas.microsoft.com/office/drawing/2014/main" id="{FEB047B0-11CD-8EAD-A2EF-CB2009DD3ED1}"/>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63211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Lucas 22:17-20</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Y Jesús tomó la copa, dio gracias y dijo: “Tomen esto, y repártanlo entre ustedes; porque yo les dijo que no volveré a beber del fruto de la vid hasta que venga el </a:t>
            </a:r>
            <a:r>
              <a:rPr lang="en-US" sz="1800" i="1">
                <a:latin typeface="Calibri" panose="020F0502020204030204"/>
                <a:ea typeface="Calibri" panose="020F0502020204030204"/>
                <a:cs typeface="Calibri" panose="020F0502020204030204"/>
                <a:sym typeface="Calibri" panose="020F0502020204030204"/>
              </a:rPr>
              <a:t>R</a:t>
            </a:r>
            <a:r>
              <a:rPr lang="en-US" sz="1800" i="1">
                <a:solidFill>
                  <a:srgbClr val="000000"/>
                </a:solidFill>
                <a:latin typeface="Calibri" panose="020F0502020204030204"/>
                <a:ea typeface="Calibri" panose="020F0502020204030204"/>
                <a:cs typeface="Calibri" panose="020F0502020204030204"/>
                <a:sym typeface="Calibri" panose="020F0502020204030204"/>
              </a:rPr>
              <a:t>eino de Dios.” Luego tomó el pan, lo partió, dio gracias y les dio, al tiempo que decía: “Esto es mi cuerpo, que por ustedes es entregado; hagan esto en memoria de mí.” De igual manera, después de haber cenado tomó la copa y les dijo: “Esta copa es el nuevo pacto en mi sangre, que por ustedes va a ser derramada. </a:t>
            </a:r>
            <a:endParaRPr sz="1800">
              <a:latin typeface="Times New Roman" panose="02020603050405020304"/>
              <a:ea typeface="Times New Roman" panose="02020603050405020304"/>
              <a:cs typeface="Times New Roman" panose="02020603050405020304"/>
              <a:sym typeface="Times New Roman" panose="020206030504050203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Times New Roman" panose="02020603050405020304"/>
              <a:ea typeface="Times New Roman" panose="02020603050405020304"/>
              <a:cs typeface="Times New Roman" panose="02020603050405020304"/>
              <a:sym typeface="Times New Roman" panose="02020603050405020304"/>
            </a:endParaRPr>
          </a:p>
        </p:txBody>
      </p:sp>
      <p:sp>
        <p:nvSpPr>
          <p:cNvPr id="329" name="Google Shape;329;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33</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34200a32f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100">
                <a:solidFill>
                  <a:srgbClr val="000000"/>
                </a:solidFill>
                <a:latin typeface="Calibri" panose="020F0502020204030204"/>
                <a:ea typeface="Calibri" panose="020F0502020204030204"/>
                <a:cs typeface="Calibri" panose="020F0502020204030204"/>
                <a:sym typeface="Calibri" panose="020F0502020204030204"/>
              </a:rPr>
              <a:t>¿Q</a:t>
            </a:r>
            <a:r>
              <a:rPr lang="en-US" sz="1800">
                <a:solidFill>
                  <a:srgbClr val="000000"/>
                </a:solidFill>
                <a:latin typeface="Calibri" panose="020F0502020204030204"/>
                <a:ea typeface="Calibri" panose="020F0502020204030204"/>
                <a:cs typeface="Calibri" panose="020F0502020204030204"/>
                <a:sym typeface="Calibri" panose="020F0502020204030204"/>
              </a:rPr>
              <a:t>ué cosa dijo Jesús que no iba a volver a tomar hasta que el </a:t>
            </a:r>
            <a:r>
              <a:rPr lang="en-US" sz="1800">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eino de Dios venga?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228600" lvl="0" indent="0" algn="l" rtl="0">
              <a:lnSpc>
                <a:spcPct val="100000"/>
              </a:lnSpc>
              <a:spcBef>
                <a:spcPts val="1000"/>
              </a:spcBef>
              <a:spcAft>
                <a:spcPts val="1000"/>
              </a:spcAft>
              <a:buClr>
                <a:schemeClr val="dk1"/>
              </a:buClr>
              <a:buSzPts val="1100"/>
              <a:buFont typeface="Arial" panose="020B0604020202020204"/>
              <a:buNone/>
            </a:pPr>
            <a:endParaRPr sz="1800"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5" name="Google Shape;335;g2f34200a32f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cosa dijo Jesús que no iba a volver a tomar hasta que el reino de Dios venga?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“El fruto de la vid,” que regularmente significa vino.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p>
        </p:txBody>
      </p:sp>
      <p:sp>
        <p:nvSpPr>
          <p:cNvPr id="344" name="Google Shape;344;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35</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a:extLst>
            <a:ext uri="{FF2B5EF4-FFF2-40B4-BE49-F238E27FC236}">
              <a16:creationId xmlns:a16="http://schemas.microsoft.com/office/drawing/2014/main" id="{AFFD8804-5B5E-7A81-8C4A-2D725ED66B4E}"/>
            </a:ext>
          </a:extLst>
        </p:cNvPr>
        <p:cNvGrpSpPr/>
        <p:nvPr/>
      </p:nvGrpSpPr>
      <p:grpSpPr>
        <a:xfrm>
          <a:off x="0" y="0"/>
          <a:ext cx="0" cy="0"/>
          <a:chOff x="0" y="0"/>
          <a:chExt cx="0" cy="0"/>
        </a:xfrm>
      </p:grpSpPr>
      <p:sp>
        <p:nvSpPr>
          <p:cNvPr id="259" name="Google Shape;259;p20:notes">
            <a:extLst>
              <a:ext uri="{FF2B5EF4-FFF2-40B4-BE49-F238E27FC236}">
                <a16:creationId xmlns:a16="http://schemas.microsoft.com/office/drawing/2014/main" id="{67AF894D-B9CA-5EF9-E95F-971B4617D0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0:notes">
            <a:extLst>
              <a:ext uri="{FF2B5EF4-FFF2-40B4-BE49-F238E27FC236}">
                <a16:creationId xmlns:a16="http://schemas.microsoft.com/office/drawing/2014/main" id="{C2A12C06-82F5-AA53-42B2-9728E4C4A38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panose="020B0604020202020204"/>
              <a:buNone/>
            </a:pPr>
            <a:endParaRPr/>
          </a:p>
        </p:txBody>
      </p:sp>
      <p:sp>
        <p:nvSpPr>
          <p:cNvPr id="261" name="Google Shape;261;p20:notes">
            <a:extLst>
              <a:ext uri="{FF2B5EF4-FFF2-40B4-BE49-F238E27FC236}">
                <a16:creationId xmlns:a16="http://schemas.microsoft.com/office/drawing/2014/main" id="{0C77A6C3-31C1-A4E0-92E5-BC275E15CE9F}"/>
              </a:ext>
            </a:extLst>
          </p:cNvPr>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36</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193383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1 Corintios 11:23-27 </a:t>
            </a:r>
            <a:br>
              <a:rPr lang="en-US" sz="1800" b="1">
                <a:solidFill>
                  <a:srgbClr val="00000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Yo recibí del Señor lo mismo que les he enseñado a ustedes: Que la noche que fue entregado, el Señor Jesús tomó pan, y que luego de dar gracias, lo partió y dijo: “Tomen y </a:t>
            </a:r>
            <a:r>
              <a:rPr lang="en-US" sz="1800" i="1">
                <a:latin typeface="Calibri" panose="020F0502020204030204"/>
                <a:ea typeface="Calibri" panose="020F0502020204030204"/>
                <a:cs typeface="Calibri" panose="020F0502020204030204"/>
                <a:sym typeface="Calibri" panose="020F0502020204030204"/>
              </a:rPr>
              <a:t>coman</a:t>
            </a:r>
            <a:r>
              <a:rPr lang="en-US" sz="1800" i="1">
                <a:solidFill>
                  <a:srgbClr val="000000"/>
                </a:solidFill>
                <a:latin typeface="Calibri" panose="020F0502020204030204"/>
                <a:ea typeface="Calibri" panose="020F0502020204030204"/>
                <a:cs typeface="Calibri" panose="020F0502020204030204"/>
                <a:sym typeface="Calibri" panose="020F0502020204030204"/>
              </a:rPr>
              <a:t>. Esto es mi cuerpo, que por ustedes es partido; hagan esto en mi memoria.” Asimismo, después de cenar tomó la copa y dijo: “Esta copa es el nuevo pacto en mi sangre; hagan esto, cada vez que la beban, en mi memoria.”</a:t>
            </a:r>
          </a:p>
        </p:txBody>
      </p:sp>
      <p:sp>
        <p:nvSpPr>
          <p:cNvPr id="359" name="Google Shape;359;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37</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panose="020F0502020204030204"/>
              <a:buNone/>
            </a:pPr>
            <a:r>
              <a:rPr lang="en-US" sz="1800" i="1">
                <a:solidFill>
                  <a:srgbClr val="000000"/>
                </a:solidFill>
                <a:latin typeface="Calibri" panose="020F0502020204030204"/>
                <a:ea typeface="Calibri" panose="020F0502020204030204"/>
                <a:cs typeface="Calibri" panose="020F0502020204030204"/>
                <a:sym typeface="Calibri" panose="020F0502020204030204"/>
              </a:rPr>
              <a:t>Por lo tanto, siempre que coman este pan, y beban esta copa, proclaman la muerte del Señor, hasta que él venga. Así que cualquiera que coma esta pan o beba esta copa del Señor de manera indigna, será culpado del cuerpo y de la sangre del Señor.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66" name="Google Shape;366;p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38</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f34200a32f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tan seguido quiere Dios que celebramos la Santa Cena?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22860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72" name="Google Shape;372;g2f34200a32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3. Oración</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Comienza con la siguiente oración (o tu propia):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Querido Padre </a:t>
            </a:r>
            <a:r>
              <a:rPr lang="en-US" sz="1800">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elestial, te agradecemos por tu gran misericordia hacia nosotros los pecadores. Continuamente nos perdonas todos nuestros pecados. Te agradecemos por la gran bendición que nos das en la Santa Cena, la cual demuestra que el perdón de pecados es un regalo personal de tu amor. En el nombre de Jesús. Amén</a:t>
            </a:r>
            <a:endParaRPr sz="1800">
              <a:latin typeface="Calibri" panose="020F0502020204030204"/>
              <a:ea typeface="Calibri" panose="020F0502020204030204"/>
              <a:cs typeface="Calibri" panose="020F0502020204030204"/>
              <a:sym typeface="Calibri" panose="020F0502020204030204"/>
            </a:endParaRPr>
          </a:p>
          <a:p>
            <a:pPr marL="228600" marR="171450" lvl="0" indent="0" algn="l" rtl="0">
              <a:lnSpc>
                <a:spcPct val="100000"/>
              </a:lnSpc>
              <a:spcBef>
                <a:spcPts val="0"/>
              </a:spcBef>
              <a:spcAft>
                <a:spcPts val="1000"/>
              </a:spcAft>
              <a:buClr>
                <a:schemeClr val="dk1"/>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¿Qué tan seguido quiere Dios que celebramos la Santa Cena?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La frase: “Hagan esto, cada vez que beban de ella, en memoria de mí”, indica que la institución de Jesús de la Santa Cena no fue un acontecimiento de una sola vez, sino algo que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É</a:t>
            </a:r>
            <a:r>
              <a:rPr lang="en-US" sz="1800">
                <a:solidFill>
                  <a:srgbClr val="000000"/>
                </a:solidFill>
                <a:latin typeface="Calibri" panose="020F0502020204030204"/>
                <a:ea typeface="Calibri" panose="020F0502020204030204"/>
                <a:cs typeface="Calibri" panose="020F0502020204030204"/>
                <a:sym typeface="Calibri" panose="020F0502020204030204"/>
              </a:rPr>
              <a:t>l quiso que sus seguidores lo celebran con regularidad. La Biblia no nos dice que tan regularmente tenemos que celebrar la Santa Cena. Pero considerando las bendiciones que Dios nos da mediante este sacramento, la Santa Cena es algo que deberíamos hacer seguido.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81" name="Google Shape;381;p3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40</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¿Cuáles son los cuatro elementos que recibimos en la Santa Cena? (V. 27)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87" name="Google Shape;3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¿Cuáles son los cuatro elementos que recibimos en la Santa Cena? (V. 27) </a:t>
            </a:r>
            <a:r>
              <a:rPr lang="en-US" sz="1800" i="1">
                <a:solidFill>
                  <a:srgbClr val="00B050"/>
                </a:solidFill>
                <a:latin typeface="Calibri" panose="020F0502020204030204"/>
                <a:ea typeface="Calibri" panose="020F0502020204030204"/>
                <a:cs typeface="Calibri" panose="020F0502020204030204"/>
                <a:sym typeface="Calibri" panose="020F0502020204030204"/>
              </a:rPr>
              <a:t>Deja que contesten.</a:t>
            </a: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i="1">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Se mencionan cuatro – el pan, el vino, el cuerpo y </a:t>
            </a:r>
            <a:r>
              <a:rPr lang="en-US" sz="1800">
                <a:latin typeface="Calibri" panose="020F0502020204030204"/>
                <a:ea typeface="Calibri" panose="020F0502020204030204"/>
                <a:cs typeface="Calibri" panose="020F0502020204030204"/>
                <a:sym typeface="Calibri" panose="020F0502020204030204"/>
              </a:rPr>
              <a:t>sangre</a:t>
            </a:r>
            <a:r>
              <a:rPr lang="en-US" sz="1800">
                <a:solidFill>
                  <a:srgbClr val="000000"/>
                </a:solidFill>
                <a:latin typeface="Calibri" panose="020F0502020204030204"/>
                <a:ea typeface="Calibri" panose="020F0502020204030204"/>
                <a:cs typeface="Calibri" panose="020F0502020204030204"/>
                <a:sym typeface="Calibri" panose="020F0502020204030204"/>
              </a:rPr>
              <a:t>. Todos están presentes en la Santa Cena.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Jesús nos dice que comamos el pan y bebamos el vino. Jesús nos dice que su verdadero cuerpo está presente con el pan y que su verdadera sangre está presente con el vino.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Nosotros llamamos a esta enseñanza: “La presencia real”, porque, aunque no podemos ver ni saborear el cuerpo y sangre de Jesús cuando comemos el pan y bebemos el vino, nosotros aun sabemos que están ahí en una forma especial porque Dios dice que están ahí.”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Creemos esta enseñanza sobre la presencia real, porque Dios nos la revela en su palabra de verdad. </a:t>
            </a:r>
            <a:endParaRPr sz="1800">
              <a:latin typeface="Calibri" panose="020F0502020204030204"/>
              <a:ea typeface="Calibri" panose="020F0502020204030204"/>
              <a:cs typeface="Calibri" panose="020F0502020204030204"/>
              <a:sym typeface="Calibri" panose="020F0502020204030204"/>
            </a:endParaRPr>
          </a:p>
          <a:p>
            <a:pPr marL="457200" marR="0" lvl="0" indent="-228600" algn="l" rtl="0">
              <a:lnSpc>
                <a:spcPct val="100000"/>
              </a:lnSpc>
              <a:spcBef>
                <a:spcPts val="0"/>
              </a:spcBef>
              <a:spcAft>
                <a:spcPts val="0"/>
              </a:spcAft>
              <a:buClr>
                <a:srgbClr val="000000"/>
              </a:buClr>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p:txBody>
      </p:sp>
      <p:sp>
        <p:nvSpPr>
          <p:cNvPr id="396" name="Google Shape;396;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42</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panose="020B0604020202020204"/>
              <a:buNone/>
            </a:pPr>
            <a:endParaRPr/>
          </a:p>
        </p:txBody>
      </p:sp>
      <p:sp>
        <p:nvSpPr>
          <p:cNvPr id="403" name="Google Shape;403;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43</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 </a:t>
            </a:r>
            <a:r>
              <a:rPr lang="en-US" sz="1800" b="1">
                <a:solidFill>
                  <a:srgbClr val="000000"/>
                </a:solidFill>
                <a:latin typeface="Calibri" panose="020F0502020204030204"/>
                <a:ea typeface="Calibri" panose="020F0502020204030204"/>
                <a:cs typeface="Calibri" panose="020F0502020204030204"/>
                <a:sym typeface="Calibri" panose="020F0502020204030204"/>
              </a:rPr>
              <a:t>6. En Res</a:t>
            </a:r>
            <a:r>
              <a:rPr lang="en-US" sz="1800" b="1">
                <a:latin typeface="Calibri" panose="020F0502020204030204"/>
                <a:ea typeface="Calibri" panose="020F0502020204030204"/>
                <a:cs typeface="Calibri" panose="020F0502020204030204"/>
                <a:sym typeface="Calibri" panose="020F0502020204030204"/>
              </a:rPr>
              <a:t>ú</a:t>
            </a:r>
            <a:r>
              <a:rPr lang="en-US" sz="1800" b="1">
                <a:solidFill>
                  <a:srgbClr val="000000"/>
                </a:solidFill>
                <a:latin typeface="Calibri" panose="020F0502020204030204"/>
                <a:ea typeface="Calibri" panose="020F0502020204030204"/>
                <a:cs typeface="Calibri" panose="020F0502020204030204"/>
                <a:sym typeface="Calibri" panose="020F0502020204030204"/>
              </a:rPr>
              <a:t>men: </a:t>
            </a:r>
            <a:r>
              <a:rPr lang="en-US" sz="1800">
                <a:solidFill>
                  <a:srgbClr val="000000"/>
                </a:solidFill>
                <a:latin typeface="Calibri" panose="020F0502020204030204"/>
                <a:ea typeface="Calibri" panose="020F0502020204030204"/>
                <a:cs typeface="Calibri" panose="020F0502020204030204"/>
                <a:sym typeface="Calibri" panose="020F0502020204030204"/>
              </a:rPr>
              <a:t>La Santa Cena es un regalo especial de Dios. En este él ofrece el perdón de pecados, vida eterna y salvación.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409" name="Google Shape;40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44</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f34200a32f_0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solidFill>
                  <a:srgbClr val="000000"/>
                </a:solidFill>
                <a:latin typeface="Calibri" panose="020F0502020204030204"/>
                <a:ea typeface="Calibri" panose="020F0502020204030204"/>
                <a:cs typeface="Calibri" panose="020F0502020204030204"/>
                <a:sym typeface="Calibri" panose="020F0502020204030204"/>
              </a:rPr>
              <a:t>7. Opiniones de la Santa Cena</a:t>
            </a:r>
          </a:p>
          <a:p>
            <a:pPr marL="0" marR="0" lvl="0" indent="0" algn="l" rtl="0">
              <a:lnSpc>
                <a:spcPct val="100000"/>
              </a:lnSpc>
              <a:spcBef>
                <a:spcPts val="0"/>
              </a:spcBef>
              <a:spcAft>
                <a:spcPts val="0"/>
              </a:spcAft>
              <a:buSzPts val="1100"/>
              <a:buFont typeface="Arial" panose="020B0604020202020204"/>
              <a:buNone/>
            </a:pPr>
            <a:endParaRPr sz="1800" b="1">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 iglesia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C</a:t>
            </a:r>
            <a:r>
              <a:rPr lang="en-US" sz="1800">
                <a:solidFill>
                  <a:srgbClr val="000000"/>
                </a:solidFill>
                <a:latin typeface="Calibri" panose="020F0502020204030204"/>
                <a:ea typeface="Calibri" panose="020F0502020204030204"/>
                <a:cs typeface="Calibri" panose="020F0502020204030204"/>
                <a:sym typeface="Calibri" panose="020F0502020204030204"/>
              </a:rPr>
              <a:t>atólica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R</a:t>
            </a:r>
            <a:r>
              <a:rPr lang="en-US" sz="1800">
                <a:solidFill>
                  <a:srgbClr val="000000"/>
                </a:solidFill>
                <a:latin typeface="Calibri" panose="020F0502020204030204"/>
                <a:ea typeface="Calibri" panose="020F0502020204030204"/>
                <a:cs typeface="Calibri" panose="020F0502020204030204"/>
                <a:sym typeface="Calibri" panose="020F0502020204030204"/>
              </a:rPr>
              <a:t>omana cree que el pan y vino se convierten en el cuerpo y la sangre de Jesús. Según ellos, el pan y el vino dejan de existir y lo que los comulgantes sólo reciben es el cuerpo y la sangre de Jesús.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Las iglesias que vienen de iglesias reformadas creen que el pan y el vino sólo representan el cuerpo y la sangre de Jesús. Según ellos, los comulgantes sólo reciben pan y vino.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Nosotros, en Academia Cristo, vemos que los pasajes bíblicos sobre la Santa Cena claramente enseñan que el pan y el vino están presentes en la Santa Cena junto con el cuerpo y la sangre de Jesús. Los comulgantes reciben todos los cuatro elementos.</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16" name="Google Shape;416;g2f34200a32f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dirty="0">
                <a:latin typeface="Calibri" panose="020F0502020204030204"/>
                <a:ea typeface="Calibri" panose="020F0502020204030204"/>
                <a:cs typeface="Calibri" panose="020F0502020204030204"/>
                <a:sym typeface="Calibri" panose="020F0502020204030204"/>
              </a:rPr>
              <a:t>1. Proyecto Final </a:t>
            </a:r>
            <a:r>
              <a:rPr lang="en-US" sz="1800" dirty="0" err="1">
                <a:latin typeface="Calibri" panose="020F0502020204030204"/>
                <a:ea typeface="Calibri" panose="020F0502020204030204"/>
                <a:cs typeface="Calibri" panose="020F0502020204030204"/>
                <a:sym typeface="Calibri" panose="020F0502020204030204"/>
              </a:rPr>
              <a:t>pregunta</a:t>
            </a:r>
            <a:r>
              <a:rPr lang="en-US" sz="1800" dirty="0">
                <a:latin typeface="Calibri" panose="020F0502020204030204"/>
                <a:ea typeface="Calibri" panose="020F0502020204030204"/>
                <a:cs typeface="Calibri" panose="020F0502020204030204"/>
                <a:sym typeface="Calibri" panose="020F0502020204030204"/>
              </a:rPr>
              <a:t> que </a:t>
            </a:r>
            <a:r>
              <a:rPr lang="en-US" sz="1800" dirty="0" err="1">
                <a:latin typeface="Calibri" panose="020F0502020204030204"/>
                <a:ea typeface="Calibri" panose="020F0502020204030204"/>
                <a:cs typeface="Calibri" panose="020F0502020204030204"/>
                <a:sym typeface="Calibri" panose="020F0502020204030204"/>
              </a:rPr>
              <a:t>corresponde</a:t>
            </a:r>
            <a:r>
              <a:rPr lang="en-US" sz="1800" dirty="0">
                <a:latin typeface="Calibri" panose="020F0502020204030204"/>
                <a:ea typeface="Calibri" panose="020F0502020204030204"/>
                <a:cs typeface="Calibri" panose="020F0502020204030204"/>
                <a:sym typeface="Calibri" panose="020F0502020204030204"/>
              </a:rPr>
              <a:t> a la </a:t>
            </a:r>
            <a:r>
              <a:rPr lang="en-US" sz="1800" dirty="0" err="1">
                <a:latin typeface="Calibri" panose="020F0502020204030204"/>
                <a:ea typeface="Calibri" panose="020F0502020204030204"/>
                <a:cs typeface="Calibri" panose="020F0502020204030204"/>
                <a:sym typeface="Calibri" panose="020F0502020204030204"/>
              </a:rPr>
              <a:t>Lección</a:t>
            </a:r>
            <a:r>
              <a:rPr lang="en-US" sz="1800" dirty="0">
                <a:latin typeface="Calibri" panose="020F0502020204030204"/>
                <a:ea typeface="Calibri" panose="020F0502020204030204"/>
                <a:cs typeface="Calibri" panose="020F0502020204030204"/>
                <a:sym typeface="Calibri" panose="020F0502020204030204"/>
              </a:rPr>
              <a:t> 3: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Invita</a:t>
            </a:r>
            <a:r>
              <a:rPr lang="en-US" sz="1800" dirty="0">
                <a:solidFill>
                  <a:srgbClr val="00B050"/>
                </a:solidFill>
                <a:latin typeface="Calibri" panose="020F0502020204030204"/>
                <a:ea typeface="Calibri" panose="020F0502020204030204"/>
                <a:cs typeface="Calibri" panose="020F0502020204030204"/>
                <a:sym typeface="Calibri" panose="020F0502020204030204"/>
              </a:rPr>
              <a:t> a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los</a:t>
            </a:r>
            <a:r>
              <a:rPr lang="en-US" sz="1800" dirty="0">
                <a:solidFill>
                  <a:srgbClr val="00B05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estudiantes</a:t>
            </a:r>
            <a:r>
              <a:rPr lang="en-US" sz="1800" dirty="0">
                <a:solidFill>
                  <a:srgbClr val="00B050"/>
                </a:solidFill>
                <a:latin typeface="Calibri" panose="020F0502020204030204"/>
                <a:ea typeface="Calibri" panose="020F0502020204030204"/>
                <a:cs typeface="Calibri" panose="020F0502020204030204"/>
                <a:sym typeface="Calibri" panose="020F0502020204030204"/>
              </a:rPr>
              <a:t> a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empezar</a:t>
            </a:r>
            <a:r>
              <a:rPr lang="en-US" sz="1800" dirty="0">
                <a:solidFill>
                  <a:srgbClr val="00B05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ya</a:t>
            </a:r>
            <a:r>
              <a:rPr lang="en-US" sz="1800" dirty="0">
                <a:solidFill>
                  <a:srgbClr val="00B050"/>
                </a:solidFill>
                <a:latin typeface="Calibri" panose="020F0502020204030204"/>
                <a:ea typeface="Calibri" panose="020F0502020204030204"/>
                <a:cs typeface="Calibri" panose="020F0502020204030204"/>
                <a:sym typeface="Calibri" panose="020F0502020204030204"/>
              </a:rPr>
              <a:t> con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el</a:t>
            </a:r>
            <a:r>
              <a:rPr lang="en-US" sz="1800" dirty="0">
                <a:solidFill>
                  <a:srgbClr val="00B05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proyecto</a:t>
            </a:r>
            <a:r>
              <a:rPr lang="en-US" sz="1800" dirty="0">
                <a:solidFill>
                  <a:srgbClr val="00B050"/>
                </a:solidFill>
                <a:latin typeface="Calibri" panose="020F0502020204030204"/>
                <a:ea typeface="Calibri" panose="020F0502020204030204"/>
                <a:cs typeface="Calibri" panose="020F0502020204030204"/>
                <a:sym typeface="Calibri" panose="020F0502020204030204"/>
              </a:rPr>
              <a:t> final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contestando</a:t>
            </a:r>
            <a:r>
              <a:rPr lang="en-US" sz="1800" dirty="0">
                <a:solidFill>
                  <a:srgbClr val="00B050"/>
                </a:solidFill>
                <a:latin typeface="Calibri" panose="020F0502020204030204"/>
                <a:ea typeface="Calibri" panose="020F0502020204030204"/>
                <a:cs typeface="Calibri" panose="020F0502020204030204"/>
                <a:sym typeface="Calibri" panose="020F0502020204030204"/>
              </a:rPr>
              <a:t> a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estas</a:t>
            </a:r>
            <a:r>
              <a:rPr lang="en-US" sz="1800" dirty="0">
                <a:solidFill>
                  <a:srgbClr val="00B050"/>
                </a:solidFill>
                <a:latin typeface="Calibri" panose="020F0502020204030204"/>
                <a:ea typeface="Calibri" panose="020F0502020204030204"/>
                <a:cs typeface="Calibri" panose="020F0502020204030204"/>
                <a:sym typeface="Calibri" panose="020F0502020204030204"/>
              </a:rPr>
              <a:t> </a:t>
            </a:r>
            <a:r>
              <a:rPr lang="en-US" sz="1800" dirty="0" err="1">
                <a:solidFill>
                  <a:srgbClr val="00B050"/>
                </a:solidFill>
                <a:latin typeface="Calibri" panose="020F0502020204030204"/>
                <a:ea typeface="Calibri" panose="020F0502020204030204"/>
                <a:cs typeface="Calibri" panose="020F0502020204030204"/>
                <a:sym typeface="Calibri" panose="020F0502020204030204"/>
              </a:rPr>
              <a:t>preguntas</a:t>
            </a:r>
            <a:r>
              <a:rPr lang="en-US" sz="1800" dirty="0">
                <a:solidFill>
                  <a:srgbClr val="00B050"/>
                </a:solidFill>
                <a:latin typeface="Calibri" panose="020F0502020204030204"/>
                <a:ea typeface="Calibri" panose="020F0502020204030204"/>
                <a:cs typeface="Calibri" panose="020F0502020204030204"/>
                <a:sym typeface="Calibri" panose="020F0502020204030204"/>
              </a:rPr>
              <a:t>.</a:t>
            </a:r>
          </a:p>
          <a:p>
            <a:pPr marL="0" marR="0" lvl="0" indent="0" algn="l" rtl="0">
              <a:lnSpc>
                <a:spcPct val="100000"/>
              </a:lnSpc>
              <a:spcBef>
                <a:spcPts val="0"/>
              </a:spcBef>
              <a:spcAft>
                <a:spcPts val="0"/>
              </a:spcAft>
              <a:buSzPts val="1100"/>
              <a:buFont typeface="Arial" panose="020B0604020202020204"/>
              <a:buNone/>
            </a:pPr>
            <a:endParaRPr lang="en-US" sz="1800" dirty="0">
              <a:latin typeface="Calibri" panose="020F0502020204030204"/>
              <a:ea typeface="Calibri" panose="020F0502020204030204"/>
              <a:cs typeface="Calibri" panose="020F0502020204030204"/>
              <a:sym typeface="Calibri" panose="020F0502020204030204"/>
            </a:endParaRPr>
          </a:p>
          <a:p>
            <a:pPr marL="285750" marR="0" lvl="0" indent="-285750" algn="l" rtl="0">
              <a:lnSpc>
                <a:spcPct val="100000"/>
              </a:lnSpc>
              <a:spcBef>
                <a:spcPts val="0"/>
              </a:spcBef>
              <a:spcAft>
                <a:spcPts val="0"/>
              </a:spcAft>
              <a:buSzPts val="1100"/>
              <a:buChar char="●"/>
            </a:pPr>
            <a:r>
              <a:rPr lang="en-US" sz="1800" dirty="0">
                <a:latin typeface="Calibri" panose="020F0502020204030204"/>
                <a:ea typeface="Calibri" panose="020F0502020204030204"/>
                <a:cs typeface="Calibri" panose="020F0502020204030204"/>
                <a:sym typeface="Calibri" panose="020F0502020204030204"/>
              </a:rPr>
              <a:t>¿</a:t>
            </a:r>
            <a:r>
              <a:rPr lang="en-US" sz="1800" dirty="0" err="1">
                <a:latin typeface="Calibri" panose="020F0502020204030204"/>
                <a:ea typeface="Calibri" panose="020F0502020204030204"/>
                <a:cs typeface="Calibri" panose="020F0502020204030204"/>
                <a:sym typeface="Calibri" panose="020F0502020204030204"/>
              </a:rPr>
              <a:t>Qué</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beneficios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reciben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los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comulgantes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creyentes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en</a:t>
            </a:r>
            <a:r>
              <a:rPr lang="en-US" sz="1800" dirty="0">
                <a:latin typeface="Calibri" panose="020F0502020204030204"/>
                <a:ea typeface="Calibri" panose="020F0502020204030204"/>
                <a:cs typeface="Calibri" panose="020F0502020204030204"/>
                <a:sym typeface="Calibri" panose="020F0502020204030204"/>
              </a:rPr>
              <a:t> la Santa Cena? (</a:t>
            </a:r>
            <a:r>
              <a:rPr lang="en-US" sz="1800" dirty="0" err="1">
                <a:latin typeface="Calibri" panose="020F0502020204030204"/>
                <a:ea typeface="Calibri" panose="020F0502020204030204"/>
                <a:cs typeface="Calibri" panose="020F0502020204030204"/>
                <a:sym typeface="Calibri" panose="020F0502020204030204"/>
              </a:rPr>
              <a:t>Lección</a:t>
            </a:r>
            <a:r>
              <a:rPr lang="en-US" sz="1800" dirty="0">
                <a:latin typeface="Calibri" panose="020F0502020204030204"/>
                <a:ea typeface="Calibri" panose="020F0502020204030204"/>
                <a:cs typeface="Calibri" panose="020F0502020204030204"/>
                <a:sym typeface="Calibri" panose="020F0502020204030204"/>
              </a:rPr>
              <a:t> 3)</a:t>
            </a:r>
          </a:p>
          <a:p>
            <a:pPr marL="285750" marR="0" lvl="0" indent="-285750" algn="l" rtl="0">
              <a:lnSpc>
                <a:spcPct val="100000"/>
              </a:lnSpc>
              <a:spcBef>
                <a:spcPts val="0"/>
              </a:spcBef>
              <a:spcAft>
                <a:spcPts val="0"/>
              </a:spcAft>
              <a:buSzPts val="1100"/>
              <a:buChar char="●"/>
            </a:pPr>
            <a:r>
              <a:rPr lang="en-US" sz="1800" dirty="0">
                <a:latin typeface="Calibri" panose="020F0502020204030204"/>
                <a:ea typeface="Calibri" panose="020F0502020204030204"/>
                <a:cs typeface="Calibri" panose="020F0502020204030204"/>
                <a:sym typeface="Calibri" panose="020F0502020204030204"/>
              </a:rPr>
              <a:t>¿</a:t>
            </a:r>
            <a:r>
              <a:rPr lang="en-US" sz="1800" dirty="0" err="1">
                <a:latin typeface="Calibri" panose="020F0502020204030204"/>
                <a:ea typeface="Calibri" panose="020F0502020204030204"/>
                <a:cs typeface="Calibri" panose="020F0502020204030204"/>
                <a:sym typeface="Calibri" panose="020F0502020204030204"/>
              </a:rPr>
              <a:t>Cuáles</a:t>
            </a:r>
            <a:r>
              <a:rPr lang="en-US" sz="1800" dirty="0">
                <a:latin typeface="Calibri" panose="020F0502020204030204"/>
                <a:ea typeface="Calibri" panose="020F0502020204030204"/>
                <a:cs typeface="Calibri" panose="020F0502020204030204"/>
                <a:sym typeface="Calibri" panose="020F0502020204030204"/>
              </a:rPr>
              <a:t> cuatro </a:t>
            </a:r>
            <a:r>
              <a:rPr lang="en-US" sz="1800" dirty="0" err="1">
                <a:latin typeface="Calibri" panose="020F0502020204030204"/>
                <a:ea typeface="Calibri" panose="020F0502020204030204"/>
                <a:cs typeface="Calibri" panose="020F0502020204030204"/>
                <a:sym typeface="Calibri" panose="020F0502020204030204"/>
              </a:rPr>
              <a:t>elementos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están</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presentes</a:t>
            </a:r>
            <a:r>
              <a:rPr lang="en-US" sz="1800" dirty="0">
                <a:latin typeface="Calibri" panose="020F0502020204030204"/>
                <a:ea typeface="Calibri" panose="020F0502020204030204"/>
                <a:cs typeface="Calibri" panose="020F0502020204030204"/>
                <a:sym typeface="Calibri" panose="020F0502020204030204"/>
              </a:rPr>
              <a:t> </a:t>
            </a:r>
            <a:r>
              <a:rPr lang="en-US" sz="1800" dirty="0" err="1">
                <a:latin typeface="Calibri" panose="020F0502020204030204"/>
                <a:ea typeface="Calibri" panose="020F0502020204030204"/>
                <a:cs typeface="Calibri" panose="020F0502020204030204"/>
                <a:sym typeface="Calibri" panose="020F0502020204030204"/>
              </a:rPr>
              <a:t>en</a:t>
            </a:r>
            <a:r>
              <a:rPr lang="en-US" sz="1800" dirty="0">
                <a:latin typeface="Calibri" panose="020F0502020204030204"/>
                <a:ea typeface="Calibri" panose="020F0502020204030204"/>
                <a:cs typeface="Calibri" panose="020F0502020204030204"/>
                <a:sym typeface="Calibri" panose="020F0502020204030204"/>
              </a:rPr>
              <a:t> la Santa Cena? (</a:t>
            </a:r>
            <a:r>
              <a:rPr lang="en-US" sz="1800" dirty="0" err="1">
                <a:latin typeface="Calibri" panose="020F0502020204030204"/>
                <a:ea typeface="Calibri" panose="020F0502020204030204"/>
                <a:cs typeface="Calibri" panose="020F0502020204030204"/>
                <a:sym typeface="Calibri" panose="020F0502020204030204"/>
              </a:rPr>
              <a:t>Lección</a:t>
            </a:r>
            <a:r>
              <a:rPr lang="en-US" sz="1800" dirty="0">
                <a:latin typeface="Calibri" panose="020F0502020204030204"/>
                <a:ea typeface="Calibri" panose="020F0502020204030204"/>
                <a:cs typeface="Calibri" panose="020F0502020204030204"/>
                <a:sym typeface="Calibri" panose="020F0502020204030204"/>
              </a:rPr>
              <a:t> 3)</a:t>
            </a:r>
          </a:p>
          <a:p>
            <a:pPr marL="457200" lvl="1" indent="0" algn="l" rtl="0">
              <a:lnSpc>
                <a:spcPct val="100000"/>
              </a:lnSpc>
              <a:spcBef>
                <a:spcPts val="0"/>
              </a:spcBef>
              <a:spcAft>
                <a:spcPts val="0"/>
              </a:spcAft>
              <a:buSzPts val="1100"/>
              <a:buNone/>
            </a:pPr>
            <a:endParaRPr sz="1800" dirty="0">
              <a:latin typeface="Calibri" panose="020F0502020204030204"/>
              <a:ea typeface="Calibri" panose="020F0502020204030204"/>
              <a:cs typeface="Calibri" panose="020F0502020204030204"/>
              <a:sym typeface="Calibri" panose="020F0502020204030204"/>
            </a:endParaRPr>
          </a:p>
        </p:txBody>
      </p:sp>
      <p:sp>
        <p:nvSpPr>
          <p:cNvPr id="369" name="Google Shape;36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46</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2. Encargar la tarea para la Lección 4: </a:t>
            </a:r>
            <a:br>
              <a:rPr lang="en-US" sz="1800">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Ver el video: </a:t>
            </a:r>
            <a:r>
              <a:rPr lang="en-US" sz="1800" u="sng">
                <a:solidFill>
                  <a:srgbClr val="0000FF"/>
                </a:solidFill>
                <a:latin typeface="Cambria" panose="02040503050406030204"/>
                <a:ea typeface="Cambria" panose="02040503050406030204"/>
                <a:cs typeface="Cambria" panose="02040503050406030204"/>
                <a:sym typeface="Cambria" panose="02040503050406030204"/>
                <a:hlinkClick r:id="rId3"/>
              </a:rPr>
              <a:t>https://www.youtube.com/watch?v=2tuRixxbvBg</a:t>
            </a: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Responder a las siguientes preguntas:</a:t>
            </a: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¿Por qué es la Santa Cena tan poderosa? </a:t>
            </a: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¿Cómo puede ser que el tomar la Santa Cena sea dañino? </a:t>
            </a:r>
            <a:endParaRPr sz="1800">
              <a:latin typeface="Calibri" panose="020F0502020204030204"/>
              <a:ea typeface="Calibri" panose="020F0502020204030204"/>
              <a:cs typeface="Calibri" panose="020F0502020204030204"/>
              <a:sym typeface="Calibri" panose="020F0502020204030204"/>
            </a:endParaRPr>
          </a:p>
          <a:p>
            <a:pPr marL="742950" marR="0" lvl="1" indent="-330200" algn="l" rtl="0">
              <a:lnSpc>
                <a:spcPct val="100000"/>
              </a:lnSpc>
              <a:spcBef>
                <a:spcPts val="0"/>
              </a:spcBef>
              <a:spcAft>
                <a:spcPts val="0"/>
              </a:spcAft>
              <a:buSzPts val="1800"/>
              <a:buFont typeface="Courier New" panose="02070309020205020404"/>
              <a:buChar char="o"/>
            </a:pPr>
            <a:r>
              <a:rPr lang="en-US" sz="1800">
                <a:solidFill>
                  <a:srgbClr val="000000"/>
                </a:solidFill>
                <a:latin typeface="Calibri" panose="020F0502020204030204"/>
                <a:ea typeface="Calibri" panose="020F0502020204030204"/>
                <a:cs typeface="Calibri" panose="020F0502020204030204"/>
                <a:sym typeface="Calibri" panose="020F0502020204030204"/>
              </a:rPr>
              <a:t>La Santa Cena fortalece y muestra nuestra conexión con Dios. ¿Qué otra conexión es demostrada por medio de la Santa Comunión? </a:t>
            </a:r>
            <a:endParaRPr sz="1800">
              <a:latin typeface="Calibri" panose="020F0502020204030204"/>
              <a:ea typeface="Calibri" panose="020F0502020204030204"/>
              <a:cs typeface="Calibri" panose="020F0502020204030204"/>
              <a:sym typeface="Calibri" panose="020F0502020204030204"/>
            </a:endParaRPr>
          </a:p>
          <a:p>
            <a:pPr marL="342900" marR="0" lvl="0" indent="-387350" algn="l" rtl="0">
              <a:lnSpc>
                <a:spcPct val="100000"/>
              </a:lnSpc>
              <a:spcBef>
                <a:spcPts val="0"/>
              </a:spcBef>
              <a:spcAft>
                <a:spcPts val="0"/>
              </a:spcAft>
              <a:buSzPts val="1800"/>
              <a:buFont typeface="Noto Sans Symbols" panose="020B0502040504020204"/>
              <a:buChar char="∙"/>
            </a:pPr>
            <a:r>
              <a:rPr lang="en-US" sz="1800">
                <a:latin typeface="Calibri" panose="020F0502020204030204"/>
                <a:ea typeface="Calibri" panose="020F0502020204030204"/>
                <a:cs typeface="Calibri" panose="020F0502020204030204"/>
                <a:sym typeface="Calibri" panose="020F0502020204030204"/>
              </a:rPr>
              <a:t>Leer 1 Corintios 10:14-22, 11:17-33</a:t>
            </a:r>
            <a:endParaRPr sz="1800">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sz="1805">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50" name="Google Shape;4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panose="020B0604020202020204"/>
              <a:buNone/>
            </a:pPr>
            <a:r>
              <a:rPr lang="en-US" sz="1800">
                <a:latin typeface="Calibri" panose="020F0502020204030204"/>
                <a:ea typeface="Calibri" panose="020F0502020204030204"/>
                <a:cs typeface="Calibri" panose="020F0502020204030204"/>
                <a:sym typeface="Calibri" panose="020F0502020204030204"/>
              </a:rPr>
              <a:t>3. Oración de clausura y despedida</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0" name="Google Shape;460;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panose="020B0604020202020204"/>
              <a:buNone/>
            </a:pP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68" name="Google Shape;46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b="1">
                <a:latin typeface="Calibri" panose="020F0502020204030204"/>
                <a:ea typeface="Calibri" panose="020F0502020204030204"/>
                <a:cs typeface="Calibri" panose="020F0502020204030204"/>
                <a:sym typeface="Calibri" panose="020F0502020204030204"/>
              </a:rPr>
              <a:t>OBJETIVOS</a:t>
            </a:r>
            <a:r>
              <a:rPr lang="en-US" sz="1800" b="1">
                <a:solidFill>
                  <a:srgbClr val="000000"/>
                </a:solidFill>
                <a:latin typeface="Calibri" panose="020F0502020204030204"/>
                <a:ea typeface="Calibri" panose="020F0502020204030204"/>
                <a:cs typeface="Calibri" panose="020F0502020204030204"/>
                <a:sym typeface="Calibri" panose="020F0502020204030204"/>
              </a:rPr>
              <a:t> DE LA CLASE </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i="1">
                <a:solidFill>
                  <a:srgbClr val="00B050"/>
                </a:solidFill>
                <a:latin typeface="Calibri" panose="020F0502020204030204"/>
                <a:ea typeface="Calibri" panose="020F0502020204030204"/>
                <a:cs typeface="Calibri" panose="020F0502020204030204"/>
                <a:sym typeface="Calibri" panose="020F0502020204030204"/>
              </a:rPr>
              <a:t>Presente los dos objetivos principales de la lección. Invite a los estudiantes a tomar notas y a tener sus Biblias listas. </a:t>
            </a:r>
            <a:br>
              <a:rPr lang="en-US" sz="1800" i="1">
                <a:solidFill>
                  <a:srgbClr val="00B050"/>
                </a:solidFill>
                <a:latin typeface="Calibri" panose="020F0502020204030204"/>
                <a:ea typeface="Calibri" panose="020F0502020204030204"/>
                <a:cs typeface="Calibri" panose="020F0502020204030204"/>
                <a:sym typeface="Calibri" panose="020F0502020204030204"/>
              </a:rPr>
            </a:b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1. Definir ¿</a:t>
            </a:r>
            <a:r>
              <a:rPr lang="en-US" sz="1800">
                <a:latin typeface="Calibri" panose="020F0502020204030204"/>
                <a:ea typeface="Calibri" panose="020F0502020204030204"/>
                <a:cs typeface="Calibri" panose="020F0502020204030204"/>
                <a:sym typeface="Calibri" panose="020F0502020204030204"/>
              </a:rPr>
              <a:t>Qué es </a:t>
            </a:r>
            <a:r>
              <a:rPr lang="en-US" sz="1800">
                <a:solidFill>
                  <a:srgbClr val="000000"/>
                </a:solidFill>
                <a:latin typeface="Calibri" panose="020F0502020204030204"/>
                <a:ea typeface="Calibri" panose="020F0502020204030204"/>
                <a:cs typeface="Calibri" panose="020F0502020204030204"/>
                <a:sym typeface="Calibri" panose="020F0502020204030204"/>
              </a:rPr>
              <a:t>un </a:t>
            </a:r>
            <a:r>
              <a:rPr lang="en-US" sz="1800">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 e identificar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 y la Santa Cena como los únicos sacramentos. </a:t>
            </a:r>
          </a:p>
          <a:p>
            <a:pPr marL="0" marR="0" lvl="0" indent="0" algn="l" rtl="0">
              <a:lnSpc>
                <a:spcPct val="100000"/>
              </a:lnSpc>
              <a:spcBef>
                <a:spcPts val="0"/>
              </a:spcBef>
              <a:spcAft>
                <a:spcPts val="0"/>
              </a:spcAft>
              <a:buSzPts val="1100"/>
              <a:buFont typeface="Arial" panose="020B0604020202020204"/>
              <a:buNone/>
            </a:pP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2. Estudiar pasajes sobre la Santa Cena para nombrar los beneficios que recibimos y determinar los 4 elementos que están presentes. </a:t>
            </a:r>
            <a:endParaRPr sz="1800">
              <a:latin typeface="Calibri" panose="020F0502020204030204"/>
              <a:ea typeface="Calibri" panose="020F0502020204030204"/>
              <a:cs typeface="Calibri" panose="020F0502020204030204"/>
              <a:sym typeface="Calibri" panose="020F0502020204030204"/>
            </a:endParaRPr>
          </a:p>
          <a:p>
            <a:pPr marL="457200" lvl="1" indent="0" algn="l" rtl="0">
              <a:lnSpc>
                <a:spcPct val="100000"/>
              </a:lnSpc>
              <a:spcBef>
                <a:spcPts val="0"/>
              </a:spcBef>
              <a:spcAft>
                <a:spcPts val="0"/>
              </a:spcAft>
              <a:buSzPts val="1100"/>
              <a:buNone/>
            </a:pPr>
            <a:endParaRPr sz="1800">
              <a:latin typeface="Calibri" panose="020F0502020204030204"/>
              <a:ea typeface="Calibri" panose="020F0502020204030204"/>
              <a:cs typeface="Calibri" panose="020F0502020204030204"/>
              <a:sym typeface="Calibri" panose="020F0502020204030204"/>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panose="020B0604020202020204"/>
              <a:buNone/>
            </a:pPr>
            <a:fld id="{00000000-1234-1234-1234-123412341234}" type="slidenum">
              <a:rPr lang="en-US" sz="1400" b="0" i="0" u="none" strike="noStrike" cap="none">
                <a:solidFill>
                  <a:srgbClr val="000000"/>
                </a:solidFill>
                <a:latin typeface="Arial" panose="020B0604020202020204"/>
                <a:ea typeface="Arial" panose="020B0604020202020204"/>
                <a:cs typeface="Arial" panose="020B0604020202020204"/>
                <a:sym typeface="Arial" panose="020B0604020202020204"/>
              </a:rPr>
              <a:t>5</a:t>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latin typeface="Calibri" panose="020F0502020204030204"/>
                <a:ea typeface="Calibri" panose="020F0502020204030204"/>
                <a:cs typeface="Calibri" panose="020F0502020204030204"/>
                <a:sym typeface="Calibri" panose="020F0502020204030204"/>
              </a:rPr>
              <a:t>1. </a:t>
            </a:r>
            <a:r>
              <a:rPr lang="en-US" sz="1800">
                <a:solidFill>
                  <a:srgbClr val="000000"/>
                </a:solidFill>
                <a:latin typeface="Calibri" panose="020F0502020204030204"/>
                <a:ea typeface="Calibri" panose="020F0502020204030204"/>
                <a:cs typeface="Calibri" panose="020F0502020204030204"/>
                <a:sym typeface="Calibri" panose="020F0502020204030204"/>
              </a:rPr>
              <a:t>Un </a:t>
            </a:r>
            <a:r>
              <a:rPr lang="en-US" sz="1800">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a:t>
            </a:r>
            <a:endParaRPr sz="1800">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Cuando usamos en término “sacramento”, nos referimos a un acto sagrado que tiene 3 características básicas:</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1. Un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 es </a:t>
            </a:r>
            <a:r>
              <a:rPr lang="en-US" sz="1800" u="sng">
                <a:solidFill>
                  <a:srgbClr val="000000"/>
                </a:solidFill>
                <a:latin typeface="Calibri" panose="020F0502020204030204"/>
                <a:ea typeface="Calibri" panose="020F0502020204030204"/>
                <a:cs typeface="Calibri" panose="020F0502020204030204"/>
                <a:sym typeface="Calibri" panose="020F0502020204030204"/>
              </a:rPr>
              <a:t>un acto sagrado que Cristo estableció</a:t>
            </a:r>
            <a:r>
              <a:rPr lang="en-US" sz="1800">
                <a:solidFill>
                  <a:srgbClr val="000000"/>
                </a:solidFill>
                <a:latin typeface="Calibri" panose="020F0502020204030204"/>
                <a:ea typeface="Calibri" panose="020F0502020204030204"/>
                <a:cs typeface="Calibri" panose="020F0502020204030204"/>
                <a:sym typeface="Calibri" panose="020F0502020204030204"/>
              </a:rPr>
              <a:t> o instituyó para que lo realizaran los cristianos.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2. Un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 es un acto sagrado en el que </a:t>
            </a:r>
            <a:r>
              <a:rPr lang="en-US" sz="1800" u="sng">
                <a:solidFill>
                  <a:srgbClr val="000000"/>
                </a:solidFill>
                <a:latin typeface="Calibri" panose="020F0502020204030204"/>
                <a:ea typeface="Calibri" panose="020F0502020204030204"/>
                <a:cs typeface="Calibri" panose="020F0502020204030204"/>
                <a:sym typeface="Calibri" panose="020F0502020204030204"/>
              </a:rPr>
              <a:t>Cristo nos dice que usemos elementos terrenales (</a:t>
            </a:r>
            <a:r>
              <a:rPr lang="en-US" sz="1800">
                <a:solidFill>
                  <a:srgbClr val="000000"/>
                </a:solidFill>
                <a:latin typeface="Calibri" panose="020F0502020204030204"/>
                <a:ea typeface="Calibri" panose="020F0502020204030204"/>
                <a:cs typeface="Calibri" panose="020F0502020204030204"/>
                <a:sym typeface="Calibri" panose="020F0502020204030204"/>
              </a:rPr>
              <a:t>agua, pan y vino) </a:t>
            </a:r>
            <a:r>
              <a:rPr lang="en-US" sz="1800" u="sng">
                <a:solidFill>
                  <a:srgbClr val="000000"/>
                </a:solidFill>
                <a:latin typeface="Calibri" panose="020F0502020204030204"/>
                <a:ea typeface="Calibri" panose="020F0502020204030204"/>
                <a:cs typeface="Calibri" panose="020F0502020204030204"/>
                <a:sym typeface="Calibri" panose="020F0502020204030204"/>
              </a:rPr>
              <a:t>junto con la palabra de Dios.</a:t>
            </a:r>
            <a:r>
              <a:rPr lang="en-US" sz="1800">
                <a:solidFill>
                  <a:srgbClr val="000000"/>
                </a:solidFill>
                <a:latin typeface="Calibri" panose="020F0502020204030204"/>
                <a:ea typeface="Calibri" panose="020F0502020204030204"/>
                <a:cs typeface="Calibri" panose="020F0502020204030204"/>
                <a:sym typeface="Calibri" panose="020F0502020204030204"/>
              </a:rPr>
              <a:t>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3. Un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 es un acto sagrado en el que </a:t>
            </a:r>
            <a:r>
              <a:rPr lang="en-US" sz="1800" u="sng">
                <a:solidFill>
                  <a:srgbClr val="000000"/>
                </a:solidFill>
                <a:latin typeface="Calibri" panose="020F0502020204030204"/>
                <a:ea typeface="Calibri" panose="020F0502020204030204"/>
                <a:cs typeface="Calibri" panose="020F0502020204030204"/>
                <a:sym typeface="Calibri" panose="020F0502020204030204"/>
              </a:rPr>
              <a:t>Cristo nos da el perdón </a:t>
            </a:r>
            <a:r>
              <a:rPr lang="en-US" sz="1800">
                <a:solidFill>
                  <a:srgbClr val="000000"/>
                </a:solidFill>
                <a:latin typeface="Calibri" panose="020F0502020204030204"/>
                <a:ea typeface="Calibri" panose="020F0502020204030204"/>
                <a:cs typeface="Calibri" panose="020F0502020204030204"/>
                <a:sym typeface="Calibri" panose="020F0502020204030204"/>
              </a:rPr>
              <a:t>de los pecados y así también la vida y la salvación. </a:t>
            </a:r>
            <a:br>
              <a:rPr lang="en-US" sz="1800">
                <a:solidFill>
                  <a:srgbClr val="000000"/>
                </a:solidFill>
                <a:latin typeface="Calibri" panose="020F0502020204030204"/>
                <a:ea typeface="Calibri" panose="020F0502020204030204"/>
                <a:cs typeface="Calibri" panose="020F0502020204030204"/>
                <a:sym typeface="Calibri" panose="020F0502020204030204"/>
              </a:rPr>
            </a:br>
            <a:endParaRPr sz="1800"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171450" lvl="0" indent="-285750" algn="l" rtl="0">
              <a:lnSpc>
                <a:spcPct val="100000"/>
              </a:lnSpc>
              <a:spcBef>
                <a:spcPts val="1000"/>
              </a:spcBef>
              <a:spcAft>
                <a:spcPts val="0"/>
              </a:spcAft>
              <a:buClr>
                <a:srgbClr val="000000"/>
              </a:buClr>
              <a:buSzPts val="11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De acuerdo con esa definición, existen dos </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S</a:t>
            </a:r>
            <a:r>
              <a:rPr lang="en-US" sz="1800">
                <a:solidFill>
                  <a:srgbClr val="000000"/>
                </a:solidFill>
                <a:latin typeface="Calibri" panose="020F0502020204030204"/>
                <a:ea typeface="Calibri" panose="020F0502020204030204"/>
                <a:cs typeface="Calibri" panose="020F0502020204030204"/>
                <a:sym typeface="Calibri" panose="020F0502020204030204"/>
              </a:rPr>
              <a:t>acramentos – el Bautismo y la Santa Cena.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2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Un Sacramento: El </a:t>
            </a:r>
            <a:r>
              <a:rPr lang="en-US" sz="1800">
                <a:latin typeface="Calibri" panose="020F0502020204030204"/>
                <a:ea typeface="Calibri" panose="020F0502020204030204"/>
                <a:cs typeface="Calibri" panose="020F0502020204030204"/>
                <a:sym typeface="Calibri" panose="020F0502020204030204"/>
              </a:rPr>
              <a:t>B</a:t>
            </a:r>
            <a:r>
              <a:rPr lang="en-US" sz="1800">
                <a:solidFill>
                  <a:srgbClr val="000000"/>
                </a:solidFill>
                <a:latin typeface="Calibri" panose="020F0502020204030204"/>
                <a:ea typeface="Calibri" panose="020F0502020204030204"/>
                <a:cs typeface="Calibri" panose="020F0502020204030204"/>
                <a:sym typeface="Calibri" panose="020F0502020204030204"/>
              </a:rPr>
              <a:t>autismo</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28600" marR="0" lvl="0" indent="-273050" algn="l" rtl="0">
              <a:lnSpc>
                <a:spcPct val="100000"/>
              </a:lnSpc>
              <a:spcBef>
                <a:spcPts val="0"/>
              </a:spcBef>
              <a:spcAft>
                <a:spcPts val="0"/>
              </a:spcAft>
              <a:buSzPts val="1800"/>
              <a:buFont typeface="Calibri" panose="020F0502020204030204"/>
              <a:buAutoNum type="arabicPeriod"/>
            </a:pPr>
            <a:r>
              <a:rPr lang="en-US" sz="1800">
                <a:solidFill>
                  <a:srgbClr val="000000"/>
                </a:solidFill>
                <a:latin typeface="Calibri" panose="020F0502020204030204"/>
                <a:ea typeface="Calibri" panose="020F0502020204030204"/>
                <a:cs typeface="Calibri" panose="020F0502020204030204"/>
                <a:sym typeface="Calibri" panose="020F0502020204030204"/>
              </a:rPr>
              <a:t>Un acto sagrado que Cristo estableció (Mateo 28:18-19)</a:t>
            </a:r>
            <a:endParaRPr sz="1800"/>
          </a:p>
          <a:p>
            <a:pPr marL="685800" marR="0" lvl="1" indent="-27305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Mateo 28:18-19 Jesús se acercó y les dijo: “Toda autoridad me ha sido dad</a:t>
            </a:r>
            <a:r>
              <a:rPr lang="es-CO" altLang="en-US" sz="1800">
                <a:solidFill>
                  <a:srgbClr val="000000"/>
                </a:solidFill>
                <a:latin typeface="Calibri" panose="020F0502020204030204"/>
                <a:ea typeface="Calibri" panose="020F0502020204030204"/>
                <a:cs typeface="Calibri" panose="020F0502020204030204"/>
                <a:sym typeface="Calibri" panose="020F0502020204030204"/>
              </a:rPr>
              <a:t>a</a:t>
            </a:r>
            <a:r>
              <a:rPr lang="en-US" sz="1800">
                <a:solidFill>
                  <a:srgbClr val="000000"/>
                </a:solidFill>
                <a:latin typeface="Calibri" panose="020F0502020204030204"/>
                <a:ea typeface="Calibri" panose="020F0502020204030204"/>
                <a:cs typeface="Calibri" panose="020F0502020204030204"/>
                <a:sym typeface="Calibri" panose="020F0502020204030204"/>
              </a:rPr>
              <a:t> en el cielo y en la tierra. Por tanto, vayan y hagan discípulos en todas las naciones, y bautícenlos en el nombre del Padre, y del Hijo, y del Espíritu Santo.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28600" marR="0" lvl="0" indent="-15875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28600" marR="0" lvl="0" indent="-273050" algn="l" rtl="0">
              <a:lnSpc>
                <a:spcPct val="100000"/>
              </a:lnSpc>
              <a:spcBef>
                <a:spcPts val="0"/>
              </a:spcBef>
              <a:spcAft>
                <a:spcPts val="0"/>
              </a:spcAft>
              <a:buSzPts val="1800"/>
              <a:buFont typeface="Calibri" panose="020F0502020204030204"/>
              <a:buAutoNum type="arabicPeriod"/>
            </a:pPr>
            <a:r>
              <a:rPr lang="en-US" sz="1800">
                <a:solidFill>
                  <a:srgbClr val="000000"/>
                </a:solidFill>
                <a:latin typeface="Calibri" panose="020F0502020204030204"/>
                <a:ea typeface="Calibri" panose="020F0502020204030204"/>
                <a:cs typeface="Calibri" panose="020F0502020204030204"/>
                <a:sym typeface="Calibri" panose="020F0502020204030204"/>
              </a:rPr>
              <a:t>Elementos terrenales junto con la Palabra (agua, nombre de Dios Trino) </a:t>
            </a:r>
            <a:endParaRPr sz="1800"/>
          </a:p>
          <a:p>
            <a:pPr marL="685800" marR="0" lvl="1" indent="-27305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Agua, en el nombre del Padre, y del Hijo, y del Espíritu Santo. </a:t>
            </a:r>
            <a:endParaRPr sz="1800"/>
          </a:p>
          <a:p>
            <a:pPr marL="228600" marR="0" lvl="0" indent="-15875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228600" marR="0" lvl="0" indent="-273050" algn="l" rtl="0">
              <a:lnSpc>
                <a:spcPct val="100000"/>
              </a:lnSpc>
              <a:spcBef>
                <a:spcPts val="0"/>
              </a:spcBef>
              <a:spcAft>
                <a:spcPts val="0"/>
              </a:spcAft>
              <a:buSzPts val="1800"/>
              <a:buFont typeface="Calibri" panose="020F0502020204030204"/>
              <a:buAutoNum type="arabicPeriod"/>
            </a:pPr>
            <a:r>
              <a:rPr lang="en-US" sz="1800">
                <a:solidFill>
                  <a:srgbClr val="000000"/>
                </a:solidFill>
                <a:latin typeface="Calibri" panose="020F0502020204030204"/>
                <a:ea typeface="Calibri" panose="020F0502020204030204"/>
                <a:cs typeface="Calibri" panose="020F0502020204030204"/>
                <a:sym typeface="Calibri" panose="020F0502020204030204"/>
              </a:rPr>
              <a:t>Cristo nos da el perdón de los pecados y así también la salvación (Hechos 2:38-39) </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685800" marR="0" lvl="1" indent="-273050" algn="l" rtl="0">
              <a:lnSpc>
                <a:spcPct val="100000"/>
              </a:lnSpc>
              <a:spcBef>
                <a:spcPts val="0"/>
              </a:spcBef>
              <a:spcAft>
                <a:spcPts val="0"/>
              </a:spcAft>
              <a:buSzPts val="1800"/>
              <a:buChar char="○"/>
            </a:pPr>
            <a:r>
              <a:rPr lang="en-US" sz="1800">
                <a:solidFill>
                  <a:srgbClr val="000000"/>
                </a:solidFill>
                <a:latin typeface="Calibri" panose="020F0502020204030204"/>
                <a:ea typeface="Calibri" panose="020F0502020204030204"/>
                <a:cs typeface="Calibri" panose="020F0502020204030204"/>
                <a:sym typeface="Calibri" panose="020F0502020204030204"/>
              </a:rPr>
              <a:t>Hechos 2:38-39 Y Pedo les dijo: “Arrepiéntase, y bautícense todos ustedes en el nombre de Jesucristo, para que sus pecados les sean perdonados.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Un Sacramento: La Santa Cena</a:t>
            </a: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Arial" panose="020B0604020202020204"/>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SzPts val="1100"/>
              <a:buFont typeface="Calibri" panose="020F0502020204030204"/>
              <a:buNone/>
            </a:pPr>
            <a:r>
              <a:rPr lang="en-US" sz="1800">
                <a:solidFill>
                  <a:srgbClr val="000000"/>
                </a:solidFill>
                <a:latin typeface="Calibri" panose="020F0502020204030204"/>
                <a:ea typeface="Calibri" panose="020F0502020204030204"/>
                <a:cs typeface="Calibri" panose="020F0502020204030204"/>
                <a:sym typeface="Calibri" panose="020F0502020204030204"/>
              </a:rPr>
              <a:t>Hoy veremos como la Santa también es un Sacramento: establecido por Jesús, utilizando elementos terrenales junto con la Palabra de Dios para el perdón de pecados. </a:t>
            </a:r>
            <a:endParaRPr sz="1800">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SzPts val="1100"/>
              <a:buNone/>
            </a:pPr>
            <a:endParaRPr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3"/>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8" name="Google Shape;158;g2eb293faa54_0_118"/>
          <p:cNvPicPr preferRelativeResize="0"/>
          <p:nvPr/>
        </p:nvPicPr>
        <p:blipFill rotWithShape="1">
          <a:blip r:embed="rId3"/>
          <a:srcRect/>
          <a:stretch>
            <a:fillRect/>
          </a:stretch>
        </p:blipFill>
        <p:spPr>
          <a:xfrm>
            <a:off x="161798" y="1819782"/>
            <a:ext cx="3125597" cy="3218436"/>
          </a:xfrm>
          <a:prstGeom prst="rect">
            <a:avLst/>
          </a:prstGeom>
          <a:noFill/>
          <a:ln>
            <a:noFill/>
          </a:ln>
          <a:effectLst>
            <a:outerShdw blurRad="50800" dist="38100" dir="2700000" algn="tl" rotWithShape="0">
              <a:srgbClr val="000000">
                <a:alpha val="40000"/>
              </a:srgbClr>
            </a:outerShdw>
          </a:effectLst>
        </p:spPr>
      </p:pic>
      <p:sp>
        <p:nvSpPr>
          <p:cNvPr id="159" name="Google Shape;159;g2eb293faa54_0_118"/>
          <p:cNvSpPr txBox="1"/>
          <p:nvPr/>
        </p:nvSpPr>
        <p:spPr>
          <a:xfrm>
            <a:off x="3287395" y="2716023"/>
            <a:ext cx="7708851" cy="232219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Cuándo</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instituyó</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Jesús la Santa Cena? </a:t>
            </a:r>
          </a:p>
        </p:txBody>
      </p:sp>
      <p:pic>
        <p:nvPicPr>
          <p:cNvPr id="160" name="Google Shape;160;g2eb293faa54_0_11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66" name="Google Shape;166;p11"/>
          <p:cNvSpPr txBox="1"/>
          <p:nvPr/>
        </p:nvSpPr>
        <p:spPr>
          <a:xfrm>
            <a:off x="1960436" y="889246"/>
            <a:ext cx="8588183"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Jesús </a:t>
            </a:r>
            <a:r>
              <a:rPr lang="en-US" sz="32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instituyó</a:t>
            </a:r>
            <a:r>
              <a:rPr lang="en-US" sz="32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Santa Cena </a:t>
            </a:r>
            <a:r>
              <a:rPr lang="en-US" sz="32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en</a:t>
            </a:r>
            <a:r>
              <a:rPr lang="en-US" sz="32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a:t>
            </a:r>
            <a:r>
              <a:rPr lang="en-US" sz="32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noche</a:t>
            </a:r>
            <a:r>
              <a:rPr lang="en-US" sz="32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antes de que </a:t>
            </a:r>
            <a:r>
              <a:rPr lang="en-US" sz="32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fue</a:t>
            </a:r>
            <a:r>
              <a:rPr lang="en-US" sz="32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32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crucificado</a:t>
            </a:r>
            <a:r>
              <a:rPr lang="en-US" sz="28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p>
        </p:txBody>
      </p:sp>
      <p:pic>
        <p:nvPicPr>
          <p:cNvPr id="167" name="Google Shape;167;p11"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168" name="Google Shape;168;p11" descr="Chapter 15: The Sacrament of the Lord's Supper"/>
          <p:cNvPicPr preferRelativeResize="0"/>
          <p:nvPr/>
        </p:nvPicPr>
        <p:blipFill rotWithShape="1">
          <a:blip r:embed="rId4"/>
          <a:srcRect l="-1" t="17350" r="-386"/>
          <a:stretch>
            <a:fillRect/>
          </a:stretch>
        </p:blipFill>
        <p:spPr>
          <a:xfrm>
            <a:off x="1643380" y="2221865"/>
            <a:ext cx="10549255" cy="46361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4" name="Google Shape;174;g2e8f58b83d9_0_989"/>
          <p:cNvPicPr preferRelativeResize="0"/>
          <p:nvPr/>
        </p:nvPicPr>
        <p:blipFill rotWithShape="1">
          <a:blip r:embed="rId3"/>
          <a:srcRect/>
          <a:stretch>
            <a:fill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175" name="Google Shape;175;g2e8f58b83d9_0_989"/>
          <p:cNvSpPr txBox="1"/>
          <p:nvPr/>
        </p:nvSpPr>
        <p:spPr>
          <a:xfrm>
            <a:off x="3206497" y="2322342"/>
            <a:ext cx="8288899" cy="323151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nos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puede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enseñar</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vara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Moisés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sobre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sacramentos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p>
        </p:txBody>
      </p:sp>
      <p:pic>
        <p:nvPicPr>
          <p:cNvPr id="176" name="Google Shape;176;g2e8f58b83d9_0_9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title"/>
          </p:nvPr>
        </p:nvSpPr>
        <p:spPr>
          <a:xfrm>
            <a:off x="1906368" y="436880"/>
            <a:ext cx="9933940" cy="155194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ct val="189000"/>
              <a:buNone/>
            </a:pP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Qué</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nos</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puede</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enseñar</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la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vara</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b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b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de Moisés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sobre</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los</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 </a:t>
            </a:r>
            <a:r>
              <a:rPr lang="en-US" sz="4000" b="1"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sacramentos</a:t>
            </a:r>
            <a:r>
              <a:rPr lang="en-US" sz="4000" b="1" dirty="0">
                <a:solidFill>
                  <a:schemeClr val="accent4"/>
                </a:solidFill>
                <a:latin typeface="Arial Black" panose="020B0A04020102020204" charset="0"/>
                <a:ea typeface="Overlock" panose="02000506030000020004"/>
                <a:cs typeface="Arial Black" panose="020B0A04020102020204" charset="0"/>
                <a:sym typeface="Overlock" panose="02000506030000020004"/>
              </a:rPr>
              <a:t>?</a:t>
            </a:r>
          </a:p>
        </p:txBody>
      </p:sp>
      <p:pic>
        <p:nvPicPr>
          <p:cNvPr id="183" name="Google Shape;183;p12" descr="481 Moses Staff Images, Stock Photos, 3D objects, &amp; Vectors | Shutterstock"/>
          <p:cNvPicPr preferRelativeResize="0"/>
          <p:nvPr/>
        </p:nvPicPr>
        <p:blipFill rotWithShape="1">
          <a:blip r:embed="rId3"/>
          <a:srcRect b="11633"/>
          <a:stretch>
            <a:fillRect/>
          </a:stretch>
        </p:blipFill>
        <p:spPr>
          <a:xfrm>
            <a:off x="3249295" y="2195830"/>
            <a:ext cx="6745605" cy="4225290"/>
          </a:xfrm>
          <a:prstGeom prst="rect">
            <a:avLst/>
          </a:prstGeom>
          <a:noFill/>
          <a:ln>
            <a:noFill/>
          </a:ln>
        </p:spPr>
      </p:pic>
      <p:sp>
        <p:nvSpPr>
          <p:cNvPr id="184" name="Google Shape;184;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p:nvPr/>
        </p:nvSpPr>
        <p:spPr>
          <a:xfrm>
            <a:off x="1155949" y="842061"/>
            <a:ext cx="98801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3: La Santa Cena</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91" name="Google Shape;191;p13"/>
          <p:cNvGraphicFramePr/>
          <p:nvPr>
            <p:custDataLst>
              <p:tags r:id="rId1"/>
            </p:custDataLst>
          </p:nvPr>
        </p:nvGraphicFramePr>
        <p:xfrm>
          <a:off x="1344295" y="1864360"/>
          <a:ext cx="9469120" cy="4185295"/>
        </p:xfrm>
        <a:graphic>
          <a:graphicData uri="http://schemas.openxmlformats.org/drawingml/2006/table">
            <a:tbl>
              <a:tblPr firstRow="1" bandRow="1">
                <a:noFill/>
                <a:tableStyleId>{9A45C85A-841E-4F1F-BD0A-635FE1364374}</a:tableStyleId>
              </a:tblPr>
              <a:tblGrid>
                <a:gridCol w="778510">
                  <a:extLst>
                    <a:ext uri="{9D8B030D-6E8A-4147-A177-3AD203B41FA5}">
                      <a16:colId xmlns:a16="http://schemas.microsoft.com/office/drawing/2014/main" val="20000"/>
                    </a:ext>
                  </a:extLst>
                </a:gridCol>
                <a:gridCol w="8690610">
                  <a:extLst>
                    <a:ext uri="{9D8B030D-6E8A-4147-A177-3AD203B41FA5}">
                      <a16:colId xmlns:a16="http://schemas.microsoft.com/office/drawing/2014/main" val="20001"/>
                    </a:ext>
                  </a:extLst>
                </a:gridCol>
              </a:tblGrid>
              <a:tr h="64706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179832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a:t>Definir </a:t>
                      </a:r>
                      <a:r>
                        <a:rPr lang="en-US" sz="2800"/>
                        <a:t>¿Qué es </a:t>
                      </a:r>
                      <a:r>
                        <a:rPr lang="en-US" sz="2800" b="0" u="none" strike="noStrike" cap="none"/>
                        <a:t>un </a:t>
                      </a:r>
                      <a:r>
                        <a:rPr lang="en-US" sz="2800"/>
                        <a:t>S</a:t>
                      </a:r>
                      <a:r>
                        <a:rPr lang="en-US" sz="2800" b="0" u="none" strike="noStrike" cap="none"/>
                        <a:t>acramento? e indentificar el </a:t>
                      </a:r>
                      <a:r>
                        <a:rPr lang="en-US" sz="2800"/>
                        <a:t>B</a:t>
                      </a:r>
                      <a:r>
                        <a:rPr lang="en-US" sz="2800" b="0" u="none" strike="noStrike" cap="none"/>
                        <a:t>autismo y la Santa Cena como los únicos sacramentos</a:t>
                      </a:r>
                      <a:endParaRPr sz="2800" b="0" u="none" strike="noStrike" cap="none"/>
                    </a:p>
                    <a:p>
                      <a:pPr marL="0" marR="0" lvl="0" indent="0" algn="l" rtl="0">
                        <a:lnSpc>
                          <a:spcPct val="100000"/>
                        </a:lnSpc>
                        <a:spcBef>
                          <a:spcPts val="0"/>
                        </a:spcBef>
                        <a:spcAft>
                          <a:spcPts val="0"/>
                        </a:spcAft>
                        <a:buNone/>
                      </a:pPr>
                      <a:endParaRPr sz="2800" b="1" u="none" strike="noStrike" cap="none"/>
                    </a:p>
                  </a:txBody>
                  <a:tcPr marL="91450" marR="91450" marT="45725" marB="45725"/>
                </a:tc>
                <a:extLst>
                  <a:ext uri="{0D108BD9-81ED-4DB2-BD59-A6C34878D82A}">
                    <a16:rowId xmlns:a16="http://schemas.microsoft.com/office/drawing/2014/main" val="10001"/>
                  </a:ext>
                </a:extLst>
              </a:tr>
              <a:tr h="173990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a:t>Estudiar pasajes sobre la Santa Cena para nombrar los beneficios que recibimos y determin</a:t>
                      </a:r>
                      <a:r>
                        <a:rPr lang="en-US" sz="2800" b="1"/>
                        <a:t>a</a:t>
                      </a:r>
                      <a:r>
                        <a:rPr lang="en-US" sz="2800" b="1" u="none" strike="noStrike" cap="none"/>
                        <a:t>r los 4 elementos que están presentes</a:t>
                      </a:r>
                    </a:p>
                  </a:txBody>
                  <a:tcPr marL="91450" marR="91450" marT="45725" marB="45725"/>
                </a:tc>
                <a:extLst>
                  <a:ext uri="{0D108BD9-81ED-4DB2-BD59-A6C34878D82A}">
                    <a16:rowId xmlns:a16="http://schemas.microsoft.com/office/drawing/2014/main" val="10002"/>
                  </a:ext>
                </a:extLst>
              </a:tr>
            </a:tbl>
          </a:graphicData>
        </a:graphic>
      </p:graphicFrame>
      <p:pic>
        <p:nvPicPr>
          <p:cNvPr id="176" name="Google Shape;176;g2e8f58b83d9_0_9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4" name="Rectangle 203"/>
          <p:cNvSpPr>
            <a:spLocks noGrp="1" noRot="1" noChangeAspect="1" noMove="1" noResize="1" noEditPoints="1" noAdjustHandles="1" noChangeArrowheads="1" noChangeShapeType="1" noTextEdit="1"/>
          </p:cNvSpPr>
          <p:nvPr/>
        </p:nvSpPr>
        <p:spPr>
          <a:xfrm>
            <a:off x="-635" y="0"/>
            <a:ext cx="125158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14"/>
          <p:cNvSpPr txBox="1">
            <a:spLocks noGrp="1"/>
          </p:cNvSpPr>
          <p:nvPr>
            <p:ph type="title"/>
          </p:nvPr>
        </p:nvSpPr>
        <p:spPr>
          <a:xfrm>
            <a:off x="299085" y="325120"/>
            <a:ext cx="4709795" cy="1957070"/>
          </a:xfrm>
          <a:prstGeom prst="rect">
            <a:avLst/>
          </a:prstGeom>
        </p:spPr>
        <p:txBody>
          <a:bodyPr spcFirstLastPara="1" lIns="91425" tIns="45700" rIns="91425" bIns="45700" anchor="b" anchorCtr="0">
            <a:normAutofit fontScale="90000"/>
          </a:bodyPr>
          <a:lstStyle/>
          <a:p>
            <a:pPr marL="0" lvl="0" indent="0" algn="ctr" rtl="0">
              <a:spcBef>
                <a:spcPts val="0"/>
              </a:spcBef>
              <a:spcAft>
                <a:spcPts val="0"/>
              </a:spcAft>
              <a:buClr>
                <a:schemeClr val="dk1"/>
              </a:buClr>
              <a:buSzPts val="1800"/>
              <a:buNone/>
            </a:pPr>
            <a:r>
              <a:rPr lang="en-US" sz="4890" b="1">
                <a:solidFill>
                  <a:schemeClr val="accent4"/>
                </a:solidFill>
                <a:latin typeface="Arial Black" panose="020B0A04020102020204" charset="0"/>
                <a:ea typeface="Calibri" panose="020F0502020204030204"/>
                <a:cs typeface="Arial Black" panose="020B0A04020102020204" charset="0"/>
                <a:sym typeface="Calibri" panose="020F0502020204030204"/>
              </a:rPr>
              <a:t>Pasajes sobre la Santa Cena</a:t>
            </a:r>
          </a:p>
        </p:txBody>
      </p:sp>
      <p:sp>
        <p:nvSpPr>
          <p:cNvPr id="206"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Google Shape;198;p14"/>
          <p:cNvSpPr txBox="1">
            <a:spLocks noGrp="1"/>
          </p:cNvSpPr>
          <p:nvPr>
            <p:ph type="body" idx="1"/>
          </p:nvPr>
        </p:nvSpPr>
        <p:spPr>
          <a:xfrm>
            <a:off x="640080" y="2872899"/>
            <a:ext cx="4243589" cy="3320668"/>
          </a:xfrm>
          <a:prstGeom prst="rect">
            <a:avLst/>
          </a:prstGeom>
        </p:spPr>
        <p:txBody>
          <a:bodyPr spcFirstLastPara="1" lIns="91425" tIns="45700" rIns="91425" bIns="45700" anchorCtr="0">
            <a:normAutofit/>
          </a:bodyPr>
          <a:lstStyle/>
          <a:p>
            <a:pPr marL="114300" lvl="0" indent="0" algn="l" rtl="0">
              <a:spcBef>
                <a:spcPts val="1000"/>
              </a:spcBef>
              <a:spcAft>
                <a:spcPts val="0"/>
              </a:spcAft>
              <a:buSzPts val="1800"/>
              <a:buNone/>
            </a:pPr>
            <a:r>
              <a:rPr lang="en-US" sz="3200" u="sng" dirty="0">
                <a:solidFill>
                  <a:schemeClr val="accent4"/>
                </a:solidFill>
                <a:latin typeface="Arial" panose="020B0604020202020204" pitchFamily="34" charset="0"/>
                <a:cs typeface="Arial" panose="020B0604020202020204" pitchFamily="34" charset="0"/>
              </a:rPr>
              <a:t>Mateo 26:26-29</a:t>
            </a:r>
            <a:endParaRPr lang="en-US" sz="3200" dirty="0">
              <a:solidFill>
                <a:schemeClr val="accent4"/>
              </a:solidFill>
              <a:latin typeface="Arial" panose="020B0604020202020204" pitchFamily="34" charset="0"/>
              <a:cs typeface="Arial" panose="020B0604020202020204" pitchFamily="34" charset="0"/>
            </a:endParaRPr>
          </a:p>
          <a:p>
            <a:pPr marL="114300" lvl="0" indent="0" algn="l" rtl="0">
              <a:spcBef>
                <a:spcPts val="1000"/>
              </a:spcBef>
              <a:spcAft>
                <a:spcPts val="0"/>
              </a:spcAft>
              <a:buSzPts val="1800"/>
              <a:buNone/>
            </a:pPr>
            <a:r>
              <a:rPr lang="en-US" sz="3200" dirty="0">
                <a:solidFill>
                  <a:schemeClr val="accent4"/>
                </a:solidFill>
                <a:latin typeface="Arial" panose="020B0604020202020204" pitchFamily="34" charset="0"/>
                <a:cs typeface="Arial" panose="020B0604020202020204" pitchFamily="34" charset="0"/>
              </a:rPr>
              <a:t>Marcos 14:22-24</a:t>
            </a:r>
          </a:p>
          <a:p>
            <a:pPr marL="114300" lvl="0" indent="0" algn="l" rtl="0">
              <a:spcBef>
                <a:spcPts val="1000"/>
              </a:spcBef>
              <a:spcAft>
                <a:spcPts val="0"/>
              </a:spcAft>
              <a:buSzPts val="1800"/>
              <a:buNone/>
            </a:pPr>
            <a:r>
              <a:rPr lang="en-US" sz="3200" dirty="0">
                <a:solidFill>
                  <a:schemeClr val="accent4"/>
                </a:solidFill>
                <a:latin typeface="Arial" panose="020B0604020202020204" pitchFamily="34" charset="0"/>
                <a:cs typeface="Arial" panose="020B0604020202020204" pitchFamily="34" charset="0"/>
              </a:rPr>
              <a:t>Lucas 22:17-20</a:t>
            </a:r>
          </a:p>
          <a:p>
            <a:pPr marL="114300" lvl="0" indent="0" algn="l" rtl="0">
              <a:spcBef>
                <a:spcPts val="1000"/>
              </a:spcBef>
              <a:spcAft>
                <a:spcPts val="0"/>
              </a:spcAft>
              <a:buSzPts val="1800"/>
              <a:buNone/>
            </a:pPr>
            <a:r>
              <a:rPr lang="en-US" sz="3200" dirty="0">
                <a:solidFill>
                  <a:schemeClr val="accent4"/>
                </a:solidFill>
                <a:latin typeface="Arial" panose="020B0604020202020204" pitchFamily="34" charset="0"/>
                <a:cs typeface="Arial" panose="020B0604020202020204" pitchFamily="34" charset="0"/>
              </a:rPr>
              <a:t>1 </a:t>
            </a:r>
            <a:r>
              <a:rPr lang="en-US" sz="3200" dirty="0" err="1">
                <a:solidFill>
                  <a:schemeClr val="accent4"/>
                </a:solidFill>
                <a:latin typeface="Arial" panose="020B0604020202020204" pitchFamily="34" charset="0"/>
                <a:cs typeface="Arial" panose="020B0604020202020204" pitchFamily="34" charset="0"/>
              </a:rPr>
              <a:t>Corintios</a:t>
            </a:r>
            <a:r>
              <a:rPr lang="en-US" sz="3200" dirty="0">
                <a:solidFill>
                  <a:schemeClr val="accent4"/>
                </a:solidFill>
                <a:latin typeface="Arial" panose="020B0604020202020204" pitchFamily="34" charset="0"/>
                <a:cs typeface="Arial" panose="020B0604020202020204" pitchFamily="34" charset="0"/>
              </a:rPr>
              <a:t> 11:23-27</a:t>
            </a:r>
          </a:p>
        </p:txBody>
      </p:sp>
      <p:pic>
        <p:nvPicPr>
          <p:cNvPr id="199" name="Google Shape;199;p14" descr="Screen Clipping"/>
          <p:cNvPicPr preferRelativeResize="0"/>
          <p:nvPr/>
        </p:nvPicPr>
        <p:blipFill rotWithShape="1">
          <a:blip r:embed="rId3"/>
          <a:srcRect l="7249" r="2905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4"/>
        <p:cNvGrpSpPr/>
        <p:nvPr/>
      </p:nvGrpSpPr>
      <p:grpSpPr>
        <a:xfrm>
          <a:off x="0" y="0"/>
          <a:ext cx="0" cy="0"/>
          <a:chOff x="0" y="0"/>
          <a:chExt cx="0" cy="0"/>
        </a:xfrm>
      </p:grpSpPr>
      <p:sp useBgFill="1">
        <p:nvSpPr>
          <p:cNvPr id="211" name="Rectangle 21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Google Shape;205;p15"/>
          <p:cNvSpPr txBox="1">
            <a:spLocks noGrp="1"/>
          </p:cNvSpPr>
          <p:nvPr>
            <p:ph type="title"/>
          </p:nvPr>
        </p:nvSpPr>
        <p:spPr>
          <a:xfrm>
            <a:off x="107950" y="1575435"/>
            <a:ext cx="4058920" cy="403923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Mateo 26:26-29</a:t>
            </a:r>
            <a:r>
              <a:rPr lang="en-US" b="1">
                <a:solidFill>
                  <a:srgbClr val="FFFFFF"/>
                </a:solidFill>
                <a:latin typeface="Arial Black" panose="020B0A04020102020204" charset="0"/>
                <a:ea typeface="Calibri" panose="020F0502020204030204"/>
                <a:cs typeface="Arial Black" panose="020B0A04020102020204" charset="0"/>
                <a:sym typeface="Calibri" panose="020F0502020204030204"/>
              </a:rPr>
              <a:t> </a:t>
            </a:r>
            <a:endParaRPr lang="en-US">
              <a:solidFill>
                <a:srgbClr val="FFFFFF"/>
              </a:solidFill>
              <a:latin typeface="Arial Black" panose="020B0A04020102020204" charset="0"/>
              <a:cs typeface="Arial Black" panose="020B0A04020102020204" charset="0"/>
            </a:endParaRPr>
          </a:p>
        </p:txBody>
      </p:sp>
      <p:sp>
        <p:nvSpPr>
          <p:cNvPr id="215" name="Arc 21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 name="Google Shape;206;p15"/>
          <p:cNvSpPr txBox="1">
            <a:spLocks noGrp="1"/>
          </p:cNvSpPr>
          <p:nvPr>
            <p:ph type="body" idx="1"/>
          </p:nvPr>
        </p:nvSpPr>
        <p:spPr>
          <a:xfrm>
            <a:off x="4447308" y="319088"/>
            <a:ext cx="6906491" cy="5857875"/>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60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Mientras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comían</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y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bendijo</a:t>
            </a:r>
            <a:r>
              <a:rPr lang="en-US" dirty="0">
                <a:latin typeface="Arial" panose="020B0604020202020204" pitchFamily="34" charset="0"/>
                <a:ea typeface="Calibri" panose="020F0502020204030204"/>
                <a:cs typeface="Arial" panose="020B0604020202020204" pitchFamily="34" charset="0"/>
                <a:sym typeface="Calibri" panose="020F0502020204030204"/>
              </a:rPr>
              <a:t>; luego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se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 sus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discípulos</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“Tomen,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entregó</a:t>
            </a:r>
            <a:r>
              <a:rPr lang="en-US" dirty="0">
                <a:latin typeface="Arial" panose="020B0604020202020204" pitchFamily="34" charset="0"/>
                <a:ea typeface="Calibri" panose="020F0502020204030204"/>
                <a:cs typeface="Arial" panose="020B0604020202020204" pitchFamily="34" charset="0"/>
                <a:sym typeface="Calibri" panose="020F0502020204030204"/>
              </a:rPr>
              <a:t> a sus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discípulos</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“Beban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del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que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muchos</a:t>
            </a:r>
            <a:r>
              <a:rPr lang="en-US" dirty="0">
                <a:latin typeface="Arial" panose="020B0604020202020204" pitchFamily="34" charset="0"/>
                <a:ea typeface="Calibri" panose="020F0502020204030204"/>
                <a:cs typeface="Arial" panose="020B0604020202020204" pitchFamily="34" charset="0"/>
                <a:sym typeface="Calibri" panose="020F0502020204030204"/>
              </a:rPr>
              <a:t>, para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perdón</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digo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desde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volveré</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beber</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fruto</a:t>
            </a:r>
            <a:r>
              <a:rPr lang="en-US" dirty="0">
                <a:latin typeface="Arial" panose="020B0604020202020204" pitchFamily="34" charset="0"/>
                <a:ea typeface="Calibri" panose="020F0502020204030204"/>
                <a:cs typeface="Arial" panose="020B0604020202020204" pitchFamily="34" charset="0"/>
                <a:sym typeface="Calibri" panose="020F0502020204030204"/>
              </a:rPr>
              <a:t> de la vid, hasta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día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vino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a:latin typeface="Arial" panose="020B0604020202020204" pitchFamily="34" charset="0"/>
                <a:cs typeface="Arial" panose="020B0604020202020204" pitchFamily="34" charset="0"/>
              </a:rPr>
              <a:t>R</a:t>
            </a:r>
            <a:r>
              <a:rPr lang="en-US" dirty="0">
                <a:latin typeface="Arial" panose="020B0604020202020204" pitchFamily="34" charset="0"/>
                <a:ea typeface="Calibri" panose="020F0502020204030204"/>
                <a:cs typeface="Arial" panose="020B0604020202020204" pitchFamily="34" charset="0"/>
                <a:sym typeface="Calibri" panose="020F0502020204030204"/>
              </a:rPr>
              <a:t>eino de mi Padre.</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b293faa54_0_1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12" name="Google Shape;212;g2eb293faa54_0_126"/>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213" name="Google Shape;213;g2eb293faa54_0_126"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14" name="Google Shape;214;g2eb293faa54_0_126"/>
          <p:cNvSpPr txBox="1"/>
          <p:nvPr/>
        </p:nvSpPr>
        <p:spPr>
          <a:xfrm>
            <a:off x="3206497" y="1460358"/>
            <a:ext cx="8141188" cy="30467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rPr>
              <a:t>Mateo 26:26-29</a:t>
            </a:r>
            <a:endParaRPr lang="en-US" sz="40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lnSpc>
                <a:spcPct val="100000"/>
              </a:lnSpc>
              <a:spcBef>
                <a:spcPts val="0"/>
              </a:spcBef>
              <a:spcAft>
                <a:spcPts val="0"/>
              </a:spcAft>
              <a:buClr>
                <a:schemeClr val="dk1"/>
              </a:buClr>
              <a:buSzPts val="1100"/>
              <a:buFont typeface="Arial" panose="020B0604020202020204"/>
              <a:buNone/>
            </a:pP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les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dio</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Jesús primero a sus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discípulos</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y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dijo</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sobre</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eso</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useBgFill="1">
        <p:nvSpPr>
          <p:cNvPr id="226" name="Rectangle 225"/>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Google Shape;220;p16"/>
          <p:cNvSpPr txBox="1">
            <a:spLocks noGrp="1"/>
          </p:cNvSpPr>
          <p:nvPr>
            <p:ph type="title"/>
          </p:nvPr>
        </p:nvSpPr>
        <p:spPr>
          <a:xfrm>
            <a:off x="156210" y="1153795"/>
            <a:ext cx="373126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Mateo 26:26-29</a:t>
            </a:r>
            <a:r>
              <a:rPr lang="en-US" b="1">
                <a:solidFill>
                  <a:srgbClr val="FFFFFF"/>
                </a:solidFill>
                <a:latin typeface="Arial Black" panose="020B0A04020102020204" charset="0"/>
                <a:ea typeface="Calibri" panose="020F0502020204030204"/>
                <a:cs typeface="Arial Black" panose="020B0A04020102020204" charset="0"/>
                <a:sym typeface="Calibri" panose="020F0502020204030204"/>
              </a:rPr>
              <a:t> </a:t>
            </a:r>
            <a:endParaRPr lang="en-US">
              <a:solidFill>
                <a:srgbClr val="FFFFFF"/>
              </a:solidFill>
              <a:latin typeface="Arial Black" panose="020B0A04020102020204" charset="0"/>
              <a:cs typeface="Arial Black" panose="020B0A04020102020204" charset="0"/>
            </a:endParaRPr>
          </a:p>
        </p:txBody>
      </p:sp>
      <p:sp>
        <p:nvSpPr>
          <p:cNvPr id="230" name="Arc 229"/>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Google Shape;221;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60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Mientras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comían</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y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bendijo</a:t>
            </a:r>
            <a:r>
              <a:rPr lang="en-US" dirty="0">
                <a:latin typeface="Arial" panose="020B0604020202020204" pitchFamily="34" charset="0"/>
                <a:ea typeface="Calibri" panose="020F0502020204030204"/>
                <a:cs typeface="Arial" panose="020B0604020202020204" pitchFamily="34" charset="0"/>
                <a:sym typeface="Calibri" panose="020F0502020204030204"/>
              </a:rPr>
              <a:t>; luego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se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 sus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discípulos</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b="1" u="sng" dirty="0">
                <a:latin typeface="Arial" panose="020B0604020202020204" pitchFamily="34" charset="0"/>
                <a:ea typeface="Calibri" panose="020F0502020204030204"/>
                <a:cs typeface="Arial" panose="020B0604020202020204" pitchFamily="34" charset="0"/>
                <a:sym typeface="Calibri" panose="020F0502020204030204"/>
              </a:rPr>
              <a:t>“Tomen, </a:t>
            </a:r>
            <a:r>
              <a:rPr lang="en-US" b="1" u="sng" dirty="0" err="1">
                <a:latin typeface="Arial" panose="020B0604020202020204" pitchFamily="34" charset="0"/>
                <a:ea typeface="Calibri" panose="020F0502020204030204"/>
                <a:cs typeface="Arial" panose="020B0604020202020204" pitchFamily="34" charset="0"/>
                <a:sym typeface="Calibri" panose="020F0502020204030204"/>
              </a:rPr>
              <a:t>coman</a:t>
            </a:r>
            <a:r>
              <a:rPr lang="en-US" b="1" u="sng" dirty="0">
                <a:latin typeface="Arial" panose="020B0604020202020204" pitchFamily="34" charset="0"/>
                <a:ea typeface="Calibri" panose="020F0502020204030204"/>
                <a:cs typeface="Arial" panose="020B0604020202020204" pitchFamily="34" charset="0"/>
                <a:sym typeface="Calibri" panose="020F0502020204030204"/>
              </a:rPr>
              <a:t>; </a:t>
            </a:r>
            <a:r>
              <a:rPr lang="en-US" b="1" u="sng"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b="1" u="sng" dirty="0">
                <a:latin typeface="Arial" panose="020B0604020202020204" pitchFamily="34" charset="0"/>
                <a:ea typeface="Calibri" panose="020F0502020204030204"/>
                <a:cs typeface="Arial" panose="020B0604020202020204" pitchFamily="34" charset="0"/>
                <a:sym typeface="Calibri" panose="020F0502020204030204"/>
              </a:rPr>
              <a:t> es mi </a:t>
            </a:r>
            <a:r>
              <a:rPr lang="en-US" b="1" u="sng"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b="1" u="sng" dirty="0">
                <a:latin typeface="Arial" panose="020B0604020202020204" pitchFamily="34" charset="0"/>
                <a:ea typeface="Calibri" panose="020F0502020204030204"/>
                <a:cs typeface="Arial" panose="020B0604020202020204" pitchFamily="34" charset="0"/>
                <a:sym typeface="Calibri" panose="020F0502020204030204"/>
              </a:rPr>
              <a:t>.”</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entregó</a:t>
            </a:r>
            <a:r>
              <a:rPr lang="en-US" dirty="0">
                <a:latin typeface="Arial" panose="020B0604020202020204" pitchFamily="34" charset="0"/>
                <a:ea typeface="Calibri" panose="020F0502020204030204"/>
                <a:cs typeface="Arial" panose="020B0604020202020204" pitchFamily="34" charset="0"/>
                <a:sym typeface="Calibri" panose="020F0502020204030204"/>
              </a:rPr>
              <a:t> a sus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discípulos</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“Beban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del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que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muchos</a:t>
            </a:r>
            <a:r>
              <a:rPr lang="en-US" dirty="0">
                <a:latin typeface="Arial" panose="020B0604020202020204" pitchFamily="34" charset="0"/>
                <a:ea typeface="Calibri" panose="020F0502020204030204"/>
                <a:cs typeface="Arial" panose="020B0604020202020204" pitchFamily="34" charset="0"/>
                <a:sym typeface="Calibri" panose="020F0502020204030204"/>
              </a:rPr>
              <a:t>, para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perdón</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digo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desde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volveré</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beber</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fruto</a:t>
            </a:r>
            <a:r>
              <a:rPr lang="en-US" dirty="0">
                <a:latin typeface="Arial" panose="020B0604020202020204" pitchFamily="34" charset="0"/>
                <a:ea typeface="Calibri" panose="020F0502020204030204"/>
                <a:cs typeface="Arial" panose="020B0604020202020204" pitchFamily="34" charset="0"/>
                <a:sym typeface="Calibri" panose="020F0502020204030204"/>
              </a:rPr>
              <a:t> de la vid, hasta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día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vino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reino</a:t>
            </a:r>
            <a:r>
              <a:rPr lang="en-US" dirty="0">
                <a:latin typeface="Arial" panose="020B0604020202020204" pitchFamily="34" charset="0"/>
                <a:ea typeface="Calibri" panose="020F0502020204030204"/>
                <a:cs typeface="Arial" panose="020B0604020202020204" pitchFamily="34" charset="0"/>
                <a:sym typeface="Calibri" panose="020F0502020204030204"/>
              </a:rPr>
              <a:t> de mi Padre.</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g2f34200a32f_0_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7" name="Google Shape;227;g2f34200a32f_0_88"/>
          <p:cNvPicPr preferRelativeResize="0"/>
          <p:nvPr/>
        </p:nvPicPr>
        <p:blipFill rotWithShape="1">
          <a:blip r:embed="rId3"/>
          <a:srcRect/>
          <a:stretch>
            <a:fillRect/>
          </a:stretch>
        </p:blipFill>
        <p:spPr>
          <a:xfrm>
            <a:off x="80900" y="1622614"/>
            <a:ext cx="3125597" cy="3218436"/>
          </a:xfrm>
          <a:prstGeom prst="rect">
            <a:avLst/>
          </a:prstGeom>
          <a:noFill/>
          <a:ln>
            <a:noFill/>
          </a:ln>
          <a:effectLst>
            <a:outerShdw blurRad="50800" dist="38100" dir="2700000" algn="tl" rotWithShape="0">
              <a:srgbClr val="000000">
                <a:alpha val="40000"/>
              </a:srgbClr>
            </a:outerShdw>
          </a:effectLst>
        </p:spPr>
      </p:pic>
      <p:pic>
        <p:nvPicPr>
          <p:cNvPr id="228" name="Google Shape;228;g2f34200a32f_0_88"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29" name="Google Shape;229;g2f34200a32f_0_88"/>
          <p:cNvSpPr txBox="1"/>
          <p:nvPr/>
        </p:nvSpPr>
        <p:spPr>
          <a:xfrm>
            <a:off x="3116016" y="2157094"/>
            <a:ext cx="8083990" cy="21494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rPr>
              <a:t>Mateo 26:26-29</a:t>
            </a:r>
            <a:endParaRPr lang="en-US" sz="40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endParaRPr>
          </a:p>
          <a:p>
            <a:pPr marL="0" marR="0" lvl="0" indent="0" rtl="0">
              <a:lnSpc>
                <a:spcPct val="100000"/>
              </a:lnSpc>
              <a:spcBef>
                <a:spcPts val="0"/>
              </a:spcBef>
              <a:spcAft>
                <a:spcPts val="0"/>
              </a:spcAft>
              <a:buClr>
                <a:schemeClr val="dk1"/>
              </a:buClr>
              <a:buSzPts val="1100"/>
              <a:buFont typeface="Arial" panose="020B0604020202020204"/>
              <a:buNone/>
            </a:pP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¿Para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fue</a:t>
            </a:r>
            <a:r>
              <a:rPr lang="en-US" sz="4400" b="1"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derramada</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sangre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de Jesús?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srcRect/>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4"/>
        <p:cNvGrpSpPr/>
        <p:nvPr/>
      </p:nvGrpSpPr>
      <p:grpSpPr>
        <a:xfrm>
          <a:off x="0" y="0"/>
          <a:ext cx="0" cy="0"/>
          <a:chOff x="0" y="0"/>
          <a:chExt cx="0" cy="0"/>
        </a:xfrm>
      </p:grpSpPr>
      <p:sp useBgFill="1">
        <p:nvSpPr>
          <p:cNvPr id="241" name="Rectangle 240"/>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Google Shape;235;p17"/>
          <p:cNvSpPr txBox="1">
            <a:spLocks noGrp="1"/>
          </p:cNvSpPr>
          <p:nvPr>
            <p:ph type="title"/>
          </p:nvPr>
        </p:nvSpPr>
        <p:spPr>
          <a:xfrm>
            <a:off x="107950" y="1153795"/>
            <a:ext cx="3779520"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Mateo 26:26-29 </a:t>
            </a:r>
          </a:p>
        </p:txBody>
      </p:sp>
      <p:sp>
        <p:nvSpPr>
          <p:cNvPr id="245" name="Arc 244"/>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6" name="Google Shape;236;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60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Mientras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comían</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y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bendijo</a:t>
            </a:r>
            <a:r>
              <a:rPr lang="en-US" dirty="0">
                <a:latin typeface="Arial" panose="020B0604020202020204" pitchFamily="34" charset="0"/>
                <a:ea typeface="Calibri" panose="020F0502020204030204"/>
                <a:cs typeface="Arial" panose="020B0604020202020204" pitchFamily="34" charset="0"/>
                <a:sym typeface="Calibri" panose="020F0502020204030204"/>
              </a:rPr>
              <a:t>; luego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se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 sus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discípulos</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“Tomen,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entregó</a:t>
            </a:r>
            <a:r>
              <a:rPr lang="en-US" dirty="0">
                <a:latin typeface="Arial" panose="020B0604020202020204" pitchFamily="34" charset="0"/>
                <a:ea typeface="Calibri" panose="020F0502020204030204"/>
                <a:cs typeface="Arial" panose="020B0604020202020204" pitchFamily="34" charset="0"/>
                <a:sym typeface="Calibri" panose="020F0502020204030204"/>
              </a:rPr>
              <a:t> a sus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discípulos</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“Beban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del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que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muchos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b="1" u="sng" dirty="0">
                <a:latin typeface="Arial" panose="020B0604020202020204" pitchFamily="34" charset="0"/>
                <a:ea typeface="Calibri" panose="020F0502020204030204"/>
                <a:cs typeface="Arial" panose="020B0604020202020204" pitchFamily="34" charset="0"/>
                <a:sym typeface="Calibri" panose="020F0502020204030204"/>
              </a:rPr>
              <a:t>para </a:t>
            </a:r>
            <a:r>
              <a:rPr lang="en-US" b="1" u="sng" dirty="0" err="1">
                <a:latin typeface="Arial" panose="020B0604020202020204" pitchFamily="34" charset="0"/>
                <a:ea typeface="Calibri" panose="020F0502020204030204"/>
                <a:cs typeface="Arial" panose="020B0604020202020204" pitchFamily="34" charset="0"/>
                <a:sym typeface="Calibri" panose="020F0502020204030204"/>
              </a:rPr>
              <a:t>perdón</a:t>
            </a:r>
            <a:r>
              <a:rPr lang="en-US" b="1" u="sng" dirty="0">
                <a:latin typeface="Arial" panose="020B0604020202020204" pitchFamily="34" charset="0"/>
                <a:ea typeface="Calibri" panose="020F0502020204030204"/>
                <a:cs typeface="Arial" panose="020B0604020202020204" pitchFamily="34" charset="0"/>
                <a:sym typeface="Calibri" panose="020F0502020204030204"/>
              </a:rPr>
              <a:t> de </a:t>
            </a:r>
            <a:r>
              <a:rPr lang="en-US" b="1" u="sng" dirty="0" err="1">
                <a:latin typeface="Arial" panose="020B0604020202020204" pitchFamily="34" charset="0"/>
                <a:ea typeface="Calibri" panose="020F0502020204030204"/>
                <a:cs typeface="Arial" panose="020B0604020202020204" pitchFamily="34" charset="0"/>
                <a:sym typeface="Calibri" panose="020F0502020204030204"/>
              </a:rPr>
              <a:t>los</a:t>
            </a:r>
            <a:r>
              <a:rPr lang="en-US" b="1" u="sng" dirty="0">
                <a:latin typeface="Arial" panose="020B0604020202020204" pitchFamily="34" charset="0"/>
                <a:ea typeface="Calibri" panose="020F0502020204030204"/>
                <a:cs typeface="Arial" panose="020B0604020202020204" pitchFamily="34" charset="0"/>
                <a:sym typeface="Calibri" panose="020F0502020204030204"/>
              </a:rPr>
              <a:t> </a:t>
            </a:r>
            <a:r>
              <a:rPr lang="en-US" b="1" u="sng" dirty="0" err="1">
                <a:latin typeface="Arial" panose="020B0604020202020204" pitchFamily="34" charset="0"/>
                <a:ea typeface="Calibri" panose="020F0502020204030204"/>
                <a:cs typeface="Arial" panose="020B0604020202020204" pitchFamily="34" charset="0"/>
                <a:sym typeface="Calibri" panose="020F0502020204030204"/>
              </a:rPr>
              <a:t>pecados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digo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desde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ahora</a:t>
            </a:r>
            <a:r>
              <a:rPr lang="en-US" dirty="0">
                <a:latin typeface="Arial" panose="020B0604020202020204" pitchFamily="34" charset="0"/>
                <a:ea typeface="Calibri" panose="020F0502020204030204"/>
                <a:cs typeface="Arial" panose="020B0604020202020204" pitchFamily="34" charset="0"/>
                <a:sym typeface="Calibri" panose="020F0502020204030204"/>
              </a:rPr>
              <a:t>,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volveré</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beber</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fruto</a:t>
            </a:r>
            <a:r>
              <a:rPr lang="en-US" dirty="0">
                <a:latin typeface="Arial" panose="020B0604020202020204" pitchFamily="34" charset="0"/>
                <a:ea typeface="Calibri" panose="020F0502020204030204"/>
                <a:cs typeface="Arial" panose="020B0604020202020204" pitchFamily="34" charset="0"/>
                <a:sym typeface="Calibri" panose="020F0502020204030204"/>
              </a:rPr>
              <a:t> de la vid, hasta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día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vino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reino</a:t>
            </a:r>
            <a:r>
              <a:rPr lang="en-US" dirty="0">
                <a:latin typeface="Arial" panose="020B0604020202020204" pitchFamily="34" charset="0"/>
                <a:ea typeface="Calibri" panose="020F0502020204030204"/>
                <a:cs typeface="Arial" panose="020B0604020202020204" pitchFamily="34" charset="0"/>
                <a:sym typeface="Calibri" panose="020F0502020204030204"/>
              </a:rPr>
              <a:t> de mi Padre.</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2f32f06a222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42" name="Google Shape;242;g2f32f06a222_0_4" descr="How To Easily Facilitate Communion At Your Church – CMG | Church Motion  Graphics"/>
          <p:cNvPicPr preferRelativeResize="0"/>
          <p:nvPr/>
        </p:nvPicPr>
        <p:blipFill rotWithShape="1">
          <a:blip r:embed="rId3"/>
          <a:srcRect/>
          <a:stretch>
            <a:fillRect/>
          </a:stretch>
        </p:blipFill>
        <p:spPr>
          <a:xfrm>
            <a:off x="2126299" y="721518"/>
            <a:ext cx="9626600" cy="54149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7"/>
        <p:cNvGrpSpPr/>
        <p:nvPr/>
      </p:nvGrpSpPr>
      <p:grpSpPr>
        <a:xfrm>
          <a:off x="0" y="0"/>
          <a:ext cx="0" cy="0"/>
          <a:chOff x="0" y="0"/>
          <a:chExt cx="0" cy="0"/>
        </a:xfrm>
      </p:grpSpPr>
      <p:sp useBgFill="1">
        <p:nvSpPr>
          <p:cNvPr id="254" name="Rectangle 25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Google Shape;248;p18"/>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Romanos 6:22-23</a:t>
            </a:r>
            <a:r>
              <a:rPr lang="en-US" b="1">
                <a:solidFill>
                  <a:srgbClr val="FFFFFF"/>
                </a:solidFill>
                <a:latin typeface="Arial Black" panose="020B0A04020102020204" charset="0"/>
                <a:ea typeface="Calibri" panose="020F0502020204030204"/>
                <a:cs typeface="Arial Black" panose="020B0A04020102020204" charset="0"/>
                <a:sym typeface="Calibri" panose="020F0502020204030204"/>
              </a:rPr>
              <a:t> </a:t>
            </a:r>
            <a:endParaRPr lang="en-US">
              <a:solidFill>
                <a:srgbClr val="FFFFFF"/>
              </a:solidFill>
              <a:latin typeface="Arial Black" panose="020B0A04020102020204" charset="0"/>
              <a:cs typeface="Arial Black" panose="020B0A04020102020204" charset="0"/>
            </a:endParaRPr>
          </a:p>
        </p:txBody>
      </p:sp>
      <p:sp>
        <p:nvSpPr>
          <p:cNvPr id="258" name="Arc 25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9" name="Google Shape;249;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Pero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liberados</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pecado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hechos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siervos</a:t>
            </a:r>
            <a:r>
              <a:rPr lang="en-US" dirty="0">
                <a:latin typeface="Arial" panose="020B0604020202020204" pitchFamily="34" charset="0"/>
                <a:ea typeface="Calibri" panose="020F0502020204030204"/>
                <a:cs typeface="Arial" panose="020B0604020202020204" pitchFamily="34" charset="0"/>
                <a:sym typeface="Calibri" panose="020F0502020204030204"/>
              </a:rPr>
              <a:t> de Dios,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provecho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obtienen</a:t>
            </a:r>
            <a:r>
              <a:rPr lang="en-US" dirty="0">
                <a:latin typeface="Arial" panose="020B0604020202020204" pitchFamily="34" charset="0"/>
                <a:ea typeface="Calibri" panose="020F0502020204030204"/>
                <a:cs typeface="Arial" panose="020B0604020202020204" pitchFamily="34" charset="0"/>
                <a:sym typeface="Calibri" panose="020F0502020204030204"/>
              </a:rPr>
              <a:t> es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santificación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cuya</a:t>
            </a:r>
            <a:r>
              <a:rPr lang="en-US" dirty="0">
                <a:latin typeface="Arial" panose="020B0604020202020204" pitchFamily="34" charset="0"/>
                <a:ea typeface="Calibri" panose="020F0502020204030204"/>
                <a:cs typeface="Arial" panose="020B0604020202020204" pitchFamily="34" charset="0"/>
                <a:sym typeface="Calibri" panose="020F0502020204030204"/>
              </a:rPr>
              <a:t> meta final es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vida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eterna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paga</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pecado</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pero</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dádiva</a:t>
            </a:r>
            <a:r>
              <a:rPr lang="en-US" dirty="0">
                <a:latin typeface="Arial" panose="020B0604020202020204" pitchFamily="34" charset="0"/>
                <a:ea typeface="Calibri" panose="020F0502020204030204"/>
                <a:cs typeface="Arial" panose="020B0604020202020204" pitchFamily="34" charset="0"/>
                <a:sym typeface="Calibri" panose="020F0502020204030204"/>
              </a:rPr>
              <a:t> de Dios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vida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eterna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Cristo</a:t>
            </a:r>
            <a:r>
              <a:rPr lang="es-CO" alt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a:latin typeface="Arial" panose="020B0604020202020204" pitchFamily="34" charset="0"/>
                <a:ea typeface="Calibri" panose="020F0502020204030204"/>
                <a:cs typeface="Arial" panose="020B0604020202020204" pitchFamily="34" charset="0"/>
                <a:sym typeface="Calibri" panose="020F0502020204030204"/>
              </a:rPr>
              <a:t>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nuestro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a:t>
            </a:r>
            <a:r>
              <a:rPr lang="en-US" sz="4000" dirty="0">
                <a:latin typeface="Calibri" panose="020F0502020204030204"/>
                <a:ea typeface="Calibri" panose="020F0502020204030204"/>
                <a:cs typeface="Calibri" panose="020F0502020204030204"/>
                <a:sym typeface="Calibri" panose="020F0502020204030204"/>
              </a:rPr>
              <a:t> </a:t>
            </a:r>
            <a:endParaRPr lang="en-US" sz="4000" dirty="0">
              <a:latin typeface="Times New Roman" panose="02020603050405020304"/>
              <a:ea typeface="Times New Roman" panose="02020603050405020304"/>
              <a:cs typeface="Times New Roman" panose="02020603050405020304"/>
              <a:sym typeface="Times New Roman" panose="02020603050405020304"/>
            </a:endParaRPr>
          </a:p>
          <a:p>
            <a:pPr marL="114300" lvl="0" indent="0" algn="l" rtl="0">
              <a:spcBef>
                <a:spcPts val="1000"/>
              </a:spcBef>
              <a:spcAft>
                <a:spcPts val="0"/>
              </a:spcAft>
              <a:buSzPts val="1800"/>
              <a:buNone/>
            </a:pPr>
            <a:endParaRPr lang="en-US"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4"/>
        <p:cNvGrpSpPr/>
        <p:nvPr/>
      </p:nvGrpSpPr>
      <p:grpSpPr>
        <a:xfrm>
          <a:off x="0" y="0"/>
          <a:ext cx="0" cy="0"/>
          <a:chOff x="0" y="0"/>
          <a:chExt cx="0" cy="0"/>
        </a:xfrm>
      </p:grpSpPr>
      <p:sp useBgFill="1">
        <p:nvSpPr>
          <p:cNvPr id="270" name="Rectangle 26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Google Shape;255;p19"/>
          <p:cNvSpPr txBox="1">
            <a:spLocks noGrp="1"/>
          </p:cNvSpPr>
          <p:nvPr>
            <p:ph type="title"/>
          </p:nvPr>
        </p:nvSpPr>
        <p:spPr>
          <a:xfrm>
            <a:off x="638810" y="652145"/>
            <a:ext cx="10158730" cy="1610995"/>
          </a:xfrm>
          <a:prstGeom prst="rect">
            <a:avLst/>
          </a:prstGeom>
        </p:spPr>
        <p:txBody>
          <a:bodyPr spcFirstLastPara="1" vert="horz" lIns="91440" tIns="45720" rIns="91440" bIns="45720" rtlCol="0" anchor="ctr" anchorCtr="0">
            <a:normAutofit fontScale="90000"/>
          </a:bodyPr>
          <a:lstStyle/>
          <a:p>
            <a:pPr marL="0" lvl="0" indent="0" algn="l">
              <a:spcBef>
                <a:spcPct val="0"/>
              </a:spcBef>
              <a:spcAft>
                <a:spcPts val="0"/>
              </a:spcAft>
              <a:buClr>
                <a:schemeClr val="dk1"/>
              </a:buClr>
              <a:buSzPts val="1800"/>
            </a:pP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Qué</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 </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beneficios</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 </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reciben</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 </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en</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 la Santa Cena </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los</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 </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comulgantes</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 </a:t>
            </a:r>
            <a:r>
              <a:rPr lang="en-US" sz="4890" b="1" kern="1200" dirty="0" err="1">
                <a:solidFill>
                  <a:schemeClr val="accent4"/>
                </a:solidFill>
                <a:latin typeface="Arial Black" panose="020B0A04020102020204" charset="0"/>
                <a:ea typeface="+mj-ea"/>
                <a:cs typeface="Arial Black" panose="020B0A04020102020204" charset="0"/>
                <a:sym typeface="Calibri" panose="020F0502020204030204"/>
              </a:rPr>
              <a:t>creyentes</a:t>
            </a:r>
            <a:r>
              <a:rPr lang="en-US" sz="4890" b="1" kern="1200" dirty="0">
                <a:solidFill>
                  <a:schemeClr val="accent4"/>
                </a:solidFill>
                <a:latin typeface="Arial Black" panose="020B0A04020102020204" charset="0"/>
                <a:ea typeface="+mj-ea"/>
                <a:cs typeface="Arial Black" panose="020B0A04020102020204" charset="0"/>
                <a:sym typeface="Calibri" panose="020F0502020204030204"/>
              </a:rPr>
              <a:t>?</a:t>
            </a:r>
            <a:r>
              <a:rPr lang="es-CO" altLang="en-US" sz="3110" b="1" kern="1200" dirty="0">
                <a:solidFill>
                  <a:schemeClr val="accent4"/>
                </a:solidFill>
                <a:latin typeface="Arial Black" panose="020B0A04020102020204" charset="0"/>
                <a:ea typeface="+mj-ea"/>
                <a:cs typeface="Arial Black" panose="020B0A04020102020204" charset="0"/>
                <a:sym typeface="Calibri" panose="020F0502020204030204"/>
              </a:rPr>
              <a:t>(</a:t>
            </a:r>
            <a:r>
              <a:rPr lang="en-US" sz="3110" b="1" kern="1200" dirty="0">
                <a:solidFill>
                  <a:schemeClr val="accent4"/>
                </a:solidFill>
                <a:highlight>
                  <a:srgbClr val="FFFF00"/>
                </a:highlight>
                <a:latin typeface="Arial Black" panose="020B0A04020102020204" charset="0"/>
                <a:ea typeface="+mj-ea"/>
                <a:cs typeface="Arial Black" panose="020B0A04020102020204" charset="0"/>
                <a:sym typeface="Calibri" panose="020F0502020204030204"/>
              </a:rPr>
              <a:t>Proyecto Final</a:t>
            </a:r>
            <a:r>
              <a:rPr lang="en-US" sz="3110" b="1" kern="1200" dirty="0">
                <a:solidFill>
                  <a:schemeClr val="accent4"/>
                </a:solidFill>
                <a:latin typeface="Arial Black" panose="020B0A04020102020204" charset="0"/>
                <a:ea typeface="+mj-ea"/>
                <a:cs typeface="Arial Black" panose="020B0A04020102020204" charset="0"/>
                <a:sym typeface="Calibri" panose="020F0502020204030204"/>
              </a:rPr>
              <a:t>)</a:t>
            </a:r>
          </a:p>
        </p:txBody>
      </p:sp>
      <p:sp>
        <p:nvSpPr>
          <p:cNvPr id="256" name="Google Shape;256;p19"/>
          <p:cNvSpPr txBox="1">
            <a:spLocks noGrp="1"/>
          </p:cNvSpPr>
          <p:nvPr>
            <p:ph type="body" idx="1"/>
          </p:nvPr>
        </p:nvSpPr>
        <p:spPr>
          <a:xfrm>
            <a:off x="638810" y="1902143"/>
            <a:ext cx="10909935" cy="1029970"/>
          </a:xfrm>
          <a:prstGeom prst="rect">
            <a:avLst/>
          </a:prstGeom>
        </p:spPr>
        <p:txBody>
          <a:bodyPr spcFirstLastPara="1" vert="horz" lIns="91440" tIns="45720" rIns="91440" bIns="45720" rtlCol="0" anchor="ctr" anchorCtr="0">
            <a:noAutofit/>
          </a:bodyPr>
          <a:lstStyle/>
          <a:p>
            <a:pPr marL="0" lvl="0" indent="0" algn="ctr">
              <a:spcAft>
                <a:spcPts val="0"/>
              </a:spcAft>
              <a:buSzPts val="1800"/>
              <a:buNone/>
            </a:pPr>
            <a:r>
              <a:rPr lang="es-CO" altLang="en-US" sz="1300" kern="1200" dirty="0">
                <a:solidFill>
                  <a:schemeClr val="tx1"/>
                </a:solidFill>
                <a:latin typeface="Arial" panose="020B0604020202020204" pitchFamily="34" charset="0"/>
                <a:ea typeface="+mn-ea"/>
                <a:cs typeface="Arial" panose="020B0604020202020204" pitchFamily="34" charset="0"/>
              </a:rPr>
              <a:t> </a:t>
            </a:r>
            <a:endParaRPr lang="en-US" sz="1300" kern="1200" dirty="0">
              <a:solidFill>
                <a:schemeClr val="tx1"/>
              </a:solidFill>
              <a:latin typeface="Arial" panose="020B0604020202020204" pitchFamily="34" charset="0"/>
              <a:ea typeface="+mn-ea"/>
              <a:cs typeface="Arial" panose="020B0604020202020204" pitchFamily="34" charset="0"/>
            </a:endParaRPr>
          </a:p>
          <a:p>
            <a:pPr marL="0" lvl="0" indent="0" algn="ctr">
              <a:spcAft>
                <a:spcPts val="0"/>
              </a:spcAft>
              <a:buSzPts val="1800"/>
              <a:buNone/>
            </a:pPr>
            <a:r>
              <a:rPr lang="en-US" sz="2700" kern="1200" dirty="0" err="1">
                <a:solidFill>
                  <a:schemeClr val="tx1"/>
                </a:solidFill>
                <a:latin typeface="Arial" panose="020B0604020202020204" pitchFamily="34" charset="0"/>
                <a:ea typeface="+mn-ea"/>
                <a:cs typeface="Arial" panose="020B0604020202020204" pitchFamily="34" charset="0"/>
              </a:rPr>
              <a:t>Perdón</a:t>
            </a:r>
            <a:r>
              <a:rPr lang="en-US" sz="2700" kern="1200" dirty="0">
                <a:solidFill>
                  <a:schemeClr val="tx1"/>
                </a:solidFill>
                <a:latin typeface="Arial" panose="020B0604020202020204" pitchFamily="34" charset="0"/>
                <a:ea typeface="+mn-ea"/>
                <a:cs typeface="Arial" panose="020B0604020202020204" pitchFamily="34" charset="0"/>
              </a:rPr>
              <a:t> de </a:t>
            </a:r>
            <a:r>
              <a:rPr lang="en-US" sz="2700" kern="1200" dirty="0" err="1">
                <a:solidFill>
                  <a:schemeClr val="tx1"/>
                </a:solidFill>
                <a:latin typeface="Arial" panose="020B0604020202020204" pitchFamily="34" charset="0"/>
                <a:ea typeface="+mn-ea"/>
                <a:cs typeface="Arial" panose="020B0604020202020204" pitchFamily="34" charset="0"/>
              </a:rPr>
              <a:t>pecados</a:t>
            </a:r>
            <a:r>
              <a:rPr lang="en-US" sz="2700" kern="1200" dirty="0">
                <a:solidFill>
                  <a:schemeClr val="tx1"/>
                </a:solidFill>
                <a:latin typeface="Arial" panose="020B0604020202020204" pitchFamily="34" charset="0"/>
                <a:ea typeface="+mn-ea"/>
                <a:cs typeface="Arial" panose="020B0604020202020204" pitchFamily="34" charset="0"/>
              </a:rPr>
              <a:t>, </a:t>
            </a:r>
            <a:r>
              <a:rPr lang="en-US" sz="2700" kern="1200" dirty="0" err="1">
                <a:solidFill>
                  <a:schemeClr val="tx1"/>
                </a:solidFill>
                <a:latin typeface="Arial" panose="020B0604020202020204" pitchFamily="34" charset="0"/>
                <a:ea typeface="+mn-ea"/>
                <a:cs typeface="Arial" panose="020B0604020202020204" pitchFamily="34" charset="0"/>
              </a:rPr>
              <a:t>salvación</a:t>
            </a:r>
            <a:r>
              <a:rPr lang="en-US" sz="2700" kern="1200" dirty="0">
                <a:solidFill>
                  <a:schemeClr val="tx1"/>
                </a:solidFill>
                <a:latin typeface="Arial" panose="020B0604020202020204" pitchFamily="34" charset="0"/>
                <a:ea typeface="+mn-ea"/>
                <a:cs typeface="Arial" panose="020B0604020202020204" pitchFamily="34" charset="0"/>
              </a:rPr>
              <a:t>, y </a:t>
            </a:r>
            <a:r>
              <a:rPr lang="en-US" sz="2700" kern="1200" dirty="0" err="1">
                <a:solidFill>
                  <a:schemeClr val="tx1"/>
                </a:solidFill>
                <a:latin typeface="Arial" panose="020B0604020202020204" pitchFamily="34" charset="0"/>
                <a:ea typeface="+mn-ea"/>
                <a:cs typeface="Arial" panose="020B0604020202020204" pitchFamily="34" charset="0"/>
              </a:rPr>
              <a:t>vida</a:t>
            </a:r>
            <a:r>
              <a:rPr lang="en-US" sz="2700" kern="1200" dirty="0">
                <a:solidFill>
                  <a:schemeClr val="tx1"/>
                </a:solidFill>
                <a:latin typeface="Arial" panose="020B0604020202020204" pitchFamily="34" charset="0"/>
                <a:ea typeface="+mn-ea"/>
                <a:cs typeface="Arial" panose="020B0604020202020204" pitchFamily="34" charset="0"/>
              </a:rPr>
              <a:t> </a:t>
            </a:r>
            <a:r>
              <a:rPr lang="en-US" sz="2700" kern="1200" dirty="0" err="1">
                <a:solidFill>
                  <a:schemeClr val="tx1"/>
                </a:solidFill>
                <a:latin typeface="Arial" panose="020B0604020202020204" pitchFamily="34" charset="0"/>
                <a:ea typeface="+mn-ea"/>
                <a:cs typeface="Arial" panose="020B0604020202020204" pitchFamily="34" charset="0"/>
              </a:rPr>
              <a:t>eterna</a:t>
            </a:r>
            <a:endParaRPr lang="en-US" sz="2700" kern="1200" dirty="0">
              <a:solidFill>
                <a:schemeClr val="tx1"/>
              </a:solidFill>
              <a:latin typeface="Arial" panose="020B0604020202020204" pitchFamily="34" charset="0"/>
              <a:ea typeface="+mn-ea"/>
              <a:cs typeface="Arial" panose="020B0604020202020204" pitchFamily="34" charset="0"/>
            </a:endParaRPr>
          </a:p>
        </p:txBody>
      </p:sp>
      <p:pic>
        <p:nvPicPr>
          <p:cNvPr id="257" name="Google Shape;257;p19" descr="La Santa Cena del Padre - UCKG Centro De Ayuda"/>
          <p:cNvPicPr preferRelativeResize="0"/>
          <p:nvPr/>
        </p:nvPicPr>
        <p:blipFill rotWithShape="1">
          <a:blip r:embed="rId3"/>
          <a:stretch>
            <a:fillRect/>
          </a:stretch>
        </p:blipFill>
        <p:spPr>
          <a:xfrm>
            <a:off x="2013585" y="3074035"/>
            <a:ext cx="8164830" cy="3475990"/>
          </a:xfrm>
          <a:prstGeom prst="rect">
            <a:avLst/>
          </a:prstGeom>
          <a:noFill/>
        </p:spPr>
      </p:pic>
      <p:pic>
        <p:nvPicPr>
          <p:cNvPr id="176" name="Google Shape;176;g2e8f58b83d9_0_98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2"/>
        <p:cNvGrpSpPr/>
        <p:nvPr/>
      </p:nvGrpSpPr>
      <p:grpSpPr>
        <a:xfrm>
          <a:off x="0" y="0"/>
          <a:ext cx="0" cy="0"/>
          <a:chOff x="0" y="0"/>
          <a:chExt cx="0" cy="0"/>
        </a:xfrm>
      </p:grpSpPr>
      <p:sp useBgFill="1">
        <p:nvSpPr>
          <p:cNvPr id="270" name="Rectangle 26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Google Shape;263;p20"/>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ts val="1800"/>
              <a:buNone/>
            </a:pPr>
            <a:r>
              <a:rPr lang="en-US" sz="4890" b="1">
                <a:solidFill>
                  <a:schemeClr val="accent4"/>
                </a:solidFill>
                <a:latin typeface="Arial Black" panose="020B0A04020102020204" charset="0"/>
                <a:ea typeface="Calibri" panose="020F0502020204030204"/>
                <a:cs typeface="Arial Black" panose="020B0A04020102020204" charset="0"/>
                <a:sym typeface="Calibri" panose="020F0502020204030204"/>
              </a:rPr>
              <a:t>Pasajes sobre la Santa Cena</a:t>
            </a:r>
          </a:p>
        </p:txBody>
      </p:sp>
      <p:sp>
        <p:nvSpPr>
          <p:cNvPr id="272"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Google Shape;264;p20"/>
          <p:cNvSpPr txBox="1">
            <a:spLocks noGrp="1"/>
          </p:cNvSpPr>
          <p:nvPr>
            <p:ph type="body" idx="1"/>
          </p:nvPr>
        </p:nvSpPr>
        <p:spPr>
          <a:xfrm>
            <a:off x="342900" y="2910840"/>
            <a:ext cx="4759960" cy="3282315"/>
          </a:xfrm>
          <a:prstGeom prst="rect">
            <a:avLst/>
          </a:prstGeom>
        </p:spPr>
        <p:txBody>
          <a:bodyPr spcFirstLastPara="1" lIns="91425" tIns="45700" rIns="91425" bIns="45700" anchorCtr="0">
            <a:normAutofit/>
          </a:bodyPr>
          <a:lstStyle/>
          <a:p>
            <a:pPr marL="114300" lvl="0" indent="0" algn="just" rtl="0">
              <a:spcBef>
                <a:spcPts val="1000"/>
              </a:spcBef>
              <a:spcAft>
                <a:spcPts val="0"/>
              </a:spcAft>
              <a:buSzPts val="1800"/>
              <a:buNone/>
            </a:pPr>
            <a:r>
              <a:rPr lang="en-US" sz="3200">
                <a:solidFill>
                  <a:schemeClr val="accent4"/>
                </a:solidFill>
                <a:latin typeface="Arial Black" panose="020B0A04020102020204" charset="0"/>
                <a:cs typeface="Arial Black" panose="020B0A04020102020204" charset="0"/>
              </a:rPr>
              <a:t>Mateo 26:26-29</a:t>
            </a:r>
          </a:p>
          <a:p>
            <a:pPr marL="114300" lvl="0" indent="0" algn="just" rtl="0">
              <a:spcBef>
                <a:spcPts val="1000"/>
              </a:spcBef>
              <a:spcAft>
                <a:spcPts val="0"/>
              </a:spcAft>
              <a:buSzPts val="1800"/>
              <a:buNone/>
            </a:pPr>
            <a:r>
              <a:rPr lang="en-US" sz="3200" u="sng">
                <a:solidFill>
                  <a:schemeClr val="accent4"/>
                </a:solidFill>
                <a:latin typeface="Arial Black" panose="020B0A04020102020204" charset="0"/>
                <a:cs typeface="Arial Black" panose="020B0A04020102020204" charset="0"/>
              </a:rPr>
              <a:t>Marcos 14:22-24</a:t>
            </a:r>
            <a:endParaRPr lang="en-US" sz="3200">
              <a:solidFill>
                <a:schemeClr val="accent4"/>
              </a:solidFill>
              <a:latin typeface="Arial Black" panose="020B0A04020102020204" charset="0"/>
              <a:cs typeface="Arial Black" panose="020B0A04020102020204" charset="0"/>
            </a:endParaRPr>
          </a:p>
          <a:p>
            <a:pPr marL="114300" lvl="0" indent="0" algn="just" rtl="0">
              <a:spcBef>
                <a:spcPts val="1000"/>
              </a:spcBef>
              <a:spcAft>
                <a:spcPts val="0"/>
              </a:spcAft>
              <a:buSzPts val="1800"/>
              <a:buNone/>
            </a:pPr>
            <a:r>
              <a:rPr lang="en-US" sz="3200">
                <a:solidFill>
                  <a:schemeClr val="accent4"/>
                </a:solidFill>
                <a:latin typeface="Arial Black" panose="020B0A04020102020204" charset="0"/>
                <a:cs typeface="Arial Black" panose="020B0A04020102020204" charset="0"/>
              </a:rPr>
              <a:t>Lucas 22:17-20</a:t>
            </a:r>
          </a:p>
          <a:p>
            <a:pPr marL="114300" lvl="0" indent="0" algn="just" rtl="0">
              <a:spcBef>
                <a:spcPts val="1000"/>
              </a:spcBef>
              <a:spcAft>
                <a:spcPts val="0"/>
              </a:spcAft>
              <a:buSzPts val="1800"/>
              <a:buNone/>
            </a:pPr>
            <a:r>
              <a:rPr lang="en-US" sz="3200">
                <a:solidFill>
                  <a:schemeClr val="accent4"/>
                </a:solidFill>
                <a:latin typeface="Arial Black" panose="020B0A04020102020204" charset="0"/>
                <a:cs typeface="Arial Black" panose="020B0A04020102020204" charset="0"/>
              </a:rPr>
              <a:t>1 Corintios 11:23-27</a:t>
            </a:r>
          </a:p>
        </p:txBody>
      </p:sp>
      <p:pic>
        <p:nvPicPr>
          <p:cNvPr id="265" name="Google Shape;265;p20" descr="Screen Clipping"/>
          <p:cNvPicPr preferRelativeResize="0"/>
          <p:nvPr/>
        </p:nvPicPr>
        <p:blipFill rotWithShape="1">
          <a:blip r:embed="rId3"/>
          <a:srcRect l="7249" r="2905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0"/>
        <p:cNvGrpSpPr/>
        <p:nvPr/>
      </p:nvGrpSpPr>
      <p:grpSpPr>
        <a:xfrm>
          <a:off x="0" y="0"/>
          <a:ext cx="0" cy="0"/>
          <a:chOff x="0" y="0"/>
          <a:chExt cx="0" cy="0"/>
        </a:xfrm>
      </p:grpSpPr>
      <p:sp useBgFill="1">
        <p:nvSpPr>
          <p:cNvPr id="277" name="Rectangle 27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Google Shape;271;p2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Marcos 14:22-24</a:t>
            </a:r>
            <a:r>
              <a:rPr lang="en-US" b="1">
                <a:solidFill>
                  <a:srgbClr val="FFFFFF"/>
                </a:solidFill>
                <a:latin typeface="Arial Black" panose="020B0A04020102020204" charset="0"/>
                <a:ea typeface="Calibri" panose="020F0502020204030204"/>
                <a:cs typeface="Arial Black" panose="020B0A04020102020204" charset="0"/>
                <a:sym typeface="Calibri" panose="020F0502020204030204"/>
              </a:rPr>
              <a:t> </a:t>
            </a:r>
          </a:p>
        </p:txBody>
      </p:sp>
      <p:sp>
        <p:nvSpPr>
          <p:cNvPr id="281" name="Arc 28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2" name="Google Shape;272;p2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490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Mientras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comían</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y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bendijo</a:t>
            </a:r>
            <a:r>
              <a:rPr lang="en-US" dirty="0">
                <a:latin typeface="Arial" panose="020B0604020202020204" pitchFamily="34" charset="0"/>
                <a:ea typeface="Calibri" panose="020F0502020204030204"/>
                <a:cs typeface="Arial" panose="020B0604020202020204" pitchFamily="34" charset="0"/>
                <a:sym typeface="Calibri" panose="020F0502020204030204"/>
              </a:rPr>
              <a:t>; luego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se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al </a:t>
            </a:r>
            <a:r>
              <a:rPr lang="en-US" dirty="0" err="1">
                <a:latin typeface="Arial" panose="020B0604020202020204" pitchFamily="34" charset="0"/>
                <a:ea typeface="Calibri" panose="020F0502020204030204"/>
                <a:cs typeface="Arial" panose="020B0604020202020204" pitchFamily="34" charset="0"/>
                <a:sym typeface="Calibri" panose="020F0502020204030204"/>
              </a:rPr>
              <a:t>tiempo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decía</a:t>
            </a:r>
            <a:r>
              <a:rPr lang="en-US" dirty="0">
                <a:latin typeface="Arial" panose="020B0604020202020204" pitchFamily="34" charset="0"/>
                <a:ea typeface="Calibri" panose="020F0502020204030204"/>
                <a:cs typeface="Arial" panose="020B0604020202020204" pitchFamily="34" charset="0"/>
                <a:sym typeface="Calibri" panose="020F0502020204030204"/>
              </a:rPr>
              <a:t>: “Tomen,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se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bebieron</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entonces</a:t>
            </a:r>
            <a:r>
              <a:rPr lang="en-US" dirty="0">
                <a:latin typeface="Arial" panose="020B0604020202020204" pitchFamily="34" charset="0"/>
                <a:ea typeface="Calibri" panose="020F0502020204030204"/>
                <a:cs typeface="Arial" panose="020B0604020202020204" pitchFamily="34" charset="0"/>
                <a:sym typeface="Calibri" panose="020F0502020204030204"/>
              </a:rPr>
              <a:t>: “Esto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muchos</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dirty="0">
                <a:latin typeface="Arial" panose="020B0604020202020204" pitchFamily="34" charset="0"/>
                <a:ea typeface="Calibri" panose="020F0502020204030204"/>
                <a:cs typeface="Arial" panose="020B0604020202020204" pitchFamily="34" charset="0"/>
                <a:sym typeface="Calibri" panose="020F0502020204030204"/>
              </a:rPr>
              <a:t>.”</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algn="l" rtl="0">
              <a:spcBef>
                <a:spcPts val="1000"/>
              </a:spcBef>
              <a:spcAft>
                <a:spcPts val="0"/>
              </a:spcAft>
              <a:buSzPct val="49000"/>
              <a:buNone/>
            </a:pP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2f34200a32f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8" name="Google Shape;278;g2f34200a32f_0_104"/>
          <p:cNvPicPr preferRelativeResize="0"/>
          <p:nvPr/>
        </p:nvPicPr>
        <p:blipFill rotWithShape="1">
          <a:blip r:embed="rId3"/>
          <a:srcRect/>
          <a:stretch>
            <a:fill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pic>
        <p:nvPicPr>
          <p:cNvPr id="279" name="Google Shape;279;g2f34200a32f_0_104"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80" name="Google Shape;280;g2f34200a32f_0_104"/>
          <p:cNvSpPr txBox="1"/>
          <p:nvPr/>
        </p:nvSpPr>
        <p:spPr>
          <a:xfrm>
            <a:off x="3125596" y="2152967"/>
            <a:ext cx="7592400" cy="2552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rPr>
              <a:t>Marcos 14:22-24</a:t>
            </a:r>
          </a:p>
          <a:p>
            <a:pPr marL="0" marR="0" lvl="0" indent="0" algn="l" rtl="0">
              <a:lnSpc>
                <a:spcPct val="100000"/>
              </a:lnSpc>
              <a:spcBef>
                <a:spcPts val="0"/>
              </a:spcBef>
              <a:spcAft>
                <a:spcPts val="0"/>
              </a:spcAft>
              <a:buClr>
                <a:schemeClr val="dk1"/>
              </a:buClr>
              <a:buSzPts val="1100"/>
              <a:buFont typeface="Arial" panose="020B0604020202020204"/>
              <a:buNone/>
            </a:pP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dijo</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Jesús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sobre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el</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vino?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5"/>
        <p:cNvGrpSpPr/>
        <p:nvPr/>
      </p:nvGrpSpPr>
      <p:grpSpPr>
        <a:xfrm>
          <a:off x="0" y="0"/>
          <a:ext cx="0" cy="0"/>
          <a:chOff x="0" y="0"/>
          <a:chExt cx="0" cy="0"/>
        </a:xfrm>
      </p:grpSpPr>
      <p:sp useBgFill="1">
        <p:nvSpPr>
          <p:cNvPr id="292" name="Rectangle 29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Google Shape;286;p22"/>
          <p:cNvSpPr txBox="1">
            <a:spLocks noGrp="1"/>
          </p:cNvSpPr>
          <p:nvPr>
            <p:ph type="title"/>
          </p:nvPr>
        </p:nvSpPr>
        <p:spPr>
          <a:xfrm>
            <a:off x="482999"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Marcos 14:22-24 </a:t>
            </a:r>
            <a:endParaRPr lang="en-US" sz="3200">
              <a:solidFill>
                <a:srgbClr val="FFFFFF"/>
              </a:solidFill>
              <a:latin typeface="Arial Black" panose="020B0A04020102020204" charset="0"/>
              <a:cs typeface="Arial Black" panose="020B0A04020102020204" charset="0"/>
            </a:endParaRPr>
          </a:p>
        </p:txBody>
      </p:sp>
      <p:sp>
        <p:nvSpPr>
          <p:cNvPr id="296" name="Arc 29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7" name="Google Shape;287;p22"/>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490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Mientras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comían</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y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bendijo</a:t>
            </a:r>
            <a:r>
              <a:rPr lang="en-US" dirty="0">
                <a:latin typeface="Arial" panose="020B0604020202020204" pitchFamily="34" charset="0"/>
                <a:ea typeface="Calibri" panose="020F0502020204030204"/>
                <a:cs typeface="Arial" panose="020B0604020202020204" pitchFamily="34" charset="0"/>
                <a:sym typeface="Calibri" panose="020F0502020204030204"/>
              </a:rPr>
              <a:t>; luego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se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al </a:t>
            </a:r>
            <a:r>
              <a:rPr lang="en-US" dirty="0" err="1">
                <a:latin typeface="Arial" panose="020B0604020202020204" pitchFamily="34" charset="0"/>
                <a:ea typeface="Calibri" panose="020F0502020204030204"/>
                <a:cs typeface="Arial" panose="020B0604020202020204" pitchFamily="34" charset="0"/>
                <a:sym typeface="Calibri" panose="020F0502020204030204"/>
              </a:rPr>
              <a:t>tiempo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decía</a:t>
            </a:r>
            <a:r>
              <a:rPr lang="en-US" dirty="0">
                <a:latin typeface="Arial" panose="020B0604020202020204" pitchFamily="34" charset="0"/>
                <a:ea typeface="Calibri" panose="020F0502020204030204"/>
                <a:cs typeface="Arial" panose="020B0604020202020204" pitchFamily="34" charset="0"/>
                <a:sym typeface="Calibri" panose="020F0502020204030204"/>
              </a:rPr>
              <a:t>: “Tomen,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cs typeface="Arial" panose="020B0604020202020204" pitchFamily="34" charset="0"/>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se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todos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bebieron</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ella</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entonces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ea typeface="Calibri" panose="020F0502020204030204"/>
                <a:cs typeface="Arial" panose="020B0604020202020204" pitchFamily="34" charset="0"/>
                <a:sym typeface="Calibri" panose="020F0502020204030204"/>
              </a:rPr>
              <a:t>“Esto es mi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u="sng" dirty="0">
                <a:latin typeface="Arial" panose="020B0604020202020204" pitchFamily="34" charset="0"/>
                <a:ea typeface="Calibri" panose="020F0502020204030204"/>
                <a:cs typeface="Arial" panose="020B0604020202020204" pitchFamily="34" charset="0"/>
                <a:sym typeface="Calibri" panose="020F0502020204030204"/>
              </a:rPr>
              <a:t> del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u="sng" dirty="0">
                <a:latin typeface="Arial" panose="020B0604020202020204" pitchFamily="34" charset="0"/>
                <a:ea typeface="Calibri" panose="020F0502020204030204"/>
                <a:cs typeface="Arial" panose="020B0604020202020204" pitchFamily="34" charset="0"/>
                <a:sym typeface="Calibri" panose="020F0502020204030204"/>
              </a:rPr>
              <a:t>, que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muchos</a:t>
            </a:r>
            <a:r>
              <a:rPr lang="en-US" u="sng" dirty="0">
                <a:latin typeface="Arial" panose="020B0604020202020204" pitchFamily="34" charset="0"/>
                <a:ea typeface="Calibri" panose="020F0502020204030204"/>
                <a:cs typeface="Arial" panose="020B0604020202020204" pitchFamily="34" charset="0"/>
                <a:sym typeface="Calibri" panose="020F0502020204030204"/>
              </a:rPr>
              <a:t> es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endParaRPr lang="en-US" u="sng"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algn="l" rtl="0">
              <a:spcBef>
                <a:spcPts val="1000"/>
              </a:spcBef>
              <a:spcAft>
                <a:spcPts val="0"/>
              </a:spcAft>
              <a:buSzPct val="49000"/>
              <a:buNone/>
            </a:pP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g2f34200a32f_0_1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3" name="Google Shape;293;g2f34200a32f_0_113"/>
          <p:cNvPicPr preferRelativeResize="0"/>
          <p:nvPr/>
        </p:nvPicPr>
        <p:blipFill rotWithShape="1">
          <a:blip r:embed="rId3"/>
          <a:srcRect/>
          <a:stretch>
            <a:fillRect/>
          </a:stretch>
        </p:blipFill>
        <p:spPr>
          <a:xfrm>
            <a:off x="80900" y="1561958"/>
            <a:ext cx="3125597" cy="3218436"/>
          </a:xfrm>
          <a:prstGeom prst="rect">
            <a:avLst/>
          </a:prstGeom>
          <a:noFill/>
          <a:ln>
            <a:noFill/>
          </a:ln>
          <a:effectLst>
            <a:outerShdw blurRad="50800" dist="38100" dir="2700000" algn="tl" rotWithShape="0">
              <a:srgbClr val="000000">
                <a:alpha val="40000"/>
              </a:srgbClr>
            </a:outerShdw>
          </a:effectLst>
        </p:spPr>
      </p:pic>
      <p:pic>
        <p:nvPicPr>
          <p:cNvPr id="294" name="Google Shape;294;g2f34200a32f_0_113"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95" name="Google Shape;295;g2f34200a32f_0_113"/>
          <p:cNvSpPr txBox="1"/>
          <p:nvPr/>
        </p:nvSpPr>
        <p:spPr>
          <a:xfrm>
            <a:off x="3287395" y="1878330"/>
            <a:ext cx="7359015" cy="28873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todos los relatos sobre la Santa Cena, se menciona un nuevo pacto.</a:t>
            </a:r>
            <a:r>
              <a:rPr lang="en-US" sz="3200" b="0" i="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p>
          <a:p>
            <a:pPr marL="0" marR="0" lvl="0" indent="0" algn="l" rtl="0">
              <a:lnSpc>
                <a:spcPct val="100000"/>
              </a:lnSpc>
              <a:spcBef>
                <a:spcPts val="0"/>
              </a:spcBef>
              <a:spcAft>
                <a:spcPts val="0"/>
              </a:spcAft>
              <a:buClr>
                <a:schemeClr val="dk1"/>
              </a:buClr>
              <a:buSzPts val="1100"/>
              <a:buFont typeface="Arial" panose="020B0604020202020204"/>
              <a:buNone/>
            </a:pP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¿Qué significa el nuevo pacto?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g2f34200a32f_0_1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1" name="Google Shape;301;g2f34200a32f_0_121"/>
          <p:cNvPicPr preferRelativeResize="0"/>
          <p:nvPr/>
        </p:nvPicPr>
        <p:blipFill rotWithShape="1">
          <a:blip r:embed="rId3"/>
          <a:srcRect/>
          <a:stretch>
            <a:fillRect/>
          </a:stretch>
        </p:blipFill>
        <p:spPr>
          <a:xfrm>
            <a:off x="-3045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02" name="Google Shape;302;g2f34200a32f_0_1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03" name="Google Shape;303;g2f34200a32f_0_121"/>
          <p:cNvSpPr txBox="1"/>
          <p:nvPr/>
        </p:nvSpPr>
        <p:spPr>
          <a:xfrm>
            <a:off x="3095145" y="617233"/>
            <a:ext cx="8435100" cy="52629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800"/>
              <a:buFont typeface="Arial" panose="020B0604020202020204"/>
              <a:buNone/>
            </a:pPr>
            <a:endParaRPr lang="en-US" sz="2400" b="0" i="1"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just" rtl="0">
              <a:lnSpc>
                <a:spcPct val="100000"/>
              </a:lnSpc>
              <a:spcBef>
                <a:spcPts val="0"/>
              </a:spcBef>
              <a:spcAft>
                <a:spcPts val="0"/>
              </a:spcAft>
              <a:buClr>
                <a:schemeClr val="dk1"/>
              </a:buClr>
              <a:buSzPts val="2800"/>
              <a:buFont typeface="Arial" panose="020B0604020202020204"/>
              <a:buNone/>
            </a:pPr>
            <a:r>
              <a:rPr lang="en-US" sz="3200" b="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Jeremías</a:t>
            </a:r>
            <a:r>
              <a:rPr lang="en-US" sz="3200" b="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31:31, 33-34</a:t>
            </a:r>
          </a:p>
          <a:p>
            <a:pPr marL="0" marR="0" lvl="0" indent="0" algn="l" rtl="0">
              <a:lnSpc>
                <a:spcPct val="100000"/>
              </a:lnSpc>
              <a:spcBef>
                <a:spcPts val="0"/>
              </a:spcBef>
              <a:spcAft>
                <a:spcPts val="0"/>
              </a:spcAft>
              <a:buClr>
                <a:schemeClr val="dk1"/>
              </a:buClr>
              <a:buSzPts val="1100"/>
              <a:buFont typeface="Arial" panose="020B0604020202020204"/>
              <a:buNone/>
            </a:pPr>
            <a:b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b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Vienen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días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que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haré</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un nuevo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pacto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con la casa de Israel y con la casa </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Judá</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---Palabra del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Señor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yo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seré</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Dios,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serán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mi pueblo. ---Palabra del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Señor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Nadie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volverá</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enseñar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prójimo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hermano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ni</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le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dirá</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Conoce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al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Señor</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porque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todos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ellos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desde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más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pequeño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hasta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más</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grande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me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conocerán</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yo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perdonaré</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maldad</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y no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volveré</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acordarme</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de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su</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 </a:t>
            </a:r>
            <a:r>
              <a:rPr lang="en-US" sz="2800" b="0" i="0" u="none" strike="noStrike" cap="none" dirty="0" err="1">
                <a:solidFill>
                  <a:schemeClr val="dk1"/>
                </a:solidFill>
                <a:latin typeface="Arial" panose="020B0604020202020204" pitchFamily="34" charset="0"/>
                <a:ea typeface="Lato" panose="020F0502020204030203"/>
                <a:cs typeface="Arial" panose="020B0604020202020204" pitchFamily="34" charset="0"/>
                <a:sym typeface="Lato" panose="020F0502020204030203"/>
              </a:rPr>
              <a:t>pecado</a:t>
            </a:r>
            <a:r>
              <a:rPr lang="en-US"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a:t>
            </a:r>
            <a:endParaRPr sz="28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487890" y="2323523"/>
            <a:ext cx="5017663"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Lección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3</a:t>
            </a:r>
          </a:p>
        </p:txBody>
      </p:sp>
      <p:cxnSp>
        <p:nvCxnSpPr>
          <p:cNvPr id="101" name="Google Shape;101;p2"/>
          <p:cNvCxnSpPr/>
          <p:nvPr/>
        </p:nvCxnSpPr>
        <p:spPr>
          <a:xfrm>
            <a:off x="3206536" y="3432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487890" y="3904522"/>
            <a:ext cx="7435200" cy="5822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rPr>
              <a:t>La Santa Cena</a:t>
            </a: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a:solidFill>
                  <a:schemeClr val="accent4"/>
                </a:solidFill>
                <a:latin typeface="Arial Black" panose="020B0A04020102020204" charset="0"/>
                <a:cs typeface="Arial Black" panose="020B0A04020102020204" charset="0"/>
              </a:rPr>
              <a:t>El Antiguo Pacto</a:t>
            </a:r>
          </a:p>
        </p:txBody>
      </p:sp>
      <p:pic>
        <p:nvPicPr>
          <p:cNvPr id="310" name="Google Shape;310;p23" descr="Stream La Bersuit / Un Pacto/ Saxo by LucasOyola | Listen online for free  on SoundCloud"/>
          <p:cNvPicPr preferRelativeResize="0"/>
          <p:nvPr/>
        </p:nvPicPr>
        <p:blipFill rotWithShape="1">
          <a:blip r:embed="rId3"/>
          <a:srcRect/>
          <a:stretch>
            <a:fillRect/>
          </a:stretch>
        </p:blipFill>
        <p:spPr>
          <a:xfrm>
            <a:off x="3778031" y="1856937"/>
            <a:ext cx="4635938" cy="4635938"/>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a:solidFill>
                  <a:schemeClr val="accent4"/>
                </a:solidFill>
                <a:latin typeface="Arial Black" panose="020B0A04020102020204" charset="0"/>
                <a:cs typeface="Arial Black" panose="020B0A04020102020204" charset="0"/>
              </a:rPr>
              <a:t>El Nuevo Pacto</a:t>
            </a:r>
          </a:p>
        </p:txBody>
      </p:sp>
      <p:pic>
        <p:nvPicPr>
          <p:cNvPr id="317" name="Google Shape;317;p24" descr="Jesus' Hand Reaching Out Art &amp; Christ Walking On Water Paintings – Tagged  &quot;Bible Stories&quot;– Yongsung Kim Art"/>
          <p:cNvPicPr preferRelativeResize="0"/>
          <p:nvPr/>
        </p:nvPicPr>
        <p:blipFill rotWithShape="1">
          <a:blip r:embed="rId3"/>
          <a:srcRect/>
          <a:stretch>
            <a:fillRect/>
          </a:stretch>
        </p:blipFill>
        <p:spPr>
          <a:xfrm>
            <a:off x="1482287" y="1049157"/>
            <a:ext cx="9227426" cy="5272815"/>
          </a:xfrm>
          <a:prstGeom prst="rect">
            <a:avLst/>
          </a:prstGeom>
          <a:noFill/>
          <a:ln>
            <a:noFill/>
          </a:ln>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709275" y="290195"/>
            <a:ext cx="1189990" cy="103632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DA426B9D-E8F3-F428-64E2-BBCACD59991C}"/>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2BB79823-1A38-CC3E-A023-0172BF85BB05}"/>
              </a:ext>
            </a:extLst>
          </p:cNvPr>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Google Shape;263;p20">
            <a:extLst>
              <a:ext uri="{FF2B5EF4-FFF2-40B4-BE49-F238E27FC236}">
                <a16:creationId xmlns:a16="http://schemas.microsoft.com/office/drawing/2014/main" id="{04A5A693-1252-F577-384D-4BE1ACC7A1CD}"/>
              </a:ext>
            </a:extLst>
          </p:cNvPr>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ts val="1800"/>
              <a:buNone/>
            </a:pPr>
            <a:r>
              <a:rPr lang="en-US" sz="4890" b="1">
                <a:solidFill>
                  <a:schemeClr val="accent4"/>
                </a:solidFill>
                <a:latin typeface="Arial Black" panose="020B0A04020102020204" charset="0"/>
                <a:ea typeface="Calibri" panose="020F0502020204030204"/>
                <a:cs typeface="Arial Black" panose="020B0A04020102020204" charset="0"/>
                <a:sym typeface="Calibri" panose="020F0502020204030204"/>
              </a:rPr>
              <a:t>Pasajes sobre la Santa Cena</a:t>
            </a:r>
          </a:p>
        </p:txBody>
      </p:sp>
      <p:sp>
        <p:nvSpPr>
          <p:cNvPr id="272" name="sketchy line">
            <a:extLst>
              <a:ext uri="{FF2B5EF4-FFF2-40B4-BE49-F238E27FC236}">
                <a16:creationId xmlns:a16="http://schemas.microsoft.com/office/drawing/2014/main" id="{D1681760-86F3-9287-14E5-CB66AECC58D1}"/>
              </a:ext>
            </a:extLst>
          </p:cNvPr>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Google Shape;264;p20">
            <a:extLst>
              <a:ext uri="{FF2B5EF4-FFF2-40B4-BE49-F238E27FC236}">
                <a16:creationId xmlns:a16="http://schemas.microsoft.com/office/drawing/2014/main" id="{95FAD4D6-465B-2DB1-DC1C-243B9D826D5A}"/>
              </a:ext>
            </a:extLst>
          </p:cNvPr>
          <p:cNvSpPr txBox="1">
            <a:spLocks noGrp="1"/>
          </p:cNvSpPr>
          <p:nvPr>
            <p:ph type="body" idx="1"/>
          </p:nvPr>
        </p:nvSpPr>
        <p:spPr>
          <a:xfrm>
            <a:off x="342900" y="2910840"/>
            <a:ext cx="4759960" cy="3282315"/>
          </a:xfrm>
          <a:prstGeom prst="rect">
            <a:avLst/>
          </a:prstGeom>
        </p:spPr>
        <p:txBody>
          <a:bodyPr spcFirstLastPara="1" lIns="91425" tIns="45700" rIns="91425" bIns="45700" anchorCtr="0">
            <a:normAutofit/>
          </a:bodyPr>
          <a:lstStyle/>
          <a:p>
            <a:pPr marL="114300" lvl="0" indent="0" algn="just" rtl="0">
              <a:spcBef>
                <a:spcPts val="1000"/>
              </a:spcBef>
              <a:spcAft>
                <a:spcPts val="0"/>
              </a:spcAft>
              <a:buSzPts val="1800"/>
              <a:buNone/>
            </a:pPr>
            <a:r>
              <a:rPr lang="en-US" sz="3200" dirty="0">
                <a:solidFill>
                  <a:schemeClr val="accent4"/>
                </a:solidFill>
                <a:latin typeface="Arial Black" panose="020B0A04020102020204" charset="0"/>
                <a:cs typeface="Arial Black" panose="020B0A04020102020204" charset="0"/>
              </a:rPr>
              <a:t>Mateo 26:26-29</a:t>
            </a:r>
          </a:p>
          <a:p>
            <a:pPr marL="114300" lvl="0" indent="0" algn="just" rtl="0">
              <a:spcBef>
                <a:spcPts val="1000"/>
              </a:spcBef>
              <a:spcAft>
                <a:spcPts val="0"/>
              </a:spcAft>
              <a:buSzPts val="1800"/>
              <a:buNone/>
            </a:pPr>
            <a:r>
              <a:rPr lang="en-US" sz="3200" dirty="0">
                <a:solidFill>
                  <a:schemeClr val="accent4"/>
                </a:solidFill>
                <a:latin typeface="Arial Black" panose="020B0A04020102020204" charset="0"/>
                <a:cs typeface="Arial Black" panose="020B0A04020102020204" charset="0"/>
              </a:rPr>
              <a:t>Marcos 14:22-24</a:t>
            </a:r>
          </a:p>
          <a:p>
            <a:pPr marL="114300" lvl="0" indent="0" algn="just" rtl="0">
              <a:spcBef>
                <a:spcPts val="1000"/>
              </a:spcBef>
              <a:spcAft>
                <a:spcPts val="0"/>
              </a:spcAft>
              <a:buSzPts val="1800"/>
              <a:buNone/>
            </a:pPr>
            <a:r>
              <a:rPr lang="en-US" sz="3200" u="sng" dirty="0">
                <a:solidFill>
                  <a:schemeClr val="accent4"/>
                </a:solidFill>
                <a:latin typeface="Arial Black" panose="020B0A04020102020204" charset="0"/>
                <a:cs typeface="Arial Black" panose="020B0A04020102020204" charset="0"/>
              </a:rPr>
              <a:t>Lucas 22:17-20</a:t>
            </a:r>
          </a:p>
          <a:p>
            <a:pPr marL="114300" lvl="0" indent="0" algn="just" rtl="0">
              <a:spcBef>
                <a:spcPts val="1000"/>
              </a:spcBef>
              <a:spcAft>
                <a:spcPts val="0"/>
              </a:spcAft>
              <a:buSzPts val="1800"/>
              <a:buNone/>
            </a:pPr>
            <a:r>
              <a:rPr lang="en-US" sz="3200" dirty="0">
                <a:solidFill>
                  <a:schemeClr val="accent4"/>
                </a:solidFill>
                <a:latin typeface="Arial Black" panose="020B0A04020102020204" charset="0"/>
                <a:cs typeface="Arial Black" panose="020B0A04020102020204" charset="0"/>
              </a:rPr>
              <a:t>1 </a:t>
            </a:r>
            <a:r>
              <a:rPr lang="en-US" sz="3200" dirty="0" err="1">
                <a:solidFill>
                  <a:schemeClr val="accent4"/>
                </a:solidFill>
                <a:latin typeface="Arial Black" panose="020B0A04020102020204" charset="0"/>
                <a:cs typeface="Arial Black" panose="020B0A04020102020204" charset="0"/>
              </a:rPr>
              <a:t>Corintios</a:t>
            </a:r>
            <a:r>
              <a:rPr lang="en-US" sz="3200" dirty="0">
                <a:solidFill>
                  <a:schemeClr val="accent4"/>
                </a:solidFill>
                <a:latin typeface="Arial Black" panose="020B0A04020102020204" charset="0"/>
                <a:cs typeface="Arial Black" panose="020B0A04020102020204" charset="0"/>
              </a:rPr>
              <a:t> 11:23-27</a:t>
            </a:r>
          </a:p>
        </p:txBody>
      </p:sp>
      <p:pic>
        <p:nvPicPr>
          <p:cNvPr id="265" name="Google Shape;265;p20" descr="Screen Clipping">
            <a:extLst>
              <a:ext uri="{FF2B5EF4-FFF2-40B4-BE49-F238E27FC236}">
                <a16:creationId xmlns:a16="http://schemas.microsoft.com/office/drawing/2014/main" id="{DE4150C7-D42A-E269-F911-6435F2DEB0AC}"/>
              </a:ext>
            </a:extLst>
          </p:cNvPr>
          <p:cNvPicPr preferRelativeResize="0"/>
          <p:nvPr/>
        </p:nvPicPr>
        <p:blipFill rotWithShape="1">
          <a:blip r:embed="rId3"/>
          <a:srcRect l="7249" r="2905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3790631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0"/>
        <p:cNvGrpSpPr/>
        <p:nvPr/>
      </p:nvGrpSpPr>
      <p:grpSpPr>
        <a:xfrm>
          <a:off x="0" y="0"/>
          <a:ext cx="0" cy="0"/>
          <a:chOff x="0" y="0"/>
          <a:chExt cx="0" cy="0"/>
        </a:xfrm>
      </p:grpSpPr>
      <p:sp useBgFill="1">
        <p:nvSpPr>
          <p:cNvPr id="337" name="Rectangle 33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Google Shape;331;p26"/>
          <p:cNvSpPr txBox="1">
            <a:spLocks noGrp="1"/>
          </p:cNvSpPr>
          <p:nvPr>
            <p:ph type="title"/>
          </p:nvPr>
        </p:nvSpPr>
        <p:spPr>
          <a:xfrm>
            <a:off x="280437" y="1334690"/>
            <a:ext cx="3886835" cy="446087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ea typeface="Calibri" panose="020F0502020204030204"/>
                <a:cs typeface="Arial Black" panose="020B0A04020102020204" charset="0"/>
                <a:sym typeface="Calibri" panose="020F0502020204030204"/>
              </a:rPr>
              <a:t>Lucas 22:17-20 </a:t>
            </a:r>
          </a:p>
        </p:txBody>
      </p:sp>
      <p:sp>
        <p:nvSpPr>
          <p:cNvPr id="341" name="Arc 34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2" name="Google Shape;332;p26"/>
          <p:cNvSpPr txBox="1">
            <a:spLocks noGrp="1"/>
          </p:cNvSpPr>
          <p:nvPr>
            <p:ph type="body" idx="1"/>
          </p:nvPr>
        </p:nvSpPr>
        <p:spPr>
          <a:xfrm>
            <a:off x="4447308" y="591344"/>
            <a:ext cx="6906491" cy="5947568"/>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9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Y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“Tomen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repártanlo</a:t>
            </a:r>
            <a:r>
              <a:rPr lang="en-US" dirty="0">
                <a:latin typeface="Arial" panose="020B0604020202020204" pitchFamily="34" charset="0"/>
                <a:ea typeface="Calibri" panose="020F0502020204030204"/>
                <a:cs typeface="Arial" panose="020B0604020202020204" pitchFamily="34" charset="0"/>
                <a:sym typeface="Calibri" panose="020F0502020204030204"/>
              </a:rPr>
              <a:t> entre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que no </a:t>
            </a:r>
            <a:r>
              <a:rPr lang="en-US" dirty="0" err="1">
                <a:latin typeface="Arial" panose="020B0604020202020204" pitchFamily="34" charset="0"/>
                <a:ea typeface="Calibri" panose="020F0502020204030204"/>
                <a:cs typeface="Arial" panose="020B0604020202020204" pitchFamily="34" charset="0"/>
                <a:sym typeface="Calibri" panose="020F0502020204030204"/>
              </a:rPr>
              <a:t>volveré</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beber</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fruto</a:t>
            </a:r>
            <a:r>
              <a:rPr lang="en-US" dirty="0">
                <a:latin typeface="Arial" panose="020B0604020202020204" pitchFamily="34" charset="0"/>
                <a:ea typeface="Calibri" panose="020F0502020204030204"/>
                <a:cs typeface="Arial" panose="020B0604020202020204" pitchFamily="34" charset="0"/>
                <a:sym typeface="Calibri" panose="020F0502020204030204"/>
              </a:rPr>
              <a:t> de la vid hasta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venga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a:latin typeface="Arial" panose="020B0604020202020204" pitchFamily="34" charset="0"/>
                <a:cs typeface="Arial" panose="020B0604020202020204" pitchFamily="34" charset="0"/>
              </a:rPr>
              <a:t>R</a:t>
            </a:r>
            <a:r>
              <a:rPr lang="en-US" dirty="0">
                <a:latin typeface="Arial" panose="020B0604020202020204" pitchFamily="34" charset="0"/>
                <a:ea typeface="Calibri" panose="020F0502020204030204"/>
                <a:cs typeface="Arial" panose="020B0604020202020204" pitchFamily="34" charset="0"/>
                <a:sym typeface="Calibri" panose="020F0502020204030204"/>
              </a:rPr>
              <a:t>eino de Dios.” Luego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al </a:t>
            </a:r>
            <a:r>
              <a:rPr lang="en-US" dirty="0" err="1">
                <a:latin typeface="Arial" panose="020B0604020202020204" pitchFamily="34" charset="0"/>
                <a:ea typeface="Calibri" panose="020F0502020204030204"/>
                <a:cs typeface="Arial" panose="020B0604020202020204" pitchFamily="34" charset="0"/>
                <a:sym typeface="Calibri" panose="020F0502020204030204"/>
              </a:rPr>
              <a:t>tiempo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decía</a:t>
            </a:r>
            <a:r>
              <a:rPr lang="en-US" dirty="0">
                <a:latin typeface="Arial" panose="020B0604020202020204" pitchFamily="34" charset="0"/>
                <a:ea typeface="Calibri" panose="020F0502020204030204"/>
                <a:cs typeface="Arial" panose="020B0604020202020204" pitchFamily="34" charset="0"/>
                <a:sym typeface="Calibri" panose="020F0502020204030204"/>
              </a:rPr>
              <a:t>: “Esto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hagan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memoria</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mí</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igual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manera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haber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cenado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“Esta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va</a:t>
            </a:r>
            <a:r>
              <a:rPr lang="en-US" dirty="0">
                <a:latin typeface="Arial" panose="020B0604020202020204" pitchFamily="34" charset="0"/>
                <a:ea typeface="Calibri" panose="020F0502020204030204"/>
                <a:cs typeface="Arial" panose="020B0604020202020204" pitchFamily="34" charset="0"/>
                <a:sym typeface="Calibri" panose="020F0502020204030204"/>
              </a:rPr>
              <a:t> a ser </a:t>
            </a:r>
            <a:r>
              <a:rPr lang="en-US"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algn="l" rtl="0">
              <a:spcBef>
                <a:spcPts val="1000"/>
              </a:spcBef>
              <a:spcAft>
                <a:spcPts val="0"/>
              </a:spcAft>
              <a:buSzPct val="42000"/>
              <a:buNone/>
            </a:pP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2f34200a32f_0_2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8" name="Google Shape;338;g2f34200a32f_0_212"/>
          <p:cNvPicPr preferRelativeResize="0"/>
          <p:nvPr/>
        </p:nvPicPr>
        <p:blipFill rotWithShape="1">
          <a:blip r:embed="rId3"/>
          <a:srcRect/>
          <a:stretch>
            <a:fillRect/>
          </a:stretch>
        </p:blipFill>
        <p:spPr>
          <a:xfrm>
            <a:off x="0" y="1460358"/>
            <a:ext cx="3125597" cy="3218436"/>
          </a:xfrm>
          <a:prstGeom prst="rect">
            <a:avLst/>
          </a:prstGeom>
          <a:noFill/>
          <a:ln>
            <a:noFill/>
          </a:ln>
          <a:effectLst>
            <a:outerShdw blurRad="50800" dist="38100" dir="2700000" algn="tl" rotWithShape="0">
              <a:srgbClr val="000000">
                <a:alpha val="40000"/>
              </a:srgbClr>
            </a:outerShdw>
          </a:effectLst>
        </p:spPr>
      </p:pic>
      <p:pic>
        <p:nvPicPr>
          <p:cNvPr id="339" name="Google Shape;339;g2f34200a32f_0_21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40" name="Google Shape;340;g2f34200a32f_0_212"/>
          <p:cNvSpPr txBox="1"/>
          <p:nvPr/>
        </p:nvSpPr>
        <p:spPr>
          <a:xfrm>
            <a:off x="3079925" y="1460358"/>
            <a:ext cx="7592400" cy="3906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rPr>
              <a:t>Lucas 22:17-20</a:t>
            </a:r>
          </a:p>
          <a:p>
            <a:pPr marL="0" marR="0" lvl="0" indent="0" algn="l" rtl="0">
              <a:lnSpc>
                <a:spcPct val="100000"/>
              </a:lnSpc>
              <a:spcBef>
                <a:spcPts val="0"/>
              </a:spcBef>
              <a:spcAft>
                <a:spcPts val="0"/>
              </a:spcAft>
              <a:buClr>
                <a:schemeClr val="dk1"/>
              </a:buClr>
              <a:buSzPts val="1100"/>
              <a:buFont typeface="Arial" panose="020B0604020202020204"/>
              <a:buNone/>
            </a:pPr>
            <a:endParaRPr sz="40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cosa</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dijo</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Jesús que no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iba</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volver</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tomar</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hasta que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el</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dirty="0">
                <a:solidFill>
                  <a:schemeClr val="accent4"/>
                </a:solidFill>
                <a:latin typeface="Arial Black" panose="020B0A04020102020204" charset="0"/>
                <a:ea typeface="Lato" panose="020F0502020204030203"/>
                <a:cs typeface="Arial Black" panose="020B0A04020102020204" charset="0"/>
                <a:sym typeface="Lato" panose="020F0502020204030203"/>
              </a:rPr>
              <a:t>R</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eino de Dios </a:t>
            </a:r>
            <a:r>
              <a:rPr lang="en-US" sz="4400"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venga</a:t>
            </a:r>
            <a:r>
              <a:rPr lang="en-US" sz="4400"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5"/>
        <p:cNvGrpSpPr/>
        <p:nvPr/>
      </p:nvGrpSpPr>
      <p:grpSpPr>
        <a:xfrm>
          <a:off x="0" y="0"/>
          <a:ext cx="0" cy="0"/>
          <a:chOff x="0" y="0"/>
          <a:chExt cx="0" cy="0"/>
        </a:xfrm>
      </p:grpSpPr>
      <p:sp useBgFill="1">
        <p:nvSpPr>
          <p:cNvPr id="352" name="Rectangle 351"/>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Google Shape;346;p27"/>
          <p:cNvSpPr txBox="1">
            <a:spLocks noGrp="1"/>
          </p:cNvSpPr>
          <p:nvPr>
            <p:ph type="title"/>
          </p:nvPr>
        </p:nvSpPr>
        <p:spPr>
          <a:xfrm>
            <a:off x="280038" y="1198418"/>
            <a:ext cx="3887234"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dirty="0">
                <a:solidFill>
                  <a:srgbClr val="FFFFFF"/>
                </a:solidFill>
                <a:latin typeface="Arial Black" panose="020B0A04020102020204" charset="0"/>
                <a:ea typeface="Calibri" panose="020F0502020204030204"/>
                <a:cs typeface="Arial Black" panose="020B0A04020102020204" charset="0"/>
                <a:sym typeface="Calibri" panose="020F0502020204030204"/>
              </a:rPr>
              <a:t>Lucas 22:17-20 </a:t>
            </a:r>
          </a:p>
        </p:txBody>
      </p:sp>
      <p:sp>
        <p:nvSpPr>
          <p:cNvPr id="356" name="Arc 355"/>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7" name="Google Shape;347;p27"/>
          <p:cNvSpPr txBox="1">
            <a:spLocks noGrp="1"/>
          </p:cNvSpPr>
          <p:nvPr>
            <p:ph type="body" idx="1"/>
          </p:nvPr>
        </p:nvSpPr>
        <p:spPr>
          <a:xfrm>
            <a:off x="4447308" y="591344"/>
            <a:ext cx="6906491" cy="5947568"/>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ct val="590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Y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“Tomen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repártanlo</a:t>
            </a:r>
            <a:r>
              <a:rPr lang="en-US" dirty="0">
                <a:latin typeface="Arial" panose="020B0604020202020204" pitchFamily="34" charset="0"/>
                <a:ea typeface="Calibri" panose="020F0502020204030204"/>
                <a:cs typeface="Arial" panose="020B0604020202020204" pitchFamily="34" charset="0"/>
                <a:sym typeface="Calibri" panose="020F0502020204030204"/>
              </a:rPr>
              <a:t> entre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porque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u="sng" dirty="0">
                <a:latin typeface="Arial" panose="020B0604020202020204" pitchFamily="34" charset="0"/>
                <a:ea typeface="Calibri" panose="020F0502020204030204"/>
                <a:cs typeface="Arial" panose="020B0604020202020204" pitchFamily="34" charset="0"/>
                <a:sym typeface="Calibri" panose="020F0502020204030204"/>
              </a:rPr>
              <a:t>no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volveré</a:t>
            </a:r>
            <a:r>
              <a:rPr lang="en-US" u="sng" dirty="0">
                <a:latin typeface="Arial" panose="020B0604020202020204" pitchFamily="34" charset="0"/>
                <a:ea typeface="Calibri" panose="020F0502020204030204"/>
                <a:cs typeface="Arial" panose="020B0604020202020204" pitchFamily="34" charset="0"/>
                <a:sym typeface="Calibri" panose="020F0502020204030204"/>
              </a:rPr>
              <a:t> a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beber</a:t>
            </a:r>
            <a:r>
              <a:rPr lang="en-US" u="sng" dirty="0">
                <a:latin typeface="Arial" panose="020B0604020202020204" pitchFamily="34" charset="0"/>
                <a:ea typeface="Calibri" panose="020F0502020204030204"/>
                <a:cs typeface="Arial" panose="020B0604020202020204" pitchFamily="34" charset="0"/>
                <a:sym typeface="Calibri" panose="020F0502020204030204"/>
              </a:rPr>
              <a:t> del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fruto</a:t>
            </a:r>
            <a:r>
              <a:rPr lang="en-US" u="sng" dirty="0">
                <a:latin typeface="Arial" panose="020B0604020202020204" pitchFamily="34" charset="0"/>
                <a:ea typeface="Calibri" panose="020F0502020204030204"/>
                <a:cs typeface="Arial" panose="020B0604020202020204" pitchFamily="34" charset="0"/>
                <a:sym typeface="Calibri" panose="020F0502020204030204"/>
              </a:rPr>
              <a:t> de la vid hasta que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venga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el</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a:latin typeface="Arial" panose="020B0604020202020204" pitchFamily="34" charset="0"/>
                <a:cs typeface="Arial" panose="020B0604020202020204" pitchFamily="34" charset="0"/>
              </a:rPr>
              <a:t>R</a:t>
            </a:r>
            <a:r>
              <a:rPr lang="en-US" u="sng" dirty="0">
                <a:latin typeface="Arial" panose="020B0604020202020204" pitchFamily="34" charset="0"/>
                <a:ea typeface="Calibri" panose="020F0502020204030204"/>
                <a:cs typeface="Arial" panose="020B0604020202020204" pitchFamily="34" charset="0"/>
                <a:sym typeface="Calibri" panose="020F0502020204030204"/>
              </a:rPr>
              <a:t>eino de Dios.” </a:t>
            </a:r>
            <a:r>
              <a:rPr lang="en-US" dirty="0">
                <a:latin typeface="Arial" panose="020B0604020202020204" pitchFamily="34" charset="0"/>
                <a:ea typeface="Calibri" panose="020F0502020204030204"/>
                <a:cs typeface="Arial" panose="020B0604020202020204" pitchFamily="34" charset="0"/>
                <a:sym typeface="Calibri" panose="020F0502020204030204"/>
              </a:rPr>
              <a:t>Luego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pan,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dio</a:t>
            </a:r>
            <a:r>
              <a:rPr lang="en-US" dirty="0">
                <a:latin typeface="Arial" panose="020B0604020202020204" pitchFamily="34" charset="0"/>
                <a:ea typeface="Calibri" panose="020F0502020204030204"/>
                <a:cs typeface="Arial" panose="020B0604020202020204" pitchFamily="34" charset="0"/>
                <a:sym typeface="Calibri" panose="020F0502020204030204"/>
              </a:rPr>
              <a:t>, al </a:t>
            </a:r>
            <a:r>
              <a:rPr lang="en-US" dirty="0" err="1">
                <a:latin typeface="Arial" panose="020B0604020202020204" pitchFamily="34" charset="0"/>
                <a:ea typeface="Calibri" panose="020F0502020204030204"/>
                <a:cs typeface="Arial" panose="020B0604020202020204" pitchFamily="34" charset="0"/>
                <a:sym typeface="Calibri" panose="020F0502020204030204"/>
              </a:rPr>
              <a:t>tiempo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decía</a:t>
            </a:r>
            <a:r>
              <a:rPr lang="en-US" dirty="0">
                <a:latin typeface="Arial" panose="020B0604020202020204" pitchFamily="34" charset="0"/>
                <a:ea typeface="Calibri" panose="020F0502020204030204"/>
                <a:cs typeface="Arial" panose="020B0604020202020204" pitchFamily="34" charset="0"/>
                <a:sym typeface="Calibri" panose="020F0502020204030204"/>
              </a:rPr>
              <a:t>: “Esto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hagan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memoria</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mí</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igual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manera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haber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cenado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les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“Esta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va</a:t>
            </a:r>
            <a:r>
              <a:rPr lang="en-US" dirty="0">
                <a:latin typeface="Arial" panose="020B0604020202020204" pitchFamily="34" charset="0"/>
                <a:ea typeface="Calibri" panose="020F0502020204030204"/>
                <a:cs typeface="Arial" panose="020B0604020202020204" pitchFamily="34" charset="0"/>
                <a:sym typeface="Calibri" panose="020F0502020204030204"/>
              </a:rPr>
              <a:t> a ser </a:t>
            </a:r>
            <a:r>
              <a:rPr lang="en-US" dirty="0" err="1">
                <a:latin typeface="Arial" panose="020B0604020202020204" pitchFamily="34" charset="0"/>
                <a:ea typeface="Calibri" panose="020F0502020204030204"/>
                <a:cs typeface="Arial" panose="020B0604020202020204" pitchFamily="34" charset="0"/>
                <a:sym typeface="Calibri" panose="020F0502020204030204"/>
              </a:rPr>
              <a:t>derramada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a:p>
            <a:pPr marL="114300" lvl="0" indent="0" algn="l" rtl="0">
              <a:spcBef>
                <a:spcPts val="1000"/>
              </a:spcBef>
              <a:spcAft>
                <a:spcPts val="0"/>
              </a:spcAft>
              <a:buSzPct val="59000"/>
              <a:buNone/>
            </a:pP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CAA644F4-9A2F-4DBC-3020-9BEEA505EA73}"/>
            </a:ext>
          </a:extLst>
        </p:cNvPr>
        <p:cNvGrpSpPr/>
        <p:nvPr/>
      </p:nvGrpSpPr>
      <p:grpSpPr>
        <a:xfrm>
          <a:off x="0" y="0"/>
          <a:ext cx="0" cy="0"/>
          <a:chOff x="0" y="0"/>
          <a:chExt cx="0" cy="0"/>
        </a:xfrm>
      </p:grpSpPr>
      <p:sp useBgFill="1">
        <p:nvSpPr>
          <p:cNvPr id="270" name="Rectangle 269">
            <a:extLst>
              <a:ext uri="{FF2B5EF4-FFF2-40B4-BE49-F238E27FC236}">
                <a16:creationId xmlns:a16="http://schemas.microsoft.com/office/drawing/2014/main" id="{6ADB5A53-727F-9059-0533-E6677AF95ACC}"/>
              </a:ext>
            </a:extLst>
          </p:cNvPr>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Google Shape;263;p20">
            <a:extLst>
              <a:ext uri="{FF2B5EF4-FFF2-40B4-BE49-F238E27FC236}">
                <a16:creationId xmlns:a16="http://schemas.microsoft.com/office/drawing/2014/main" id="{B97668DF-4BA1-453D-8C58-29ED3D7BEC04}"/>
              </a:ext>
            </a:extLst>
          </p:cNvPr>
          <p:cNvSpPr txBox="1">
            <a:spLocks noGrp="1"/>
          </p:cNvSpPr>
          <p:nvPr>
            <p:ph type="title"/>
          </p:nvPr>
        </p:nvSpPr>
        <p:spPr>
          <a:xfrm>
            <a:off x="640080" y="325369"/>
            <a:ext cx="4368602" cy="1956841"/>
          </a:xfrm>
          <a:prstGeom prst="rect">
            <a:avLst/>
          </a:prstGeom>
        </p:spPr>
        <p:txBody>
          <a:bodyPr spcFirstLastPara="1" lIns="91425" tIns="45700" rIns="91425" bIns="45700" anchor="b" anchorCtr="0">
            <a:normAutofit fontScale="90000"/>
          </a:bodyPr>
          <a:lstStyle/>
          <a:p>
            <a:pPr marL="0" lvl="0" indent="0" rtl="0">
              <a:spcBef>
                <a:spcPts val="0"/>
              </a:spcBef>
              <a:spcAft>
                <a:spcPts val="0"/>
              </a:spcAft>
              <a:buClr>
                <a:schemeClr val="dk1"/>
              </a:buClr>
              <a:buSzPts val="1800"/>
              <a:buNone/>
            </a:pPr>
            <a:r>
              <a:rPr lang="en-US" sz="4890" b="1">
                <a:solidFill>
                  <a:schemeClr val="accent4"/>
                </a:solidFill>
                <a:latin typeface="Arial Black" panose="020B0A04020102020204" charset="0"/>
                <a:ea typeface="Calibri" panose="020F0502020204030204"/>
                <a:cs typeface="Arial Black" panose="020B0A04020102020204" charset="0"/>
                <a:sym typeface="Calibri" panose="020F0502020204030204"/>
              </a:rPr>
              <a:t>Pasajes sobre la Santa Cena</a:t>
            </a:r>
          </a:p>
        </p:txBody>
      </p:sp>
      <p:sp>
        <p:nvSpPr>
          <p:cNvPr id="272" name="sketchy line">
            <a:extLst>
              <a:ext uri="{FF2B5EF4-FFF2-40B4-BE49-F238E27FC236}">
                <a16:creationId xmlns:a16="http://schemas.microsoft.com/office/drawing/2014/main" id="{8996D92B-12A0-973E-CC7F-C2C07D14E0B7}"/>
              </a:ext>
            </a:extLst>
          </p:cNvPr>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Google Shape;264;p20">
            <a:extLst>
              <a:ext uri="{FF2B5EF4-FFF2-40B4-BE49-F238E27FC236}">
                <a16:creationId xmlns:a16="http://schemas.microsoft.com/office/drawing/2014/main" id="{B9919FB4-03FE-1033-0160-A31A973DBE83}"/>
              </a:ext>
            </a:extLst>
          </p:cNvPr>
          <p:cNvSpPr txBox="1">
            <a:spLocks noGrp="1"/>
          </p:cNvSpPr>
          <p:nvPr>
            <p:ph type="body" idx="1"/>
          </p:nvPr>
        </p:nvSpPr>
        <p:spPr>
          <a:xfrm>
            <a:off x="342900" y="2910840"/>
            <a:ext cx="4759960" cy="3282315"/>
          </a:xfrm>
          <a:prstGeom prst="rect">
            <a:avLst/>
          </a:prstGeom>
        </p:spPr>
        <p:txBody>
          <a:bodyPr spcFirstLastPara="1" lIns="91425" tIns="45700" rIns="91425" bIns="45700" anchorCtr="0">
            <a:normAutofit/>
          </a:bodyPr>
          <a:lstStyle/>
          <a:p>
            <a:pPr marL="114300" lvl="0" indent="0" algn="just" rtl="0">
              <a:spcBef>
                <a:spcPts val="1000"/>
              </a:spcBef>
              <a:spcAft>
                <a:spcPts val="0"/>
              </a:spcAft>
              <a:buSzPts val="1800"/>
              <a:buNone/>
            </a:pPr>
            <a:r>
              <a:rPr lang="en-US" sz="3200" dirty="0">
                <a:solidFill>
                  <a:schemeClr val="accent4"/>
                </a:solidFill>
                <a:latin typeface="Arial Black" panose="020B0A04020102020204" charset="0"/>
                <a:cs typeface="Arial Black" panose="020B0A04020102020204" charset="0"/>
              </a:rPr>
              <a:t>Mateo 26:26-29</a:t>
            </a:r>
          </a:p>
          <a:p>
            <a:pPr marL="114300" lvl="0" indent="0" algn="just" rtl="0">
              <a:spcBef>
                <a:spcPts val="1000"/>
              </a:spcBef>
              <a:spcAft>
                <a:spcPts val="0"/>
              </a:spcAft>
              <a:buSzPts val="1800"/>
              <a:buNone/>
            </a:pPr>
            <a:r>
              <a:rPr lang="en-US" sz="3200" dirty="0">
                <a:solidFill>
                  <a:schemeClr val="accent4"/>
                </a:solidFill>
                <a:latin typeface="Arial Black" panose="020B0A04020102020204" charset="0"/>
                <a:cs typeface="Arial Black" panose="020B0A04020102020204" charset="0"/>
              </a:rPr>
              <a:t>Marcos 14:22-24</a:t>
            </a:r>
          </a:p>
          <a:p>
            <a:pPr marL="114300" lvl="0" indent="0" algn="just" rtl="0">
              <a:spcBef>
                <a:spcPts val="1000"/>
              </a:spcBef>
              <a:spcAft>
                <a:spcPts val="0"/>
              </a:spcAft>
              <a:buSzPts val="1800"/>
              <a:buNone/>
            </a:pPr>
            <a:r>
              <a:rPr lang="en-US" sz="3200" dirty="0">
                <a:solidFill>
                  <a:schemeClr val="accent4"/>
                </a:solidFill>
                <a:latin typeface="Arial Black" panose="020B0A04020102020204" charset="0"/>
                <a:cs typeface="Arial Black" panose="020B0A04020102020204" charset="0"/>
              </a:rPr>
              <a:t>Lucas 22:17-20</a:t>
            </a:r>
          </a:p>
          <a:p>
            <a:pPr marL="114300" lvl="0" indent="0" algn="just" rtl="0">
              <a:spcBef>
                <a:spcPts val="1000"/>
              </a:spcBef>
              <a:spcAft>
                <a:spcPts val="0"/>
              </a:spcAft>
              <a:buSzPts val="1800"/>
              <a:buNone/>
            </a:pPr>
            <a:r>
              <a:rPr lang="en-US" sz="3200" u="sng" dirty="0">
                <a:solidFill>
                  <a:schemeClr val="accent4"/>
                </a:solidFill>
                <a:latin typeface="Arial Black" panose="020B0A04020102020204" charset="0"/>
                <a:cs typeface="Arial Black" panose="020B0A04020102020204" charset="0"/>
              </a:rPr>
              <a:t>1 </a:t>
            </a:r>
            <a:r>
              <a:rPr lang="en-US" sz="3200" u="sng" dirty="0" err="1">
                <a:solidFill>
                  <a:schemeClr val="accent4"/>
                </a:solidFill>
                <a:latin typeface="Arial Black" panose="020B0A04020102020204" charset="0"/>
                <a:cs typeface="Arial Black" panose="020B0A04020102020204" charset="0"/>
              </a:rPr>
              <a:t>Corintios</a:t>
            </a:r>
            <a:r>
              <a:rPr lang="en-US" sz="3200" u="sng" dirty="0">
                <a:solidFill>
                  <a:schemeClr val="accent4"/>
                </a:solidFill>
                <a:latin typeface="Arial Black" panose="020B0A04020102020204" charset="0"/>
                <a:cs typeface="Arial Black" panose="020B0A04020102020204" charset="0"/>
              </a:rPr>
              <a:t> 11:23-27</a:t>
            </a:r>
          </a:p>
        </p:txBody>
      </p:sp>
      <p:pic>
        <p:nvPicPr>
          <p:cNvPr id="265" name="Google Shape;265;p20" descr="Screen Clipping">
            <a:extLst>
              <a:ext uri="{FF2B5EF4-FFF2-40B4-BE49-F238E27FC236}">
                <a16:creationId xmlns:a16="http://schemas.microsoft.com/office/drawing/2014/main" id="{67081F04-543F-972B-B934-58A8938606EA}"/>
              </a:ext>
            </a:extLst>
          </p:cNvPr>
          <p:cNvPicPr preferRelativeResize="0"/>
          <p:nvPr/>
        </p:nvPicPr>
        <p:blipFill rotWithShape="1">
          <a:blip r:embed="rId3"/>
          <a:srcRect l="7249" r="29059"/>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1845091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0"/>
        <p:cNvGrpSpPr/>
        <p:nvPr/>
      </p:nvGrpSpPr>
      <p:grpSpPr>
        <a:xfrm>
          <a:off x="0" y="0"/>
          <a:ext cx="0" cy="0"/>
          <a:chOff x="0" y="0"/>
          <a:chExt cx="0" cy="0"/>
        </a:xfrm>
      </p:grpSpPr>
      <p:sp useBgFill="1">
        <p:nvSpPr>
          <p:cNvPr id="367" name="Rectangle 366"/>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Google Shape;361;p29"/>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1 Corintios 11:23-27 </a:t>
            </a:r>
          </a:p>
        </p:txBody>
      </p:sp>
      <p:sp>
        <p:nvSpPr>
          <p:cNvPr id="371" name="Arc 370"/>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2" name="Google Shape;362;p29"/>
          <p:cNvSpPr txBox="1">
            <a:spLocks noGrp="1"/>
          </p:cNvSpPr>
          <p:nvPr>
            <p:ph type="body" idx="1"/>
          </p:nvPr>
        </p:nvSpPr>
        <p:spPr>
          <a:xfrm>
            <a:off x="4447308" y="319088"/>
            <a:ext cx="6906491" cy="5827713"/>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ts val="18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recibí</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que les he </a:t>
            </a:r>
            <a:r>
              <a:rPr lang="en-US" dirty="0" err="1">
                <a:latin typeface="Arial" panose="020B0604020202020204" pitchFamily="34" charset="0"/>
                <a:ea typeface="Calibri" panose="020F0502020204030204"/>
                <a:cs typeface="Arial" panose="020B0604020202020204" pitchFamily="34" charset="0"/>
                <a:sym typeface="Calibri" panose="020F0502020204030204"/>
              </a:rPr>
              <a:t>enseñado</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Que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noche</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fue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pan, y que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“Tomen y </a:t>
            </a:r>
            <a:r>
              <a:rPr lang="en-US" dirty="0" err="1">
                <a:latin typeface="Arial" panose="020B0604020202020204" pitchFamily="34" charset="0"/>
                <a:cs typeface="Arial" panose="020B0604020202020204" pitchFamily="34" charset="0"/>
              </a:rPr>
              <a:t>coman</a:t>
            </a:r>
            <a:r>
              <a:rPr lang="en-US" dirty="0">
                <a:latin typeface="Arial" panose="020B0604020202020204" pitchFamily="34" charset="0"/>
                <a:ea typeface="Calibri" panose="020F0502020204030204"/>
                <a:cs typeface="Arial" panose="020B0604020202020204" pitchFamily="34" charset="0"/>
                <a:sym typeface="Calibri" panose="020F0502020204030204"/>
              </a:rPr>
              <a:t>. Esto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hagan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memoria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Asimismo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cenar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“Esta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hagan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cada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vez</a:t>
            </a:r>
            <a:r>
              <a:rPr lang="en-US" dirty="0">
                <a:latin typeface="Arial" panose="020B0604020202020204" pitchFamily="34" charset="0"/>
                <a:ea typeface="Calibri" panose="020F0502020204030204"/>
                <a:cs typeface="Arial" panose="020B0604020202020204" pitchFamily="34" charset="0"/>
                <a:sym typeface="Calibri" panose="020F0502020204030204"/>
              </a:rPr>
              <a:t> que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memoria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7"/>
        <p:cNvGrpSpPr/>
        <p:nvPr/>
      </p:nvGrpSpPr>
      <p:grpSpPr>
        <a:xfrm>
          <a:off x="0" y="0"/>
          <a:ext cx="0" cy="0"/>
          <a:chOff x="0" y="0"/>
          <a:chExt cx="0" cy="0"/>
        </a:xfrm>
      </p:grpSpPr>
      <p:sp useBgFill="1">
        <p:nvSpPr>
          <p:cNvPr id="374" name="Rectangle 37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Google Shape;368;p31"/>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1 Corintios 11:23-27</a:t>
            </a:r>
            <a:r>
              <a:rPr lang="en-US" b="1">
                <a:solidFill>
                  <a:srgbClr val="FFFFFF"/>
                </a:solidFill>
                <a:latin typeface="Arial Black" panose="020B0A04020102020204" charset="0"/>
                <a:ea typeface="Calibri" panose="020F0502020204030204"/>
                <a:cs typeface="Arial Black" panose="020B0A04020102020204" charset="0"/>
                <a:sym typeface="Calibri" panose="020F0502020204030204"/>
              </a:rPr>
              <a:t> </a:t>
            </a:r>
            <a:endParaRPr lang="en-US">
              <a:solidFill>
                <a:srgbClr val="FFFFFF"/>
              </a:solidFill>
              <a:latin typeface="Arial Black" panose="020B0A04020102020204" charset="0"/>
              <a:cs typeface="Arial Black" panose="020B0A04020102020204" charset="0"/>
            </a:endParaRPr>
          </a:p>
        </p:txBody>
      </p:sp>
      <p:sp>
        <p:nvSpPr>
          <p:cNvPr id="378" name="Arc 37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9" name="Google Shape;369;p31"/>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Por lo tanto, </a:t>
            </a:r>
            <a:r>
              <a:rPr lang="en-US" dirty="0" err="1">
                <a:latin typeface="Arial" panose="020B0604020202020204" pitchFamily="34" charset="0"/>
                <a:ea typeface="Calibri" panose="020F0502020204030204"/>
                <a:cs typeface="Arial" panose="020B0604020202020204" pitchFamily="34" charset="0"/>
                <a:sym typeface="Calibri" panose="020F0502020204030204"/>
              </a:rPr>
              <a:t>siempre</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este</a:t>
            </a:r>
            <a:r>
              <a:rPr lang="en-US" dirty="0">
                <a:latin typeface="Arial" panose="020B0604020202020204" pitchFamily="34" charset="0"/>
                <a:ea typeface="Calibri" panose="020F0502020204030204"/>
                <a:cs typeface="Arial" panose="020B0604020202020204" pitchFamily="34" charset="0"/>
                <a:sym typeface="Calibri" panose="020F0502020204030204"/>
              </a:rPr>
              <a:t> pan, y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proclaman</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hasta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él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venga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cualquiera</a:t>
            </a:r>
            <a:r>
              <a:rPr lang="en-US" dirty="0">
                <a:latin typeface="Arial" panose="020B0604020202020204" pitchFamily="34" charset="0"/>
                <a:ea typeface="Calibri" panose="020F0502020204030204"/>
                <a:cs typeface="Arial" panose="020B0604020202020204" pitchFamily="34" charset="0"/>
                <a:sym typeface="Calibri" panose="020F0502020204030204"/>
              </a:rPr>
              <a:t> que coma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esta</a:t>
            </a:r>
            <a:r>
              <a:rPr lang="en-US" dirty="0">
                <a:latin typeface="Arial" panose="020B0604020202020204" pitchFamily="34" charset="0"/>
                <a:ea typeface="Calibri" panose="020F0502020204030204"/>
                <a:cs typeface="Arial" panose="020B0604020202020204" pitchFamily="34" charset="0"/>
                <a:sym typeface="Calibri" panose="020F0502020204030204"/>
              </a:rPr>
              <a:t> pan o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manera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indigna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culpado</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y de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endParaRPr lang="en-US"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g2f34200a32f_0_2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g2f34200a32f_0_229"/>
          <p:cNvPicPr preferRelativeResize="0"/>
          <p:nvPr/>
        </p:nvPicPr>
        <p:blipFill rotWithShape="1">
          <a:blip r:embed="rId3"/>
          <a:srcRect/>
          <a:stretch>
            <a:fillRect/>
          </a:stretch>
        </p:blipFill>
        <p:spPr>
          <a:xfrm>
            <a:off x="0" y="1708750"/>
            <a:ext cx="3125597" cy="3218436"/>
          </a:xfrm>
          <a:prstGeom prst="rect">
            <a:avLst/>
          </a:prstGeom>
          <a:noFill/>
          <a:ln>
            <a:noFill/>
          </a:ln>
          <a:effectLst>
            <a:outerShdw blurRad="50800" dist="38100" dir="2700000" algn="tl" rotWithShape="0">
              <a:srgbClr val="000000">
                <a:alpha val="40000"/>
              </a:srgbClr>
            </a:outerShdw>
          </a:effectLst>
        </p:spPr>
      </p:pic>
      <p:pic>
        <p:nvPicPr>
          <p:cNvPr id="376" name="Google Shape;376;g2f34200a32f_0_229"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377" name="Google Shape;377;g2f34200a32f_0_229"/>
          <p:cNvSpPr txBox="1"/>
          <p:nvPr/>
        </p:nvSpPr>
        <p:spPr>
          <a:xfrm>
            <a:off x="3125597" y="1875790"/>
            <a:ext cx="8023800" cy="31064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2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rPr>
              <a:t>1 </a:t>
            </a:r>
            <a:r>
              <a:rPr lang="en-US" sz="3200" b="0" i="0" u="none" strike="noStrike" cap="none" dirty="0" err="1">
                <a:solidFill>
                  <a:schemeClr val="tx1"/>
                </a:solidFill>
                <a:latin typeface="Arial Black" panose="020B0A04020102020204" charset="0"/>
                <a:ea typeface="Lato" panose="020F0502020204030203"/>
                <a:cs typeface="Arial Black" panose="020B0A04020102020204" charset="0"/>
                <a:sym typeface="Lato" panose="020F0502020204030203"/>
              </a:rPr>
              <a:t>Corintios</a:t>
            </a:r>
            <a:r>
              <a:rPr lang="en-US" sz="3200" b="0" i="0" u="none" strike="noStrike" cap="none" dirty="0">
                <a:solidFill>
                  <a:schemeClr val="tx1"/>
                </a:solidFill>
                <a:latin typeface="Arial Black" panose="020B0A04020102020204" charset="0"/>
                <a:ea typeface="Lato" panose="020F0502020204030203"/>
                <a:cs typeface="Arial Black" panose="020B0A04020102020204" charset="0"/>
                <a:sym typeface="Lato" panose="020F0502020204030203"/>
              </a:rPr>
              <a:t> 11:23-27</a:t>
            </a:r>
          </a:p>
          <a:p>
            <a:pPr marL="0" marR="0" lvl="0" indent="0" algn="l" rtl="0">
              <a:lnSpc>
                <a:spcPct val="100000"/>
              </a:lnSpc>
              <a:spcBef>
                <a:spcPts val="0"/>
              </a:spcBef>
              <a:spcAft>
                <a:spcPts val="0"/>
              </a:spcAft>
              <a:buClr>
                <a:schemeClr val="dk1"/>
              </a:buClr>
              <a:buSzPts val="1100"/>
              <a:buFont typeface="Arial" panose="020B0604020202020204"/>
              <a:buNone/>
            </a:pPr>
            <a:endParaRPr sz="32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Qué</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tan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seguido</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quiere</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Dios que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celebremos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Santa Cena?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3520180" y="3045460"/>
            <a:ext cx="71523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endParaRPr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4"/>
          <p:cNvPicPr preferRelativeResize="0"/>
          <p:nvPr/>
        </p:nvPicPr>
        <p:blipFill rotWithShape="1">
          <a:blip r:embed="rId3"/>
          <a:srcRect/>
          <a:stretch>
            <a:fill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2"/>
        <p:cNvGrpSpPr/>
        <p:nvPr/>
      </p:nvGrpSpPr>
      <p:grpSpPr>
        <a:xfrm>
          <a:off x="0" y="0"/>
          <a:ext cx="0" cy="0"/>
          <a:chOff x="0" y="0"/>
          <a:chExt cx="0" cy="0"/>
        </a:xfrm>
      </p:grpSpPr>
      <p:sp useBgFill="1">
        <p:nvSpPr>
          <p:cNvPr id="389" name="Rectangle 388"/>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Google Shape;383;p32"/>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1 Corintios 11:23-27</a:t>
            </a:r>
            <a:r>
              <a:rPr lang="en-US" b="1">
                <a:solidFill>
                  <a:srgbClr val="FFFFFF"/>
                </a:solidFill>
                <a:latin typeface="Arial Black" panose="020B0A04020102020204" charset="0"/>
                <a:ea typeface="Calibri" panose="020F0502020204030204"/>
                <a:cs typeface="Arial Black" panose="020B0A04020102020204" charset="0"/>
                <a:sym typeface="Calibri" panose="020F0502020204030204"/>
              </a:rPr>
              <a:t> </a:t>
            </a:r>
            <a:endParaRPr lang="en-US">
              <a:solidFill>
                <a:srgbClr val="FFFFFF"/>
              </a:solidFill>
              <a:latin typeface="Arial Black" panose="020B0A04020102020204" charset="0"/>
              <a:cs typeface="Arial Black" panose="020B0A04020102020204" charset="0"/>
            </a:endParaRPr>
          </a:p>
        </p:txBody>
      </p:sp>
      <p:sp>
        <p:nvSpPr>
          <p:cNvPr id="393" name="Arc 392"/>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4" name="Google Shape;384;p32"/>
          <p:cNvSpPr txBox="1">
            <a:spLocks noGrp="1"/>
          </p:cNvSpPr>
          <p:nvPr>
            <p:ph type="body" idx="1"/>
          </p:nvPr>
        </p:nvSpPr>
        <p:spPr>
          <a:xfrm>
            <a:off x="4167272" y="467360"/>
            <a:ext cx="7186527" cy="5709603"/>
          </a:xfrm>
          <a:prstGeom prst="rect">
            <a:avLst/>
          </a:prstGeom>
        </p:spPr>
        <p:txBody>
          <a:bodyPr spcFirstLastPara="1" lIns="91425" tIns="45700" rIns="91425" bIns="45700" anchor="ctr" anchorCtr="0">
            <a:noAutofit/>
          </a:bodyPr>
          <a:lstStyle/>
          <a:p>
            <a:pPr marL="114300" lvl="0" indent="0" algn="l" rtl="0">
              <a:spcBef>
                <a:spcPts val="1000"/>
              </a:spcBef>
              <a:spcAft>
                <a:spcPts val="0"/>
              </a:spcAft>
              <a:buSzPts val="1800"/>
              <a:buNone/>
            </a:pPr>
            <a:r>
              <a:rPr lang="en-US" dirty="0" err="1">
                <a:latin typeface="Arial" panose="020B0604020202020204" pitchFamily="34" charset="0"/>
                <a:ea typeface="Calibri" panose="020F0502020204030204"/>
                <a:cs typeface="Arial" panose="020B0604020202020204" pitchFamily="34" charset="0"/>
                <a:sym typeface="Calibri" panose="020F0502020204030204"/>
              </a:rPr>
              <a:t>Yo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recibí</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mismo</a:t>
            </a:r>
            <a:r>
              <a:rPr lang="en-US" dirty="0">
                <a:latin typeface="Arial" panose="020B0604020202020204" pitchFamily="34" charset="0"/>
                <a:ea typeface="Calibri" panose="020F0502020204030204"/>
                <a:cs typeface="Arial" panose="020B0604020202020204" pitchFamily="34" charset="0"/>
                <a:sym typeface="Calibri" panose="020F0502020204030204"/>
              </a:rPr>
              <a:t> que les he </a:t>
            </a:r>
            <a:r>
              <a:rPr lang="en-US" dirty="0" err="1">
                <a:latin typeface="Arial" panose="020B0604020202020204" pitchFamily="34" charset="0"/>
                <a:ea typeface="Calibri" panose="020F0502020204030204"/>
                <a:cs typeface="Arial" panose="020B0604020202020204" pitchFamily="34" charset="0"/>
                <a:sym typeface="Calibri" panose="020F0502020204030204"/>
              </a:rPr>
              <a:t>enseñado</a:t>
            </a:r>
            <a:r>
              <a:rPr lang="en-US" dirty="0">
                <a:latin typeface="Arial" panose="020B0604020202020204" pitchFamily="34" charset="0"/>
                <a:ea typeface="Calibri" panose="020F0502020204030204"/>
                <a:cs typeface="Arial" panose="020B0604020202020204" pitchFamily="34" charset="0"/>
                <a:sym typeface="Calibri" panose="020F0502020204030204"/>
              </a:rPr>
              <a:t> a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Que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noche</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fue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entregado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Jesús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pan, y que luego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dar</a:t>
            </a:r>
            <a:r>
              <a:rPr lang="en-US" dirty="0">
                <a:latin typeface="Arial" panose="020B0604020202020204" pitchFamily="34" charset="0"/>
                <a:ea typeface="Calibri" panose="020F0502020204030204"/>
                <a:cs typeface="Arial" panose="020B0604020202020204" pitchFamily="34" charset="0"/>
                <a:sym typeface="Calibri" panose="020F0502020204030204"/>
              </a:rPr>
              <a:t> gracias, lo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partió</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“Tomen y </a:t>
            </a:r>
            <a:r>
              <a:rPr lang="en-US" dirty="0" err="1">
                <a:latin typeface="Arial" panose="020B0604020202020204" pitchFamily="34" charset="0"/>
                <a:cs typeface="Arial" panose="020B0604020202020204" pitchFamily="34" charset="0"/>
              </a:rPr>
              <a:t>coman</a:t>
            </a:r>
            <a:r>
              <a:rPr lang="en-US" dirty="0">
                <a:latin typeface="Arial" panose="020B0604020202020204" pitchFamily="34" charset="0"/>
                <a:ea typeface="Calibri" panose="020F0502020204030204"/>
                <a:cs typeface="Arial" panose="020B0604020202020204" pitchFamily="34" charset="0"/>
                <a:sym typeface="Calibri" panose="020F0502020204030204"/>
              </a:rPr>
              <a:t>. Esto es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por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ustedes</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partido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hagan</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en</a:t>
            </a:r>
            <a:r>
              <a:rPr lang="en-US" u="sng" dirty="0">
                <a:latin typeface="Arial" panose="020B0604020202020204" pitchFamily="34" charset="0"/>
                <a:ea typeface="Calibri" panose="020F0502020204030204"/>
                <a:cs typeface="Arial" panose="020B0604020202020204" pitchFamily="34" charset="0"/>
                <a:sym typeface="Calibri" panose="020F0502020204030204"/>
              </a:rPr>
              <a:t> mi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memoria</a:t>
            </a:r>
            <a:r>
              <a:rPr lang="en-US" u="sng" dirty="0">
                <a:latin typeface="Arial" panose="020B0604020202020204" pitchFamily="34" charset="0"/>
                <a:ea typeface="Calibri" panose="020F0502020204030204"/>
                <a:cs typeface="Arial" panose="020B0604020202020204" pitchFamily="34" charset="0"/>
                <a:sym typeface="Calibri" panose="020F0502020204030204"/>
              </a:rPr>
              <a:t>.”</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Asimismo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después</a:t>
            </a:r>
            <a:r>
              <a:rPr lang="en-US" dirty="0">
                <a:latin typeface="Arial" panose="020B0604020202020204" pitchFamily="34" charset="0"/>
                <a:ea typeface="Calibri" panose="020F0502020204030204"/>
                <a:cs typeface="Arial" panose="020B0604020202020204" pitchFamily="34" charset="0"/>
                <a:sym typeface="Calibri" panose="020F0502020204030204"/>
              </a:rPr>
              <a:t>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cenar</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tomó</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dijo</a:t>
            </a:r>
            <a:r>
              <a:rPr lang="en-US" dirty="0">
                <a:latin typeface="Arial" panose="020B0604020202020204" pitchFamily="34" charset="0"/>
                <a:ea typeface="Calibri" panose="020F0502020204030204"/>
                <a:cs typeface="Arial" panose="020B0604020202020204" pitchFamily="34" charset="0"/>
                <a:sym typeface="Calibri" panose="020F0502020204030204"/>
              </a:rPr>
              <a:t>: “Esta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el</a:t>
            </a:r>
            <a:r>
              <a:rPr lang="en-US" dirty="0">
                <a:latin typeface="Arial" panose="020B0604020202020204" pitchFamily="34" charset="0"/>
                <a:ea typeface="Calibri" panose="020F0502020204030204"/>
                <a:cs typeface="Arial" panose="020B0604020202020204" pitchFamily="34" charset="0"/>
                <a:sym typeface="Calibri" panose="020F0502020204030204"/>
              </a:rPr>
              <a:t> nuevo </a:t>
            </a:r>
            <a:r>
              <a:rPr lang="en-US" dirty="0" err="1">
                <a:latin typeface="Arial" panose="020B0604020202020204" pitchFamily="34" charset="0"/>
                <a:ea typeface="Calibri" panose="020F0502020204030204"/>
                <a:cs typeface="Arial" panose="020B0604020202020204" pitchFamily="34" charset="0"/>
                <a:sym typeface="Calibri" panose="020F0502020204030204"/>
              </a:rPr>
              <a:t>pacto</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en</a:t>
            </a:r>
            <a:r>
              <a:rPr lang="en-US" dirty="0">
                <a:latin typeface="Arial" panose="020B0604020202020204" pitchFamily="34" charset="0"/>
                <a:ea typeface="Calibri" panose="020F0502020204030204"/>
                <a:cs typeface="Arial" panose="020B0604020202020204" pitchFamily="34" charset="0"/>
                <a:sym typeface="Calibri" panose="020F0502020204030204"/>
              </a:rPr>
              <a:t> mi </a:t>
            </a:r>
            <a:r>
              <a:rPr lang="en-US"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hagan</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esto</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cada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vez</a:t>
            </a:r>
            <a:r>
              <a:rPr lang="en-US" u="sng" dirty="0">
                <a:latin typeface="Arial" panose="020B0604020202020204" pitchFamily="34" charset="0"/>
                <a:ea typeface="Calibri" panose="020F0502020204030204"/>
                <a:cs typeface="Arial" panose="020B0604020202020204" pitchFamily="34" charset="0"/>
                <a:sym typeface="Calibri" panose="020F0502020204030204"/>
              </a:rPr>
              <a:t> que la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beban</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en</a:t>
            </a:r>
            <a:r>
              <a:rPr lang="en-US" u="sng" dirty="0">
                <a:latin typeface="Arial" panose="020B0604020202020204" pitchFamily="34" charset="0"/>
                <a:ea typeface="Calibri" panose="020F0502020204030204"/>
                <a:cs typeface="Arial" panose="020B0604020202020204" pitchFamily="34" charset="0"/>
                <a:sym typeface="Calibri" panose="020F0502020204030204"/>
              </a:rPr>
              <a:t> mi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memoria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endParaRPr lang="en-US" u="sng"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0" name="Google Shape;390;p33"/>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91" name="Google Shape;391;p33"/>
          <p:cNvSpPr txBox="1"/>
          <p:nvPr/>
        </p:nvSpPr>
        <p:spPr>
          <a:xfrm>
            <a:off x="3287395" y="2108835"/>
            <a:ext cx="7212965" cy="33578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Cuáles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son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los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cuatro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elementos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que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recibimos</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dirty="0" err="1">
                <a:solidFill>
                  <a:schemeClr val="accent4"/>
                </a:solidFill>
                <a:latin typeface="Arial Black" panose="020B0A04020102020204" charset="0"/>
                <a:ea typeface="Lato" panose="020F0502020204030203"/>
                <a:cs typeface="Arial Black" panose="020B0A04020102020204" charset="0"/>
                <a:sym typeface="Lato" panose="020F0502020204030203"/>
              </a:rPr>
              <a:t>en</a:t>
            </a:r>
            <a:r>
              <a:rPr lang="en-US" sz="44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t> la Santa Cena?</a:t>
            </a:r>
            <a:br>
              <a:rPr lang="en-US" sz="4000" b="1" i="0" u="none" strike="noStrike" cap="none" dirty="0">
                <a:solidFill>
                  <a:schemeClr val="accent4"/>
                </a:solidFill>
                <a:latin typeface="Arial Black" panose="020B0A04020102020204" charset="0"/>
                <a:ea typeface="Lato" panose="020F0502020204030203"/>
                <a:cs typeface="Arial Black" panose="020B0A04020102020204" charset="0"/>
                <a:sym typeface="Lato" panose="020F0502020204030203"/>
              </a:rPr>
            </a:br>
            <a:br>
              <a:rPr lang="en-US" sz="4000" b="1" i="0" u="none" strike="noStrike" cap="none" dirty="0">
                <a:solidFill>
                  <a:schemeClr val="dk1"/>
                </a:solidFill>
                <a:latin typeface="Lato" panose="020F0502020204030203"/>
                <a:ea typeface="Lato" panose="020F0502020204030203"/>
                <a:cs typeface="Lato" panose="020F0502020204030203"/>
                <a:sym typeface="Lato" panose="020F0502020204030203"/>
              </a:rPr>
            </a:br>
            <a:endParaRPr sz="2800" b="0" u="none" strike="noStrike" cap="none"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392" name="Google Shape;392;p33"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7"/>
        <p:cNvGrpSpPr/>
        <p:nvPr/>
      </p:nvGrpSpPr>
      <p:grpSpPr>
        <a:xfrm>
          <a:off x="0" y="0"/>
          <a:ext cx="0" cy="0"/>
          <a:chOff x="0" y="0"/>
          <a:chExt cx="0" cy="0"/>
        </a:xfrm>
      </p:grpSpPr>
      <p:sp useBgFill="1">
        <p:nvSpPr>
          <p:cNvPr id="404" name="Rectangle 403"/>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Google Shape;398;p46"/>
          <p:cNvSpPr txBox="1">
            <a:spLocks noGrp="1"/>
          </p:cNvSpPr>
          <p:nvPr>
            <p:ph type="title"/>
          </p:nvPr>
        </p:nvSpPr>
        <p:spPr>
          <a:xfrm>
            <a:off x="686834" y="1153572"/>
            <a:ext cx="3200400" cy="44611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1800"/>
              <a:buNone/>
            </a:pPr>
            <a:r>
              <a:rPr lang="en-US" sz="3200" b="1">
                <a:solidFill>
                  <a:srgbClr val="FFFFFF"/>
                </a:solidFill>
                <a:latin typeface="Arial Black" panose="020B0A04020102020204" charset="0"/>
                <a:ea typeface="Calibri" panose="020F0502020204030204"/>
                <a:cs typeface="Arial Black" panose="020B0A04020102020204" charset="0"/>
                <a:sym typeface="Calibri" panose="020F0502020204030204"/>
              </a:rPr>
              <a:t>1 Corintios 11:23-27 </a:t>
            </a:r>
          </a:p>
        </p:txBody>
      </p:sp>
      <p:sp>
        <p:nvSpPr>
          <p:cNvPr id="408" name="Arc 407"/>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9" name="Google Shape;399;p4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algn="l" rtl="0">
              <a:spcBef>
                <a:spcPts val="1000"/>
              </a:spcBef>
              <a:spcAft>
                <a:spcPts val="0"/>
              </a:spcAft>
              <a:buSzPts val="1800"/>
              <a:buNone/>
            </a:pPr>
            <a:r>
              <a:rPr lang="en-US" dirty="0">
                <a:latin typeface="Arial" panose="020B0604020202020204" pitchFamily="34" charset="0"/>
                <a:ea typeface="Calibri" panose="020F0502020204030204"/>
                <a:cs typeface="Arial" panose="020B0604020202020204" pitchFamily="34" charset="0"/>
                <a:sym typeface="Calibri" panose="020F0502020204030204"/>
              </a:rPr>
              <a:t>Por lo tanto, </a:t>
            </a:r>
            <a:r>
              <a:rPr lang="en-US" dirty="0" err="1">
                <a:latin typeface="Arial" panose="020B0604020202020204" pitchFamily="34" charset="0"/>
                <a:ea typeface="Calibri" panose="020F0502020204030204"/>
                <a:cs typeface="Arial" panose="020B0604020202020204" pitchFamily="34" charset="0"/>
                <a:sym typeface="Calibri" panose="020F0502020204030204"/>
              </a:rPr>
              <a:t>siempre</a:t>
            </a:r>
            <a:r>
              <a:rPr lang="en-US" dirty="0">
                <a:latin typeface="Arial" panose="020B0604020202020204" pitchFamily="34" charset="0"/>
                <a:ea typeface="Calibri" panose="020F0502020204030204"/>
                <a:cs typeface="Arial" panose="020B0604020202020204" pitchFamily="34" charset="0"/>
                <a:sym typeface="Calibri" panose="020F0502020204030204"/>
              </a:rPr>
              <a:t>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coman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este</a:t>
            </a:r>
            <a:r>
              <a:rPr lang="en-US" dirty="0">
                <a:latin typeface="Arial" panose="020B0604020202020204" pitchFamily="34" charset="0"/>
                <a:ea typeface="Calibri" panose="020F0502020204030204"/>
                <a:cs typeface="Arial" panose="020B0604020202020204" pitchFamily="34" charset="0"/>
                <a:sym typeface="Calibri" panose="020F0502020204030204"/>
              </a:rPr>
              <a:t> pan, y </a:t>
            </a:r>
            <a:r>
              <a:rPr lang="en-US" dirty="0" err="1">
                <a:latin typeface="Arial" panose="020B0604020202020204" pitchFamily="34" charset="0"/>
                <a:ea typeface="Calibri" panose="020F0502020204030204"/>
                <a:cs typeface="Arial" panose="020B0604020202020204" pitchFamily="34" charset="0"/>
                <a:sym typeface="Calibri" panose="020F0502020204030204"/>
              </a:rPr>
              <a:t>beban</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esta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proclaman</a:t>
            </a:r>
            <a:r>
              <a:rPr lang="en-US" dirty="0">
                <a:latin typeface="Arial" panose="020B0604020202020204" pitchFamily="34" charset="0"/>
                <a:ea typeface="Calibri" panose="020F0502020204030204"/>
                <a:cs typeface="Arial" panose="020B0604020202020204" pitchFamily="34" charset="0"/>
                <a:sym typeface="Calibri" panose="020F0502020204030204"/>
              </a:rPr>
              <a:t> la </a:t>
            </a:r>
            <a:r>
              <a:rPr lang="en-US" dirty="0" err="1">
                <a:latin typeface="Arial" panose="020B0604020202020204" pitchFamily="34" charset="0"/>
                <a:ea typeface="Calibri" panose="020F0502020204030204"/>
                <a:cs typeface="Arial" panose="020B0604020202020204" pitchFamily="34" charset="0"/>
                <a:sym typeface="Calibri" panose="020F0502020204030204"/>
              </a:rPr>
              <a:t>muerte</a:t>
            </a:r>
            <a:r>
              <a:rPr lang="en-US" dirty="0">
                <a:latin typeface="Arial" panose="020B0604020202020204" pitchFamily="34" charset="0"/>
                <a:ea typeface="Calibri" panose="020F0502020204030204"/>
                <a:cs typeface="Arial" panose="020B0604020202020204" pitchFamily="34" charset="0"/>
                <a:sym typeface="Calibri" panose="020F0502020204030204"/>
              </a:rPr>
              <a:t> del </a:t>
            </a:r>
            <a:r>
              <a:rPr lang="en-US"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dirty="0">
                <a:latin typeface="Arial" panose="020B0604020202020204" pitchFamily="34" charset="0"/>
                <a:ea typeface="Calibri" panose="020F0502020204030204"/>
                <a:cs typeface="Arial" panose="020B0604020202020204" pitchFamily="34" charset="0"/>
                <a:sym typeface="Calibri" panose="020F0502020204030204"/>
              </a:rPr>
              <a:t>, hasta que </a:t>
            </a:r>
            <a:r>
              <a:rPr lang="es-CO" altLang="en-US" dirty="0">
                <a:latin typeface="Arial" panose="020B0604020202020204" pitchFamily="34" charset="0"/>
                <a:ea typeface="Calibri" panose="020F0502020204030204"/>
                <a:cs typeface="Arial" panose="020B0604020202020204" pitchFamily="34" charset="0"/>
                <a:sym typeface="Calibri" panose="020F0502020204030204"/>
              </a:rPr>
              <a:t>É</a:t>
            </a:r>
            <a:r>
              <a:rPr lang="en-US" dirty="0" err="1">
                <a:latin typeface="Arial" panose="020B0604020202020204" pitchFamily="34" charset="0"/>
                <a:ea typeface="Calibri" panose="020F0502020204030204"/>
                <a:cs typeface="Arial" panose="020B0604020202020204" pitchFamily="34" charset="0"/>
                <a:sym typeface="Calibri" panose="020F0502020204030204"/>
              </a:rPr>
              <a:t>l</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venga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Así</a:t>
            </a:r>
            <a:r>
              <a:rPr lang="en-US" u="sng" dirty="0">
                <a:latin typeface="Arial" panose="020B0604020202020204" pitchFamily="34" charset="0"/>
                <a:ea typeface="Calibri" panose="020F0502020204030204"/>
                <a:cs typeface="Arial" panose="020B0604020202020204" pitchFamily="34" charset="0"/>
                <a:sym typeface="Calibri" panose="020F0502020204030204"/>
              </a:rPr>
              <a:t> que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cualquiera</a:t>
            </a:r>
            <a:r>
              <a:rPr lang="en-US" u="sng" dirty="0">
                <a:latin typeface="Arial" panose="020B0604020202020204" pitchFamily="34" charset="0"/>
                <a:ea typeface="Calibri" panose="020F0502020204030204"/>
                <a:cs typeface="Arial" panose="020B0604020202020204" pitchFamily="34" charset="0"/>
                <a:sym typeface="Calibri" panose="020F0502020204030204"/>
              </a:rPr>
              <a:t> que coma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esta</a:t>
            </a:r>
            <a:r>
              <a:rPr lang="en-US" u="sng" dirty="0">
                <a:latin typeface="Arial" panose="020B0604020202020204" pitchFamily="34" charset="0"/>
                <a:ea typeface="Calibri" panose="020F0502020204030204"/>
                <a:cs typeface="Arial" panose="020B0604020202020204" pitchFamily="34" charset="0"/>
                <a:sym typeface="Calibri" panose="020F0502020204030204"/>
              </a:rPr>
              <a:t> pan o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beba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esta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copa</a:t>
            </a:r>
            <a:r>
              <a:rPr lang="en-US" u="sng" dirty="0">
                <a:latin typeface="Arial" panose="020B0604020202020204" pitchFamily="34" charset="0"/>
                <a:ea typeface="Calibri" panose="020F0502020204030204"/>
                <a:cs typeface="Arial" panose="020B0604020202020204" pitchFamily="34" charset="0"/>
                <a:sym typeface="Calibri" panose="020F0502020204030204"/>
              </a:rPr>
              <a:t> del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u="sng" dirty="0">
                <a:latin typeface="Arial" panose="020B0604020202020204" pitchFamily="34" charset="0"/>
                <a:ea typeface="Calibri" panose="020F0502020204030204"/>
                <a:cs typeface="Arial" panose="020B0604020202020204" pitchFamily="34" charset="0"/>
                <a:sym typeface="Calibri" panose="020F0502020204030204"/>
              </a:rPr>
              <a:t> de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manera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indigna</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será</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culpado</a:t>
            </a:r>
            <a:r>
              <a:rPr lang="en-US" u="sng" dirty="0">
                <a:latin typeface="Arial" panose="020B0604020202020204" pitchFamily="34" charset="0"/>
                <a:ea typeface="Calibri" panose="020F0502020204030204"/>
                <a:cs typeface="Arial" panose="020B0604020202020204" pitchFamily="34" charset="0"/>
                <a:sym typeface="Calibri" panose="020F0502020204030204"/>
              </a:rPr>
              <a:t> del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cuerpo</a:t>
            </a:r>
            <a:r>
              <a:rPr lang="en-US" u="sng" dirty="0">
                <a:latin typeface="Arial" panose="020B0604020202020204" pitchFamily="34" charset="0"/>
                <a:ea typeface="Calibri" panose="020F0502020204030204"/>
                <a:cs typeface="Arial" panose="020B0604020202020204" pitchFamily="34" charset="0"/>
                <a:sym typeface="Calibri" panose="020F0502020204030204"/>
              </a:rPr>
              <a:t> y de la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sangre</a:t>
            </a:r>
            <a:r>
              <a:rPr lang="en-US" u="sng" dirty="0">
                <a:latin typeface="Arial" panose="020B0604020202020204" pitchFamily="34" charset="0"/>
                <a:ea typeface="Calibri" panose="020F0502020204030204"/>
                <a:cs typeface="Arial" panose="020B0604020202020204" pitchFamily="34" charset="0"/>
                <a:sym typeface="Calibri" panose="020F0502020204030204"/>
              </a:rPr>
              <a:t> del </a:t>
            </a:r>
            <a:r>
              <a:rPr lang="en-US" u="sng" dirty="0" err="1">
                <a:latin typeface="Arial" panose="020B0604020202020204" pitchFamily="34" charset="0"/>
                <a:ea typeface="Calibri" panose="020F0502020204030204"/>
                <a:cs typeface="Arial" panose="020B0604020202020204" pitchFamily="34" charset="0"/>
                <a:sym typeface="Calibri" panose="020F0502020204030204"/>
              </a:rPr>
              <a:t>Señor</a:t>
            </a:r>
            <a:r>
              <a:rPr lang="en-US" u="sng" dirty="0">
                <a:latin typeface="Arial" panose="020B0604020202020204" pitchFamily="34" charset="0"/>
                <a:ea typeface="Calibri" panose="020F0502020204030204"/>
                <a:cs typeface="Arial" panose="020B0604020202020204" pitchFamily="34" charset="0"/>
                <a:sym typeface="Calibri" panose="020F0502020204030204"/>
              </a:rPr>
              <a:t>. </a:t>
            </a:r>
            <a:endParaRPr lang="en-US" u="sng" dirty="0">
              <a:latin typeface="Arial" panose="020B0604020202020204" pitchFamily="34" charset="0"/>
              <a:ea typeface="Times New Roman" panose="02020603050405020304"/>
              <a:cs typeface="Arial" panose="020B0604020202020204" pitchFamily="34" charset="0"/>
              <a:sym typeface="Times New Roman" panose="0202060305040502030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4"/>
        <p:cNvGrpSpPr/>
        <p:nvPr/>
      </p:nvGrpSpPr>
      <p:grpSpPr>
        <a:xfrm>
          <a:off x="0" y="0"/>
          <a:ext cx="0" cy="0"/>
          <a:chOff x="0" y="0"/>
          <a:chExt cx="0" cy="0"/>
        </a:xfrm>
      </p:grpSpPr>
      <p:sp useBgFill="1">
        <p:nvSpPr>
          <p:cNvPr id="410" name="Rectangle 40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Arc 413"/>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5" name="Google Shape;405;p47"/>
          <p:cNvSpPr txBox="1">
            <a:spLocks noGrp="1"/>
          </p:cNvSpPr>
          <p:nvPr>
            <p:ph type="body" idx="1"/>
          </p:nvPr>
        </p:nvSpPr>
        <p:spPr>
          <a:xfrm>
            <a:off x="4353524" y="953293"/>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3200" dirty="0" err="1">
                <a:solidFill>
                  <a:schemeClr val="accent4"/>
                </a:solidFill>
                <a:latin typeface="Arial Black" panose="020B0A04020102020204" charset="0"/>
                <a:ea typeface="Calibri" panose="020F0502020204030204"/>
                <a:cs typeface="Arial Black" panose="020B0A04020102020204" charset="0"/>
                <a:sym typeface="Calibri" panose="020F0502020204030204"/>
              </a:rPr>
              <a:t>Números</a:t>
            </a:r>
            <a:r>
              <a:rPr lang="en-US" sz="3200" dirty="0">
                <a:solidFill>
                  <a:schemeClr val="accent4"/>
                </a:solidFill>
                <a:latin typeface="Arial Black" panose="020B0A04020102020204" charset="0"/>
                <a:ea typeface="Calibri" panose="020F0502020204030204"/>
                <a:cs typeface="Arial Black" panose="020B0A04020102020204" charset="0"/>
                <a:sym typeface="Calibri" panose="020F0502020204030204"/>
              </a:rPr>
              <a:t> 23:19</a:t>
            </a:r>
            <a:r>
              <a:rPr lang="en-US" sz="3200"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a:latin typeface="Arial" panose="020B0604020202020204" pitchFamily="34" charset="0"/>
                <a:ea typeface="Calibri" panose="020F0502020204030204"/>
                <a:cs typeface="Arial" panose="020B0604020202020204" pitchFamily="34" charset="0"/>
                <a:sym typeface="Calibri" panose="020F0502020204030204"/>
              </a:rPr>
              <a:t>Dios no es hombre, para que </a:t>
            </a:r>
            <a:r>
              <a:rPr lang="en-US" dirty="0" err="1">
                <a:latin typeface="Arial" panose="020B0604020202020204" pitchFamily="34" charset="0"/>
                <a:ea typeface="Calibri" panose="020F0502020204030204"/>
                <a:cs typeface="Arial" panose="020B0604020202020204" pitchFamily="34" charset="0"/>
                <a:sym typeface="Calibri" panose="020F0502020204030204"/>
              </a:rPr>
              <a:t>mienta</a:t>
            </a:r>
            <a:r>
              <a:rPr lang="en-US" dirty="0">
                <a:latin typeface="Arial" panose="020B0604020202020204" pitchFamily="34" charset="0"/>
                <a:ea typeface="Calibri" panose="020F0502020204030204"/>
                <a:cs typeface="Arial" panose="020B0604020202020204" pitchFamily="34" charset="0"/>
                <a:sym typeface="Calibri" panose="020F0502020204030204"/>
              </a:rPr>
              <a:t>.</a:t>
            </a:r>
            <a:endParaRPr lang="en-US" sz="3200" dirty="0">
              <a:latin typeface="Arial" panose="020B0604020202020204" pitchFamily="34" charset="0"/>
              <a:ea typeface="Calibri" panose="020F0502020204030204"/>
              <a:cs typeface="Arial" panose="020B0604020202020204" pitchFamily="34" charset="0"/>
              <a:sym typeface="Calibri" panose="020F0502020204030204"/>
            </a:endParaRPr>
          </a:p>
          <a:p>
            <a:pPr marL="114300" lvl="0" indent="0" rtl="0">
              <a:spcBef>
                <a:spcPts val="1000"/>
              </a:spcBef>
              <a:spcAft>
                <a:spcPts val="0"/>
              </a:spcAft>
              <a:buSzPts val="1800"/>
              <a:buNone/>
            </a:pPr>
            <a:endParaRPr lang="en-US" sz="4400" dirty="0"/>
          </a:p>
          <a:p>
            <a:pPr marL="114300" lvl="0" indent="0" rtl="0">
              <a:spcBef>
                <a:spcPts val="1000"/>
              </a:spcBef>
              <a:spcAft>
                <a:spcPts val="0"/>
              </a:spcAft>
              <a:buSzPts val="1800"/>
              <a:buNone/>
            </a:pPr>
            <a:r>
              <a:rPr lang="en-US" sz="3200" b="1" dirty="0">
                <a:solidFill>
                  <a:schemeClr val="accent4"/>
                </a:solidFill>
                <a:latin typeface="Arial Black" panose="020B0A04020102020204" charset="0"/>
                <a:ea typeface="Calibri" panose="020F0502020204030204"/>
                <a:cs typeface="Arial Black" panose="020B0A04020102020204" charset="0"/>
                <a:sym typeface="Calibri" panose="020F0502020204030204"/>
              </a:rPr>
              <a:t>Salmo 33:4 </a:t>
            </a:r>
            <a:r>
              <a:rPr lang="en-US" dirty="0">
                <a:latin typeface="Arial" panose="020B0604020202020204" pitchFamily="34" charset="0"/>
                <a:ea typeface="Calibri" panose="020F0502020204030204"/>
                <a:cs typeface="Arial" panose="020B0604020202020204" pitchFamily="34" charset="0"/>
                <a:sym typeface="Calibri" panose="020F0502020204030204"/>
              </a:rPr>
              <a:t>Recta es la Palabra de </a:t>
            </a:r>
            <a:r>
              <a:rPr lang="en-US" dirty="0" err="1">
                <a:latin typeface="Arial" panose="020B0604020202020204" pitchFamily="34" charset="0"/>
                <a:ea typeface="Calibri" panose="020F0502020204030204"/>
                <a:cs typeface="Arial" panose="020B0604020202020204" pitchFamily="34" charset="0"/>
                <a:sym typeface="Calibri" panose="020F0502020204030204"/>
              </a:rPr>
              <a:t>Jehová</a:t>
            </a:r>
            <a:r>
              <a:rPr lang="en-US" dirty="0">
                <a:latin typeface="Arial" panose="020B0604020202020204" pitchFamily="34" charset="0"/>
                <a:ea typeface="Calibri" panose="020F0502020204030204"/>
                <a:cs typeface="Arial" panose="020B0604020202020204" pitchFamily="34" charset="0"/>
                <a:sym typeface="Calibri" panose="020F0502020204030204"/>
              </a:rPr>
              <a:t> y </a:t>
            </a:r>
            <a:r>
              <a:rPr lang="en-US" dirty="0" err="1">
                <a:latin typeface="Arial" panose="020B0604020202020204" pitchFamily="34" charset="0"/>
                <a:ea typeface="Calibri" panose="020F0502020204030204"/>
                <a:cs typeface="Arial" panose="020B0604020202020204" pitchFamily="34" charset="0"/>
                <a:sym typeface="Calibri" panose="020F0502020204030204"/>
              </a:rPr>
              <a:t>toda</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su</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err="1">
                <a:latin typeface="Arial" panose="020B0604020202020204" pitchFamily="34" charset="0"/>
                <a:ea typeface="Calibri" panose="020F0502020204030204"/>
                <a:cs typeface="Arial" panose="020B0604020202020204" pitchFamily="34" charset="0"/>
                <a:sym typeface="Calibri" panose="020F0502020204030204"/>
              </a:rPr>
              <a:t>obra</a:t>
            </a:r>
            <a:r>
              <a:rPr lang="en-US" dirty="0">
                <a:latin typeface="Arial" panose="020B0604020202020204" pitchFamily="34" charset="0"/>
                <a:ea typeface="Calibri" panose="020F0502020204030204"/>
                <a:cs typeface="Arial" panose="020B0604020202020204" pitchFamily="34" charset="0"/>
                <a:sym typeface="Calibri" panose="020F0502020204030204"/>
              </a:rPr>
              <a:t> es </a:t>
            </a:r>
            <a:r>
              <a:rPr lang="en-US" dirty="0" err="1">
                <a:latin typeface="Arial" panose="020B0604020202020204" pitchFamily="34" charset="0"/>
                <a:ea typeface="Calibri" panose="020F0502020204030204"/>
                <a:cs typeface="Arial" panose="020B0604020202020204" pitchFamily="34" charset="0"/>
                <a:sym typeface="Calibri" panose="020F0502020204030204"/>
              </a:rPr>
              <a:t>hecha</a:t>
            </a:r>
            <a:r>
              <a:rPr lang="en-US" dirty="0">
                <a:latin typeface="Arial" panose="020B0604020202020204" pitchFamily="34" charset="0"/>
                <a:ea typeface="Calibri" panose="020F0502020204030204"/>
                <a:cs typeface="Arial" panose="020B0604020202020204" pitchFamily="34" charset="0"/>
                <a:sym typeface="Calibri" panose="020F0502020204030204"/>
              </a:rPr>
              <a:t> con </a:t>
            </a:r>
            <a:r>
              <a:rPr lang="en-US" dirty="0" err="1">
                <a:latin typeface="Arial" panose="020B0604020202020204" pitchFamily="34" charset="0"/>
                <a:ea typeface="Calibri" panose="020F0502020204030204"/>
                <a:cs typeface="Arial" panose="020B0604020202020204" pitchFamily="34" charset="0"/>
                <a:sym typeface="Calibri" panose="020F0502020204030204"/>
              </a:rPr>
              <a:t>fidelidad</a:t>
            </a:r>
            <a:r>
              <a:rPr lang="en-US" dirty="0">
                <a:latin typeface="Arial" panose="020B0604020202020204" pitchFamily="34" charset="0"/>
                <a:ea typeface="Calibri" panose="020F0502020204030204"/>
                <a:cs typeface="Arial" panose="020B0604020202020204" pitchFamily="34" charset="0"/>
                <a:sym typeface="Calibri" panose="020F0502020204030204"/>
              </a:rPr>
              <a:t>. </a:t>
            </a:r>
            <a:r>
              <a:rPr lang="en-US" dirty="0"/>
              <a:t> </a:t>
            </a:r>
            <a:endParaRPr lang="en-US" sz="4400" dirty="0"/>
          </a:p>
          <a:p>
            <a:pPr marL="114300" lvl="0" indent="0" rtl="0">
              <a:spcBef>
                <a:spcPts val="1000"/>
              </a:spcBef>
              <a:spcAft>
                <a:spcPts val="0"/>
              </a:spcAft>
              <a:buSzPts val="1800"/>
              <a:buNone/>
            </a:pPr>
            <a:endParaRPr lang="en-US" b="1" i="1" dirty="0">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8"/>
          <p:cNvSpPr txBox="1"/>
          <p:nvPr/>
        </p:nvSpPr>
        <p:spPr>
          <a:xfrm>
            <a:off x="790649" y="1811922"/>
            <a:ext cx="10610700"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accent4"/>
                </a:solidFill>
                <a:latin typeface="Arial Black" panose="020B0A04020102020204" charset="0"/>
                <a:ea typeface="Overlock" panose="02000506030000020004"/>
                <a:cs typeface="Arial Black" panose="020B0A04020102020204" charset="0"/>
                <a:sym typeface="Overlock" panose="02000506030000020004"/>
              </a:rPr>
              <a:t>En </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Res</a:t>
            </a:r>
            <a:r>
              <a:rPr lang="en-US" sz="4400"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ú</a:t>
            </a:r>
            <a:r>
              <a:rPr lang="en-US" sz="4400" b="0" i="0" u="none" strike="noStrike" cap="none" dirty="0" err="1">
                <a:solidFill>
                  <a:schemeClr val="accent4"/>
                </a:solidFill>
                <a:latin typeface="Arial Black" panose="020B0A04020102020204" charset="0"/>
                <a:ea typeface="Overlock" panose="02000506030000020004"/>
                <a:cs typeface="Arial Black" panose="020B0A04020102020204" charset="0"/>
                <a:sym typeface="Overlock" panose="02000506030000020004"/>
              </a:rPr>
              <a:t>men</a:t>
            </a:r>
            <a:endParaRPr sz="4400" b="0" i="0" u="none" strike="noStrike" cap="none" dirty="0">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dirty="0">
              <a:solidFill>
                <a:srgbClr val="613318"/>
              </a:solidFill>
              <a:latin typeface="Overlock" panose="02000506030000020004"/>
              <a:ea typeface="Overlock" panose="02000506030000020004"/>
              <a:cs typeface="Overlock" panose="02000506030000020004"/>
              <a:sym typeface="Overlock" panose="02000506030000020004"/>
            </a:endParaRPr>
          </a:p>
        </p:txBody>
      </p:sp>
      <p:sp>
        <p:nvSpPr>
          <p:cNvPr id="412" name="Google Shape;412;p48"/>
          <p:cNvSpPr txBox="1"/>
          <p:nvPr/>
        </p:nvSpPr>
        <p:spPr>
          <a:xfrm>
            <a:off x="1399857" y="2931489"/>
            <a:ext cx="9392285" cy="2145030"/>
          </a:xfrm>
          <a:prstGeom prst="rect">
            <a:avLst/>
          </a:prstGeom>
          <a:noFill/>
          <a:ln>
            <a:noFill/>
          </a:ln>
        </p:spPr>
        <p:txBody>
          <a:bodyPr spcFirstLastPara="1" wrap="square" lIns="91425" tIns="45700" rIns="91425" bIns="45700" anchor="t" anchorCtr="0">
            <a:noAutofit/>
          </a:bodyPr>
          <a:lstStyle/>
          <a:p>
            <a:pPr marL="742950" marR="0" lvl="0" indent="-539750" algn="l" rtl="0">
              <a:lnSpc>
                <a:spcPct val="100000"/>
              </a:lnSpc>
              <a:spcBef>
                <a:spcPts val="0"/>
              </a:spcBef>
              <a:spcAft>
                <a:spcPts val="0"/>
              </a:spcAft>
              <a:buClr>
                <a:srgbClr val="000000"/>
              </a:buClr>
              <a:buSzPts val="3200"/>
              <a:buFont typeface="Arial" panose="020B0604020202020204"/>
              <a:buNone/>
            </a:pPr>
            <a:endParaRPr sz="3200" b="1" i="0" u="none" strike="noStrike" cap="none" dirty="0">
              <a:solidFill>
                <a:srgbClr val="008000"/>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La Santa Cena es un regalo especial de Dios. </a:t>
            </a: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En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este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Él</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ofrece</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el</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perdón</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de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pecados</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a:p>
            <a:pPr marL="0" marR="0" lvl="0" indent="0" algn="ctr" rtl="0">
              <a:lnSpc>
                <a:spcPct val="100000"/>
              </a:lnSpc>
              <a:spcBef>
                <a:spcPts val="0"/>
              </a:spcBef>
              <a:spcAft>
                <a:spcPts val="0"/>
              </a:spcAft>
              <a:buNone/>
            </a:pP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la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vida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eterna</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y la </a:t>
            </a:r>
            <a:r>
              <a:rPr lang="en-US" sz="2800" i="0" u="none" strike="noStrike" cap="none" dirty="0" err="1">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salvación</a:t>
            </a:r>
            <a:r>
              <a:rPr lang="en-US" sz="2800" i="0" u="none" strike="noStrike" cap="none" dirty="0">
                <a:solidFill>
                  <a:schemeClr val="tx1"/>
                </a:solidFill>
                <a:latin typeface="Arial" panose="020B0604020202020204" pitchFamily="34" charset="0"/>
                <a:ea typeface="Overlock" panose="02000506030000020004"/>
                <a:cs typeface="Arial" panose="020B0604020202020204" pitchFamily="34" charset="0"/>
                <a:sym typeface="Overlock" panose="02000506030000020004"/>
              </a:rPr>
              <a:t>. </a:t>
            </a:r>
          </a:p>
        </p:txBody>
      </p:sp>
      <p:cxnSp>
        <p:nvCxnSpPr>
          <p:cNvPr id="413" name="Google Shape;413;p48"/>
          <p:cNvCxnSpPr/>
          <p:nvPr/>
        </p:nvCxnSpPr>
        <p:spPr>
          <a:xfrm>
            <a:off x="1689337" y="2972702"/>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pic>
        <p:nvPicPr>
          <p:cNvPr id="113" name="Google Shape;113;p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pic>
        <p:nvPicPr>
          <p:cNvPr id="418" name="Google Shape;418;g2f34200a32f_0_246"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419" name="Google Shape;419;g2f34200a32f_0_246"/>
          <p:cNvSpPr/>
          <p:nvPr/>
        </p:nvSpPr>
        <p:spPr>
          <a:xfrm>
            <a:off x="4474411" y="3815864"/>
            <a:ext cx="7265700" cy="17391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0" name="Google Shape;420;g2f34200a32f_0_246"/>
          <p:cNvSpPr/>
          <p:nvPr/>
        </p:nvSpPr>
        <p:spPr>
          <a:xfrm flipH="1">
            <a:off x="1727373" y="3815883"/>
            <a:ext cx="3505500" cy="17361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1" name="Google Shape;421;g2f34200a32f_0_246"/>
          <p:cNvSpPr/>
          <p:nvPr/>
        </p:nvSpPr>
        <p:spPr>
          <a:xfrm rot="-5400000">
            <a:off x="3785654" y="3336287"/>
            <a:ext cx="1738176" cy="2697330"/>
          </a:xfrm>
          <a:prstGeom prst="flowChartOffpageConnector">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2" name="Google Shape;422;g2f34200a32f_0_246"/>
          <p:cNvSpPr/>
          <p:nvPr/>
        </p:nvSpPr>
        <p:spPr>
          <a:xfrm>
            <a:off x="415775" y="3815864"/>
            <a:ext cx="1311600" cy="17355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endParaRPr sz="16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3" name="Google Shape;423;g2f34200a32f_0_246"/>
          <p:cNvSpPr/>
          <p:nvPr/>
        </p:nvSpPr>
        <p:spPr>
          <a:xfrm>
            <a:off x="415775" y="3815883"/>
            <a:ext cx="1311600" cy="1736100"/>
          </a:xfrm>
          <a:prstGeom prst="rect">
            <a:avLst/>
          </a:prstGeom>
          <a:solidFill>
            <a:srgbClr val="E1EFD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00"/>
              <a:buFont typeface="Arial" panose="020B0604020202020204"/>
              <a:buNone/>
            </a:pPr>
            <a:r>
              <a:rPr lang="en-US" sz="3700" b="0" i="0" u="none" strike="noStrike" cap="none">
                <a:solidFill>
                  <a:srgbClr val="009444"/>
                </a:solidFill>
                <a:latin typeface="Lato Black" panose="020F0502020204030203"/>
                <a:ea typeface="Lato Black" panose="020F0502020204030203"/>
                <a:cs typeface="Lato Black" panose="020F0502020204030203"/>
                <a:sym typeface="Lato Black" panose="020F0502020204030203"/>
              </a:rPr>
              <a:t>03</a:t>
            </a:r>
            <a:endParaRPr sz="3700" b="0" i="0" u="none" strike="noStrike" cap="none">
              <a:solidFill>
                <a:srgbClr val="009444"/>
              </a:solidFill>
              <a:latin typeface="Lato Black" panose="020F0502020204030203"/>
              <a:ea typeface="Lato Black" panose="020F0502020204030203"/>
              <a:cs typeface="Lato Black" panose="020F0502020204030203"/>
              <a:sym typeface="Lato Black" panose="020F0502020204030203"/>
            </a:endParaRPr>
          </a:p>
        </p:txBody>
      </p:sp>
      <p:sp>
        <p:nvSpPr>
          <p:cNvPr id="424" name="Google Shape;424;g2f34200a32f_0_246"/>
          <p:cNvSpPr/>
          <p:nvPr/>
        </p:nvSpPr>
        <p:spPr>
          <a:xfrm>
            <a:off x="4474210" y="2568575"/>
            <a:ext cx="7265670" cy="130048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5" name="Google Shape;425;g2f34200a32f_0_246"/>
          <p:cNvSpPr/>
          <p:nvPr/>
        </p:nvSpPr>
        <p:spPr>
          <a:xfrm flipH="1">
            <a:off x="1727373" y="2568351"/>
            <a:ext cx="3505500" cy="12213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6" name="Google Shape;426;g2f34200a32f_0_246"/>
          <p:cNvSpPr/>
          <p:nvPr/>
        </p:nvSpPr>
        <p:spPr>
          <a:xfrm rot="-5400000">
            <a:off x="4043338" y="1831076"/>
            <a:ext cx="1222807" cy="2697330"/>
          </a:xfrm>
          <a:prstGeom prst="flowChartOffpageConnector">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7" name="Google Shape;427;g2f34200a32f_0_246"/>
          <p:cNvSpPr/>
          <p:nvPr/>
        </p:nvSpPr>
        <p:spPr>
          <a:xfrm>
            <a:off x="415775" y="2568337"/>
            <a:ext cx="1311600" cy="12210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endParaRPr sz="16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28" name="Google Shape;428;g2f34200a32f_0_246"/>
          <p:cNvSpPr/>
          <p:nvPr/>
        </p:nvSpPr>
        <p:spPr>
          <a:xfrm>
            <a:off x="415775" y="2568351"/>
            <a:ext cx="1311600" cy="1221300"/>
          </a:xfrm>
          <a:prstGeom prst="rect">
            <a:avLst/>
          </a:prstGeom>
          <a:solidFill>
            <a:srgbClr val="E1EFD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00"/>
              <a:buFont typeface="Arial" panose="020B0604020202020204"/>
              <a:buNone/>
            </a:pPr>
            <a:r>
              <a:rPr lang="en-US" sz="3700" b="0" i="0" u="none" strike="noStrike" cap="none">
                <a:solidFill>
                  <a:srgbClr val="009444"/>
                </a:solidFill>
                <a:latin typeface="Lato Black" panose="020F0502020204030203"/>
                <a:ea typeface="Lato Black" panose="020F0502020204030203"/>
                <a:cs typeface="Lato Black" panose="020F0502020204030203"/>
                <a:sym typeface="Lato Black" panose="020F0502020204030203"/>
              </a:rPr>
              <a:t>02</a:t>
            </a:r>
            <a:endParaRPr sz="3700" b="0" i="0" u="none" strike="noStrike" cap="none">
              <a:solidFill>
                <a:srgbClr val="009444"/>
              </a:solidFill>
              <a:latin typeface="Lato Black" panose="020F0502020204030203"/>
              <a:ea typeface="Lato Black" panose="020F0502020204030203"/>
              <a:cs typeface="Lato Black" panose="020F0502020204030203"/>
              <a:sym typeface="Lato Black" panose="020F0502020204030203"/>
            </a:endParaRPr>
          </a:p>
        </p:txBody>
      </p:sp>
      <p:sp>
        <p:nvSpPr>
          <p:cNvPr id="429" name="Google Shape;429;g2f34200a32f_0_246"/>
          <p:cNvSpPr/>
          <p:nvPr/>
        </p:nvSpPr>
        <p:spPr>
          <a:xfrm>
            <a:off x="4474411" y="1323125"/>
            <a:ext cx="7265700" cy="1223400"/>
          </a:xfrm>
          <a:prstGeom prst="rect">
            <a:avLst/>
          </a:prstGeom>
          <a:solidFill>
            <a:srgbClr val="EEEEE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1"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30" name="Google Shape;430;g2f34200a32f_0_246"/>
          <p:cNvSpPr/>
          <p:nvPr/>
        </p:nvSpPr>
        <p:spPr>
          <a:xfrm flipH="1">
            <a:off x="1727373" y="1323139"/>
            <a:ext cx="3505500" cy="1221300"/>
          </a:xfrm>
          <a:prstGeom prst="rect">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31" name="Google Shape;431;g2f34200a32f_0_246"/>
          <p:cNvSpPr/>
          <p:nvPr/>
        </p:nvSpPr>
        <p:spPr>
          <a:xfrm rot="-5400000">
            <a:off x="4043338" y="585864"/>
            <a:ext cx="1222807" cy="2697330"/>
          </a:xfrm>
          <a:prstGeom prst="flowChartOffpageConnector">
            <a:avLst/>
          </a:prstGeom>
          <a:solidFill>
            <a:srgbClr val="00944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32" name="Google Shape;432;g2f34200a32f_0_246"/>
          <p:cNvSpPr/>
          <p:nvPr/>
        </p:nvSpPr>
        <p:spPr>
          <a:xfrm>
            <a:off x="1764362" y="1470204"/>
            <a:ext cx="4019400" cy="9426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2700"/>
              <a:buFont typeface="Arial" panose="020B0604020202020204"/>
              <a:buNone/>
            </a:pPr>
            <a:r>
              <a:rPr lang="en-US" sz="2800" b="1" i="0" u="none" strike="noStrike" cap="none">
                <a:solidFill>
                  <a:srgbClr val="FFFFFF"/>
                </a:solidFill>
                <a:latin typeface="Arial" panose="020B0604020202020204" pitchFamily="34" charset="0"/>
                <a:ea typeface="Lato" panose="020F0502020204030203"/>
                <a:cs typeface="Arial" panose="020B0604020202020204" pitchFamily="34" charset="0"/>
                <a:sym typeface="Lato" panose="020F0502020204030203"/>
              </a:rPr>
              <a:t>Iglesia Católica Romana</a:t>
            </a:r>
          </a:p>
        </p:txBody>
      </p:sp>
      <p:sp>
        <p:nvSpPr>
          <p:cNvPr id="433" name="Google Shape;433;g2f34200a32f_0_246"/>
          <p:cNvSpPr/>
          <p:nvPr/>
        </p:nvSpPr>
        <p:spPr>
          <a:xfrm>
            <a:off x="415775" y="1323125"/>
            <a:ext cx="1311600" cy="1221000"/>
          </a:xfrm>
          <a:prstGeom prst="rect">
            <a:avLst/>
          </a:prstGeom>
          <a:solidFill>
            <a:srgbClr val="B02B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panose="020B0604020202020204"/>
              <a:buNone/>
            </a:pPr>
            <a:endParaRPr sz="16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34" name="Google Shape;434;g2f34200a32f_0_246"/>
          <p:cNvSpPr/>
          <p:nvPr/>
        </p:nvSpPr>
        <p:spPr>
          <a:xfrm>
            <a:off x="415775" y="1323139"/>
            <a:ext cx="1311600" cy="1221300"/>
          </a:xfrm>
          <a:prstGeom prst="rect">
            <a:avLst/>
          </a:prstGeom>
          <a:solidFill>
            <a:srgbClr val="E1EFD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700"/>
              <a:buFont typeface="Arial" panose="020B0604020202020204"/>
              <a:buNone/>
            </a:pPr>
            <a:r>
              <a:rPr lang="en-US" sz="3700" b="0" i="0" u="none" strike="noStrike" cap="none">
                <a:solidFill>
                  <a:srgbClr val="009444"/>
                </a:solidFill>
                <a:latin typeface="Lato Black" panose="020F0502020204030203"/>
                <a:ea typeface="Lato Black" panose="020F0502020204030203"/>
                <a:cs typeface="Lato Black" panose="020F0502020204030203"/>
                <a:sym typeface="Lato Black" panose="020F0502020204030203"/>
              </a:rPr>
              <a:t>01</a:t>
            </a:r>
            <a:endParaRPr sz="3700" b="0" i="0" u="none" strike="noStrike" cap="none">
              <a:solidFill>
                <a:srgbClr val="009444"/>
              </a:solidFill>
              <a:latin typeface="Lato Black" panose="020F0502020204030203"/>
              <a:ea typeface="Lato Black" panose="020F0502020204030203"/>
              <a:cs typeface="Lato Black" panose="020F0502020204030203"/>
              <a:sym typeface="Lato Black" panose="020F0502020204030203"/>
            </a:endParaRPr>
          </a:p>
        </p:txBody>
      </p:sp>
      <p:sp>
        <p:nvSpPr>
          <p:cNvPr id="435" name="Google Shape;435;g2f34200a32f_0_246"/>
          <p:cNvSpPr/>
          <p:nvPr/>
        </p:nvSpPr>
        <p:spPr>
          <a:xfrm>
            <a:off x="6168575" y="1325375"/>
            <a:ext cx="5206800" cy="12210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600"/>
              <a:buFont typeface="Arial" panose="020B0604020202020204"/>
              <a:buNone/>
            </a:pP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El pan y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vino se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convierten</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cuerpo</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y la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sangre</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de Jesús.</a:t>
            </a:r>
            <a:endParaRPr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436" name="Google Shape;436;g2f34200a32f_0_246"/>
          <p:cNvSpPr/>
          <p:nvPr/>
        </p:nvSpPr>
        <p:spPr>
          <a:xfrm>
            <a:off x="1764665" y="2648585"/>
            <a:ext cx="4019550" cy="122174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2700"/>
              <a:buFont typeface="Arial" panose="020B0604020202020204"/>
              <a:buNone/>
            </a:pPr>
            <a:r>
              <a:rPr lang="en-US" sz="2800" b="1" i="0" u="none" strike="noStrike" cap="none">
                <a:solidFill>
                  <a:srgbClr val="FFFFFF"/>
                </a:solidFill>
                <a:latin typeface="Arial" panose="020B0604020202020204" pitchFamily="34" charset="0"/>
                <a:ea typeface="Lato" panose="020F0502020204030203"/>
                <a:cs typeface="Arial" panose="020B0604020202020204" pitchFamily="34" charset="0"/>
                <a:sym typeface="Lato" panose="020F0502020204030203"/>
              </a:rPr>
              <a:t>Iglesias Reformadas</a:t>
            </a:r>
          </a:p>
        </p:txBody>
      </p:sp>
      <p:sp>
        <p:nvSpPr>
          <p:cNvPr id="437" name="Google Shape;437;g2f34200a32f_0_246"/>
          <p:cNvSpPr/>
          <p:nvPr/>
        </p:nvSpPr>
        <p:spPr>
          <a:xfrm>
            <a:off x="1764665" y="4005580"/>
            <a:ext cx="4019550" cy="154432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2700"/>
              <a:buFont typeface="Arial" panose="020B0604020202020204"/>
              <a:buNone/>
            </a:pPr>
            <a:r>
              <a:rPr lang="en-US" sz="2800" b="1" i="0" u="none" strike="noStrike" cap="none">
                <a:solidFill>
                  <a:srgbClr val="FFFFFF"/>
                </a:solidFill>
                <a:latin typeface="Arial" panose="020B0604020202020204" pitchFamily="34" charset="0"/>
                <a:ea typeface="Lato" panose="020F0502020204030203"/>
                <a:cs typeface="Arial" panose="020B0604020202020204" pitchFamily="34" charset="0"/>
                <a:sym typeface="Lato" panose="020F0502020204030203"/>
              </a:rPr>
              <a:t>Academia Cristo</a:t>
            </a:r>
            <a:endParaRPr sz="2800" b="1" i="0" u="none" strike="noStrike" cap="none">
              <a:solidFill>
                <a:srgbClr val="FFFFFF"/>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438" name="Google Shape;438;g2f34200a32f_0_246"/>
          <p:cNvSpPr/>
          <p:nvPr/>
        </p:nvSpPr>
        <p:spPr>
          <a:xfrm>
            <a:off x="6168575" y="2649050"/>
            <a:ext cx="5571600" cy="12210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600"/>
              <a:buFont typeface="Arial" panose="020B0604020202020204"/>
              <a:buNone/>
            </a:pP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El pan y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vino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sólo</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representan</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cuerpo</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y la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sangre</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de Jesús.</a:t>
            </a:r>
            <a:endParaRPr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439" name="Google Shape;439;g2f34200a32f_0_246"/>
          <p:cNvSpPr/>
          <p:nvPr/>
        </p:nvSpPr>
        <p:spPr>
          <a:xfrm>
            <a:off x="6168390" y="3808095"/>
            <a:ext cx="5571490" cy="19558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600"/>
              <a:buFont typeface="Arial" panose="020B0604020202020204"/>
              <a:buNone/>
            </a:pP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El pan y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vino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están</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presentes</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en</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la Santa Cena junto con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el</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cuerpo</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y la </a:t>
            </a:r>
            <a:r>
              <a:rPr lang="en-US" sz="2800" b="1" i="0" u="none" strike="noStrike" cap="none" dirty="0" err="1">
                <a:solidFill>
                  <a:srgbClr val="009444"/>
                </a:solidFill>
                <a:latin typeface="Arial" panose="020B0604020202020204" pitchFamily="34" charset="0"/>
                <a:ea typeface="Lato" panose="020F0502020204030203"/>
                <a:cs typeface="Arial" panose="020B0604020202020204" pitchFamily="34" charset="0"/>
                <a:sym typeface="Lato" panose="020F0502020204030203"/>
              </a:rPr>
              <a:t>sangre</a:t>
            </a:r>
            <a:r>
              <a:rPr lang="en-US"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rPr>
              <a:t> de Jesús.</a:t>
            </a:r>
            <a:endParaRPr sz="2800" b="1" i="0" u="none" strike="noStrike" cap="none" dirty="0">
              <a:solidFill>
                <a:srgbClr val="009444"/>
              </a:solidFill>
              <a:latin typeface="Arial" panose="020B0604020202020204" pitchFamily="34" charset="0"/>
              <a:ea typeface="Lato" panose="020F0502020204030203"/>
              <a:cs typeface="Arial" panose="020B0604020202020204" pitchFamily="34" charset="0"/>
              <a:sym typeface="Lato" panose="020F0502020204030203"/>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6"/>
          <p:cNvSpPr txBox="1"/>
          <p:nvPr/>
        </p:nvSpPr>
        <p:spPr>
          <a:xfrm>
            <a:off x="687046" y="729219"/>
            <a:ext cx="10610608" cy="23215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accent4"/>
                </a:solidFill>
                <a:latin typeface="Arial Black" panose="020B0A04020102020204" charset="0"/>
                <a:ea typeface="Overlock" panose="02000506030000020004"/>
                <a:cs typeface="Arial Black" panose="020B0A04020102020204" charset="0"/>
                <a:sym typeface="Overlock" panose="02000506030000020004"/>
              </a:rPr>
              <a:t>El Proyecto Final</a:t>
            </a:r>
            <a:endParaRPr sz="4400" b="0" i="0" u="none" strike="noStrike" cap="none">
              <a:solidFill>
                <a:schemeClr val="accent4"/>
              </a:solidFill>
              <a:latin typeface="Arial Black" panose="020B0A04020102020204" charset="0"/>
              <a:ea typeface="Arial" panose="020B0604020202020204"/>
              <a:cs typeface="Arial Black" panose="020B0A04020102020204" charset="0"/>
              <a:sym typeface="Arial" panose="020B0604020202020204"/>
            </a:endParaRPr>
          </a:p>
          <a:p>
            <a:pPr marL="0" marR="0" lvl="0" indent="0" algn="ctr" rtl="0">
              <a:lnSpc>
                <a:spcPct val="100000"/>
              </a:lnSpc>
              <a:spcBef>
                <a:spcPts val="0"/>
              </a:spcBef>
              <a:spcAft>
                <a:spcPts val="0"/>
              </a:spcAft>
              <a:buClr>
                <a:srgbClr val="000000"/>
              </a:buClr>
              <a:buSzPts val="4400"/>
              <a:buFont typeface="Arial" panose="020B0604020202020204"/>
              <a:buNone/>
            </a:pPr>
            <a:endParaRPr sz="44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a:p>
            <a:pPr marL="0" marR="0" lvl="0" indent="0" algn="ctr" rtl="0">
              <a:lnSpc>
                <a:spcPct val="100000"/>
              </a:lnSpc>
              <a:spcBef>
                <a:spcPts val="0"/>
              </a:spcBef>
              <a:spcAft>
                <a:spcPts val="0"/>
              </a:spcAft>
              <a:buClr>
                <a:srgbClr val="000000"/>
              </a:buClr>
              <a:buSzPts val="5700"/>
              <a:buFont typeface="Arial" panose="020B0604020202020204"/>
              <a:buNone/>
            </a:pPr>
            <a:endParaRPr sz="5700" b="0" i="0" u="none" strike="noStrike" cap="none">
              <a:solidFill>
                <a:srgbClr val="613318"/>
              </a:solidFill>
              <a:latin typeface="Overlock" panose="02000506030000020004"/>
              <a:ea typeface="Overlock" panose="02000506030000020004"/>
              <a:cs typeface="Overlock" panose="02000506030000020004"/>
              <a:sym typeface="Overlock" panose="02000506030000020004"/>
            </a:endParaRPr>
          </a:p>
        </p:txBody>
      </p:sp>
      <p:cxnSp>
        <p:nvCxnSpPr>
          <p:cNvPr id="373" name="Google Shape;373;p56"/>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2;p56"/>
          <p:cNvGraphicFramePr/>
          <p:nvPr>
            <p:extLst>
              <p:ext uri="{D42A27DB-BD31-4B8C-83A1-F6EECF244321}">
                <p14:modId xmlns:p14="http://schemas.microsoft.com/office/powerpoint/2010/main" val="1009552900"/>
              </p:ext>
            </p:extLst>
          </p:nvPr>
        </p:nvGraphicFramePr>
        <p:xfrm>
          <a:off x="790696" y="1905696"/>
          <a:ext cx="10610700" cy="378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3" name="Google Shape;113;p4" descr="A green bird with leaves&#10;&#10;Description automatically generated"/>
          <p:cNvPicPr preferRelativeResize="0"/>
          <p:nvPr/>
        </p:nvPicPr>
        <p:blipFill rotWithShape="1">
          <a:blip r:embed="rId8"/>
          <a:srcRect/>
          <a:stretch>
            <a:fillRect/>
          </a:stretch>
        </p:blipFill>
        <p:spPr>
          <a:xfrm>
            <a:off x="10500489" y="289924"/>
            <a:ext cx="1399035" cy="11704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30"/>
          <p:cNvSpPr txBox="1"/>
          <p:nvPr/>
        </p:nvSpPr>
        <p:spPr>
          <a:xfrm>
            <a:off x="4127382" y="1806843"/>
            <a:ext cx="7189367"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rPr>
              <a:t>Tarea</a:t>
            </a:r>
            <a:endParaRPr sz="4400" b="0" i="0" u="none" strike="noStrike" cap="none">
              <a:solidFill>
                <a:srgbClr val="009444"/>
              </a:solidFill>
              <a:latin typeface="Arial Black" panose="020B0A04020102020204" charset="0"/>
              <a:ea typeface="Lato" panose="020F0502020204030203"/>
              <a:cs typeface="Arial Black" panose="020B0A04020102020204" charset="0"/>
              <a:sym typeface="Lato" panose="020F0502020204030203"/>
            </a:endParaRPr>
          </a:p>
        </p:txBody>
      </p:sp>
      <p:cxnSp>
        <p:nvCxnSpPr>
          <p:cNvPr id="453" name="Google Shape;45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54" name="Google Shape;45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55" name="Google Shape;455;p30"/>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56" name="Google Shape;456;p30"/>
          <p:cNvSpPr txBox="1"/>
          <p:nvPr/>
        </p:nvSpPr>
        <p:spPr>
          <a:xfrm>
            <a:off x="4127382" y="3633847"/>
            <a:ext cx="7432500" cy="52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rPr>
              <a:t>en el grupo de WhatsApp</a:t>
            </a:r>
            <a:endParaRPr sz="2800" b="0" u="none" strike="noStrike" cap="none">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pic>
        <p:nvPicPr>
          <p:cNvPr id="457" name="Google Shape;457;p30"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g2adf2547317_0_0"/>
          <p:cNvSpPr txBox="1"/>
          <p:nvPr/>
        </p:nvSpPr>
        <p:spPr>
          <a:xfrm>
            <a:off x="3564284" y="3045460"/>
            <a:ext cx="71895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Oración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o </a:t>
            </a:r>
            <a:r>
              <a:rPr lang="en-US" sz="4400" b="0" i="0" u="none" strike="noStrike" cap="none" dirty="0" err="1">
                <a:solidFill>
                  <a:srgbClr val="009444"/>
                </a:solidFill>
                <a:latin typeface="Arial Black" panose="020B0A04020102020204" charset="0"/>
                <a:ea typeface="Lato" panose="020F0502020204030203"/>
                <a:cs typeface="Arial Black" panose="020B0A04020102020204" charset="0"/>
                <a:sym typeface="Lato" panose="020F0502020204030203"/>
              </a:rPr>
              <a:t>bendición</a:t>
            </a:r>
            <a:r>
              <a:rPr lang="en-US" sz="4400" b="0" i="0" u="none" strike="noStrike" cap="none" dirty="0">
                <a:solidFill>
                  <a:srgbClr val="009444"/>
                </a:solidFill>
                <a:latin typeface="Arial Black" panose="020B0A04020102020204" charset="0"/>
                <a:ea typeface="Lato" panose="020F0502020204030203"/>
                <a:cs typeface="Arial Black" panose="020B0A04020102020204" charset="0"/>
                <a:sym typeface="Lato" panose="020F0502020204030203"/>
              </a:rPr>
              <a:t> </a:t>
            </a:r>
          </a:p>
        </p:txBody>
      </p:sp>
      <p:sp>
        <p:nvSpPr>
          <p:cNvPr id="463" name="Google Shape;46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64" name="Google Shape;464;g2adf2547317_0_0"/>
          <p:cNvPicPr preferRelativeResize="0"/>
          <p:nvPr/>
        </p:nvPicPr>
        <p:blipFill rotWithShape="1">
          <a:blip r:embed="rId3"/>
          <a:srcRect/>
          <a:stretch>
            <a:fillRect/>
          </a:stretch>
        </p:blipFill>
        <p:spPr>
          <a:xfrm>
            <a:off x="80901" y="1648600"/>
            <a:ext cx="3125596" cy="3218435"/>
          </a:xfrm>
          <a:prstGeom prst="rect">
            <a:avLst/>
          </a:prstGeom>
          <a:noFill/>
          <a:ln>
            <a:noFill/>
          </a:ln>
          <a:effectLst>
            <a:outerShdw blurRad="50800" dist="38100" dir="2700000" algn="tl" rotWithShape="0">
              <a:srgbClr val="000000">
                <a:alpha val="40000"/>
              </a:srgbClr>
            </a:outerShdw>
          </a:effectLst>
        </p:spPr>
      </p:pic>
      <p:pic>
        <p:nvPicPr>
          <p:cNvPr id="465" name="Google Shape;465;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1" name="Google Shape;47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72" name="Google Shape;472;g2ac1ba269cb_0_46"/>
          <p:cNvPicPr preferRelativeResize="0"/>
          <p:nvPr/>
        </p:nvPicPr>
        <p:blipFill rotWithShape="1">
          <a:blip r:embed="rId3"/>
          <a:srcRect l="17158" t="8250" r="29536" b="8239"/>
          <a:stretch>
            <a:fillRect/>
          </a:stretch>
        </p:blipFill>
        <p:spPr>
          <a:xfrm>
            <a:off x="6580094" y="810985"/>
            <a:ext cx="5007428" cy="5236027"/>
          </a:xfrm>
          <a:prstGeom prst="rect">
            <a:avLst/>
          </a:prstGeom>
          <a:noFill/>
          <a:ln>
            <a:noFill/>
          </a:ln>
        </p:spPr>
      </p:pic>
      <p:pic>
        <p:nvPicPr>
          <p:cNvPr id="473" name="Google Shape;473;g2ac1ba269cb_0_46" descr="A logo with a cross and a bird&#10;&#10;Description automatically generated"/>
          <p:cNvPicPr preferRelativeResize="0"/>
          <p:nvPr/>
        </p:nvPicPr>
        <p:blipFill rotWithShape="1">
          <a:blip r:embed="rId4"/>
          <a:srcRect/>
          <a:stretch>
            <a:fillRect/>
          </a:stretch>
        </p:blipFill>
        <p:spPr>
          <a:xfrm>
            <a:off x="1978426" y="548168"/>
            <a:ext cx="2230986" cy="1555706"/>
          </a:xfrm>
          <a:prstGeom prst="rect">
            <a:avLst/>
          </a:prstGeom>
          <a:noFill/>
          <a:ln>
            <a:noFill/>
          </a:ln>
        </p:spPr>
      </p:pic>
      <p:sp>
        <p:nvSpPr>
          <p:cNvPr id="474" name="Google Shape;47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475" name="Google Shape;47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476" name="Google Shape;47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1155949" y="842061"/>
            <a:ext cx="9880100"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4400" b="1" i="0" u="none" strike="noStrike" cap="none">
                <a:solidFill>
                  <a:srgbClr val="008000"/>
                </a:solidFill>
                <a:latin typeface="Arial Black" panose="020B0A04020102020204" charset="0"/>
                <a:ea typeface="Overlock" panose="02000506030000020004"/>
                <a:cs typeface="Arial Black" panose="020B0A04020102020204" charset="0"/>
                <a:sym typeface="Overlock" panose="02000506030000020004"/>
              </a:rPr>
              <a:t>Lección 3: La Santa Cena</a:t>
            </a:r>
            <a:r>
              <a:rPr lang="en-US" sz="4400" b="1"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rPr>
              <a:t> </a:t>
            </a:r>
            <a:endParaRPr sz="4400" b="0" i="0" u="none" strike="noStrike" cap="none">
              <a:solidFill>
                <a:srgbClr val="000000"/>
              </a:solidFill>
              <a:latin typeface="Arial Black" panose="020B0A04020102020204" charset="0"/>
              <a:ea typeface="Arial" panose="020B0604020202020204"/>
              <a:cs typeface="Arial Black" panose="020B0A04020102020204" charset="0"/>
              <a:sym typeface="Arial" panose="020B0604020202020204"/>
            </a:endParaRPr>
          </a:p>
        </p:txBody>
      </p:sp>
      <p:graphicFrame>
        <p:nvGraphicFramePr>
          <p:cNvPr id="120" name="Google Shape;120;p6"/>
          <p:cNvGraphicFramePr/>
          <p:nvPr>
            <p:custDataLst>
              <p:tags r:id="rId1"/>
            </p:custDataLst>
            <p:extLst>
              <p:ext uri="{D42A27DB-BD31-4B8C-83A1-F6EECF244321}">
                <p14:modId xmlns:p14="http://schemas.microsoft.com/office/powerpoint/2010/main" val="1457656080"/>
              </p:ext>
            </p:extLst>
          </p:nvPr>
        </p:nvGraphicFramePr>
        <p:xfrm>
          <a:off x="811530" y="1770380"/>
          <a:ext cx="10232410" cy="3916065"/>
        </p:xfrm>
        <a:graphic>
          <a:graphicData uri="http://schemas.openxmlformats.org/drawingml/2006/table">
            <a:tbl>
              <a:tblPr firstRow="1" bandRow="1">
                <a:noFill/>
                <a:tableStyleId>{9A45C85A-841E-4F1F-BD0A-635FE1364374}</a:tableStyleId>
              </a:tblPr>
              <a:tblGrid>
                <a:gridCol w="618685">
                  <a:extLst>
                    <a:ext uri="{9D8B030D-6E8A-4147-A177-3AD203B41FA5}">
                      <a16:colId xmlns:a16="http://schemas.microsoft.com/office/drawing/2014/main" val="20000"/>
                    </a:ext>
                  </a:extLst>
                </a:gridCol>
                <a:gridCol w="9613725">
                  <a:extLst>
                    <a:ext uri="{9D8B030D-6E8A-4147-A177-3AD203B41FA5}">
                      <a16:colId xmlns:a16="http://schemas.microsoft.com/office/drawing/2014/main" val="20001"/>
                    </a:ext>
                  </a:extLst>
                </a:gridCol>
              </a:tblGrid>
              <a:tr h="746125">
                <a:tc gridSpan="2">
                  <a:txBody>
                    <a:bodyPr/>
                    <a:lstStyle/>
                    <a:p>
                      <a:pPr marL="0" marR="0" lvl="0" indent="0" algn="ctr" rtl="0">
                        <a:lnSpc>
                          <a:spcPct val="100000"/>
                        </a:lnSpc>
                        <a:spcBef>
                          <a:spcPts val="0"/>
                        </a:spcBef>
                        <a:spcAft>
                          <a:spcPts val="0"/>
                        </a:spcAft>
                        <a:buNone/>
                      </a:pPr>
                      <a:r>
                        <a:rPr lang="en-US" sz="3200" b="0" u="sng" strike="noStrike" cap="none">
                          <a:solidFill>
                            <a:schemeClr val="dk1"/>
                          </a:solidFill>
                        </a:rPr>
                        <a:t>Objetivos</a:t>
                      </a:r>
                      <a:endParaRPr sz="3200" b="0" u="sng"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1371600">
                <a:tc>
                  <a:txBody>
                    <a:bodyPr/>
                    <a:lstStyle/>
                    <a:p>
                      <a:pPr marL="0" marR="0" lvl="0" indent="0" algn="ctr" rtl="0">
                        <a:lnSpc>
                          <a:spcPct val="100000"/>
                        </a:lnSpc>
                        <a:spcBef>
                          <a:spcPts val="0"/>
                        </a:spcBef>
                        <a:spcAft>
                          <a:spcPts val="0"/>
                        </a:spcAft>
                        <a:buNone/>
                      </a:pPr>
                      <a:r>
                        <a:rPr lang="en-US" sz="2800" u="none" strike="noStrike" cap="none"/>
                        <a:t>1</a:t>
                      </a:r>
                    </a:p>
                  </a:txBody>
                  <a:tcPr marL="91450" marR="91450" marT="45725" marB="45725"/>
                </a:tc>
                <a:tc>
                  <a:txBody>
                    <a:bodyPr/>
                    <a:lstStyle/>
                    <a:p>
                      <a:pPr marL="0" marR="0" lvl="0" indent="0" algn="l" rtl="0">
                        <a:lnSpc>
                          <a:spcPct val="100000"/>
                        </a:lnSpc>
                        <a:spcBef>
                          <a:spcPts val="0"/>
                        </a:spcBef>
                        <a:spcAft>
                          <a:spcPts val="0"/>
                        </a:spcAft>
                        <a:buNone/>
                      </a:pPr>
                      <a:r>
                        <a:rPr lang="en-US" sz="2800" b="1" u="none" strike="noStrike" cap="none" dirty="0" err="1"/>
                        <a:t>Definir</a:t>
                      </a:r>
                      <a:r>
                        <a:rPr lang="en-US" sz="2800" b="1" u="none" strike="noStrike" cap="none" dirty="0"/>
                        <a:t> </a:t>
                      </a:r>
                      <a:r>
                        <a:rPr lang="en-US" sz="2800" b="1" dirty="0"/>
                        <a:t>¿</a:t>
                      </a:r>
                      <a:r>
                        <a:rPr lang="en-US" sz="2800" b="1" dirty="0" err="1"/>
                        <a:t>Qué</a:t>
                      </a:r>
                      <a:r>
                        <a:rPr lang="en-US" sz="2800" b="1" dirty="0"/>
                        <a:t> es </a:t>
                      </a:r>
                      <a:r>
                        <a:rPr lang="en-US" sz="2800" b="1" u="none" strike="noStrike" cap="none" dirty="0"/>
                        <a:t>un </a:t>
                      </a:r>
                      <a:r>
                        <a:rPr lang="en-US" sz="2800" b="1" dirty="0"/>
                        <a:t>S</a:t>
                      </a:r>
                      <a:r>
                        <a:rPr lang="en-US" sz="2800" b="1" u="none" strike="noStrike" cap="none" dirty="0"/>
                        <a:t>acramento? e </a:t>
                      </a:r>
                      <a:r>
                        <a:rPr lang="en-US" sz="2800" b="1" dirty="0" err="1"/>
                        <a:t>identificar</a:t>
                      </a:r>
                      <a:r>
                        <a:rPr lang="en-US" sz="2800" b="1" u="none" strike="noStrike" cap="none" dirty="0"/>
                        <a:t> </a:t>
                      </a:r>
                      <a:r>
                        <a:rPr lang="en-US" sz="2800" b="1" u="none" strike="noStrike" cap="none" dirty="0" err="1"/>
                        <a:t>el</a:t>
                      </a:r>
                      <a:r>
                        <a:rPr lang="en-US" sz="2800" b="1" u="none" strike="noStrike" cap="none" dirty="0"/>
                        <a:t> </a:t>
                      </a:r>
                      <a:r>
                        <a:rPr lang="en-US" sz="2800" b="1" dirty="0" err="1"/>
                        <a:t>B</a:t>
                      </a:r>
                      <a:r>
                        <a:rPr lang="en-US" sz="2800" b="1" u="none" strike="noStrike" cap="none" dirty="0" err="1"/>
                        <a:t>autismo</a:t>
                      </a:r>
                      <a:r>
                        <a:rPr lang="en-US" sz="2800" b="1" u="none" strike="noStrike" cap="none" dirty="0"/>
                        <a:t> y la Santa Cena </a:t>
                      </a:r>
                      <a:r>
                        <a:rPr lang="en-US" sz="2800" b="1" u="none" strike="noStrike" cap="none" dirty="0" err="1"/>
                        <a:t>como</a:t>
                      </a:r>
                      <a:r>
                        <a:rPr lang="en-US" sz="2800" b="1" u="none" strike="noStrike" cap="none" dirty="0"/>
                        <a:t> </a:t>
                      </a:r>
                      <a:r>
                        <a:rPr lang="en-US" sz="2800" b="1" u="none" strike="noStrike" cap="none" dirty="0" err="1"/>
                        <a:t>los</a:t>
                      </a:r>
                      <a:r>
                        <a:rPr lang="en-US" sz="2800" b="1" u="none" strike="noStrike" cap="none" dirty="0"/>
                        <a:t> </a:t>
                      </a:r>
                      <a:r>
                        <a:rPr lang="en-US" sz="2800" b="1" u="none" strike="noStrike" cap="none" dirty="0" err="1"/>
                        <a:t>únicos</a:t>
                      </a:r>
                      <a:r>
                        <a:rPr lang="en-US" sz="2800" b="1" u="none" strike="noStrike" cap="none" dirty="0"/>
                        <a:t> </a:t>
                      </a:r>
                      <a:r>
                        <a:rPr lang="en-US" sz="2800" b="1" u="none" strike="noStrike" cap="none" dirty="0" err="1"/>
                        <a:t>sacramentos</a:t>
                      </a:r>
                      <a:endParaRPr sz="2800" b="1" u="none" strike="noStrike" cap="none" dirty="0"/>
                    </a:p>
                    <a:p>
                      <a:pPr marL="0" marR="0" lvl="0" indent="0" algn="l" rtl="0">
                        <a:lnSpc>
                          <a:spcPct val="100000"/>
                        </a:lnSpc>
                        <a:spcBef>
                          <a:spcPts val="0"/>
                        </a:spcBef>
                        <a:spcAft>
                          <a:spcPts val="0"/>
                        </a:spcAft>
                        <a:buNone/>
                      </a:pPr>
                      <a:endParaRPr sz="2800" b="1" u="none" strike="noStrike" cap="none" dirty="0"/>
                    </a:p>
                  </a:txBody>
                  <a:tcPr marL="91450" marR="91450" marT="45725" marB="45725"/>
                </a:tc>
                <a:extLst>
                  <a:ext uri="{0D108BD9-81ED-4DB2-BD59-A6C34878D82A}">
                    <a16:rowId xmlns:a16="http://schemas.microsoft.com/office/drawing/2014/main" val="10001"/>
                  </a:ext>
                </a:extLst>
              </a:tr>
              <a:tr h="1371600">
                <a:tc>
                  <a:txBody>
                    <a:bodyPr/>
                    <a:lstStyle/>
                    <a:p>
                      <a:pPr marL="0" marR="0" lvl="0" indent="0" algn="ctr" rtl="0">
                        <a:lnSpc>
                          <a:spcPct val="100000"/>
                        </a:lnSpc>
                        <a:spcBef>
                          <a:spcPts val="0"/>
                        </a:spcBef>
                        <a:spcAft>
                          <a:spcPts val="0"/>
                        </a:spcAft>
                        <a:buNone/>
                      </a:pPr>
                      <a:r>
                        <a:rPr lang="en-US" sz="2800" u="none" strike="noStrike" cap="none"/>
                        <a:t>2</a:t>
                      </a:r>
                    </a:p>
                  </a:txBody>
                  <a:tcPr marL="91450" marR="91450" marT="45725" marB="45725"/>
                </a:tc>
                <a:tc>
                  <a:txBody>
                    <a:bodyPr/>
                    <a:lstStyle/>
                    <a:p>
                      <a:pPr marL="0" marR="0" lvl="0" indent="0" algn="l" rtl="0">
                        <a:lnSpc>
                          <a:spcPct val="100000"/>
                        </a:lnSpc>
                        <a:spcBef>
                          <a:spcPts val="0"/>
                        </a:spcBef>
                        <a:spcAft>
                          <a:spcPts val="0"/>
                        </a:spcAft>
                        <a:buNone/>
                      </a:pPr>
                      <a:r>
                        <a:rPr lang="en-US" sz="2800" b="0" u="none" strike="noStrike" cap="none" dirty="0" err="1"/>
                        <a:t>Estudiar</a:t>
                      </a:r>
                      <a:r>
                        <a:rPr lang="en-US" sz="2800" b="0" u="none" strike="noStrike" cap="none" dirty="0"/>
                        <a:t> </a:t>
                      </a:r>
                      <a:r>
                        <a:rPr lang="en-US" sz="2800" b="0" u="none" strike="noStrike" cap="none" dirty="0" err="1"/>
                        <a:t>pasajes</a:t>
                      </a:r>
                      <a:r>
                        <a:rPr lang="en-US" sz="2800" b="0" u="none" strike="noStrike" cap="none" dirty="0"/>
                        <a:t> </a:t>
                      </a:r>
                      <a:r>
                        <a:rPr lang="en-US" sz="2800" b="0" u="none" strike="noStrike" cap="none" dirty="0" err="1"/>
                        <a:t>sobre</a:t>
                      </a:r>
                      <a:r>
                        <a:rPr lang="en-US" sz="2800" b="0" u="none" strike="noStrike" cap="none" dirty="0"/>
                        <a:t> la Santa Cena para </a:t>
                      </a:r>
                      <a:r>
                        <a:rPr lang="en-US" sz="2800" b="0" u="none" strike="noStrike" cap="none" dirty="0" err="1"/>
                        <a:t>nombrar</a:t>
                      </a:r>
                      <a:r>
                        <a:rPr lang="en-US" sz="2800" b="0" u="none" strike="noStrike" cap="none" dirty="0"/>
                        <a:t> </a:t>
                      </a:r>
                      <a:r>
                        <a:rPr lang="en-US" sz="2800" b="0" u="none" strike="noStrike" cap="none" dirty="0" err="1"/>
                        <a:t>los</a:t>
                      </a:r>
                      <a:r>
                        <a:rPr lang="en-US" sz="2800" b="0" u="none" strike="noStrike" cap="none" dirty="0"/>
                        <a:t> </a:t>
                      </a:r>
                      <a:r>
                        <a:rPr lang="en-US" sz="2800" b="0" u="none" strike="noStrike" cap="none" dirty="0" err="1"/>
                        <a:t>beneficios</a:t>
                      </a:r>
                      <a:r>
                        <a:rPr lang="en-US" sz="2800" b="0" u="none" strike="noStrike" cap="none" dirty="0"/>
                        <a:t> que </a:t>
                      </a:r>
                      <a:r>
                        <a:rPr lang="en-US" sz="2800" b="0" u="none" strike="noStrike" cap="none" dirty="0" err="1"/>
                        <a:t>recibimos</a:t>
                      </a:r>
                      <a:r>
                        <a:rPr lang="en-US" sz="2800" b="0" u="none" strike="noStrike" cap="none" dirty="0"/>
                        <a:t> y </a:t>
                      </a:r>
                      <a:r>
                        <a:rPr lang="en-US" sz="2800" b="0" u="none" strike="noStrike" cap="none" dirty="0" err="1"/>
                        <a:t>determin</a:t>
                      </a:r>
                      <a:r>
                        <a:rPr lang="en-US" sz="2800" dirty="0" err="1"/>
                        <a:t>a</a:t>
                      </a:r>
                      <a:r>
                        <a:rPr lang="en-US" sz="2800" b="0" u="none" strike="noStrike" cap="none" dirty="0" err="1"/>
                        <a:t>r</a:t>
                      </a:r>
                      <a:r>
                        <a:rPr lang="en-US" sz="2800" b="0" u="none" strike="noStrike" cap="none" dirty="0"/>
                        <a:t> </a:t>
                      </a:r>
                      <a:r>
                        <a:rPr lang="en-US" sz="2800" b="0" u="none" strike="noStrike" cap="none" dirty="0" err="1"/>
                        <a:t>los</a:t>
                      </a:r>
                      <a:r>
                        <a:rPr lang="en-US" sz="2800" b="0" u="none" strike="noStrike" cap="none" dirty="0"/>
                        <a:t> 4 </a:t>
                      </a:r>
                      <a:r>
                        <a:rPr lang="en-US" sz="2800" b="0" u="none" strike="noStrike" cap="none" dirty="0" err="1"/>
                        <a:t>elementos</a:t>
                      </a:r>
                      <a:r>
                        <a:rPr lang="en-US" sz="2800" b="0" u="none" strike="noStrike" cap="none" dirty="0"/>
                        <a:t> que </a:t>
                      </a:r>
                      <a:r>
                        <a:rPr lang="en-US" sz="2800" b="0" u="none" strike="noStrike" cap="none" dirty="0" err="1"/>
                        <a:t>están</a:t>
                      </a:r>
                      <a:r>
                        <a:rPr lang="en-US" sz="2800" b="0" u="none" strike="noStrike" cap="none" dirty="0"/>
                        <a:t> </a:t>
                      </a:r>
                      <a:r>
                        <a:rPr lang="en-US" sz="2800" b="0" u="none" strike="noStrike" cap="none" dirty="0" err="1"/>
                        <a:t>presentes</a:t>
                      </a:r>
                      <a:endParaRPr lang="en-US" sz="2800" b="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13" name="Google Shape;113;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26" name="Google Shape;126;p7"/>
          <p:cNvSpPr txBox="1"/>
          <p:nvPr/>
        </p:nvSpPr>
        <p:spPr>
          <a:xfrm>
            <a:off x="2275894" y="549852"/>
            <a:ext cx="7592400" cy="7670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Un Sacramento</a:t>
            </a:r>
          </a:p>
        </p:txBody>
      </p:sp>
      <p:pic>
        <p:nvPicPr>
          <p:cNvPr id="127" name="Google Shape;127;p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28" name="Google Shape;128;p7"/>
          <p:cNvSpPr txBox="1"/>
          <p:nvPr/>
        </p:nvSpPr>
        <p:spPr>
          <a:xfrm>
            <a:off x="2275894" y="2007559"/>
            <a:ext cx="8511540" cy="4403090"/>
          </a:xfrm>
          <a:prstGeom prst="rect">
            <a:avLst/>
          </a:prstGeom>
          <a:noFill/>
          <a:ln>
            <a:noFill/>
          </a:ln>
        </p:spPr>
        <p:txBody>
          <a:bodyPr spcFirstLastPara="1" wrap="square" lIns="91425" tIns="45700" rIns="91425" bIns="45700" anchor="t" anchorCtr="0">
            <a:normAutofit/>
          </a:bodyPr>
          <a:lstStyle/>
          <a:p>
            <a:pPr marL="114300" marR="0" lvl="0" algn="l" rtl="0">
              <a:lnSpc>
                <a:spcPct val="100000"/>
              </a:lnSpc>
              <a:spcBef>
                <a:spcPts val="0"/>
              </a:spcBef>
              <a:spcAft>
                <a:spcPts val="0"/>
              </a:spcAft>
              <a:buClr>
                <a:srgbClr val="000000"/>
              </a:buClr>
              <a:buSzPct val="100000"/>
            </a:pP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1. Un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acto</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sagrado</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que Cristo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estableció</a:t>
            </a:r>
            <a:endParaRPr sz="2800" b="0" i="0" u="none" strike="noStrike" cap="none" dirty="0">
              <a:solidFill>
                <a:schemeClr val="tx1"/>
              </a:solidFill>
              <a:latin typeface="Arial" panose="020B0604020202020204"/>
              <a:ea typeface="Arial" panose="020B0604020202020204"/>
              <a:cs typeface="Arial" panose="020B0604020202020204"/>
              <a:sym typeface="Arial" panose="020B0604020202020204"/>
            </a:endParaRPr>
          </a:p>
          <a:p>
            <a:pPr marL="857250" marR="0" lvl="0" indent="-508000" algn="l" rtl="0">
              <a:lnSpc>
                <a:spcPct val="100000"/>
              </a:lnSpc>
              <a:spcBef>
                <a:spcPts val="0"/>
              </a:spcBef>
              <a:spcAft>
                <a:spcPts val="0"/>
              </a:spcAft>
              <a:buClr>
                <a:srgbClr val="000000"/>
              </a:buClr>
              <a:buSzPct val="100000"/>
              <a:buFont typeface="Arial" panose="020B0604020202020204"/>
              <a:buNone/>
            </a:pPr>
            <a:endParaRPr sz="2800" b="0" i="0" u="none" strike="noStrike" cap="none" dirty="0">
              <a:solidFill>
                <a:schemeClr val="tx1"/>
              </a:solidFill>
              <a:latin typeface="Arial" panose="020B0604020202020204"/>
              <a:ea typeface="Arial" panose="020B0604020202020204"/>
              <a:cs typeface="Arial" panose="020B0604020202020204"/>
              <a:sym typeface="Arial" panose="020B0604020202020204"/>
            </a:endParaRPr>
          </a:p>
          <a:p>
            <a:pPr marL="114300" marR="0" lvl="0" algn="l" rtl="0">
              <a:lnSpc>
                <a:spcPct val="100000"/>
              </a:lnSpc>
              <a:spcBef>
                <a:spcPts val="0"/>
              </a:spcBef>
              <a:spcAft>
                <a:spcPts val="0"/>
              </a:spcAft>
              <a:buClr>
                <a:srgbClr val="000000"/>
              </a:buClr>
              <a:buSzPct val="100000"/>
            </a:pP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2.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Elementos</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terrenales</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junto con la Palabra de Dios</a:t>
            </a:r>
            <a:endParaRPr sz="2800" dirty="0">
              <a:solidFill>
                <a:schemeClr val="tx1"/>
              </a:solidFill>
            </a:endParaRPr>
          </a:p>
          <a:p>
            <a:pPr marL="857250" marR="0" lvl="0" indent="-508000" algn="l" rtl="0">
              <a:lnSpc>
                <a:spcPct val="100000"/>
              </a:lnSpc>
              <a:spcBef>
                <a:spcPts val="0"/>
              </a:spcBef>
              <a:spcAft>
                <a:spcPts val="0"/>
              </a:spcAft>
              <a:buClr>
                <a:srgbClr val="000000"/>
              </a:buClr>
              <a:buSzPct val="100000"/>
              <a:buFont typeface="Arial" panose="020B0604020202020204"/>
              <a:buNone/>
            </a:pPr>
            <a:endParaRPr sz="2800" b="0" i="0" u="none" strike="noStrike" cap="none" dirty="0">
              <a:solidFill>
                <a:schemeClr val="tx1"/>
              </a:solidFill>
              <a:latin typeface="Arial" panose="020B0604020202020204"/>
              <a:ea typeface="Arial" panose="020B0604020202020204"/>
              <a:cs typeface="Arial" panose="020B0604020202020204"/>
              <a:sym typeface="Arial" panose="020B0604020202020204"/>
            </a:endParaRPr>
          </a:p>
          <a:p>
            <a:pPr marL="114300" marR="0" lvl="0" algn="l" rtl="0">
              <a:lnSpc>
                <a:spcPct val="100000"/>
              </a:lnSpc>
              <a:spcBef>
                <a:spcPts val="0"/>
              </a:spcBef>
              <a:spcAft>
                <a:spcPts val="0"/>
              </a:spcAft>
              <a:buClr>
                <a:srgbClr val="000000"/>
              </a:buClr>
              <a:buSzPct val="100000"/>
            </a:pP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3. Cristo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nos</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da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el</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perdón</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de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los</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pecados</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y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así</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también la </a:t>
            </a:r>
            <a:r>
              <a:rPr lang="en-US" sz="2800" b="0" i="0" u="none" strike="noStrike" cap="none" dirty="0" err="1">
                <a:solidFill>
                  <a:schemeClr val="tx1"/>
                </a:solidFill>
                <a:latin typeface="Arial" panose="020B0604020202020204"/>
                <a:ea typeface="Arial" panose="020B0604020202020204"/>
                <a:cs typeface="Arial" panose="020B0604020202020204"/>
                <a:sym typeface="Arial" panose="020B0604020202020204"/>
              </a:rPr>
              <a:t>salvación</a:t>
            </a:r>
            <a:r>
              <a:rPr lang="en-US" sz="2800" b="0" i="0" u="none" strike="noStrike" cap="none" dirty="0">
                <a:solidFill>
                  <a:schemeClr val="tx1"/>
                </a:solidFill>
                <a:latin typeface="Arial" panose="020B0604020202020204"/>
                <a:ea typeface="Arial" panose="020B0604020202020204"/>
                <a:cs typeface="Arial" panose="020B0604020202020204"/>
                <a:sym typeface="Arial" panose="020B0604020202020204"/>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34" name="Google Shape;134;p8"/>
          <p:cNvSpPr txBox="1"/>
          <p:nvPr/>
        </p:nvSpPr>
        <p:spPr>
          <a:xfrm>
            <a:off x="2299970" y="863600"/>
            <a:ext cx="8030845" cy="7670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Los Sacramentos</a:t>
            </a:r>
          </a:p>
        </p:txBody>
      </p:sp>
      <p:pic>
        <p:nvPicPr>
          <p:cNvPr id="135" name="Google Shape;135;p8"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136" name="Google Shape;136;p8"/>
          <p:cNvPicPr preferRelativeResize="0"/>
          <p:nvPr/>
        </p:nvPicPr>
        <p:blipFill rotWithShape="1">
          <a:blip r:embed="rId4"/>
          <a:srcRect l="36080" t="30367" r="7516" b="31575"/>
          <a:stretch>
            <a:fillRect/>
          </a:stretch>
        </p:blipFill>
        <p:spPr>
          <a:xfrm>
            <a:off x="3027680" y="1837690"/>
            <a:ext cx="6840855" cy="42329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42" name="Google Shape;142;p9"/>
          <p:cNvSpPr txBox="1"/>
          <p:nvPr/>
        </p:nvSpPr>
        <p:spPr>
          <a:xfrm>
            <a:off x="2275894" y="549852"/>
            <a:ext cx="7592400" cy="1443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Un Sacramento:</a:t>
            </a:r>
            <a:r>
              <a:rPr lang="en-US" sz="4400" b="1" i="0" u="none" strike="noStrike" cap="none">
                <a:solidFill>
                  <a:schemeClr val="dk1"/>
                </a:solidFill>
                <a:latin typeface="Arial Black" panose="020B0A04020102020204" charset="0"/>
                <a:ea typeface="Lato" panose="020F0502020204030203"/>
                <a:cs typeface="Arial Black" panose="020B0A04020102020204" charset="0"/>
                <a:sym typeface="Lato" panose="020F0502020204030203"/>
              </a:rPr>
              <a:t> </a:t>
            </a: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El </a:t>
            </a:r>
            <a:r>
              <a:rPr lang="en-US" sz="4400" b="1">
                <a:solidFill>
                  <a:srgbClr val="00B050"/>
                </a:solidFill>
                <a:latin typeface="Arial Black" panose="020B0A04020102020204" charset="0"/>
                <a:ea typeface="Lato" panose="020F0502020204030203"/>
                <a:cs typeface="Arial Black" panose="020B0A04020102020204" charset="0"/>
                <a:sym typeface="Lato" panose="020F0502020204030203"/>
              </a:rPr>
              <a:t>B</a:t>
            </a: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autismo </a:t>
            </a:r>
            <a:endParaRPr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p:txBody>
      </p:sp>
      <p:pic>
        <p:nvPicPr>
          <p:cNvPr id="143" name="Google Shape;143;p9"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44" name="Google Shape;144;p9"/>
          <p:cNvSpPr txBox="1"/>
          <p:nvPr/>
        </p:nvSpPr>
        <p:spPr>
          <a:xfrm>
            <a:off x="1988185" y="2227580"/>
            <a:ext cx="8316595" cy="3877945"/>
          </a:xfrm>
          <a:prstGeom prst="rect">
            <a:avLst/>
          </a:prstGeom>
          <a:noFill/>
          <a:ln>
            <a:noFill/>
          </a:ln>
        </p:spPr>
        <p:txBody>
          <a:bodyPr spcFirstLastPara="1" wrap="square" lIns="91425" tIns="45700" rIns="91425" bIns="45700" anchor="t" anchorCtr="0">
            <a:normAutofit/>
          </a:bodyPr>
          <a:lstStyle/>
          <a:p>
            <a:pPr marL="114300" marR="0" lvl="0" algn="l" rtl="0">
              <a:lnSpc>
                <a:spcPct val="100000"/>
              </a:lnSpc>
              <a:spcBef>
                <a:spcPts val="0"/>
              </a:spcBef>
              <a:spcAft>
                <a:spcPts val="0"/>
              </a:spcAft>
              <a:buClr>
                <a:srgbClr val="000000"/>
              </a:buClr>
              <a:buSzPct val="100000"/>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1. Un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acto</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sagrado</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que Cristo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estableció</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0" i="0" u="none" strike="noStrike" cap="none" dirty="0">
                <a:solidFill>
                  <a:srgbClr val="00B050"/>
                </a:solidFill>
                <a:latin typeface="Arial" panose="020B0604020202020204"/>
                <a:ea typeface="Arial" panose="020B0604020202020204"/>
                <a:cs typeface="Arial" panose="020B0604020202020204"/>
                <a:sym typeface="Arial" panose="020B0604020202020204"/>
              </a:rPr>
              <a:t>(Mateo 28:18-19)</a:t>
            </a:r>
            <a:endParaRPr sz="3200" dirty="0"/>
          </a:p>
          <a:p>
            <a:pPr marL="114300" marR="0" lvl="0" algn="l" rtl="0">
              <a:lnSpc>
                <a:spcPct val="100000"/>
              </a:lnSpc>
              <a:spcBef>
                <a:spcPts val="0"/>
              </a:spcBef>
              <a:spcAft>
                <a:spcPts val="0"/>
              </a:spcAft>
              <a:buClr>
                <a:srgbClr val="000000"/>
              </a:buClr>
              <a:buSzPct val="100000"/>
            </a:pPr>
            <a:endPar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114300" marR="0" lvl="0" algn="l" rtl="0">
              <a:lnSpc>
                <a:spcPct val="100000"/>
              </a:lnSpc>
              <a:spcBef>
                <a:spcPts val="0"/>
              </a:spcBef>
              <a:spcAft>
                <a:spcPts val="0"/>
              </a:spcAft>
              <a:buClr>
                <a:srgbClr val="000000"/>
              </a:buClr>
              <a:buSzPct val="100000"/>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2.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Elementos</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terrenales</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junto con la Palabra de Dios </a:t>
            </a:r>
            <a:r>
              <a:rPr lang="en-US" sz="2800" b="0" i="0" u="none" strike="noStrike" cap="none" dirty="0">
                <a:solidFill>
                  <a:srgbClr val="00B050"/>
                </a:solidFill>
                <a:latin typeface="Arial" panose="020B0604020202020204"/>
                <a:ea typeface="Arial" panose="020B0604020202020204"/>
                <a:cs typeface="Arial" panose="020B0604020202020204"/>
                <a:sym typeface="Arial" panose="020B0604020202020204"/>
              </a:rPr>
              <a:t>(</a:t>
            </a:r>
            <a:r>
              <a:rPr lang="en-US" sz="2800" b="0" i="0" u="none" strike="noStrike" cap="none" dirty="0" err="1">
                <a:solidFill>
                  <a:srgbClr val="00B050"/>
                </a:solidFill>
                <a:latin typeface="Arial" panose="020B0604020202020204"/>
                <a:ea typeface="Arial" panose="020B0604020202020204"/>
                <a:cs typeface="Arial" panose="020B0604020202020204"/>
                <a:sym typeface="Arial" panose="020B0604020202020204"/>
              </a:rPr>
              <a:t>agua</a:t>
            </a:r>
            <a:r>
              <a:rPr lang="en-US" sz="2800" b="0" i="0" u="none" strike="noStrike" cap="none" dirty="0">
                <a:solidFill>
                  <a:srgbClr val="00B050"/>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00B050"/>
                </a:solidFill>
                <a:latin typeface="Arial" panose="020B0604020202020204"/>
                <a:ea typeface="Arial" panose="020B0604020202020204"/>
                <a:cs typeface="Arial" panose="020B0604020202020204"/>
                <a:sym typeface="Arial" panose="020B0604020202020204"/>
              </a:rPr>
              <a:t>nombre</a:t>
            </a:r>
            <a:r>
              <a:rPr lang="en-US" sz="2800" b="0" i="0" u="none" strike="noStrike" cap="none" dirty="0">
                <a:solidFill>
                  <a:srgbClr val="00B050"/>
                </a:solidFill>
                <a:latin typeface="Arial" panose="020B0604020202020204"/>
                <a:ea typeface="Arial" panose="020B0604020202020204"/>
                <a:cs typeface="Arial" panose="020B0604020202020204"/>
                <a:sym typeface="Arial" panose="020B0604020202020204"/>
              </a:rPr>
              <a:t> de Dios Trino) </a:t>
            </a:r>
            <a:endParaRPr sz="2800" dirty="0"/>
          </a:p>
          <a:p>
            <a:pPr marL="857250" marR="0" lvl="0" indent="-527050" algn="l" rtl="0">
              <a:lnSpc>
                <a:spcPct val="100000"/>
              </a:lnSpc>
              <a:spcBef>
                <a:spcPts val="0"/>
              </a:spcBef>
              <a:spcAft>
                <a:spcPts val="0"/>
              </a:spcAft>
              <a:buClr>
                <a:srgbClr val="000000"/>
              </a:buClr>
              <a:buSzPct val="100000"/>
              <a:buFont typeface="Arial" panose="020B0604020202020204"/>
              <a:buNone/>
            </a:pPr>
            <a:endParaRPr sz="28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114300" marR="0" lvl="0" algn="l" rtl="0">
              <a:lnSpc>
                <a:spcPct val="100000"/>
              </a:lnSpc>
              <a:spcBef>
                <a:spcPts val="0"/>
              </a:spcBef>
              <a:spcAft>
                <a:spcPts val="0"/>
              </a:spcAft>
              <a:buClr>
                <a:srgbClr val="000000"/>
              </a:buClr>
              <a:buSzPct val="100000"/>
            </a:pP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3. Cristo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nos</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da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el</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perdón</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de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los</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pecados</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y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así</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también la </a:t>
            </a:r>
            <a:r>
              <a:rPr lang="en-US" sz="2800" b="0" i="0" u="none" strike="noStrike" cap="none" dirty="0" err="1">
                <a:solidFill>
                  <a:srgbClr val="000000"/>
                </a:solidFill>
                <a:latin typeface="Arial" panose="020B0604020202020204"/>
                <a:ea typeface="Arial" panose="020B0604020202020204"/>
                <a:cs typeface="Arial" panose="020B0604020202020204"/>
                <a:sym typeface="Arial" panose="020B0604020202020204"/>
              </a:rPr>
              <a:t>salvación</a:t>
            </a:r>
            <a:r>
              <a:rPr lang="en-US" sz="2800" b="0"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0" i="0" u="none" strike="noStrike" cap="none" dirty="0">
                <a:solidFill>
                  <a:srgbClr val="00B050"/>
                </a:solidFill>
                <a:latin typeface="Arial" panose="020B0604020202020204"/>
                <a:ea typeface="Arial" panose="020B0604020202020204"/>
                <a:cs typeface="Arial" panose="020B0604020202020204"/>
                <a:sym typeface="Arial" panose="020B0604020202020204"/>
              </a:rPr>
              <a:t>(</a:t>
            </a:r>
            <a:r>
              <a:rPr lang="en-US" sz="3200" b="0" i="0" u="none" strike="noStrike" cap="none" dirty="0" err="1">
                <a:solidFill>
                  <a:srgbClr val="00B050"/>
                </a:solidFill>
                <a:latin typeface="Arial" panose="020B0604020202020204"/>
                <a:ea typeface="Arial" panose="020B0604020202020204"/>
                <a:cs typeface="Arial" panose="020B0604020202020204"/>
                <a:sym typeface="Arial" panose="020B0604020202020204"/>
              </a:rPr>
              <a:t>Hechos</a:t>
            </a:r>
            <a:r>
              <a:rPr lang="en-US" sz="3200" b="0" i="0" u="none" strike="noStrike" cap="none" dirty="0">
                <a:solidFill>
                  <a:srgbClr val="00B050"/>
                </a:solidFill>
                <a:latin typeface="Arial" panose="020B0604020202020204"/>
                <a:ea typeface="Arial" panose="020B0604020202020204"/>
                <a:cs typeface="Arial" panose="020B0604020202020204"/>
                <a:sym typeface="Arial" panose="020B0604020202020204"/>
              </a:rPr>
              <a:t> 2:38-39)</a:t>
            </a:r>
            <a:endParaRP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0" name="Google Shape;150;p10"/>
          <p:cNvSpPr txBox="1"/>
          <p:nvPr/>
        </p:nvSpPr>
        <p:spPr>
          <a:xfrm>
            <a:off x="2275894" y="549852"/>
            <a:ext cx="7592400" cy="1443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400" b="1" i="0" u="none" strike="noStrike" cap="none">
                <a:solidFill>
                  <a:schemeClr val="accent4"/>
                </a:solidFill>
                <a:latin typeface="Arial Black" panose="020B0A04020102020204" charset="0"/>
                <a:ea typeface="Lato" panose="020F0502020204030203"/>
                <a:cs typeface="Arial Black" panose="020B0A04020102020204" charset="0"/>
                <a:sym typeface="Lato" panose="020F0502020204030203"/>
              </a:rPr>
              <a:t>Un Sacramento: </a:t>
            </a:r>
            <a:r>
              <a:rPr lang="en-US"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rPr>
              <a:t> La Santa Cena</a:t>
            </a:r>
            <a:endParaRPr sz="4400" b="1" i="0" u="none" strike="noStrike" cap="none">
              <a:solidFill>
                <a:srgbClr val="00B050"/>
              </a:solidFill>
              <a:latin typeface="Arial Black" panose="020B0A04020102020204" charset="0"/>
              <a:ea typeface="Lato" panose="020F0502020204030203"/>
              <a:cs typeface="Arial Black" panose="020B0A04020102020204" charset="0"/>
              <a:sym typeface="Lato" panose="020F0502020204030203"/>
            </a:endParaRPr>
          </a:p>
        </p:txBody>
      </p:sp>
      <p:pic>
        <p:nvPicPr>
          <p:cNvPr id="151" name="Google Shape;151;p1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152" name="Google Shape;152;p10"/>
          <p:cNvSpPr txBox="1"/>
          <p:nvPr/>
        </p:nvSpPr>
        <p:spPr>
          <a:xfrm>
            <a:off x="1988185" y="2373630"/>
            <a:ext cx="8511540" cy="3731895"/>
          </a:xfrm>
          <a:prstGeom prst="rect">
            <a:avLst/>
          </a:prstGeom>
          <a:noFill/>
          <a:ln>
            <a:noFill/>
          </a:ln>
        </p:spPr>
        <p:txBody>
          <a:bodyPr spcFirstLastPara="1" wrap="square" lIns="91425" tIns="45700" rIns="91425" bIns="45700" anchor="t" anchorCtr="0">
            <a:normAutofit/>
          </a:bodyPr>
          <a:lstStyle/>
          <a:p>
            <a:pPr marL="114300" marR="0" lvl="0" algn="l" rtl="0">
              <a:lnSpc>
                <a:spcPct val="100000"/>
              </a:lnSpc>
              <a:spcBef>
                <a:spcPts val="0"/>
              </a:spcBef>
              <a:spcAft>
                <a:spcPts val="0"/>
              </a:spcAft>
              <a:buClr>
                <a:srgbClr val="000000"/>
              </a:buClr>
              <a:buSzPct val="100000"/>
            </a:pP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1. Un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acto</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sagrado</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que Cristo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estableció</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endParaRPr sz="2800" b="0" i="0" u="none" strike="noStrike" cap="none" dirty="0">
              <a:solidFill>
                <a:srgbClr val="00B050"/>
              </a:solidFill>
              <a:latin typeface="Arial" panose="020B0604020202020204" pitchFamily="34" charset="0"/>
              <a:ea typeface="Arial" panose="020B0604020202020204"/>
              <a:cs typeface="Arial" panose="020B0604020202020204" pitchFamily="34" charset="0"/>
              <a:sym typeface="Arial" panose="020B0604020202020204"/>
            </a:endParaRPr>
          </a:p>
          <a:p>
            <a:pPr marL="857250" marR="0" lvl="0" indent="-508000" algn="l" rtl="0">
              <a:lnSpc>
                <a:spcPct val="100000"/>
              </a:lnSpc>
              <a:spcBef>
                <a:spcPts val="0"/>
              </a:spcBef>
              <a:spcAft>
                <a:spcPts val="0"/>
              </a:spcAft>
              <a:buClr>
                <a:srgbClr val="000000"/>
              </a:buClr>
              <a:buSzPct val="100000"/>
              <a:buFont typeface="Arial" panose="020B0604020202020204"/>
              <a:buNone/>
            </a:pPr>
            <a:endParaRPr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endParaRPr>
          </a:p>
          <a:p>
            <a:pPr marL="114300" marR="0" lvl="0" algn="l" rtl="0">
              <a:lnSpc>
                <a:spcPct val="100000"/>
              </a:lnSpc>
              <a:spcBef>
                <a:spcPts val="0"/>
              </a:spcBef>
              <a:spcAft>
                <a:spcPts val="0"/>
              </a:spcAft>
              <a:buClr>
                <a:srgbClr val="000000"/>
              </a:buClr>
              <a:buSzPct val="100000"/>
            </a:pP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2.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Elementos</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terrenales</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junto con la Palabra de Dios</a:t>
            </a:r>
            <a:endParaRPr sz="2800" dirty="0">
              <a:latin typeface="Arial" panose="020B0604020202020204" pitchFamily="34" charset="0"/>
              <a:cs typeface="Arial" panose="020B0604020202020204" pitchFamily="34" charset="0"/>
            </a:endParaRPr>
          </a:p>
          <a:p>
            <a:pPr marL="857250" marR="0" lvl="0" indent="-508000" algn="l" rtl="0">
              <a:lnSpc>
                <a:spcPct val="100000"/>
              </a:lnSpc>
              <a:spcBef>
                <a:spcPts val="0"/>
              </a:spcBef>
              <a:spcAft>
                <a:spcPts val="0"/>
              </a:spcAft>
              <a:buClr>
                <a:srgbClr val="000000"/>
              </a:buClr>
              <a:buSzPct val="100000"/>
              <a:buFont typeface="Arial" panose="020B0604020202020204"/>
              <a:buNone/>
            </a:pPr>
            <a:endParaRPr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endParaRPr>
          </a:p>
          <a:p>
            <a:pPr marL="114300" marR="0" lvl="0" algn="l" rtl="0">
              <a:lnSpc>
                <a:spcPct val="100000"/>
              </a:lnSpc>
              <a:spcBef>
                <a:spcPts val="0"/>
              </a:spcBef>
              <a:spcAft>
                <a:spcPts val="0"/>
              </a:spcAft>
              <a:buClr>
                <a:srgbClr val="000000"/>
              </a:buClr>
              <a:buSzPct val="100000"/>
            </a:pP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3. Cristo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nos</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da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el</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perdón</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de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los</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pecados</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y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así</a:t>
            </a:r>
            <a:r>
              <a:rPr lang="en-US" sz="2800" b="0" i="0" u="none" strike="noStrike" cap="none" dirty="0">
                <a:solidFill>
                  <a:srgbClr val="000000"/>
                </a:solidFill>
                <a:latin typeface="Arial" panose="020B0604020202020204" pitchFamily="34" charset="0"/>
                <a:ea typeface="Arial" panose="020B0604020202020204"/>
                <a:cs typeface="Arial" panose="020B0604020202020204" pitchFamily="34" charset="0"/>
                <a:sym typeface="Arial" panose="020B0604020202020204"/>
              </a:rPr>
              <a:t> también la </a:t>
            </a:r>
            <a:r>
              <a:rPr lang="en-US" sz="2800" b="0" i="0" u="none" strike="noStrike" cap="none" dirty="0" err="1">
                <a:solidFill>
                  <a:srgbClr val="000000"/>
                </a:solidFill>
                <a:latin typeface="Arial" panose="020B0604020202020204" pitchFamily="34" charset="0"/>
                <a:ea typeface="Arial" panose="020B0604020202020204"/>
                <a:cs typeface="Arial" panose="020B0604020202020204" pitchFamily="34" charset="0"/>
                <a:sym typeface="Arial" panose="020B0604020202020204"/>
              </a:rPr>
              <a:t>salvación</a:t>
            </a:r>
            <a:endParaRPr sz="2800" b="0" i="0" u="none" strike="noStrike" cap="none" dirty="0">
              <a:solidFill>
                <a:srgbClr val="00B050"/>
              </a:solidFill>
              <a:latin typeface="Arial" panose="020B0604020202020204" pitchFamily="34" charset="0"/>
              <a:ea typeface="Arial" panose="020B0604020202020204"/>
              <a:cs typeface="Arial" panose="020B0604020202020204" pitchFamily="34" charset="0"/>
              <a:sym typeface="Arial" panose="020B0604020202020204"/>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805*271"/>
  <p:tag name="TABLE_ENDDRAG_RECT" val="63*142*805*271"/>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745*324"/>
  <p:tag name="TABLE_ENDDRAG_RECT" val="105*151*745*325"/>
</p:tagLst>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3B189354-404C-4BBE-B8B9-1658773C2B2D}">
  <ds:schemaRefs/>
</ds:datastoreItem>
</file>

<file path=customXml/itemProps2.xml><?xml version="1.0" encoding="utf-8"?>
<ds:datastoreItem xmlns:ds="http://schemas.openxmlformats.org/officeDocument/2006/customXml" ds:itemID="{9D7CFA42-3D94-47F6-953B-1464C66587C5}">
  <ds:schemaRefs/>
</ds:datastoreItem>
</file>

<file path=customXml/itemProps3.xml><?xml version="1.0" encoding="utf-8"?>
<ds:datastoreItem xmlns:ds="http://schemas.openxmlformats.org/officeDocument/2006/customXml" ds:itemID="{0AABD3D5-2EC6-4A21-809D-18A42A60199A}">
  <ds:schemaRefs/>
</ds:datastoreItem>
</file>

<file path=docProps/app.xml><?xml version="1.0" encoding="utf-8"?>
<Properties xmlns="http://schemas.openxmlformats.org/officeDocument/2006/extended-properties" xmlns:vt="http://schemas.openxmlformats.org/officeDocument/2006/docPropsVTypes">
  <TotalTime>7</TotalTime>
  <Words>4614</Words>
  <Application>Microsoft Macintosh PowerPoint</Application>
  <PresentationFormat>Widescreen</PresentationFormat>
  <Paragraphs>293</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Noto Sans Symbols</vt:lpstr>
      <vt:lpstr>Lato</vt:lpstr>
      <vt:lpstr>Times New Roman</vt:lpstr>
      <vt:lpstr>Arial</vt:lpstr>
      <vt:lpstr>Courier New</vt:lpstr>
      <vt:lpstr>Arial Black</vt:lpstr>
      <vt:lpstr>Overlock</vt:lpstr>
      <vt:lpstr>Lato Black</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nos puede enseñar la vara  de Moisés sobre los sacramentos?</vt:lpstr>
      <vt:lpstr>PowerPoint Presentation</vt:lpstr>
      <vt:lpstr>Pasajes sobre la Santa Cena</vt:lpstr>
      <vt:lpstr>Mateo 26:26-29 </vt:lpstr>
      <vt:lpstr>PowerPoint Presentation</vt:lpstr>
      <vt:lpstr>Mateo 26:26-29 </vt:lpstr>
      <vt:lpstr>PowerPoint Presentation</vt:lpstr>
      <vt:lpstr>Mateo 26:26-29 </vt:lpstr>
      <vt:lpstr>PowerPoint Presentation</vt:lpstr>
      <vt:lpstr>Romanos 6:22-23 </vt:lpstr>
      <vt:lpstr>¿Qué beneficios reciben en la Santa Cena los comulgantes creyentes?(Proyecto Final)</vt:lpstr>
      <vt:lpstr>Pasajes sobre la Santa Cena</vt:lpstr>
      <vt:lpstr>Marcos 14:22-24 </vt:lpstr>
      <vt:lpstr>PowerPoint Presentation</vt:lpstr>
      <vt:lpstr>Marcos 14:22-24 </vt:lpstr>
      <vt:lpstr>PowerPoint Presentation</vt:lpstr>
      <vt:lpstr>PowerPoint Presentation</vt:lpstr>
      <vt:lpstr>El Antiguo Pacto</vt:lpstr>
      <vt:lpstr>El Nuevo Pacto</vt:lpstr>
      <vt:lpstr>Pasajes sobre la Santa Cena</vt:lpstr>
      <vt:lpstr>Lucas 22:17-20 </vt:lpstr>
      <vt:lpstr>PowerPoint Presentation</vt:lpstr>
      <vt:lpstr>Lucas 22:17-20 </vt:lpstr>
      <vt:lpstr>Pasajes sobre la Santa Cena</vt:lpstr>
      <vt:lpstr>1 Corintios 11:23-27 </vt:lpstr>
      <vt:lpstr>1 Corintios 11:23-27 </vt:lpstr>
      <vt:lpstr>PowerPoint Presentation</vt:lpstr>
      <vt:lpstr>1 Corintios 11:23-27 </vt:lpstr>
      <vt:lpstr>PowerPoint Presentation</vt:lpstr>
      <vt:lpstr>1 Corintios 11:23-27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7</cp:revision>
  <dcterms:created xsi:type="dcterms:W3CDTF">2023-11-29T19:33:00Z</dcterms:created>
  <dcterms:modified xsi:type="dcterms:W3CDTF">2025-06-23T13:54:14Z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A4BDE1D4B35C43D7A6BF90E0E92758A3_12</vt:lpwstr>
  </property>
  <property fmtid="{D5CDD505-2E9C-101B-9397-08002B2CF9AE}" pid="4" name="KSOProductBuildVer">
    <vt:lpwstr>2058-12.2.0.21546</vt:lpwstr>
  </property>
</Properties>
</file>