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332" r:id="rId4"/>
    <p:sldId id="320" r:id="rId5"/>
    <p:sldId id="319" r:id="rId6"/>
    <p:sldId id="321" r:id="rId7"/>
    <p:sldId id="331" r:id="rId8"/>
    <p:sldId id="322" r:id="rId9"/>
    <p:sldId id="363" r:id="rId10"/>
    <p:sldId id="263" r:id="rId11"/>
    <p:sldId id="265" r:id="rId12"/>
    <p:sldId id="299" r:id="rId13"/>
    <p:sldId id="300" r:id="rId14"/>
    <p:sldId id="301" r:id="rId15"/>
    <p:sldId id="302" r:id="rId16"/>
    <p:sldId id="303" r:id="rId17"/>
    <p:sldId id="333" r:id="rId18"/>
    <p:sldId id="262" r:id="rId19"/>
    <p:sldId id="334" r:id="rId20"/>
    <p:sldId id="335" r:id="rId21"/>
    <p:sldId id="336" r:id="rId22"/>
    <p:sldId id="337" r:id="rId23"/>
    <p:sldId id="266" r:id="rId24"/>
    <p:sldId id="338" r:id="rId25"/>
    <p:sldId id="339" r:id="rId26"/>
    <p:sldId id="270" r:id="rId27"/>
    <p:sldId id="340" r:id="rId28"/>
    <p:sldId id="341" r:id="rId29"/>
    <p:sldId id="342" r:id="rId30"/>
    <p:sldId id="271" r:id="rId31"/>
    <p:sldId id="343" r:id="rId32"/>
    <p:sldId id="344" r:id="rId33"/>
    <p:sldId id="345" r:id="rId34"/>
    <p:sldId id="346" r:id="rId35"/>
    <p:sldId id="347" r:id="rId36"/>
    <p:sldId id="348" r:id="rId37"/>
    <p:sldId id="349" r:id="rId38"/>
    <p:sldId id="350" r:id="rId39"/>
    <p:sldId id="276" r:id="rId40"/>
    <p:sldId id="277" r:id="rId41"/>
    <p:sldId id="278" r:id="rId42"/>
    <p:sldId id="279" r:id="rId43"/>
    <p:sldId id="280" r:id="rId44"/>
    <p:sldId id="286" r:id="rId45"/>
    <p:sldId id="281" r:id="rId46"/>
    <p:sldId id="282" r:id="rId47"/>
    <p:sldId id="283" r:id="rId48"/>
    <p:sldId id="284" r:id="rId49"/>
    <p:sldId id="285" r:id="rId50"/>
    <p:sldId id="287" r:id="rId51"/>
    <p:sldId id="288" r:id="rId52"/>
    <p:sldId id="351" r:id="rId53"/>
    <p:sldId id="289" r:id="rId54"/>
    <p:sldId id="290" r:id="rId55"/>
    <p:sldId id="291" r:id="rId56"/>
    <p:sldId id="292" r:id="rId57"/>
    <p:sldId id="293" r:id="rId58"/>
    <p:sldId id="294" r:id="rId59"/>
    <p:sldId id="295" r:id="rId60"/>
    <p:sldId id="296" r:id="rId61"/>
    <p:sldId id="297" r:id="rId62"/>
    <p:sldId id="298" r:id="rId63"/>
    <p:sldId id="304" r:id="rId64"/>
    <p:sldId id="305" r:id="rId65"/>
    <p:sldId id="306" r:id="rId66"/>
    <p:sldId id="353" r:id="rId67"/>
    <p:sldId id="307" r:id="rId68"/>
    <p:sldId id="308" r:id="rId69"/>
    <p:sldId id="354" r:id="rId70"/>
    <p:sldId id="309" r:id="rId71"/>
    <p:sldId id="355" r:id="rId72"/>
    <p:sldId id="311" r:id="rId73"/>
    <p:sldId id="310" r:id="rId74"/>
    <p:sldId id="312" r:id="rId75"/>
    <p:sldId id="313" r:id="rId76"/>
    <p:sldId id="315" r:id="rId77"/>
    <p:sldId id="314" r:id="rId78"/>
    <p:sldId id="316" r:id="rId79"/>
    <p:sldId id="317" r:id="rId80"/>
    <p:sldId id="323" r:id="rId81"/>
    <p:sldId id="327" r:id="rId82"/>
    <p:sldId id="328" r:id="rId83"/>
    <p:sldId id="329" r:id="rId84"/>
    <p:sldId id="330" r:id="rId85"/>
    <p:sldId id="318" r:id="rId86"/>
    <p:sldId id="359" r:id="rId87"/>
    <p:sldId id="360" r:id="rId88"/>
    <p:sldId id="362" r:id="rId89"/>
    <p:sldId id="361" r:id="rId9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6"/>
    <p:restoredTop sz="95833"/>
  </p:normalViewPr>
  <p:slideViewPr>
    <p:cSldViewPr snapToGrid="0" snapToObjects="1">
      <p:cViewPr varScale="1">
        <p:scale>
          <a:sx n="111" d="100"/>
          <a:sy n="111" d="100"/>
        </p:scale>
        <p:origin x="39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viewProps" Target="view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0B7266F-9225-DA4C-985F-234D329701CD}" type="doc">
      <dgm:prSet loTypeId="urn:microsoft.com/office/officeart/2005/8/layout/cycle7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6A7A51-34BA-2B4E-BA06-9ECEC04FCF01}">
      <dgm:prSet phldrT="[Text]"/>
      <dgm:spPr/>
      <dgm:t>
        <a:bodyPr/>
        <a:lstStyle/>
        <a:p>
          <a:r>
            <a:rPr lang="en-US" dirty="0"/>
            <a:t>Telehealth Model and Equipment Provider</a:t>
          </a:r>
        </a:p>
      </dgm:t>
    </dgm:pt>
    <dgm:pt modelId="{F0283C81-7316-2849-8246-E8F78EE3AB18}" type="parTrans" cxnId="{D1CE6DEE-6398-7A4B-8D84-9CE736F33C50}">
      <dgm:prSet/>
      <dgm:spPr/>
      <dgm:t>
        <a:bodyPr/>
        <a:lstStyle/>
        <a:p>
          <a:endParaRPr lang="en-US"/>
        </a:p>
      </dgm:t>
    </dgm:pt>
    <dgm:pt modelId="{7539C313-A7A9-944C-9E67-4130B36FA68C}" type="sibTrans" cxnId="{D1CE6DEE-6398-7A4B-8D84-9CE736F33C50}">
      <dgm:prSet/>
      <dgm:spPr/>
      <dgm:t>
        <a:bodyPr/>
        <a:lstStyle/>
        <a:p>
          <a:endParaRPr lang="en-US"/>
        </a:p>
      </dgm:t>
    </dgm:pt>
    <dgm:pt modelId="{06D0A9B9-E707-CB41-9612-C2FB02F06EF8}">
      <dgm:prSet phldrT="[Text]"/>
      <dgm:spPr/>
      <dgm:t>
        <a:bodyPr/>
        <a:lstStyle/>
        <a:p>
          <a:r>
            <a:rPr lang="en-US" dirty="0"/>
            <a:t>In-Home Providers (MIH)</a:t>
          </a:r>
        </a:p>
      </dgm:t>
    </dgm:pt>
    <dgm:pt modelId="{B4CEA14C-DC89-644B-A4D5-A90B3B6EAD5F}" type="parTrans" cxnId="{74BEA0AD-8FA8-BA4A-9D6F-79EF9CF082C2}">
      <dgm:prSet/>
      <dgm:spPr/>
      <dgm:t>
        <a:bodyPr/>
        <a:lstStyle/>
        <a:p>
          <a:endParaRPr lang="en-US"/>
        </a:p>
      </dgm:t>
    </dgm:pt>
    <dgm:pt modelId="{DBDD67AF-74F5-5C49-B4DD-DBF11752CEC3}" type="sibTrans" cxnId="{74BEA0AD-8FA8-BA4A-9D6F-79EF9CF082C2}">
      <dgm:prSet/>
      <dgm:spPr/>
      <dgm:t>
        <a:bodyPr/>
        <a:lstStyle/>
        <a:p>
          <a:endParaRPr lang="en-US"/>
        </a:p>
      </dgm:t>
    </dgm:pt>
    <dgm:pt modelId="{4277B42D-0332-F145-93F6-7C37B99F5003}">
      <dgm:prSet phldrT="[Text]"/>
      <dgm:spPr/>
      <dgm:t>
        <a:bodyPr/>
        <a:lstStyle/>
        <a:p>
          <a:r>
            <a:rPr lang="en-US" dirty="0"/>
            <a:t>Healthcare System</a:t>
          </a:r>
        </a:p>
      </dgm:t>
    </dgm:pt>
    <dgm:pt modelId="{D9DC2770-29B4-A54C-A1C5-5D60AED8D9F3}" type="parTrans" cxnId="{141AF5CC-1956-9D42-9866-45D8148A4822}">
      <dgm:prSet/>
      <dgm:spPr/>
      <dgm:t>
        <a:bodyPr/>
        <a:lstStyle/>
        <a:p>
          <a:endParaRPr lang="en-US"/>
        </a:p>
      </dgm:t>
    </dgm:pt>
    <dgm:pt modelId="{2EED8AAB-2819-A843-A1EC-4E7413206AAF}" type="sibTrans" cxnId="{141AF5CC-1956-9D42-9866-45D8148A4822}">
      <dgm:prSet/>
      <dgm:spPr/>
      <dgm:t>
        <a:bodyPr/>
        <a:lstStyle/>
        <a:p>
          <a:endParaRPr lang="en-US"/>
        </a:p>
      </dgm:t>
    </dgm:pt>
    <dgm:pt modelId="{715820EE-6E41-A343-ACAA-08A19DB4EBDE}" type="pres">
      <dgm:prSet presAssocID="{10B7266F-9225-DA4C-985F-234D329701CD}" presName="Name0" presStyleCnt="0">
        <dgm:presLayoutVars>
          <dgm:dir/>
          <dgm:resizeHandles val="exact"/>
        </dgm:presLayoutVars>
      </dgm:prSet>
      <dgm:spPr/>
    </dgm:pt>
    <dgm:pt modelId="{B22FD888-4C15-FC4F-B5A3-F61A0C9EF182}" type="pres">
      <dgm:prSet presAssocID="{406A7A51-34BA-2B4E-BA06-9ECEC04FCF01}" presName="node" presStyleLbl="node1" presStyleIdx="0" presStyleCnt="3">
        <dgm:presLayoutVars>
          <dgm:bulletEnabled val="1"/>
        </dgm:presLayoutVars>
      </dgm:prSet>
      <dgm:spPr/>
    </dgm:pt>
    <dgm:pt modelId="{907FD37B-1F45-7846-8DF9-933AD82EB350}" type="pres">
      <dgm:prSet presAssocID="{7539C313-A7A9-944C-9E67-4130B36FA68C}" presName="sibTrans" presStyleLbl="sibTrans2D1" presStyleIdx="0" presStyleCnt="3"/>
      <dgm:spPr/>
    </dgm:pt>
    <dgm:pt modelId="{0022D4B0-9A3C-A047-86F1-434B74B64B68}" type="pres">
      <dgm:prSet presAssocID="{7539C313-A7A9-944C-9E67-4130B36FA68C}" presName="connectorText" presStyleLbl="sibTrans2D1" presStyleIdx="0" presStyleCnt="3"/>
      <dgm:spPr/>
    </dgm:pt>
    <dgm:pt modelId="{7B99C148-9E9B-114A-B309-8DA7D8210C2A}" type="pres">
      <dgm:prSet presAssocID="{06D0A9B9-E707-CB41-9612-C2FB02F06EF8}" presName="node" presStyleLbl="node1" presStyleIdx="1" presStyleCnt="3">
        <dgm:presLayoutVars>
          <dgm:bulletEnabled val="1"/>
        </dgm:presLayoutVars>
      </dgm:prSet>
      <dgm:spPr/>
    </dgm:pt>
    <dgm:pt modelId="{3B525C47-9188-6B43-8DCD-75D393E6535A}" type="pres">
      <dgm:prSet presAssocID="{DBDD67AF-74F5-5C49-B4DD-DBF11752CEC3}" presName="sibTrans" presStyleLbl="sibTrans2D1" presStyleIdx="1" presStyleCnt="3"/>
      <dgm:spPr/>
    </dgm:pt>
    <dgm:pt modelId="{42BF3188-6A94-5045-9CEF-01E49B71A9D5}" type="pres">
      <dgm:prSet presAssocID="{DBDD67AF-74F5-5C49-B4DD-DBF11752CEC3}" presName="connectorText" presStyleLbl="sibTrans2D1" presStyleIdx="1" presStyleCnt="3"/>
      <dgm:spPr/>
    </dgm:pt>
    <dgm:pt modelId="{9E27604A-B194-F341-A01A-C40D05F61BBB}" type="pres">
      <dgm:prSet presAssocID="{4277B42D-0332-F145-93F6-7C37B99F5003}" presName="node" presStyleLbl="node1" presStyleIdx="2" presStyleCnt="3">
        <dgm:presLayoutVars>
          <dgm:bulletEnabled val="1"/>
        </dgm:presLayoutVars>
      </dgm:prSet>
      <dgm:spPr/>
    </dgm:pt>
    <dgm:pt modelId="{D2D27447-0587-A847-8180-7BBFCBE0C20A}" type="pres">
      <dgm:prSet presAssocID="{2EED8AAB-2819-A843-A1EC-4E7413206AAF}" presName="sibTrans" presStyleLbl="sibTrans2D1" presStyleIdx="2" presStyleCnt="3"/>
      <dgm:spPr/>
    </dgm:pt>
    <dgm:pt modelId="{3F97E16D-6305-1045-AA87-25EC7DE6BD53}" type="pres">
      <dgm:prSet presAssocID="{2EED8AAB-2819-A843-A1EC-4E7413206AAF}" presName="connectorText" presStyleLbl="sibTrans2D1" presStyleIdx="2" presStyleCnt="3"/>
      <dgm:spPr/>
    </dgm:pt>
  </dgm:ptLst>
  <dgm:cxnLst>
    <dgm:cxn modelId="{4E275B20-E400-2D4E-AE54-492CEE0CA5FF}" type="presOf" srcId="{2EED8AAB-2819-A843-A1EC-4E7413206AAF}" destId="{D2D27447-0587-A847-8180-7BBFCBE0C20A}" srcOrd="0" destOrd="0" presId="urn:microsoft.com/office/officeart/2005/8/layout/cycle7"/>
    <dgm:cxn modelId="{6DD9C021-C466-7244-BEA9-09891C0117FC}" type="presOf" srcId="{DBDD67AF-74F5-5C49-B4DD-DBF11752CEC3}" destId="{42BF3188-6A94-5045-9CEF-01E49B71A9D5}" srcOrd="1" destOrd="0" presId="urn:microsoft.com/office/officeart/2005/8/layout/cycle7"/>
    <dgm:cxn modelId="{C4BD3B2B-2343-854A-A583-122220058B30}" type="presOf" srcId="{06D0A9B9-E707-CB41-9612-C2FB02F06EF8}" destId="{7B99C148-9E9B-114A-B309-8DA7D8210C2A}" srcOrd="0" destOrd="0" presId="urn:microsoft.com/office/officeart/2005/8/layout/cycle7"/>
    <dgm:cxn modelId="{7C0C284A-72B3-8545-8F86-A7D958262469}" type="presOf" srcId="{7539C313-A7A9-944C-9E67-4130B36FA68C}" destId="{0022D4B0-9A3C-A047-86F1-434B74B64B68}" srcOrd="1" destOrd="0" presId="urn:microsoft.com/office/officeart/2005/8/layout/cycle7"/>
    <dgm:cxn modelId="{7044DF66-46E3-7246-95A4-AEC78EA9F5AF}" type="presOf" srcId="{2EED8AAB-2819-A843-A1EC-4E7413206AAF}" destId="{3F97E16D-6305-1045-AA87-25EC7DE6BD53}" srcOrd="1" destOrd="0" presId="urn:microsoft.com/office/officeart/2005/8/layout/cycle7"/>
    <dgm:cxn modelId="{85C2CF81-7710-CF4A-A40A-448B09C106AB}" type="presOf" srcId="{4277B42D-0332-F145-93F6-7C37B99F5003}" destId="{9E27604A-B194-F341-A01A-C40D05F61BBB}" srcOrd="0" destOrd="0" presId="urn:microsoft.com/office/officeart/2005/8/layout/cycle7"/>
    <dgm:cxn modelId="{74BEA0AD-8FA8-BA4A-9D6F-79EF9CF082C2}" srcId="{10B7266F-9225-DA4C-985F-234D329701CD}" destId="{06D0A9B9-E707-CB41-9612-C2FB02F06EF8}" srcOrd="1" destOrd="0" parTransId="{B4CEA14C-DC89-644B-A4D5-A90B3B6EAD5F}" sibTransId="{DBDD67AF-74F5-5C49-B4DD-DBF11752CEC3}"/>
    <dgm:cxn modelId="{E32606B3-F8A8-3A4F-84F5-91E4FA07A802}" type="presOf" srcId="{10B7266F-9225-DA4C-985F-234D329701CD}" destId="{715820EE-6E41-A343-ACAA-08A19DB4EBDE}" srcOrd="0" destOrd="0" presId="urn:microsoft.com/office/officeart/2005/8/layout/cycle7"/>
    <dgm:cxn modelId="{ADF1C4BD-6E1E-0442-B205-50B2F4F1B13F}" type="presOf" srcId="{7539C313-A7A9-944C-9E67-4130B36FA68C}" destId="{907FD37B-1F45-7846-8DF9-933AD82EB350}" srcOrd="0" destOrd="0" presId="urn:microsoft.com/office/officeart/2005/8/layout/cycle7"/>
    <dgm:cxn modelId="{141AF5CC-1956-9D42-9866-45D8148A4822}" srcId="{10B7266F-9225-DA4C-985F-234D329701CD}" destId="{4277B42D-0332-F145-93F6-7C37B99F5003}" srcOrd="2" destOrd="0" parTransId="{D9DC2770-29B4-A54C-A1C5-5D60AED8D9F3}" sibTransId="{2EED8AAB-2819-A843-A1EC-4E7413206AAF}"/>
    <dgm:cxn modelId="{D1CE6DEE-6398-7A4B-8D84-9CE736F33C50}" srcId="{10B7266F-9225-DA4C-985F-234D329701CD}" destId="{406A7A51-34BA-2B4E-BA06-9ECEC04FCF01}" srcOrd="0" destOrd="0" parTransId="{F0283C81-7316-2849-8246-E8F78EE3AB18}" sibTransId="{7539C313-A7A9-944C-9E67-4130B36FA68C}"/>
    <dgm:cxn modelId="{C7B30BF1-E3B5-3246-9268-7C25ADA23C55}" type="presOf" srcId="{406A7A51-34BA-2B4E-BA06-9ECEC04FCF01}" destId="{B22FD888-4C15-FC4F-B5A3-F61A0C9EF182}" srcOrd="0" destOrd="0" presId="urn:microsoft.com/office/officeart/2005/8/layout/cycle7"/>
    <dgm:cxn modelId="{EC0D16FC-B25E-D541-9AC3-38E0566C05C0}" type="presOf" srcId="{DBDD67AF-74F5-5C49-B4DD-DBF11752CEC3}" destId="{3B525C47-9188-6B43-8DCD-75D393E6535A}" srcOrd="0" destOrd="0" presId="urn:microsoft.com/office/officeart/2005/8/layout/cycle7"/>
    <dgm:cxn modelId="{7AD0B378-96AE-7044-AC2F-7CB741AFAED0}" type="presParOf" srcId="{715820EE-6E41-A343-ACAA-08A19DB4EBDE}" destId="{B22FD888-4C15-FC4F-B5A3-F61A0C9EF182}" srcOrd="0" destOrd="0" presId="urn:microsoft.com/office/officeart/2005/8/layout/cycle7"/>
    <dgm:cxn modelId="{7CF99587-1827-8F44-9225-D1C53BD96BF2}" type="presParOf" srcId="{715820EE-6E41-A343-ACAA-08A19DB4EBDE}" destId="{907FD37B-1F45-7846-8DF9-933AD82EB350}" srcOrd="1" destOrd="0" presId="urn:microsoft.com/office/officeart/2005/8/layout/cycle7"/>
    <dgm:cxn modelId="{8913C24A-2CB1-0E4D-A8FF-103D65A53F22}" type="presParOf" srcId="{907FD37B-1F45-7846-8DF9-933AD82EB350}" destId="{0022D4B0-9A3C-A047-86F1-434B74B64B68}" srcOrd="0" destOrd="0" presId="urn:microsoft.com/office/officeart/2005/8/layout/cycle7"/>
    <dgm:cxn modelId="{D75AB4EF-2FAC-634E-8BC6-CEBEF3CE30B7}" type="presParOf" srcId="{715820EE-6E41-A343-ACAA-08A19DB4EBDE}" destId="{7B99C148-9E9B-114A-B309-8DA7D8210C2A}" srcOrd="2" destOrd="0" presId="urn:microsoft.com/office/officeart/2005/8/layout/cycle7"/>
    <dgm:cxn modelId="{CAB4098B-42C6-BB45-8629-FC54F0B49E35}" type="presParOf" srcId="{715820EE-6E41-A343-ACAA-08A19DB4EBDE}" destId="{3B525C47-9188-6B43-8DCD-75D393E6535A}" srcOrd="3" destOrd="0" presId="urn:microsoft.com/office/officeart/2005/8/layout/cycle7"/>
    <dgm:cxn modelId="{F7A756BF-90E5-3844-98E1-5E7F0219A248}" type="presParOf" srcId="{3B525C47-9188-6B43-8DCD-75D393E6535A}" destId="{42BF3188-6A94-5045-9CEF-01E49B71A9D5}" srcOrd="0" destOrd="0" presId="urn:microsoft.com/office/officeart/2005/8/layout/cycle7"/>
    <dgm:cxn modelId="{03EFB7C4-8641-874C-9CFB-E690369BA0CA}" type="presParOf" srcId="{715820EE-6E41-A343-ACAA-08A19DB4EBDE}" destId="{9E27604A-B194-F341-A01A-C40D05F61BBB}" srcOrd="4" destOrd="0" presId="urn:microsoft.com/office/officeart/2005/8/layout/cycle7"/>
    <dgm:cxn modelId="{55435403-1F77-DE45-A7CB-A3CA7BC7CD93}" type="presParOf" srcId="{715820EE-6E41-A343-ACAA-08A19DB4EBDE}" destId="{D2D27447-0587-A847-8180-7BBFCBE0C20A}" srcOrd="5" destOrd="0" presId="urn:microsoft.com/office/officeart/2005/8/layout/cycle7"/>
    <dgm:cxn modelId="{5543F069-7E92-AA49-9E3A-F7B1766BD905}" type="presParOf" srcId="{D2D27447-0587-A847-8180-7BBFCBE0C20A}" destId="{3F97E16D-6305-1045-AA87-25EC7DE6BD53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EAE021-185E-FF43-B505-ED9D14DD4C8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30A6540-621D-8946-A16F-611D621E06EE}">
      <dgm:prSet phldrT="[Text]"/>
      <dgm:spPr/>
      <dgm:t>
        <a:bodyPr/>
        <a:lstStyle/>
        <a:p>
          <a:r>
            <a:rPr lang="en-US" dirty="0"/>
            <a:t>Patient arrives at Emergency Department</a:t>
          </a:r>
        </a:p>
      </dgm:t>
    </dgm:pt>
    <dgm:pt modelId="{D8C09E33-A569-3B42-9787-73FDFCF7EE4F}" type="parTrans" cxnId="{466A8C03-9D2B-8F4D-8BD3-6226F708B319}">
      <dgm:prSet/>
      <dgm:spPr/>
      <dgm:t>
        <a:bodyPr/>
        <a:lstStyle/>
        <a:p>
          <a:endParaRPr lang="en-US"/>
        </a:p>
      </dgm:t>
    </dgm:pt>
    <dgm:pt modelId="{AAD9BED3-2470-CF4C-A778-FB33927713AC}" type="sibTrans" cxnId="{466A8C03-9D2B-8F4D-8BD3-6226F708B319}">
      <dgm:prSet/>
      <dgm:spPr/>
      <dgm:t>
        <a:bodyPr/>
        <a:lstStyle/>
        <a:p>
          <a:endParaRPr lang="en-US" dirty="0"/>
        </a:p>
      </dgm:t>
    </dgm:pt>
    <dgm:pt modelId="{1D0C1FB0-66F2-2F49-9474-F9B2F3309797}">
      <dgm:prSet phldrT="[Text]"/>
      <dgm:spPr/>
      <dgm:t>
        <a:bodyPr/>
        <a:lstStyle/>
        <a:p>
          <a:r>
            <a:rPr lang="en-US" dirty="0"/>
            <a:t>ED Physician sends referral to respective “control center”</a:t>
          </a:r>
        </a:p>
      </dgm:t>
    </dgm:pt>
    <dgm:pt modelId="{85FF4858-63E2-8E4A-845E-067DE6C3594F}" type="parTrans" cxnId="{356CB0D2-C9B6-5C48-AB15-AD3221B62CF2}">
      <dgm:prSet/>
      <dgm:spPr/>
      <dgm:t>
        <a:bodyPr/>
        <a:lstStyle/>
        <a:p>
          <a:endParaRPr lang="en-US"/>
        </a:p>
      </dgm:t>
    </dgm:pt>
    <dgm:pt modelId="{FDDAC746-42AF-EC42-9933-CCCD71908AD4}" type="sibTrans" cxnId="{356CB0D2-C9B6-5C48-AB15-AD3221B62CF2}">
      <dgm:prSet/>
      <dgm:spPr/>
      <dgm:t>
        <a:bodyPr/>
        <a:lstStyle/>
        <a:p>
          <a:endParaRPr lang="en-US" dirty="0"/>
        </a:p>
      </dgm:t>
    </dgm:pt>
    <dgm:pt modelId="{8DBB9399-BC9F-C749-A831-A38D7E5B2F8B}">
      <dgm:prSet phldrT="[Text]"/>
      <dgm:spPr/>
      <dgm:t>
        <a:bodyPr/>
        <a:lstStyle/>
        <a:p>
          <a:r>
            <a:rPr lang="en-US" dirty="0"/>
            <a:t>“Control center” conducts social screening, chart overview, and makes final decision on eligibility</a:t>
          </a:r>
        </a:p>
      </dgm:t>
    </dgm:pt>
    <dgm:pt modelId="{9B09939C-7960-0346-BA9C-4A826891EED2}" type="parTrans" cxnId="{A24D88C9-00DD-9747-8B9A-B5BE7234EE00}">
      <dgm:prSet/>
      <dgm:spPr/>
      <dgm:t>
        <a:bodyPr/>
        <a:lstStyle/>
        <a:p>
          <a:endParaRPr lang="en-US"/>
        </a:p>
      </dgm:t>
    </dgm:pt>
    <dgm:pt modelId="{30B41BFC-B178-E14C-944B-871FA8865886}" type="sibTrans" cxnId="{A24D88C9-00DD-9747-8B9A-B5BE7234EE00}">
      <dgm:prSet/>
      <dgm:spPr/>
      <dgm:t>
        <a:bodyPr/>
        <a:lstStyle/>
        <a:p>
          <a:endParaRPr lang="en-US" dirty="0"/>
        </a:p>
      </dgm:t>
    </dgm:pt>
    <dgm:pt modelId="{F4D28C2E-1C5A-9143-BFEA-20DFEC8B9BEF}">
      <dgm:prSet/>
      <dgm:spPr/>
      <dgm:t>
        <a:bodyPr/>
        <a:lstStyle/>
        <a:p>
          <a:r>
            <a:rPr lang="en-US" dirty="0"/>
            <a:t>If eligible, Mobile Integrated Healthcare providers are contacted to begin scheduling and logistics</a:t>
          </a:r>
        </a:p>
      </dgm:t>
    </dgm:pt>
    <dgm:pt modelId="{AA6635CC-6B1C-0D4A-A521-D246750F8EC5}" type="parTrans" cxnId="{672812DF-4085-E64A-A9F4-ABE1BE764C07}">
      <dgm:prSet/>
      <dgm:spPr/>
      <dgm:t>
        <a:bodyPr/>
        <a:lstStyle/>
        <a:p>
          <a:endParaRPr lang="en-US"/>
        </a:p>
      </dgm:t>
    </dgm:pt>
    <dgm:pt modelId="{D89D7483-41D0-6549-941A-676BB5D0691C}" type="sibTrans" cxnId="{672812DF-4085-E64A-A9F4-ABE1BE764C07}">
      <dgm:prSet/>
      <dgm:spPr/>
      <dgm:t>
        <a:bodyPr/>
        <a:lstStyle/>
        <a:p>
          <a:endParaRPr lang="en-US"/>
        </a:p>
      </dgm:t>
    </dgm:pt>
    <dgm:pt modelId="{53437F45-CAB4-F048-837C-B2A2F654FB97}" type="pres">
      <dgm:prSet presAssocID="{15EAE021-185E-FF43-B505-ED9D14DD4C82}" presName="Name0" presStyleCnt="0">
        <dgm:presLayoutVars>
          <dgm:dir/>
          <dgm:resizeHandles val="exact"/>
        </dgm:presLayoutVars>
      </dgm:prSet>
      <dgm:spPr/>
    </dgm:pt>
    <dgm:pt modelId="{010ED518-4DAA-A241-A26A-9EF56A8DC8F3}" type="pres">
      <dgm:prSet presAssocID="{E30A6540-621D-8946-A16F-611D621E06EE}" presName="node" presStyleLbl="node1" presStyleIdx="0" presStyleCnt="4" custScaleX="102414" custScaleY="90621">
        <dgm:presLayoutVars>
          <dgm:bulletEnabled val="1"/>
        </dgm:presLayoutVars>
      </dgm:prSet>
      <dgm:spPr/>
    </dgm:pt>
    <dgm:pt modelId="{A016A2A6-8ABD-164A-970C-EB26FAEC25FD}" type="pres">
      <dgm:prSet presAssocID="{AAD9BED3-2470-CF4C-A778-FB33927713AC}" presName="sibTrans" presStyleLbl="sibTrans2D1" presStyleIdx="0" presStyleCnt="3"/>
      <dgm:spPr/>
    </dgm:pt>
    <dgm:pt modelId="{8C4A51B1-44A8-D842-BE3A-78870C50D990}" type="pres">
      <dgm:prSet presAssocID="{AAD9BED3-2470-CF4C-A778-FB33927713AC}" presName="connectorText" presStyleLbl="sibTrans2D1" presStyleIdx="0" presStyleCnt="3"/>
      <dgm:spPr/>
    </dgm:pt>
    <dgm:pt modelId="{773F32DE-4B3B-C940-B00F-767AA332AA6B}" type="pres">
      <dgm:prSet presAssocID="{1D0C1FB0-66F2-2F49-9474-F9B2F3309797}" presName="node" presStyleLbl="node1" presStyleIdx="1" presStyleCnt="4" custScaleX="96870" custScaleY="76676">
        <dgm:presLayoutVars>
          <dgm:bulletEnabled val="1"/>
        </dgm:presLayoutVars>
      </dgm:prSet>
      <dgm:spPr/>
    </dgm:pt>
    <dgm:pt modelId="{D247B33A-5E5D-D745-A2EC-4647E9526975}" type="pres">
      <dgm:prSet presAssocID="{FDDAC746-42AF-EC42-9933-CCCD71908AD4}" presName="sibTrans" presStyleLbl="sibTrans2D1" presStyleIdx="1" presStyleCnt="3"/>
      <dgm:spPr/>
    </dgm:pt>
    <dgm:pt modelId="{43891863-3CB1-5941-9DDD-63F4EF5EC128}" type="pres">
      <dgm:prSet presAssocID="{FDDAC746-42AF-EC42-9933-CCCD71908AD4}" presName="connectorText" presStyleLbl="sibTrans2D1" presStyleIdx="1" presStyleCnt="3"/>
      <dgm:spPr/>
    </dgm:pt>
    <dgm:pt modelId="{FCB219F6-AE07-534B-81B0-7E43F32F6020}" type="pres">
      <dgm:prSet presAssocID="{8DBB9399-BC9F-C749-A831-A38D7E5B2F8B}" presName="node" presStyleLbl="node1" presStyleIdx="2" presStyleCnt="4">
        <dgm:presLayoutVars>
          <dgm:bulletEnabled val="1"/>
        </dgm:presLayoutVars>
      </dgm:prSet>
      <dgm:spPr/>
    </dgm:pt>
    <dgm:pt modelId="{BB2CC0EC-418F-6348-9BEA-00689935F2DD}" type="pres">
      <dgm:prSet presAssocID="{30B41BFC-B178-E14C-944B-871FA8865886}" presName="sibTrans" presStyleLbl="sibTrans2D1" presStyleIdx="2" presStyleCnt="3"/>
      <dgm:spPr/>
    </dgm:pt>
    <dgm:pt modelId="{9AC727A9-B584-3E4E-9108-0AA29C4A8DA8}" type="pres">
      <dgm:prSet presAssocID="{30B41BFC-B178-E14C-944B-871FA8865886}" presName="connectorText" presStyleLbl="sibTrans2D1" presStyleIdx="2" presStyleCnt="3"/>
      <dgm:spPr/>
    </dgm:pt>
    <dgm:pt modelId="{609E6461-A411-CC47-9A47-8121B67F95F9}" type="pres">
      <dgm:prSet presAssocID="{F4D28C2E-1C5A-9143-BFEA-20DFEC8B9BEF}" presName="node" presStyleLbl="node1" presStyleIdx="3" presStyleCnt="4">
        <dgm:presLayoutVars>
          <dgm:bulletEnabled val="1"/>
        </dgm:presLayoutVars>
      </dgm:prSet>
      <dgm:spPr/>
    </dgm:pt>
  </dgm:ptLst>
  <dgm:cxnLst>
    <dgm:cxn modelId="{466A8C03-9D2B-8F4D-8BD3-6226F708B319}" srcId="{15EAE021-185E-FF43-B505-ED9D14DD4C82}" destId="{E30A6540-621D-8946-A16F-611D621E06EE}" srcOrd="0" destOrd="0" parTransId="{D8C09E33-A569-3B42-9787-73FDFCF7EE4F}" sibTransId="{AAD9BED3-2470-CF4C-A778-FB33927713AC}"/>
    <dgm:cxn modelId="{B4562309-4540-B84F-9FD7-663FB6DDE8B6}" type="presOf" srcId="{30B41BFC-B178-E14C-944B-871FA8865886}" destId="{9AC727A9-B584-3E4E-9108-0AA29C4A8DA8}" srcOrd="1" destOrd="0" presId="urn:microsoft.com/office/officeart/2005/8/layout/process1"/>
    <dgm:cxn modelId="{5812161D-560C-5348-9422-2FBD2C9C8BB8}" type="presOf" srcId="{15EAE021-185E-FF43-B505-ED9D14DD4C82}" destId="{53437F45-CAB4-F048-837C-B2A2F654FB97}" srcOrd="0" destOrd="0" presId="urn:microsoft.com/office/officeart/2005/8/layout/process1"/>
    <dgm:cxn modelId="{2BDE2B44-CD07-4C42-B498-D6C750440AE5}" type="presOf" srcId="{E30A6540-621D-8946-A16F-611D621E06EE}" destId="{010ED518-4DAA-A241-A26A-9EF56A8DC8F3}" srcOrd="0" destOrd="0" presId="urn:microsoft.com/office/officeart/2005/8/layout/process1"/>
    <dgm:cxn modelId="{9DCADE6C-5374-1E4E-BF6C-E7673AEDE9FC}" type="presOf" srcId="{AAD9BED3-2470-CF4C-A778-FB33927713AC}" destId="{A016A2A6-8ABD-164A-970C-EB26FAEC25FD}" srcOrd="0" destOrd="0" presId="urn:microsoft.com/office/officeart/2005/8/layout/process1"/>
    <dgm:cxn modelId="{C2DDFC72-4833-0B4A-A991-949B93B67DFE}" type="presOf" srcId="{30B41BFC-B178-E14C-944B-871FA8865886}" destId="{BB2CC0EC-418F-6348-9BEA-00689935F2DD}" srcOrd="0" destOrd="0" presId="urn:microsoft.com/office/officeart/2005/8/layout/process1"/>
    <dgm:cxn modelId="{4C02BA7B-2130-A347-AF5D-D315C6A47466}" type="presOf" srcId="{1D0C1FB0-66F2-2F49-9474-F9B2F3309797}" destId="{773F32DE-4B3B-C940-B00F-767AA332AA6B}" srcOrd="0" destOrd="0" presId="urn:microsoft.com/office/officeart/2005/8/layout/process1"/>
    <dgm:cxn modelId="{00BF6A8C-9163-8B48-82B8-AE6122E24EB1}" type="presOf" srcId="{FDDAC746-42AF-EC42-9933-CCCD71908AD4}" destId="{D247B33A-5E5D-D745-A2EC-4647E9526975}" srcOrd="0" destOrd="0" presId="urn:microsoft.com/office/officeart/2005/8/layout/process1"/>
    <dgm:cxn modelId="{5DA7C898-D98E-D545-8F08-F4B8DE970100}" type="presOf" srcId="{AAD9BED3-2470-CF4C-A778-FB33927713AC}" destId="{8C4A51B1-44A8-D842-BE3A-78870C50D990}" srcOrd="1" destOrd="0" presId="urn:microsoft.com/office/officeart/2005/8/layout/process1"/>
    <dgm:cxn modelId="{52733BA0-476C-2440-8561-8EFAEA619AC5}" type="presOf" srcId="{F4D28C2E-1C5A-9143-BFEA-20DFEC8B9BEF}" destId="{609E6461-A411-CC47-9A47-8121B67F95F9}" srcOrd="0" destOrd="0" presId="urn:microsoft.com/office/officeart/2005/8/layout/process1"/>
    <dgm:cxn modelId="{28AFBCAB-AF0C-114C-B3E3-782B9FC9A4C1}" type="presOf" srcId="{FDDAC746-42AF-EC42-9933-CCCD71908AD4}" destId="{43891863-3CB1-5941-9DDD-63F4EF5EC128}" srcOrd="1" destOrd="0" presId="urn:microsoft.com/office/officeart/2005/8/layout/process1"/>
    <dgm:cxn modelId="{770638B3-A82B-4749-843A-F9F494DF1749}" type="presOf" srcId="{8DBB9399-BC9F-C749-A831-A38D7E5B2F8B}" destId="{FCB219F6-AE07-534B-81B0-7E43F32F6020}" srcOrd="0" destOrd="0" presId="urn:microsoft.com/office/officeart/2005/8/layout/process1"/>
    <dgm:cxn modelId="{A24D88C9-00DD-9747-8B9A-B5BE7234EE00}" srcId="{15EAE021-185E-FF43-B505-ED9D14DD4C82}" destId="{8DBB9399-BC9F-C749-A831-A38D7E5B2F8B}" srcOrd="2" destOrd="0" parTransId="{9B09939C-7960-0346-BA9C-4A826891EED2}" sibTransId="{30B41BFC-B178-E14C-944B-871FA8865886}"/>
    <dgm:cxn modelId="{356CB0D2-C9B6-5C48-AB15-AD3221B62CF2}" srcId="{15EAE021-185E-FF43-B505-ED9D14DD4C82}" destId="{1D0C1FB0-66F2-2F49-9474-F9B2F3309797}" srcOrd="1" destOrd="0" parTransId="{85FF4858-63E2-8E4A-845E-067DE6C3594F}" sibTransId="{FDDAC746-42AF-EC42-9933-CCCD71908AD4}"/>
    <dgm:cxn modelId="{672812DF-4085-E64A-A9F4-ABE1BE764C07}" srcId="{15EAE021-185E-FF43-B505-ED9D14DD4C82}" destId="{F4D28C2E-1C5A-9143-BFEA-20DFEC8B9BEF}" srcOrd="3" destOrd="0" parTransId="{AA6635CC-6B1C-0D4A-A521-D246750F8EC5}" sibTransId="{D89D7483-41D0-6549-941A-676BB5D0691C}"/>
    <dgm:cxn modelId="{66F894E8-4182-E942-B156-5602FCB54DB0}" type="presParOf" srcId="{53437F45-CAB4-F048-837C-B2A2F654FB97}" destId="{010ED518-4DAA-A241-A26A-9EF56A8DC8F3}" srcOrd="0" destOrd="0" presId="urn:microsoft.com/office/officeart/2005/8/layout/process1"/>
    <dgm:cxn modelId="{4706BF19-BCEF-DC43-AA8B-33A98690A6EF}" type="presParOf" srcId="{53437F45-CAB4-F048-837C-B2A2F654FB97}" destId="{A016A2A6-8ABD-164A-970C-EB26FAEC25FD}" srcOrd="1" destOrd="0" presId="urn:microsoft.com/office/officeart/2005/8/layout/process1"/>
    <dgm:cxn modelId="{0ABA0047-9BA0-934C-9089-185128D5E533}" type="presParOf" srcId="{A016A2A6-8ABD-164A-970C-EB26FAEC25FD}" destId="{8C4A51B1-44A8-D842-BE3A-78870C50D990}" srcOrd="0" destOrd="0" presId="urn:microsoft.com/office/officeart/2005/8/layout/process1"/>
    <dgm:cxn modelId="{730EE4BB-5A30-A849-B306-8A3C62C12616}" type="presParOf" srcId="{53437F45-CAB4-F048-837C-B2A2F654FB97}" destId="{773F32DE-4B3B-C940-B00F-767AA332AA6B}" srcOrd="2" destOrd="0" presId="urn:microsoft.com/office/officeart/2005/8/layout/process1"/>
    <dgm:cxn modelId="{DC6F5CF0-0549-9645-98B3-AFDE1A27D0D3}" type="presParOf" srcId="{53437F45-CAB4-F048-837C-B2A2F654FB97}" destId="{D247B33A-5E5D-D745-A2EC-4647E9526975}" srcOrd="3" destOrd="0" presId="urn:microsoft.com/office/officeart/2005/8/layout/process1"/>
    <dgm:cxn modelId="{79D13CCF-9306-884A-B774-2CAEB54D7ED5}" type="presParOf" srcId="{D247B33A-5E5D-D745-A2EC-4647E9526975}" destId="{43891863-3CB1-5941-9DDD-63F4EF5EC128}" srcOrd="0" destOrd="0" presId="urn:microsoft.com/office/officeart/2005/8/layout/process1"/>
    <dgm:cxn modelId="{8E878A01-708F-EC44-9DC9-6BC24048441E}" type="presParOf" srcId="{53437F45-CAB4-F048-837C-B2A2F654FB97}" destId="{FCB219F6-AE07-534B-81B0-7E43F32F6020}" srcOrd="4" destOrd="0" presId="urn:microsoft.com/office/officeart/2005/8/layout/process1"/>
    <dgm:cxn modelId="{5FD6964C-72AD-C74D-9C6A-B6B54D67A7F6}" type="presParOf" srcId="{53437F45-CAB4-F048-837C-B2A2F654FB97}" destId="{BB2CC0EC-418F-6348-9BEA-00689935F2DD}" srcOrd="5" destOrd="0" presId="urn:microsoft.com/office/officeart/2005/8/layout/process1"/>
    <dgm:cxn modelId="{88B96F35-F95E-9545-B4EF-485EBF5698ED}" type="presParOf" srcId="{BB2CC0EC-418F-6348-9BEA-00689935F2DD}" destId="{9AC727A9-B584-3E4E-9108-0AA29C4A8DA8}" srcOrd="0" destOrd="0" presId="urn:microsoft.com/office/officeart/2005/8/layout/process1"/>
    <dgm:cxn modelId="{7D99BF51-04A2-5A4A-A0F9-B68CB676D67D}" type="presParOf" srcId="{53437F45-CAB4-F048-837C-B2A2F654FB97}" destId="{609E6461-A411-CC47-9A47-8121B67F95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5EAE021-185E-FF43-B505-ED9D14DD4C8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30A6540-621D-8946-A16F-611D621E06EE}">
      <dgm:prSet phldrT="[Text]"/>
      <dgm:spPr/>
      <dgm:t>
        <a:bodyPr/>
        <a:lstStyle/>
        <a:p>
          <a:r>
            <a:rPr lang="en-US" dirty="0"/>
            <a:t>Patient arrives at Emergency Department</a:t>
          </a:r>
        </a:p>
      </dgm:t>
    </dgm:pt>
    <dgm:pt modelId="{D8C09E33-A569-3B42-9787-73FDFCF7EE4F}" type="parTrans" cxnId="{466A8C03-9D2B-8F4D-8BD3-6226F708B319}">
      <dgm:prSet/>
      <dgm:spPr/>
      <dgm:t>
        <a:bodyPr/>
        <a:lstStyle/>
        <a:p>
          <a:endParaRPr lang="en-US"/>
        </a:p>
      </dgm:t>
    </dgm:pt>
    <dgm:pt modelId="{AAD9BED3-2470-CF4C-A778-FB33927713AC}" type="sibTrans" cxnId="{466A8C03-9D2B-8F4D-8BD3-6226F708B319}">
      <dgm:prSet/>
      <dgm:spPr/>
      <dgm:t>
        <a:bodyPr/>
        <a:lstStyle/>
        <a:p>
          <a:endParaRPr lang="en-US" dirty="0"/>
        </a:p>
      </dgm:t>
    </dgm:pt>
    <dgm:pt modelId="{1D0C1FB0-66F2-2F49-9474-F9B2F3309797}">
      <dgm:prSet phldrT="[Text]"/>
      <dgm:spPr/>
      <dgm:t>
        <a:bodyPr/>
        <a:lstStyle/>
        <a:p>
          <a:r>
            <a:rPr lang="en-US" dirty="0"/>
            <a:t>ED Physician sends referral to respective “control center”</a:t>
          </a:r>
        </a:p>
      </dgm:t>
    </dgm:pt>
    <dgm:pt modelId="{85FF4858-63E2-8E4A-845E-067DE6C3594F}" type="parTrans" cxnId="{356CB0D2-C9B6-5C48-AB15-AD3221B62CF2}">
      <dgm:prSet/>
      <dgm:spPr/>
      <dgm:t>
        <a:bodyPr/>
        <a:lstStyle/>
        <a:p>
          <a:endParaRPr lang="en-US"/>
        </a:p>
      </dgm:t>
    </dgm:pt>
    <dgm:pt modelId="{FDDAC746-42AF-EC42-9933-CCCD71908AD4}" type="sibTrans" cxnId="{356CB0D2-C9B6-5C48-AB15-AD3221B62CF2}">
      <dgm:prSet/>
      <dgm:spPr/>
      <dgm:t>
        <a:bodyPr/>
        <a:lstStyle/>
        <a:p>
          <a:endParaRPr lang="en-US" dirty="0"/>
        </a:p>
      </dgm:t>
    </dgm:pt>
    <dgm:pt modelId="{8DBB9399-BC9F-C749-A831-A38D7E5B2F8B}">
      <dgm:prSet phldrT="[Text]"/>
      <dgm:spPr/>
      <dgm:t>
        <a:bodyPr/>
        <a:lstStyle/>
        <a:p>
          <a:r>
            <a:rPr lang="en-US" dirty="0"/>
            <a:t>“Control center” conducts social screening, chart overview, and makes final decision on eligibility</a:t>
          </a:r>
        </a:p>
      </dgm:t>
    </dgm:pt>
    <dgm:pt modelId="{9B09939C-7960-0346-BA9C-4A826891EED2}" type="parTrans" cxnId="{A24D88C9-00DD-9747-8B9A-B5BE7234EE00}">
      <dgm:prSet/>
      <dgm:spPr/>
      <dgm:t>
        <a:bodyPr/>
        <a:lstStyle/>
        <a:p>
          <a:endParaRPr lang="en-US"/>
        </a:p>
      </dgm:t>
    </dgm:pt>
    <dgm:pt modelId="{30B41BFC-B178-E14C-944B-871FA8865886}" type="sibTrans" cxnId="{A24D88C9-00DD-9747-8B9A-B5BE7234EE00}">
      <dgm:prSet/>
      <dgm:spPr/>
      <dgm:t>
        <a:bodyPr/>
        <a:lstStyle/>
        <a:p>
          <a:endParaRPr lang="en-US" dirty="0"/>
        </a:p>
      </dgm:t>
    </dgm:pt>
    <dgm:pt modelId="{F4D28C2E-1C5A-9143-BFEA-20DFEC8B9BEF}">
      <dgm:prSet/>
      <dgm:spPr/>
      <dgm:t>
        <a:bodyPr/>
        <a:lstStyle/>
        <a:p>
          <a:r>
            <a:rPr lang="en-US" dirty="0"/>
            <a:t>If eligible, Mobile Integrated Healthcare providers are contacted to begin scheduling and logistics</a:t>
          </a:r>
        </a:p>
      </dgm:t>
    </dgm:pt>
    <dgm:pt modelId="{AA6635CC-6B1C-0D4A-A521-D246750F8EC5}" type="parTrans" cxnId="{672812DF-4085-E64A-A9F4-ABE1BE764C07}">
      <dgm:prSet/>
      <dgm:spPr/>
      <dgm:t>
        <a:bodyPr/>
        <a:lstStyle/>
        <a:p>
          <a:endParaRPr lang="en-US"/>
        </a:p>
      </dgm:t>
    </dgm:pt>
    <dgm:pt modelId="{D89D7483-41D0-6549-941A-676BB5D0691C}" type="sibTrans" cxnId="{672812DF-4085-E64A-A9F4-ABE1BE764C07}">
      <dgm:prSet/>
      <dgm:spPr/>
      <dgm:t>
        <a:bodyPr/>
        <a:lstStyle/>
        <a:p>
          <a:endParaRPr lang="en-US"/>
        </a:p>
      </dgm:t>
    </dgm:pt>
    <dgm:pt modelId="{53437F45-CAB4-F048-837C-B2A2F654FB97}" type="pres">
      <dgm:prSet presAssocID="{15EAE021-185E-FF43-B505-ED9D14DD4C82}" presName="Name0" presStyleCnt="0">
        <dgm:presLayoutVars>
          <dgm:dir/>
          <dgm:resizeHandles val="exact"/>
        </dgm:presLayoutVars>
      </dgm:prSet>
      <dgm:spPr/>
    </dgm:pt>
    <dgm:pt modelId="{010ED518-4DAA-A241-A26A-9EF56A8DC8F3}" type="pres">
      <dgm:prSet presAssocID="{E30A6540-621D-8946-A16F-611D621E06EE}" presName="node" presStyleLbl="node1" presStyleIdx="0" presStyleCnt="4" custScaleX="102414" custScaleY="90621">
        <dgm:presLayoutVars>
          <dgm:bulletEnabled val="1"/>
        </dgm:presLayoutVars>
      </dgm:prSet>
      <dgm:spPr/>
    </dgm:pt>
    <dgm:pt modelId="{A016A2A6-8ABD-164A-970C-EB26FAEC25FD}" type="pres">
      <dgm:prSet presAssocID="{AAD9BED3-2470-CF4C-A778-FB33927713AC}" presName="sibTrans" presStyleLbl="sibTrans2D1" presStyleIdx="0" presStyleCnt="3"/>
      <dgm:spPr/>
    </dgm:pt>
    <dgm:pt modelId="{8C4A51B1-44A8-D842-BE3A-78870C50D990}" type="pres">
      <dgm:prSet presAssocID="{AAD9BED3-2470-CF4C-A778-FB33927713AC}" presName="connectorText" presStyleLbl="sibTrans2D1" presStyleIdx="0" presStyleCnt="3"/>
      <dgm:spPr/>
    </dgm:pt>
    <dgm:pt modelId="{773F32DE-4B3B-C940-B00F-767AA332AA6B}" type="pres">
      <dgm:prSet presAssocID="{1D0C1FB0-66F2-2F49-9474-F9B2F3309797}" presName="node" presStyleLbl="node1" presStyleIdx="1" presStyleCnt="4" custScaleX="96870" custScaleY="76676">
        <dgm:presLayoutVars>
          <dgm:bulletEnabled val="1"/>
        </dgm:presLayoutVars>
      </dgm:prSet>
      <dgm:spPr/>
    </dgm:pt>
    <dgm:pt modelId="{D247B33A-5E5D-D745-A2EC-4647E9526975}" type="pres">
      <dgm:prSet presAssocID="{FDDAC746-42AF-EC42-9933-CCCD71908AD4}" presName="sibTrans" presStyleLbl="sibTrans2D1" presStyleIdx="1" presStyleCnt="3"/>
      <dgm:spPr/>
    </dgm:pt>
    <dgm:pt modelId="{43891863-3CB1-5941-9DDD-63F4EF5EC128}" type="pres">
      <dgm:prSet presAssocID="{FDDAC746-42AF-EC42-9933-CCCD71908AD4}" presName="connectorText" presStyleLbl="sibTrans2D1" presStyleIdx="1" presStyleCnt="3"/>
      <dgm:spPr/>
    </dgm:pt>
    <dgm:pt modelId="{FCB219F6-AE07-534B-81B0-7E43F32F6020}" type="pres">
      <dgm:prSet presAssocID="{8DBB9399-BC9F-C749-A831-A38D7E5B2F8B}" presName="node" presStyleLbl="node1" presStyleIdx="2" presStyleCnt="4">
        <dgm:presLayoutVars>
          <dgm:bulletEnabled val="1"/>
        </dgm:presLayoutVars>
      </dgm:prSet>
      <dgm:spPr/>
    </dgm:pt>
    <dgm:pt modelId="{BB2CC0EC-418F-6348-9BEA-00689935F2DD}" type="pres">
      <dgm:prSet presAssocID="{30B41BFC-B178-E14C-944B-871FA8865886}" presName="sibTrans" presStyleLbl="sibTrans2D1" presStyleIdx="2" presStyleCnt="3"/>
      <dgm:spPr/>
    </dgm:pt>
    <dgm:pt modelId="{9AC727A9-B584-3E4E-9108-0AA29C4A8DA8}" type="pres">
      <dgm:prSet presAssocID="{30B41BFC-B178-E14C-944B-871FA8865886}" presName="connectorText" presStyleLbl="sibTrans2D1" presStyleIdx="2" presStyleCnt="3"/>
      <dgm:spPr/>
    </dgm:pt>
    <dgm:pt modelId="{609E6461-A411-CC47-9A47-8121B67F95F9}" type="pres">
      <dgm:prSet presAssocID="{F4D28C2E-1C5A-9143-BFEA-20DFEC8B9BEF}" presName="node" presStyleLbl="node1" presStyleIdx="3" presStyleCnt="4">
        <dgm:presLayoutVars>
          <dgm:bulletEnabled val="1"/>
        </dgm:presLayoutVars>
      </dgm:prSet>
      <dgm:spPr/>
    </dgm:pt>
  </dgm:ptLst>
  <dgm:cxnLst>
    <dgm:cxn modelId="{466A8C03-9D2B-8F4D-8BD3-6226F708B319}" srcId="{15EAE021-185E-FF43-B505-ED9D14DD4C82}" destId="{E30A6540-621D-8946-A16F-611D621E06EE}" srcOrd="0" destOrd="0" parTransId="{D8C09E33-A569-3B42-9787-73FDFCF7EE4F}" sibTransId="{AAD9BED3-2470-CF4C-A778-FB33927713AC}"/>
    <dgm:cxn modelId="{B4562309-4540-B84F-9FD7-663FB6DDE8B6}" type="presOf" srcId="{30B41BFC-B178-E14C-944B-871FA8865886}" destId="{9AC727A9-B584-3E4E-9108-0AA29C4A8DA8}" srcOrd="1" destOrd="0" presId="urn:microsoft.com/office/officeart/2005/8/layout/process1"/>
    <dgm:cxn modelId="{5812161D-560C-5348-9422-2FBD2C9C8BB8}" type="presOf" srcId="{15EAE021-185E-FF43-B505-ED9D14DD4C82}" destId="{53437F45-CAB4-F048-837C-B2A2F654FB97}" srcOrd="0" destOrd="0" presId="urn:microsoft.com/office/officeart/2005/8/layout/process1"/>
    <dgm:cxn modelId="{2BDE2B44-CD07-4C42-B498-D6C750440AE5}" type="presOf" srcId="{E30A6540-621D-8946-A16F-611D621E06EE}" destId="{010ED518-4DAA-A241-A26A-9EF56A8DC8F3}" srcOrd="0" destOrd="0" presId="urn:microsoft.com/office/officeart/2005/8/layout/process1"/>
    <dgm:cxn modelId="{9DCADE6C-5374-1E4E-BF6C-E7673AEDE9FC}" type="presOf" srcId="{AAD9BED3-2470-CF4C-A778-FB33927713AC}" destId="{A016A2A6-8ABD-164A-970C-EB26FAEC25FD}" srcOrd="0" destOrd="0" presId="urn:microsoft.com/office/officeart/2005/8/layout/process1"/>
    <dgm:cxn modelId="{C2DDFC72-4833-0B4A-A991-949B93B67DFE}" type="presOf" srcId="{30B41BFC-B178-E14C-944B-871FA8865886}" destId="{BB2CC0EC-418F-6348-9BEA-00689935F2DD}" srcOrd="0" destOrd="0" presId="urn:microsoft.com/office/officeart/2005/8/layout/process1"/>
    <dgm:cxn modelId="{4C02BA7B-2130-A347-AF5D-D315C6A47466}" type="presOf" srcId="{1D0C1FB0-66F2-2F49-9474-F9B2F3309797}" destId="{773F32DE-4B3B-C940-B00F-767AA332AA6B}" srcOrd="0" destOrd="0" presId="urn:microsoft.com/office/officeart/2005/8/layout/process1"/>
    <dgm:cxn modelId="{00BF6A8C-9163-8B48-82B8-AE6122E24EB1}" type="presOf" srcId="{FDDAC746-42AF-EC42-9933-CCCD71908AD4}" destId="{D247B33A-5E5D-D745-A2EC-4647E9526975}" srcOrd="0" destOrd="0" presId="urn:microsoft.com/office/officeart/2005/8/layout/process1"/>
    <dgm:cxn modelId="{5DA7C898-D98E-D545-8F08-F4B8DE970100}" type="presOf" srcId="{AAD9BED3-2470-CF4C-A778-FB33927713AC}" destId="{8C4A51B1-44A8-D842-BE3A-78870C50D990}" srcOrd="1" destOrd="0" presId="urn:microsoft.com/office/officeart/2005/8/layout/process1"/>
    <dgm:cxn modelId="{52733BA0-476C-2440-8561-8EFAEA619AC5}" type="presOf" srcId="{F4D28C2E-1C5A-9143-BFEA-20DFEC8B9BEF}" destId="{609E6461-A411-CC47-9A47-8121B67F95F9}" srcOrd="0" destOrd="0" presId="urn:microsoft.com/office/officeart/2005/8/layout/process1"/>
    <dgm:cxn modelId="{28AFBCAB-AF0C-114C-B3E3-782B9FC9A4C1}" type="presOf" srcId="{FDDAC746-42AF-EC42-9933-CCCD71908AD4}" destId="{43891863-3CB1-5941-9DDD-63F4EF5EC128}" srcOrd="1" destOrd="0" presId="urn:microsoft.com/office/officeart/2005/8/layout/process1"/>
    <dgm:cxn modelId="{770638B3-A82B-4749-843A-F9F494DF1749}" type="presOf" srcId="{8DBB9399-BC9F-C749-A831-A38D7E5B2F8B}" destId="{FCB219F6-AE07-534B-81B0-7E43F32F6020}" srcOrd="0" destOrd="0" presId="urn:microsoft.com/office/officeart/2005/8/layout/process1"/>
    <dgm:cxn modelId="{A24D88C9-00DD-9747-8B9A-B5BE7234EE00}" srcId="{15EAE021-185E-FF43-B505-ED9D14DD4C82}" destId="{8DBB9399-BC9F-C749-A831-A38D7E5B2F8B}" srcOrd="2" destOrd="0" parTransId="{9B09939C-7960-0346-BA9C-4A826891EED2}" sibTransId="{30B41BFC-B178-E14C-944B-871FA8865886}"/>
    <dgm:cxn modelId="{356CB0D2-C9B6-5C48-AB15-AD3221B62CF2}" srcId="{15EAE021-185E-FF43-B505-ED9D14DD4C82}" destId="{1D0C1FB0-66F2-2F49-9474-F9B2F3309797}" srcOrd="1" destOrd="0" parTransId="{85FF4858-63E2-8E4A-845E-067DE6C3594F}" sibTransId="{FDDAC746-42AF-EC42-9933-CCCD71908AD4}"/>
    <dgm:cxn modelId="{672812DF-4085-E64A-A9F4-ABE1BE764C07}" srcId="{15EAE021-185E-FF43-B505-ED9D14DD4C82}" destId="{F4D28C2E-1C5A-9143-BFEA-20DFEC8B9BEF}" srcOrd="3" destOrd="0" parTransId="{AA6635CC-6B1C-0D4A-A521-D246750F8EC5}" sibTransId="{D89D7483-41D0-6549-941A-676BB5D0691C}"/>
    <dgm:cxn modelId="{66F894E8-4182-E942-B156-5602FCB54DB0}" type="presParOf" srcId="{53437F45-CAB4-F048-837C-B2A2F654FB97}" destId="{010ED518-4DAA-A241-A26A-9EF56A8DC8F3}" srcOrd="0" destOrd="0" presId="urn:microsoft.com/office/officeart/2005/8/layout/process1"/>
    <dgm:cxn modelId="{4706BF19-BCEF-DC43-AA8B-33A98690A6EF}" type="presParOf" srcId="{53437F45-CAB4-F048-837C-B2A2F654FB97}" destId="{A016A2A6-8ABD-164A-970C-EB26FAEC25FD}" srcOrd="1" destOrd="0" presId="urn:microsoft.com/office/officeart/2005/8/layout/process1"/>
    <dgm:cxn modelId="{0ABA0047-9BA0-934C-9089-185128D5E533}" type="presParOf" srcId="{A016A2A6-8ABD-164A-970C-EB26FAEC25FD}" destId="{8C4A51B1-44A8-D842-BE3A-78870C50D990}" srcOrd="0" destOrd="0" presId="urn:microsoft.com/office/officeart/2005/8/layout/process1"/>
    <dgm:cxn modelId="{730EE4BB-5A30-A849-B306-8A3C62C12616}" type="presParOf" srcId="{53437F45-CAB4-F048-837C-B2A2F654FB97}" destId="{773F32DE-4B3B-C940-B00F-767AA332AA6B}" srcOrd="2" destOrd="0" presId="urn:microsoft.com/office/officeart/2005/8/layout/process1"/>
    <dgm:cxn modelId="{DC6F5CF0-0549-9645-98B3-AFDE1A27D0D3}" type="presParOf" srcId="{53437F45-CAB4-F048-837C-B2A2F654FB97}" destId="{D247B33A-5E5D-D745-A2EC-4647E9526975}" srcOrd="3" destOrd="0" presId="urn:microsoft.com/office/officeart/2005/8/layout/process1"/>
    <dgm:cxn modelId="{79D13CCF-9306-884A-B774-2CAEB54D7ED5}" type="presParOf" srcId="{D247B33A-5E5D-D745-A2EC-4647E9526975}" destId="{43891863-3CB1-5941-9DDD-63F4EF5EC128}" srcOrd="0" destOrd="0" presId="urn:microsoft.com/office/officeart/2005/8/layout/process1"/>
    <dgm:cxn modelId="{8E878A01-708F-EC44-9DC9-6BC24048441E}" type="presParOf" srcId="{53437F45-CAB4-F048-837C-B2A2F654FB97}" destId="{FCB219F6-AE07-534B-81B0-7E43F32F6020}" srcOrd="4" destOrd="0" presId="urn:microsoft.com/office/officeart/2005/8/layout/process1"/>
    <dgm:cxn modelId="{5FD6964C-72AD-C74D-9C6A-B6B54D67A7F6}" type="presParOf" srcId="{53437F45-CAB4-F048-837C-B2A2F654FB97}" destId="{BB2CC0EC-418F-6348-9BEA-00689935F2DD}" srcOrd="5" destOrd="0" presId="urn:microsoft.com/office/officeart/2005/8/layout/process1"/>
    <dgm:cxn modelId="{88B96F35-F95E-9545-B4EF-485EBF5698ED}" type="presParOf" srcId="{BB2CC0EC-418F-6348-9BEA-00689935F2DD}" destId="{9AC727A9-B584-3E4E-9108-0AA29C4A8DA8}" srcOrd="0" destOrd="0" presId="urn:microsoft.com/office/officeart/2005/8/layout/process1"/>
    <dgm:cxn modelId="{7D99BF51-04A2-5A4A-A0F9-B68CB676D67D}" type="presParOf" srcId="{53437F45-CAB4-F048-837C-B2A2F654FB97}" destId="{609E6461-A411-CC47-9A47-8121B67F95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5EAE021-185E-FF43-B505-ED9D14DD4C8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30A6540-621D-8946-A16F-611D621E06EE}">
      <dgm:prSet phldrT="[Text]"/>
      <dgm:spPr/>
      <dgm:t>
        <a:bodyPr/>
        <a:lstStyle/>
        <a:p>
          <a:r>
            <a:rPr lang="en-US" dirty="0"/>
            <a:t>Patient arrives at Emergency Department</a:t>
          </a:r>
        </a:p>
      </dgm:t>
    </dgm:pt>
    <dgm:pt modelId="{D8C09E33-A569-3B42-9787-73FDFCF7EE4F}" type="parTrans" cxnId="{466A8C03-9D2B-8F4D-8BD3-6226F708B319}">
      <dgm:prSet/>
      <dgm:spPr/>
      <dgm:t>
        <a:bodyPr/>
        <a:lstStyle/>
        <a:p>
          <a:endParaRPr lang="en-US"/>
        </a:p>
      </dgm:t>
    </dgm:pt>
    <dgm:pt modelId="{AAD9BED3-2470-CF4C-A778-FB33927713AC}" type="sibTrans" cxnId="{466A8C03-9D2B-8F4D-8BD3-6226F708B319}">
      <dgm:prSet/>
      <dgm:spPr/>
      <dgm:t>
        <a:bodyPr/>
        <a:lstStyle/>
        <a:p>
          <a:endParaRPr lang="en-US" dirty="0"/>
        </a:p>
      </dgm:t>
    </dgm:pt>
    <dgm:pt modelId="{1D0C1FB0-66F2-2F49-9474-F9B2F3309797}">
      <dgm:prSet phldrT="[Text]"/>
      <dgm:spPr/>
      <dgm:t>
        <a:bodyPr/>
        <a:lstStyle/>
        <a:p>
          <a:r>
            <a:rPr lang="en-US" dirty="0"/>
            <a:t>ED Physician sends referral to respective “control center”</a:t>
          </a:r>
        </a:p>
      </dgm:t>
    </dgm:pt>
    <dgm:pt modelId="{85FF4858-63E2-8E4A-845E-067DE6C3594F}" type="parTrans" cxnId="{356CB0D2-C9B6-5C48-AB15-AD3221B62CF2}">
      <dgm:prSet/>
      <dgm:spPr/>
      <dgm:t>
        <a:bodyPr/>
        <a:lstStyle/>
        <a:p>
          <a:endParaRPr lang="en-US"/>
        </a:p>
      </dgm:t>
    </dgm:pt>
    <dgm:pt modelId="{FDDAC746-42AF-EC42-9933-CCCD71908AD4}" type="sibTrans" cxnId="{356CB0D2-C9B6-5C48-AB15-AD3221B62CF2}">
      <dgm:prSet/>
      <dgm:spPr/>
      <dgm:t>
        <a:bodyPr/>
        <a:lstStyle/>
        <a:p>
          <a:endParaRPr lang="en-US" dirty="0"/>
        </a:p>
      </dgm:t>
    </dgm:pt>
    <dgm:pt modelId="{8DBB9399-BC9F-C749-A831-A38D7E5B2F8B}">
      <dgm:prSet phldrT="[Text]"/>
      <dgm:spPr/>
      <dgm:t>
        <a:bodyPr/>
        <a:lstStyle/>
        <a:p>
          <a:r>
            <a:rPr lang="en-US" dirty="0"/>
            <a:t>“Control center” conducts social screening, chart overview, and makes final decision on eligibility</a:t>
          </a:r>
        </a:p>
      </dgm:t>
    </dgm:pt>
    <dgm:pt modelId="{9B09939C-7960-0346-BA9C-4A826891EED2}" type="parTrans" cxnId="{A24D88C9-00DD-9747-8B9A-B5BE7234EE00}">
      <dgm:prSet/>
      <dgm:spPr/>
      <dgm:t>
        <a:bodyPr/>
        <a:lstStyle/>
        <a:p>
          <a:endParaRPr lang="en-US"/>
        </a:p>
      </dgm:t>
    </dgm:pt>
    <dgm:pt modelId="{30B41BFC-B178-E14C-944B-871FA8865886}" type="sibTrans" cxnId="{A24D88C9-00DD-9747-8B9A-B5BE7234EE00}">
      <dgm:prSet/>
      <dgm:spPr/>
      <dgm:t>
        <a:bodyPr/>
        <a:lstStyle/>
        <a:p>
          <a:endParaRPr lang="en-US" dirty="0"/>
        </a:p>
      </dgm:t>
    </dgm:pt>
    <dgm:pt modelId="{F4D28C2E-1C5A-9143-BFEA-20DFEC8B9BEF}">
      <dgm:prSet/>
      <dgm:spPr/>
      <dgm:t>
        <a:bodyPr/>
        <a:lstStyle/>
        <a:p>
          <a:r>
            <a:rPr lang="en-US" dirty="0"/>
            <a:t>If eligible, Mobile Integrated Healthcare providers are contacted to begin scheduling and logistics</a:t>
          </a:r>
        </a:p>
      </dgm:t>
    </dgm:pt>
    <dgm:pt modelId="{AA6635CC-6B1C-0D4A-A521-D246750F8EC5}" type="parTrans" cxnId="{672812DF-4085-E64A-A9F4-ABE1BE764C07}">
      <dgm:prSet/>
      <dgm:spPr/>
      <dgm:t>
        <a:bodyPr/>
        <a:lstStyle/>
        <a:p>
          <a:endParaRPr lang="en-US"/>
        </a:p>
      </dgm:t>
    </dgm:pt>
    <dgm:pt modelId="{D89D7483-41D0-6549-941A-676BB5D0691C}" type="sibTrans" cxnId="{672812DF-4085-E64A-A9F4-ABE1BE764C07}">
      <dgm:prSet/>
      <dgm:spPr/>
      <dgm:t>
        <a:bodyPr/>
        <a:lstStyle/>
        <a:p>
          <a:endParaRPr lang="en-US"/>
        </a:p>
      </dgm:t>
    </dgm:pt>
    <dgm:pt modelId="{53437F45-CAB4-F048-837C-B2A2F654FB97}" type="pres">
      <dgm:prSet presAssocID="{15EAE021-185E-FF43-B505-ED9D14DD4C82}" presName="Name0" presStyleCnt="0">
        <dgm:presLayoutVars>
          <dgm:dir/>
          <dgm:resizeHandles val="exact"/>
        </dgm:presLayoutVars>
      </dgm:prSet>
      <dgm:spPr/>
    </dgm:pt>
    <dgm:pt modelId="{010ED518-4DAA-A241-A26A-9EF56A8DC8F3}" type="pres">
      <dgm:prSet presAssocID="{E30A6540-621D-8946-A16F-611D621E06EE}" presName="node" presStyleLbl="node1" presStyleIdx="0" presStyleCnt="4" custScaleX="102414" custScaleY="90621">
        <dgm:presLayoutVars>
          <dgm:bulletEnabled val="1"/>
        </dgm:presLayoutVars>
      </dgm:prSet>
      <dgm:spPr/>
    </dgm:pt>
    <dgm:pt modelId="{A016A2A6-8ABD-164A-970C-EB26FAEC25FD}" type="pres">
      <dgm:prSet presAssocID="{AAD9BED3-2470-CF4C-A778-FB33927713AC}" presName="sibTrans" presStyleLbl="sibTrans2D1" presStyleIdx="0" presStyleCnt="3"/>
      <dgm:spPr/>
    </dgm:pt>
    <dgm:pt modelId="{8C4A51B1-44A8-D842-BE3A-78870C50D990}" type="pres">
      <dgm:prSet presAssocID="{AAD9BED3-2470-CF4C-A778-FB33927713AC}" presName="connectorText" presStyleLbl="sibTrans2D1" presStyleIdx="0" presStyleCnt="3"/>
      <dgm:spPr/>
    </dgm:pt>
    <dgm:pt modelId="{773F32DE-4B3B-C940-B00F-767AA332AA6B}" type="pres">
      <dgm:prSet presAssocID="{1D0C1FB0-66F2-2F49-9474-F9B2F3309797}" presName="node" presStyleLbl="node1" presStyleIdx="1" presStyleCnt="4" custScaleX="96870" custScaleY="76676">
        <dgm:presLayoutVars>
          <dgm:bulletEnabled val="1"/>
        </dgm:presLayoutVars>
      </dgm:prSet>
      <dgm:spPr/>
    </dgm:pt>
    <dgm:pt modelId="{D247B33A-5E5D-D745-A2EC-4647E9526975}" type="pres">
      <dgm:prSet presAssocID="{FDDAC746-42AF-EC42-9933-CCCD71908AD4}" presName="sibTrans" presStyleLbl="sibTrans2D1" presStyleIdx="1" presStyleCnt="3"/>
      <dgm:spPr/>
    </dgm:pt>
    <dgm:pt modelId="{43891863-3CB1-5941-9DDD-63F4EF5EC128}" type="pres">
      <dgm:prSet presAssocID="{FDDAC746-42AF-EC42-9933-CCCD71908AD4}" presName="connectorText" presStyleLbl="sibTrans2D1" presStyleIdx="1" presStyleCnt="3"/>
      <dgm:spPr/>
    </dgm:pt>
    <dgm:pt modelId="{FCB219F6-AE07-534B-81B0-7E43F32F6020}" type="pres">
      <dgm:prSet presAssocID="{8DBB9399-BC9F-C749-A831-A38D7E5B2F8B}" presName="node" presStyleLbl="node1" presStyleIdx="2" presStyleCnt="4">
        <dgm:presLayoutVars>
          <dgm:bulletEnabled val="1"/>
        </dgm:presLayoutVars>
      </dgm:prSet>
      <dgm:spPr/>
    </dgm:pt>
    <dgm:pt modelId="{BB2CC0EC-418F-6348-9BEA-00689935F2DD}" type="pres">
      <dgm:prSet presAssocID="{30B41BFC-B178-E14C-944B-871FA8865886}" presName="sibTrans" presStyleLbl="sibTrans2D1" presStyleIdx="2" presStyleCnt="3"/>
      <dgm:spPr/>
    </dgm:pt>
    <dgm:pt modelId="{9AC727A9-B584-3E4E-9108-0AA29C4A8DA8}" type="pres">
      <dgm:prSet presAssocID="{30B41BFC-B178-E14C-944B-871FA8865886}" presName="connectorText" presStyleLbl="sibTrans2D1" presStyleIdx="2" presStyleCnt="3"/>
      <dgm:spPr/>
    </dgm:pt>
    <dgm:pt modelId="{609E6461-A411-CC47-9A47-8121B67F95F9}" type="pres">
      <dgm:prSet presAssocID="{F4D28C2E-1C5A-9143-BFEA-20DFEC8B9BEF}" presName="node" presStyleLbl="node1" presStyleIdx="3" presStyleCnt="4">
        <dgm:presLayoutVars>
          <dgm:bulletEnabled val="1"/>
        </dgm:presLayoutVars>
      </dgm:prSet>
      <dgm:spPr/>
    </dgm:pt>
  </dgm:ptLst>
  <dgm:cxnLst>
    <dgm:cxn modelId="{466A8C03-9D2B-8F4D-8BD3-6226F708B319}" srcId="{15EAE021-185E-FF43-B505-ED9D14DD4C82}" destId="{E30A6540-621D-8946-A16F-611D621E06EE}" srcOrd="0" destOrd="0" parTransId="{D8C09E33-A569-3B42-9787-73FDFCF7EE4F}" sibTransId="{AAD9BED3-2470-CF4C-A778-FB33927713AC}"/>
    <dgm:cxn modelId="{B4562309-4540-B84F-9FD7-663FB6DDE8B6}" type="presOf" srcId="{30B41BFC-B178-E14C-944B-871FA8865886}" destId="{9AC727A9-B584-3E4E-9108-0AA29C4A8DA8}" srcOrd="1" destOrd="0" presId="urn:microsoft.com/office/officeart/2005/8/layout/process1"/>
    <dgm:cxn modelId="{5812161D-560C-5348-9422-2FBD2C9C8BB8}" type="presOf" srcId="{15EAE021-185E-FF43-B505-ED9D14DD4C82}" destId="{53437F45-CAB4-F048-837C-B2A2F654FB97}" srcOrd="0" destOrd="0" presId="urn:microsoft.com/office/officeart/2005/8/layout/process1"/>
    <dgm:cxn modelId="{2BDE2B44-CD07-4C42-B498-D6C750440AE5}" type="presOf" srcId="{E30A6540-621D-8946-A16F-611D621E06EE}" destId="{010ED518-4DAA-A241-A26A-9EF56A8DC8F3}" srcOrd="0" destOrd="0" presId="urn:microsoft.com/office/officeart/2005/8/layout/process1"/>
    <dgm:cxn modelId="{9DCADE6C-5374-1E4E-BF6C-E7673AEDE9FC}" type="presOf" srcId="{AAD9BED3-2470-CF4C-A778-FB33927713AC}" destId="{A016A2A6-8ABD-164A-970C-EB26FAEC25FD}" srcOrd="0" destOrd="0" presId="urn:microsoft.com/office/officeart/2005/8/layout/process1"/>
    <dgm:cxn modelId="{C2DDFC72-4833-0B4A-A991-949B93B67DFE}" type="presOf" srcId="{30B41BFC-B178-E14C-944B-871FA8865886}" destId="{BB2CC0EC-418F-6348-9BEA-00689935F2DD}" srcOrd="0" destOrd="0" presId="urn:microsoft.com/office/officeart/2005/8/layout/process1"/>
    <dgm:cxn modelId="{4C02BA7B-2130-A347-AF5D-D315C6A47466}" type="presOf" srcId="{1D0C1FB0-66F2-2F49-9474-F9B2F3309797}" destId="{773F32DE-4B3B-C940-B00F-767AA332AA6B}" srcOrd="0" destOrd="0" presId="urn:microsoft.com/office/officeart/2005/8/layout/process1"/>
    <dgm:cxn modelId="{00BF6A8C-9163-8B48-82B8-AE6122E24EB1}" type="presOf" srcId="{FDDAC746-42AF-EC42-9933-CCCD71908AD4}" destId="{D247B33A-5E5D-D745-A2EC-4647E9526975}" srcOrd="0" destOrd="0" presId="urn:microsoft.com/office/officeart/2005/8/layout/process1"/>
    <dgm:cxn modelId="{5DA7C898-D98E-D545-8F08-F4B8DE970100}" type="presOf" srcId="{AAD9BED3-2470-CF4C-A778-FB33927713AC}" destId="{8C4A51B1-44A8-D842-BE3A-78870C50D990}" srcOrd="1" destOrd="0" presId="urn:microsoft.com/office/officeart/2005/8/layout/process1"/>
    <dgm:cxn modelId="{52733BA0-476C-2440-8561-8EFAEA619AC5}" type="presOf" srcId="{F4D28C2E-1C5A-9143-BFEA-20DFEC8B9BEF}" destId="{609E6461-A411-CC47-9A47-8121B67F95F9}" srcOrd="0" destOrd="0" presId="urn:microsoft.com/office/officeart/2005/8/layout/process1"/>
    <dgm:cxn modelId="{28AFBCAB-AF0C-114C-B3E3-782B9FC9A4C1}" type="presOf" srcId="{FDDAC746-42AF-EC42-9933-CCCD71908AD4}" destId="{43891863-3CB1-5941-9DDD-63F4EF5EC128}" srcOrd="1" destOrd="0" presId="urn:microsoft.com/office/officeart/2005/8/layout/process1"/>
    <dgm:cxn modelId="{770638B3-A82B-4749-843A-F9F494DF1749}" type="presOf" srcId="{8DBB9399-BC9F-C749-A831-A38D7E5B2F8B}" destId="{FCB219F6-AE07-534B-81B0-7E43F32F6020}" srcOrd="0" destOrd="0" presId="urn:microsoft.com/office/officeart/2005/8/layout/process1"/>
    <dgm:cxn modelId="{A24D88C9-00DD-9747-8B9A-B5BE7234EE00}" srcId="{15EAE021-185E-FF43-B505-ED9D14DD4C82}" destId="{8DBB9399-BC9F-C749-A831-A38D7E5B2F8B}" srcOrd="2" destOrd="0" parTransId="{9B09939C-7960-0346-BA9C-4A826891EED2}" sibTransId="{30B41BFC-B178-E14C-944B-871FA8865886}"/>
    <dgm:cxn modelId="{356CB0D2-C9B6-5C48-AB15-AD3221B62CF2}" srcId="{15EAE021-185E-FF43-B505-ED9D14DD4C82}" destId="{1D0C1FB0-66F2-2F49-9474-F9B2F3309797}" srcOrd="1" destOrd="0" parTransId="{85FF4858-63E2-8E4A-845E-067DE6C3594F}" sibTransId="{FDDAC746-42AF-EC42-9933-CCCD71908AD4}"/>
    <dgm:cxn modelId="{672812DF-4085-E64A-A9F4-ABE1BE764C07}" srcId="{15EAE021-185E-FF43-B505-ED9D14DD4C82}" destId="{F4D28C2E-1C5A-9143-BFEA-20DFEC8B9BEF}" srcOrd="3" destOrd="0" parTransId="{AA6635CC-6B1C-0D4A-A521-D246750F8EC5}" sibTransId="{D89D7483-41D0-6549-941A-676BB5D0691C}"/>
    <dgm:cxn modelId="{66F894E8-4182-E942-B156-5602FCB54DB0}" type="presParOf" srcId="{53437F45-CAB4-F048-837C-B2A2F654FB97}" destId="{010ED518-4DAA-A241-A26A-9EF56A8DC8F3}" srcOrd="0" destOrd="0" presId="urn:microsoft.com/office/officeart/2005/8/layout/process1"/>
    <dgm:cxn modelId="{4706BF19-BCEF-DC43-AA8B-33A98690A6EF}" type="presParOf" srcId="{53437F45-CAB4-F048-837C-B2A2F654FB97}" destId="{A016A2A6-8ABD-164A-970C-EB26FAEC25FD}" srcOrd="1" destOrd="0" presId="urn:microsoft.com/office/officeart/2005/8/layout/process1"/>
    <dgm:cxn modelId="{0ABA0047-9BA0-934C-9089-185128D5E533}" type="presParOf" srcId="{A016A2A6-8ABD-164A-970C-EB26FAEC25FD}" destId="{8C4A51B1-44A8-D842-BE3A-78870C50D990}" srcOrd="0" destOrd="0" presId="urn:microsoft.com/office/officeart/2005/8/layout/process1"/>
    <dgm:cxn modelId="{730EE4BB-5A30-A849-B306-8A3C62C12616}" type="presParOf" srcId="{53437F45-CAB4-F048-837C-B2A2F654FB97}" destId="{773F32DE-4B3B-C940-B00F-767AA332AA6B}" srcOrd="2" destOrd="0" presId="urn:microsoft.com/office/officeart/2005/8/layout/process1"/>
    <dgm:cxn modelId="{DC6F5CF0-0549-9645-98B3-AFDE1A27D0D3}" type="presParOf" srcId="{53437F45-CAB4-F048-837C-B2A2F654FB97}" destId="{D247B33A-5E5D-D745-A2EC-4647E9526975}" srcOrd="3" destOrd="0" presId="urn:microsoft.com/office/officeart/2005/8/layout/process1"/>
    <dgm:cxn modelId="{79D13CCF-9306-884A-B774-2CAEB54D7ED5}" type="presParOf" srcId="{D247B33A-5E5D-D745-A2EC-4647E9526975}" destId="{43891863-3CB1-5941-9DDD-63F4EF5EC128}" srcOrd="0" destOrd="0" presId="urn:microsoft.com/office/officeart/2005/8/layout/process1"/>
    <dgm:cxn modelId="{8E878A01-708F-EC44-9DC9-6BC24048441E}" type="presParOf" srcId="{53437F45-CAB4-F048-837C-B2A2F654FB97}" destId="{FCB219F6-AE07-534B-81B0-7E43F32F6020}" srcOrd="4" destOrd="0" presId="urn:microsoft.com/office/officeart/2005/8/layout/process1"/>
    <dgm:cxn modelId="{5FD6964C-72AD-C74D-9C6A-B6B54D67A7F6}" type="presParOf" srcId="{53437F45-CAB4-F048-837C-B2A2F654FB97}" destId="{BB2CC0EC-418F-6348-9BEA-00689935F2DD}" srcOrd="5" destOrd="0" presId="urn:microsoft.com/office/officeart/2005/8/layout/process1"/>
    <dgm:cxn modelId="{88B96F35-F95E-9545-B4EF-485EBF5698ED}" type="presParOf" srcId="{BB2CC0EC-418F-6348-9BEA-00689935F2DD}" destId="{9AC727A9-B584-3E4E-9108-0AA29C4A8DA8}" srcOrd="0" destOrd="0" presId="urn:microsoft.com/office/officeart/2005/8/layout/process1"/>
    <dgm:cxn modelId="{7D99BF51-04A2-5A4A-A0F9-B68CB676D67D}" type="presParOf" srcId="{53437F45-CAB4-F048-837C-B2A2F654FB97}" destId="{609E6461-A411-CC47-9A47-8121B67F95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5EAE021-185E-FF43-B505-ED9D14DD4C8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30A6540-621D-8946-A16F-611D621E06EE}">
      <dgm:prSet phldrT="[Text]"/>
      <dgm:spPr/>
      <dgm:t>
        <a:bodyPr/>
        <a:lstStyle/>
        <a:p>
          <a:r>
            <a:rPr lang="en-US" dirty="0"/>
            <a:t>Patient arrives at Emergency Department</a:t>
          </a:r>
        </a:p>
      </dgm:t>
    </dgm:pt>
    <dgm:pt modelId="{D8C09E33-A569-3B42-9787-73FDFCF7EE4F}" type="parTrans" cxnId="{466A8C03-9D2B-8F4D-8BD3-6226F708B319}">
      <dgm:prSet/>
      <dgm:spPr/>
      <dgm:t>
        <a:bodyPr/>
        <a:lstStyle/>
        <a:p>
          <a:endParaRPr lang="en-US"/>
        </a:p>
      </dgm:t>
    </dgm:pt>
    <dgm:pt modelId="{AAD9BED3-2470-CF4C-A778-FB33927713AC}" type="sibTrans" cxnId="{466A8C03-9D2B-8F4D-8BD3-6226F708B319}">
      <dgm:prSet/>
      <dgm:spPr/>
      <dgm:t>
        <a:bodyPr/>
        <a:lstStyle/>
        <a:p>
          <a:endParaRPr lang="en-US" dirty="0"/>
        </a:p>
      </dgm:t>
    </dgm:pt>
    <dgm:pt modelId="{1D0C1FB0-66F2-2F49-9474-F9B2F3309797}">
      <dgm:prSet phldrT="[Text]"/>
      <dgm:spPr/>
      <dgm:t>
        <a:bodyPr/>
        <a:lstStyle/>
        <a:p>
          <a:r>
            <a:rPr lang="en-US" dirty="0"/>
            <a:t>ED Physician sends referral to respective “control center”</a:t>
          </a:r>
        </a:p>
      </dgm:t>
    </dgm:pt>
    <dgm:pt modelId="{85FF4858-63E2-8E4A-845E-067DE6C3594F}" type="parTrans" cxnId="{356CB0D2-C9B6-5C48-AB15-AD3221B62CF2}">
      <dgm:prSet/>
      <dgm:spPr/>
      <dgm:t>
        <a:bodyPr/>
        <a:lstStyle/>
        <a:p>
          <a:endParaRPr lang="en-US"/>
        </a:p>
      </dgm:t>
    </dgm:pt>
    <dgm:pt modelId="{FDDAC746-42AF-EC42-9933-CCCD71908AD4}" type="sibTrans" cxnId="{356CB0D2-C9B6-5C48-AB15-AD3221B62CF2}">
      <dgm:prSet/>
      <dgm:spPr/>
      <dgm:t>
        <a:bodyPr/>
        <a:lstStyle/>
        <a:p>
          <a:endParaRPr lang="en-US" dirty="0"/>
        </a:p>
      </dgm:t>
    </dgm:pt>
    <dgm:pt modelId="{8DBB9399-BC9F-C749-A831-A38D7E5B2F8B}">
      <dgm:prSet phldrT="[Text]"/>
      <dgm:spPr/>
      <dgm:t>
        <a:bodyPr/>
        <a:lstStyle/>
        <a:p>
          <a:r>
            <a:rPr lang="en-US" dirty="0"/>
            <a:t>“Control center” conducts social screening, chart overview, and makes final decision on eligibility</a:t>
          </a:r>
        </a:p>
      </dgm:t>
    </dgm:pt>
    <dgm:pt modelId="{9B09939C-7960-0346-BA9C-4A826891EED2}" type="parTrans" cxnId="{A24D88C9-00DD-9747-8B9A-B5BE7234EE00}">
      <dgm:prSet/>
      <dgm:spPr/>
      <dgm:t>
        <a:bodyPr/>
        <a:lstStyle/>
        <a:p>
          <a:endParaRPr lang="en-US"/>
        </a:p>
      </dgm:t>
    </dgm:pt>
    <dgm:pt modelId="{30B41BFC-B178-E14C-944B-871FA8865886}" type="sibTrans" cxnId="{A24D88C9-00DD-9747-8B9A-B5BE7234EE00}">
      <dgm:prSet/>
      <dgm:spPr/>
      <dgm:t>
        <a:bodyPr/>
        <a:lstStyle/>
        <a:p>
          <a:endParaRPr lang="en-US" dirty="0"/>
        </a:p>
      </dgm:t>
    </dgm:pt>
    <dgm:pt modelId="{F4D28C2E-1C5A-9143-BFEA-20DFEC8B9BEF}">
      <dgm:prSet/>
      <dgm:spPr/>
      <dgm:t>
        <a:bodyPr/>
        <a:lstStyle/>
        <a:p>
          <a:r>
            <a:rPr lang="en-US" dirty="0"/>
            <a:t>If eligible, Mobile Integrated Healthcare providers are contacted to begin scheduling and logistics</a:t>
          </a:r>
        </a:p>
      </dgm:t>
    </dgm:pt>
    <dgm:pt modelId="{AA6635CC-6B1C-0D4A-A521-D246750F8EC5}" type="parTrans" cxnId="{672812DF-4085-E64A-A9F4-ABE1BE764C07}">
      <dgm:prSet/>
      <dgm:spPr/>
      <dgm:t>
        <a:bodyPr/>
        <a:lstStyle/>
        <a:p>
          <a:endParaRPr lang="en-US"/>
        </a:p>
      </dgm:t>
    </dgm:pt>
    <dgm:pt modelId="{D89D7483-41D0-6549-941A-676BB5D0691C}" type="sibTrans" cxnId="{672812DF-4085-E64A-A9F4-ABE1BE764C07}">
      <dgm:prSet/>
      <dgm:spPr/>
      <dgm:t>
        <a:bodyPr/>
        <a:lstStyle/>
        <a:p>
          <a:endParaRPr lang="en-US"/>
        </a:p>
      </dgm:t>
    </dgm:pt>
    <dgm:pt modelId="{53437F45-CAB4-F048-837C-B2A2F654FB97}" type="pres">
      <dgm:prSet presAssocID="{15EAE021-185E-FF43-B505-ED9D14DD4C82}" presName="Name0" presStyleCnt="0">
        <dgm:presLayoutVars>
          <dgm:dir/>
          <dgm:resizeHandles val="exact"/>
        </dgm:presLayoutVars>
      </dgm:prSet>
      <dgm:spPr/>
    </dgm:pt>
    <dgm:pt modelId="{010ED518-4DAA-A241-A26A-9EF56A8DC8F3}" type="pres">
      <dgm:prSet presAssocID="{E30A6540-621D-8946-A16F-611D621E06EE}" presName="node" presStyleLbl="node1" presStyleIdx="0" presStyleCnt="4" custScaleX="102414" custScaleY="90621">
        <dgm:presLayoutVars>
          <dgm:bulletEnabled val="1"/>
        </dgm:presLayoutVars>
      </dgm:prSet>
      <dgm:spPr/>
    </dgm:pt>
    <dgm:pt modelId="{A016A2A6-8ABD-164A-970C-EB26FAEC25FD}" type="pres">
      <dgm:prSet presAssocID="{AAD9BED3-2470-CF4C-A778-FB33927713AC}" presName="sibTrans" presStyleLbl="sibTrans2D1" presStyleIdx="0" presStyleCnt="3"/>
      <dgm:spPr/>
    </dgm:pt>
    <dgm:pt modelId="{8C4A51B1-44A8-D842-BE3A-78870C50D990}" type="pres">
      <dgm:prSet presAssocID="{AAD9BED3-2470-CF4C-A778-FB33927713AC}" presName="connectorText" presStyleLbl="sibTrans2D1" presStyleIdx="0" presStyleCnt="3"/>
      <dgm:spPr/>
    </dgm:pt>
    <dgm:pt modelId="{773F32DE-4B3B-C940-B00F-767AA332AA6B}" type="pres">
      <dgm:prSet presAssocID="{1D0C1FB0-66F2-2F49-9474-F9B2F3309797}" presName="node" presStyleLbl="node1" presStyleIdx="1" presStyleCnt="4" custScaleX="96870" custScaleY="76676">
        <dgm:presLayoutVars>
          <dgm:bulletEnabled val="1"/>
        </dgm:presLayoutVars>
      </dgm:prSet>
      <dgm:spPr/>
    </dgm:pt>
    <dgm:pt modelId="{D247B33A-5E5D-D745-A2EC-4647E9526975}" type="pres">
      <dgm:prSet presAssocID="{FDDAC746-42AF-EC42-9933-CCCD71908AD4}" presName="sibTrans" presStyleLbl="sibTrans2D1" presStyleIdx="1" presStyleCnt="3"/>
      <dgm:spPr/>
    </dgm:pt>
    <dgm:pt modelId="{43891863-3CB1-5941-9DDD-63F4EF5EC128}" type="pres">
      <dgm:prSet presAssocID="{FDDAC746-42AF-EC42-9933-CCCD71908AD4}" presName="connectorText" presStyleLbl="sibTrans2D1" presStyleIdx="1" presStyleCnt="3"/>
      <dgm:spPr/>
    </dgm:pt>
    <dgm:pt modelId="{FCB219F6-AE07-534B-81B0-7E43F32F6020}" type="pres">
      <dgm:prSet presAssocID="{8DBB9399-BC9F-C749-A831-A38D7E5B2F8B}" presName="node" presStyleLbl="node1" presStyleIdx="2" presStyleCnt="4">
        <dgm:presLayoutVars>
          <dgm:bulletEnabled val="1"/>
        </dgm:presLayoutVars>
      </dgm:prSet>
      <dgm:spPr/>
    </dgm:pt>
    <dgm:pt modelId="{BB2CC0EC-418F-6348-9BEA-00689935F2DD}" type="pres">
      <dgm:prSet presAssocID="{30B41BFC-B178-E14C-944B-871FA8865886}" presName="sibTrans" presStyleLbl="sibTrans2D1" presStyleIdx="2" presStyleCnt="3"/>
      <dgm:spPr/>
    </dgm:pt>
    <dgm:pt modelId="{9AC727A9-B584-3E4E-9108-0AA29C4A8DA8}" type="pres">
      <dgm:prSet presAssocID="{30B41BFC-B178-E14C-944B-871FA8865886}" presName="connectorText" presStyleLbl="sibTrans2D1" presStyleIdx="2" presStyleCnt="3"/>
      <dgm:spPr/>
    </dgm:pt>
    <dgm:pt modelId="{609E6461-A411-CC47-9A47-8121B67F95F9}" type="pres">
      <dgm:prSet presAssocID="{F4D28C2E-1C5A-9143-BFEA-20DFEC8B9BEF}" presName="node" presStyleLbl="node1" presStyleIdx="3" presStyleCnt="4">
        <dgm:presLayoutVars>
          <dgm:bulletEnabled val="1"/>
        </dgm:presLayoutVars>
      </dgm:prSet>
      <dgm:spPr/>
    </dgm:pt>
  </dgm:ptLst>
  <dgm:cxnLst>
    <dgm:cxn modelId="{466A8C03-9D2B-8F4D-8BD3-6226F708B319}" srcId="{15EAE021-185E-FF43-B505-ED9D14DD4C82}" destId="{E30A6540-621D-8946-A16F-611D621E06EE}" srcOrd="0" destOrd="0" parTransId="{D8C09E33-A569-3B42-9787-73FDFCF7EE4F}" sibTransId="{AAD9BED3-2470-CF4C-A778-FB33927713AC}"/>
    <dgm:cxn modelId="{B4562309-4540-B84F-9FD7-663FB6DDE8B6}" type="presOf" srcId="{30B41BFC-B178-E14C-944B-871FA8865886}" destId="{9AC727A9-B584-3E4E-9108-0AA29C4A8DA8}" srcOrd="1" destOrd="0" presId="urn:microsoft.com/office/officeart/2005/8/layout/process1"/>
    <dgm:cxn modelId="{5812161D-560C-5348-9422-2FBD2C9C8BB8}" type="presOf" srcId="{15EAE021-185E-FF43-B505-ED9D14DD4C82}" destId="{53437F45-CAB4-F048-837C-B2A2F654FB97}" srcOrd="0" destOrd="0" presId="urn:microsoft.com/office/officeart/2005/8/layout/process1"/>
    <dgm:cxn modelId="{2BDE2B44-CD07-4C42-B498-D6C750440AE5}" type="presOf" srcId="{E30A6540-621D-8946-A16F-611D621E06EE}" destId="{010ED518-4DAA-A241-A26A-9EF56A8DC8F3}" srcOrd="0" destOrd="0" presId="urn:microsoft.com/office/officeart/2005/8/layout/process1"/>
    <dgm:cxn modelId="{9DCADE6C-5374-1E4E-BF6C-E7673AEDE9FC}" type="presOf" srcId="{AAD9BED3-2470-CF4C-A778-FB33927713AC}" destId="{A016A2A6-8ABD-164A-970C-EB26FAEC25FD}" srcOrd="0" destOrd="0" presId="urn:microsoft.com/office/officeart/2005/8/layout/process1"/>
    <dgm:cxn modelId="{C2DDFC72-4833-0B4A-A991-949B93B67DFE}" type="presOf" srcId="{30B41BFC-B178-E14C-944B-871FA8865886}" destId="{BB2CC0EC-418F-6348-9BEA-00689935F2DD}" srcOrd="0" destOrd="0" presId="urn:microsoft.com/office/officeart/2005/8/layout/process1"/>
    <dgm:cxn modelId="{4C02BA7B-2130-A347-AF5D-D315C6A47466}" type="presOf" srcId="{1D0C1FB0-66F2-2F49-9474-F9B2F3309797}" destId="{773F32DE-4B3B-C940-B00F-767AA332AA6B}" srcOrd="0" destOrd="0" presId="urn:microsoft.com/office/officeart/2005/8/layout/process1"/>
    <dgm:cxn modelId="{00BF6A8C-9163-8B48-82B8-AE6122E24EB1}" type="presOf" srcId="{FDDAC746-42AF-EC42-9933-CCCD71908AD4}" destId="{D247B33A-5E5D-D745-A2EC-4647E9526975}" srcOrd="0" destOrd="0" presId="urn:microsoft.com/office/officeart/2005/8/layout/process1"/>
    <dgm:cxn modelId="{5DA7C898-D98E-D545-8F08-F4B8DE970100}" type="presOf" srcId="{AAD9BED3-2470-CF4C-A778-FB33927713AC}" destId="{8C4A51B1-44A8-D842-BE3A-78870C50D990}" srcOrd="1" destOrd="0" presId="urn:microsoft.com/office/officeart/2005/8/layout/process1"/>
    <dgm:cxn modelId="{52733BA0-476C-2440-8561-8EFAEA619AC5}" type="presOf" srcId="{F4D28C2E-1C5A-9143-BFEA-20DFEC8B9BEF}" destId="{609E6461-A411-CC47-9A47-8121B67F95F9}" srcOrd="0" destOrd="0" presId="urn:microsoft.com/office/officeart/2005/8/layout/process1"/>
    <dgm:cxn modelId="{28AFBCAB-AF0C-114C-B3E3-782B9FC9A4C1}" type="presOf" srcId="{FDDAC746-42AF-EC42-9933-CCCD71908AD4}" destId="{43891863-3CB1-5941-9DDD-63F4EF5EC128}" srcOrd="1" destOrd="0" presId="urn:microsoft.com/office/officeart/2005/8/layout/process1"/>
    <dgm:cxn modelId="{770638B3-A82B-4749-843A-F9F494DF1749}" type="presOf" srcId="{8DBB9399-BC9F-C749-A831-A38D7E5B2F8B}" destId="{FCB219F6-AE07-534B-81B0-7E43F32F6020}" srcOrd="0" destOrd="0" presId="urn:microsoft.com/office/officeart/2005/8/layout/process1"/>
    <dgm:cxn modelId="{A24D88C9-00DD-9747-8B9A-B5BE7234EE00}" srcId="{15EAE021-185E-FF43-B505-ED9D14DD4C82}" destId="{8DBB9399-BC9F-C749-A831-A38D7E5B2F8B}" srcOrd="2" destOrd="0" parTransId="{9B09939C-7960-0346-BA9C-4A826891EED2}" sibTransId="{30B41BFC-B178-E14C-944B-871FA8865886}"/>
    <dgm:cxn modelId="{356CB0D2-C9B6-5C48-AB15-AD3221B62CF2}" srcId="{15EAE021-185E-FF43-B505-ED9D14DD4C82}" destId="{1D0C1FB0-66F2-2F49-9474-F9B2F3309797}" srcOrd="1" destOrd="0" parTransId="{85FF4858-63E2-8E4A-845E-067DE6C3594F}" sibTransId="{FDDAC746-42AF-EC42-9933-CCCD71908AD4}"/>
    <dgm:cxn modelId="{672812DF-4085-E64A-A9F4-ABE1BE764C07}" srcId="{15EAE021-185E-FF43-B505-ED9D14DD4C82}" destId="{F4D28C2E-1C5A-9143-BFEA-20DFEC8B9BEF}" srcOrd="3" destOrd="0" parTransId="{AA6635CC-6B1C-0D4A-A521-D246750F8EC5}" sibTransId="{D89D7483-41D0-6549-941A-676BB5D0691C}"/>
    <dgm:cxn modelId="{66F894E8-4182-E942-B156-5602FCB54DB0}" type="presParOf" srcId="{53437F45-CAB4-F048-837C-B2A2F654FB97}" destId="{010ED518-4DAA-A241-A26A-9EF56A8DC8F3}" srcOrd="0" destOrd="0" presId="urn:microsoft.com/office/officeart/2005/8/layout/process1"/>
    <dgm:cxn modelId="{4706BF19-BCEF-DC43-AA8B-33A98690A6EF}" type="presParOf" srcId="{53437F45-CAB4-F048-837C-B2A2F654FB97}" destId="{A016A2A6-8ABD-164A-970C-EB26FAEC25FD}" srcOrd="1" destOrd="0" presId="urn:microsoft.com/office/officeart/2005/8/layout/process1"/>
    <dgm:cxn modelId="{0ABA0047-9BA0-934C-9089-185128D5E533}" type="presParOf" srcId="{A016A2A6-8ABD-164A-970C-EB26FAEC25FD}" destId="{8C4A51B1-44A8-D842-BE3A-78870C50D990}" srcOrd="0" destOrd="0" presId="urn:microsoft.com/office/officeart/2005/8/layout/process1"/>
    <dgm:cxn modelId="{730EE4BB-5A30-A849-B306-8A3C62C12616}" type="presParOf" srcId="{53437F45-CAB4-F048-837C-B2A2F654FB97}" destId="{773F32DE-4B3B-C940-B00F-767AA332AA6B}" srcOrd="2" destOrd="0" presId="urn:microsoft.com/office/officeart/2005/8/layout/process1"/>
    <dgm:cxn modelId="{DC6F5CF0-0549-9645-98B3-AFDE1A27D0D3}" type="presParOf" srcId="{53437F45-CAB4-F048-837C-B2A2F654FB97}" destId="{D247B33A-5E5D-D745-A2EC-4647E9526975}" srcOrd="3" destOrd="0" presId="urn:microsoft.com/office/officeart/2005/8/layout/process1"/>
    <dgm:cxn modelId="{79D13CCF-9306-884A-B774-2CAEB54D7ED5}" type="presParOf" srcId="{D247B33A-5E5D-D745-A2EC-4647E9526975}" destId="{43891863-3CB1-5941-9DDD-63F4EF5EC128}" srcOrd="0" destOrd="0" presId="urn:microsoft.com/office/officeart/2005/8/layout/process1"/>
    <dgm:cxn modelId="{8E878A01-708F-EC44-9DC9-6BC24048441E}" type="presParOf" srcId="{53437F45-CAB4-F048-837C-B2A2F654FB97}" destId="{FCB219F6-AE07-534B-81B0-7E43F32F6020}" srcOrd="4" destOrd="0" presId="urn:microsoft.com/office/officeart/2005/8/layout/process1"/>
    <dgm:cxn modelId="{5FD6964C-72AD-C74D-9C6A-B6B54D67A7F6}" type="presParOf" srcId="{53437F45-CAB4-F048-837C-B2A2F654FB97}" destId="{BB2CC0EC-418F-6348-9BEA-00689935F2DD}" srcOrd="5" destOrd="0" presId="urn:microsoft.com/office/officeart/2005/8/layout/process1"/>
    <dgm:cxn modelId="{88B96F35-F95E-9545-B4EF-485EBF5698ED}" type="presParOf" srcId="{BB2CC0EC-418F-6348-9BEA-00689935F2DD}" destId="{9AC727A9-B584-3E4E-9108-0AA29C4A8DA8}" srcOrd="0" destOrd="0" presId="urn:microsoft.com/office/officeart/2005/8/layout/process1"/>
    <dgm:cxn modelId="{7D99BF51-04A2-5A4A-A0F9-B68CB676D67D}" type="presParOf" srcId="{53437F45-CAB4-F048-837C-B2A2F654FB97}" destId="{609E6461-A411-CC47-9A47-8121B67F95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EAE021-185E-FF43-B505-ED9D14DD4C8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30A6540-621D-8946-A16F-611D621E06EE}">
      <dgm:prSet phldrT="[Text]"/>
      <dgm:spPr/>
      <dgm:t>
        <a:bodyPr/>
        <a:lstStyle/>
        <a:p>
          <a:r>
            <a:rPr lang="en-US" dirty="0"/>
            <a:t>Patient arrives at Emergency Department</a:t>
          </a:r>
        </a:p>
      </dgm:t>
    </dgm:pt>
    <dgm:pt modelId="{D8C09E33-A569-3B42-9787-73FDFCF7EE4F}" type="parTrans" cxnId="{466A8C03-9D2B-8F4D-8BD3-6226F708B319}">
      <dgm:prSet/>
      <dgm:spPr/>
      <dgm:t>
        <a:bodyPr/>
        <a:lstStyle/>
        <a:p>
          <a:endParaRPr lang="en-US"/>
        </a:p>
      </dgm:t>
    </dgm:pt>
    <dgm:pt modelId="{AAD9BED3-2470-CF4C-A778-FB33927713AC}" type="sibTrans" cxnId="{466A8C03-9D2B-8F4D-8BD3-6226F708B319}">
      <dgm:prSet/>
      <dgm:spPr/>
      <dgm:t>
        <a:bodyPr/>
        <a:lstStyle/>
        <a:p>
          <a:endParaRPr lang="en-US" dirty="0"/>
        </a:p>
      </dgm:t>
    </dgm:pt>
    <dgm:pt modelId="{1D0C1FB0-66F2-2F49-9474-F9B2F3309797}">
      <dgm:prSet phldrT="[Text]"/>
      <dgm:spPr/>
      <dgm:t>
        <a:bodyPr/>
        <a:lstStyle/>
        <a:p>
          <a:r>
            <a:rPr lang="en-US" dirty="0"/>
            <a:t>ED Physician sends referral to respective “control center”</a:t>
          </a:r>
        </a:p>
      </dgm:t>
    </dgm:pt>
    <dgm:pt modelId="{85FF4858-63E2-8E4A-845E-067DE6C3594F}" type="parTrans" cxnId="{356CB0D2-C9B6-5C48-AB15-AD3221B62CF2}">
      <dgm:prSet/>
      <dgm:spPr/>
      <dgm:t>
        <a:bodyPr/>
        <a:lstStyle/>
        <a:p>
          <a:endParaRPr lang="en-US"/>
        </a:p>
      </dgm:t>
    </dgm:pt>
    <dgm:pt modelId="{FDDAC746-42AF-EC42-9933-CCCD71908AD4}" type="sibTrans" cxnId="{356CB0D2-C9B6-5C48-AB15-AD3221B62CF2}">
      <dgm:prSet/>
      <dgm:spPr/>
      <dgm:t>
        <a:bodyPr/>
        <a:lstStyle/>
        <a:p>
          <a:endParaRPr lang="en-US" dirty="0"/>
        </a:p>
      </dgm:t>
    </dgm:pt>
    <dgm:pt modelId="{8DBB9399-BC9F-C749-A831-A38D7E5B2F8B}">
      <dgm:prSet phldrT="[Text]"/>
      <dgm:spPr/>
      <dgm:t>
        <a:bodyPr/>
        <a:lstStyle/>
        <a:p>
          <a:r>
            <a:rPr lang="en-US" dirty="0"/>
            <a:t>“Control center” conducts social screening, chart overview, and makes final decision on eligibility</a:t>
          </a:r>
        </a:p>
      </dgm:t>
    </dgm:pt>
    <dgm:pt modelId="{9B09939C-7960-0346-BA9C-4A826891EED2}" type="parTrans" cxnId="{A24D88C9-00DD-9747-8B9A-B5BE7234EE00}">
      <dgm:prSet/>
      <dgm:spPr/>
      <dgm:t>
        <a:bodyPr/>
        <a:lstStyle/>
        <a:p>
          <a:endParaRPr lang="en-US"/>
        </a:p>
      </dgm:t>
    </dgm:pt>
    <dgm:pt modelId="{30B41BFC-B178-E14C-944B-871FA8865886}" type="sibTrans" cxnId="{A24D88C9-00DD-9747-8B9A-B5BE7234EE00}">
      <dgm:prSet/>
      <dgm:spPr/>
      <dgm:t>
        <a:bodyPr/>
        <a:lstStyle/>
        <a:p>
          <a:endParaRPr lang="en-US" dirty="0"/>
        </a:p>
      </dgm:t>
    </dgm:pt>
    <dgm:pt modelId="{F4D28C2E-1C5A-9143-BFEA-20DFEC8B9BEF}">
      <dgm:prSet/>
      <dgm:spPr/>
      <dgm:t>
        <a:bodyPr/>
        <a:lstStyle/>
        <a:p>
          <a:r>
            <a:rPr lang="en-US" dirty="0"/>
            <a:t>If eligible, Mobile Integrated Healthcare providers are contacted to begin scheduling and logistics</a:t>
          </a:r>
        </a:p>
      </dgm:t>
    </dgm:pt>
    <dgm:pt modelId="{AA6635CC-6B1C-0D4A-A521-D246750F8EC5}" type="parTrans" cxnId="{672812DF-4085-E64A-A9F4-ABE1BE764C07}">
      <dgm:prSet/>
      <dgm:spPr/>
      <dgm:t>
        <a:bodyPr/>
        <a:lstStyle/>
        <a:p>
          <a:endParaRPr lang="en-US"/>
        </a:p>
      </dgm:t>
    </dgm:pt>
    <dgm:pt modelId="{D89D7483-41D0-6549-941A-676BB5D0691C}" type="sibTrans" cxnId="{672812DF-4085-E64A-A9F4-ABE1BE764C07}">
      <dgm:prSet/>
      <dgm:spPr/>
      <dgm:t>
        <a:bodyPr/>
        <a:lstStyle/>
        <a:p>
          <a:endParaRPr lang="en-US"/>
        </a:p>
      </dgm:t>
    </dgm:pt>
    <dgm:pt modelId="{53437F45-CAB4-F048-837C-B2A2F654FB97}" type="pres">
      <dgm:prSet presAssocID="{15EAE021-185E-FF43-B505-ED9D14DD4C82}" presName="Name0" presStyleCnt="0">
        <dgm:presLayoutVars>
          <dgm:dir/>
          <dgm:resizeHandles val="exact"/>
        </dgm:presLayoutVars>
      </dgm:prSet>
      <dgm:spPr/>
    </dgm:pt>
    <dgm:pt modelId="{010ED518-4DAA-A241-A26A-9EF56A8DC8F3}" type="pres">
      <dgm:prSet presAssocID="{E30A6540-621D-8946-A16F-611D621E06EE}" presName="node" presStyleLbl="node1" presStyleIdx="0" presStyleCnt="4" custScaleX="102414" custScaleY="90621">
        <dgm:presLayoutVars>
          <dgm:bulletEnabled val="1"/>
        </dgm:presLayoutVars>
      </dgm:prSet>
      <dgm:spPr/>
    </dgm:pt>
    <dgm:pt modelId="{A016A2A6-8ABD-164A-970C-EB26FAEC25FD}" type="pres">
      <dgm:prSet presAssocID="{AAD9BED3-2470-CF4C-A778-FB33927713AC}" presName="sibTrans" presStyleLbl="sibTrans2D1" presStyleIdx="0" presStyleCnt="3"/>
      <dgm:spPr/>
    </dgm:pt>
    <dgm:pt modelId="{8C4A51B1-44A8-D842-BE3A-78870C50D990}" type="pres">
      <dgm:prSet presAssocID="{AAD9BED3-2470-CF4C-A778-FB33927713AC}" presName="connectorText" presStyleLbl="sibTrans2D1" presStyleIdx="0" presStyleCnt="3"/>
      <dgm:spPr/>
    </dgm:pt>
    <dgm:pt modelId="{773F32DE-4B3B-C940-B00F-767AA332AA6B}" type="pres">
      <dgm:prSet presAssocID="{1D0C1FB0-66F2-2F49-9474-F9B2F3309797}" presName="node" presStyleLbl="node1" presStyleIdx="1" presStyleCnt="4" custScaleX="96870" custScaleY="76676">
        <dgm:presLayoutVars>
          <dgm:bulletEnabled val="1"/>
        </dgm:presLayoutVars>
      </dgm:prSet>
      <dgm:spPr/>
    </dgm:pt>
    <dgm:pt modelId="{D247B33A-5E5D-D745-A2EC-4647E9526975}" type="pres">
      <dgm:prSet presAssocID="{FDDAC746-42AF-EC42-9933-CCCD71908AD4}" presName="sibTrans" presStyleLbl="sibTrans2D1" presStyleIdx="1" presStyleCnt="3"/>
      <dgm:spPr/>
    </dgm:pt>
    <dgm:pt modelId="{43891863-3CB1-5941-9DDD-63F4EF5EC128}" type="pres">
      <dgm:prSet presAssocID="{FDDAC746-42AF-EC42-9933-CCCD71908AD4}" presName="connectorText" presStyleLbl="sibTrans2D1" presStyleIdx="1" presStyleCnt="3"/>
      <dgm:spPr/>
    </dgm:pt>
    <dgm:pt modelId="{FCB219F6-AE07-534B-81B0-7E43F32F6020}" type="pres">
      <dgm:prSet presAssocID="{8DBB9399-BC9F-C749-A831-A38D7E5B2F8B}" presName="node" presStyleLbl="node1" presStyleIdx="2" presStyleCnt="4">
        <dgm:presLayoutVars>
          <dgm:bulletEnabled val="1"/>
        </dgm:presLayoutVars>
      </dgm:prSet>
      <dgm:spPr/>
    </dgm:pt>
    <dgm:pt modelId="{BB2CC0EC-418F-6348-9BEA-00689935F2DD}" type="pres">
      <dgm:prSet presAssocID="{30B41BFC-B178-E14C-944B-871FA8865886}" presName="sibTrans" presStyleLbl="sibTrans2D1" presStyleIdx="2" presStyleCnt="3"/>
      <dgm:spPr/>
    </dgm:pt>
    <dgm:pt modelId="{9AC727A9-B584-3E4E-9108-0AA29C4A8DA8}" type="pres">
      <dgm:prSet presAssocID="{30B41BFC-B178-E14C-944B-871FA8865886}" presName="connectorText" presStyleLbl="sibTrans2D1" presStyleIdx="2" presStyleCnt="3"/>
      <dgm:spPr/>
    </dgm:pt>
    <dgm:pt modelId="{609E6461-A411-CC47-9A47-8121B67F95F9}" type="pres">
      <dgm:prSet presAssocID="{F4D28C2E-1C5A-9143-BFEA-20DFEC8B9BEF}" presName="node" presStyleLbl="node1" presStyleIdx="3" presStyleCnt="4">
        <dgm:presLayoutVars>
          <dgm:bulletEnabled val="1"/>
        </dgm:presLayoutVars>
      </dgm:prSet>
      <dgm:spPr/>
    </dgm:pt>
  </dgm:ptLst>
  <dgm:cxnLst>
    <dgm:cxn modelId="{466A8C03-9D2B-8F4D-8BD3-6226F708B319}" srcId="{15EAE021-185E-FF43-B505-ED9D14DD4C82}" destId="{E30A6540-621D-8946-A16F-611D621E06EE}" srcOrd="0" destOrd="0" parTransId="{D8C09E33-A569-3B42-9787-73FDFCF7EE4F}" sibTransId="{AAD9BED3-2470-CF4C-A778-FB33927713AC}"/>
    <dgm:cxn modelId="{B4562309-4540-B84F-9FD7-663FB6DDE8B6}" type="presOf" srcId="{30B41BFC-B178-E14C-944B-871FA8865886}" destId="{9AC727A9-B584-3E4E-9108-0AA29C4A8DA8}" srcOrd="1" destOrd="0" presId="urn:microsoft.com/office/officeart/2005/8/layout/process1"/>
    <dgm:cxn modelId="{5812161D-560C-5348-9422-2FBD2C9C8BB8}" type="presOf" srcId="{15EAE021-185E-FF43-B505-ED9D14DD4C82}" destId="{53437F45-CAB4-F048-837C-B2A2F654FB97}" srcOrd="0" destOrd="0" presId="urn:microsoft.com/office/officeart/2005/8/layout/process1"/>
    <dgm:cxn modelId="{2BDE2B44-CD07-4C42-B498-D6C750440AE5}" type="presOf" srcId="{E30A6540-621D-8946-A16F-611D621E06EE}" destId="{010ED518-4DAA-A241-A26A-9EF56A8DC8F3}" srcOrd="0" destOrd="0" presId="urn:microsoft.com/office/officeart/2005/8/layout/process1"/>
    <dgm:cxn modelId="{9DCADE6C-5374-1E4E-BF6C-E7673AEDE9FC}" type="presOf" srcId="{AAD9BED3-2470-CF4C-A778-FB33927713AC}" destId="{A016A2A6-8ABD-164A-970C-EB26FAEC25FD}" srcOrd="0" destOrd="0" presId="urn:microsoft.com/office/officeart/2005/8/layout/process1"/>
    <dgm:cxn modelId="{C2DDFC72-4833-0B4A-A991-949B93B67DFE}" type="presOf" srcId="{30B41BFC-B178-E14C-944B-871FA8865886}" destId="{BB2CC0EC-418F-6348-9BEA-00689935F2DD}" srcOrd="0" destOrd="0" presId="urn:microsoft.com/office/officeart/2005/8/layout/process1"/>
    <dgm:cxn modelId="{4C02BA7B-2130-A347-AF5D-D315C6A47466}" type="presOf" srcId="{1D0C1FB0-66F2-2F49-9474-F9B2F3309797}" destId="{773F32DE-4B3B-C940-B00F-767AA332AA6B}" srcOrd="0" destOrd="0" presId="urn:microsoft.com/office/officeart/2005/8/layout/process1"/>
    <dgm:cxn modelId="{00BF6A8C-9163-8B48-82B8-AE6122E24EB1}" type="presOf" srcId="{FDDAC746-42AF-EC42-9933-CCCD71908AD4}" destId="{D247B33A-5E5D-D745-A2EC-4647E9526975}" srcOrd="0" destOrd="0" presId="urn:microsoft.com/office/officeart/2005/8/layout/process1"/>
    <dgm:cxn modelId="{5DA7C898-D98E-D545-8F08-F4B8DE970100}" type="presOf" srcId="{AAD9BED3-2470-CF4C-A778-FB33927713AC}" destId="{8C4A51B1-44A8-D842-BE3A-78870C50D990}" srcOrd="1" destOrd="0" presId="urn:microsoft.com/office/officeart/2005/8/layout/process1"/>
    <dgm:cxn modelId="{52733BA0-476C-2440-8561-8EFAEA619AC5}" type="presOf" srcId="{F4D28C2E-1C5A-9143-BFEA-20DFEC8B9BEF}" destId="{609E6461-A411-CC47-9A47-8121B67F95F9}" srcOrd="0" destOrd="0" presId="urn:microsoft.com/office/officeart/2005/8/layout/process1"/>
    <dgm:cxn modelId="{28AFBCAB-AF0C-114C-B3E3-782B9FC9A4C1}" type="presOf" srcId="{FDDAC746-42AF-EC42-9933-CCCD71908AD4}" destId="{43891863-3CB1-5941-9DDD-63F4EF5EC128}" srcOrd="1" destOrd="0" presId="urn:microsoft.com/office/officeart/2005/8/layout/process1"/>
    <dgm:cxn modelId="{770638B3-A82B-4749-843A-F9F494DF1749}" type="presOf" srcId="{8DBB9399-BC9F-C749-A831-A38D7E5B2F8B}" destId="{FCB219F6-AE07-534B-81B0-7E43F32F6020}" srcOrd="0" destOrd="0" presId="urn:microsoft.com/office/officeart/2005/8/layout/process1"/>
    <dgm:cxn modelId="{A24D88C9-00DD-9747-8B9A-B5BE7234EE00}" srcId="{15EAE021-185E-FF43-B505-ED9D14DD4C82}" destId="{8DBB9399-BC9F-C749-A831-A38D7E5B2F8B}" srcOrd="2" destOrd="0" parTransId="{9B09939C-7960-0346-BA9C-4A826891EED2}" sibTransId="{30B41BFC-B178-E14C-944B-871FA8865886}"/>
    <dgm:cxn modelId="{356CB0D2-C9B6-5C48-AB15-AD3221B62CF2}" srcId="{15EAE021-185E-FF43-B505-ED9D14DD4C82}" destId="{1D0C1FB0-66F2-2F49-9474-F9B2F3309797}" srcOrd="1" destOrd="0" parTransId="{85FF4858-63E2-8E4A-845E-067DE6C3594F}" sibTransId="{FDDAC746-42AF-EC42-9933-CCCD71908AD4}"/>
    <dgm:cxn modelId="{672812DF-4085-E64A-A9F4-ABE1BE764C07}" srcId="{15EAE021-185E-FF43-B505-ED9D14DD4C82}" destId="{F4D28C2E-1C5A-9143-BFEA-20DFEC8B9BEF}" srcOrd="3" destOrd="0" parTransId="{AA6635CC-6B1C-0D4A-A521-D246750F8EC5}" sibTransId="{D89D7483-41D0-6549-941A-676BB5D0691C}"/>
    <dgm:cxn modelId="{66F894E8-4182-E942-B156-5602FCB54DB0}" type="presParOf" srcId="{53437F45-CAB4-F048-837C-B2A2F654FB97}" destId="{010ED518-4DAA-A241-A26A-9EF56A8DC8F3}" srcOrd="0" destOrd="0" presId="urn:microsoft.com/office/officeart/2005/8/layout/process1"/>
    <dgm:cxn modelId="{4706BF19-BCEF-DC43-AA8B-33A98690A6EF}" type="presParOf" srcId="{53437F45-CAB4-F048-837C-B2A2F654FB97}" destId="{A016A2A6-8ABD-164A-970C-EB26FAEC25FD}" srcOrd="1" destOrd="0" presId="urn:microsoft.com/office/officeart/2005/8/layout/process1"/>
    <dgm:cxn modelId="{0ABA0047-9BA0-934C-9089-185128D5E533}" type="presParOf" srcId="{A016A2A6-8ABD-164A-970C-EB26FAEC25FD}" destId="{8C4A51B1-44A8-D842-BE3A-78870C50D990}" srcOrd="0" destOrd="0" presId="urn:microsoft.com/office/officeart/2005/8/layout/process1"/>
    <dgm:cxn modelId="{730EE4BB-5A30-A849-B306-8A3C62C12616}" type="presParOf" srcId="{53437F45-CAB4-F048-837C-B2A2F654FB97}" destId="{773F32DE-4B3B-C940-B00F-767AA332AA6B}" srcOrd="2" destOrd="0" presId="urn:microsoft.com/office/officeart/2005/8/layout/process1"/>
    <dgm:cxn modelId="{DC6F5CF0-0549-9645-98B3-AFDE1A27D0D3}" type="presParOf" srcId="{53437F45-CAB4-F048-837C-B2A2F654FB97}" destId="{D247B33A-5E5D-D745-A2EC-4647E9526975}" srcOrd="3" destOrd="0" presId="urn:microsoft.com/office/officeart/2005/8/layout/process1"/>
    <dgm:cxn modelId="{79D13CCF-9306-884A-B774-2CAEB54D7ED5}" type="presParOf" srcId="{D247B33A-5E5D-D745-A2EC-4647E9526975}" destId="{43891863-3CB1-5941-9DDD-63F4EF5EC128}" srcOrd="0" destOrd="0" presId="urn:microsoft.com/office/officeart/2005/8/layout/process1"/>
    <dgm:cxn modelId="{8E878A01-708F-EC44-9DC9-6BC24048441E}" type="presParOf" srcId="{53437F45-CAB4-F048-837C-B2A2F654FB97}" destId="{FCB219F6-AE07-534B-81B0-7E43F32F6020}" srcOrd="4" destOrd="0" presId="urn:microsoft.com/office/officeart/2005/8/layout/process1"/>
    <dgm:cxn modelId="{5FD6964C-72AD-C74D-9C6A-B6B54D67A7F6}" type="presParOf" srcId="{53437F45-CAB4-F048-837C-B2A2F654FB97}" destId="{BB2CC0EC-418F-6348-9BEA-00689935F2DD}" srcOrd="5" destOrd="0" presId="urn:microsoft.com/office/officeart/2005/8/layout/process1"/>
    <dgm:cxn modelId="{88B96F35-F95E-9545-B4EF-485EBF5698ED}" type="presParOf" srcId="{BB2CC0EC-418F-6348-9BEA-00689935F2DD}" destId="{9AC727A9-B584-3E4E-9108-0AA29C4A8DA8}" srcOrd="0" destOrd="0" presId="urn:microsoft.com/office/officeart/2005/8/layout/process1"/>
    <dgm:cxn modelId="{7D99BF51-04A2-5A4A-A0F9-B68CB676D67D}" type="presParOf" srcId="{53437F45-CAB4-F048-837C-B2A2F654FB97}" destId="{609E6461-A411-CC47-9A47-8121B67F95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5EAE021-185E-FF43-B505-ED9D14DD4C8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30A6540-621D-8946-A16F-611D621E06EE}">
      <dgm:prSet phldrT="[Text]"/>
      <dgm:spPr/>
      <dgm:t>
        <a:bodyPr/>
        <a:lstStyle/>
        <a:p>
          <a:r>
            <a:rPr lang="en-US" dirty="0"/>
            <a:t>Patient arrives at Emergency Department</a:t>
          </a:r>
        </a:p>
      </dgm:t>
    </dgm:pt>
    <dgm:pt modelId="{D8C09E33-A569-3B42-9787-73FDFCF7EE4F}" type="parTrans" cxnId="{466A8C03-9D2B-8F4D-8BD3-6226F708B319}">
      <dgm:prSet/>
      <dgm:spPr/>
      <dgm:t>
        <a:bodyPr/>
        <a:lstStyle/>
        <a:p>
          <a:endParaRPr lang="en-US"/>
        </a:p>
      </dgm:t>
    </dgm:pt>
    <dgm:pt modelId="{AAD9BED3-2470-CF4C-A778-FB33927713AC}" type="sibTrans" cxnId="{466A8C03-9D2B-8F4D-8BD3-6226F708B319}">
      <dgm:prSet/>
      <dgm:spPr/>
      <dgm:t>
        <a:bodyPr/>
        <a:lstStyle/>
        <a:p>
          <a:endParaRPr lang="en-US" dirty="0"/>
        </a:p>
      </dgm:t>
    </dgm:pt>
    <dgm:pt modelId="{1D0C1FB0-66F2-2F49-9474-F9B2F3309797}">
      <dgm:prSet phldrT="[Text]"/>
      <dgm:spPr/>
      <dgm:t>
        <a:bodyPr/>
        <a:lstStyle/>
        <a:p>
          <a:r>
            <a:rPr lang="en-US" dirty="0"/>
            <a:t>ED Physician sends referral to respective “control center”</a:t>
          </a:r>
        </a:p>
      </dgm:t>
    </dgm:pt>
    <dgm:pt modelId="{85FF4858-63E2-8E4A-845E-067DE6C3594F}" type="parTrans" cxnId="{356CB0D2-C9B6-5C48-AB15-AD3221B62CF2}">
      <dgm:prSet/>
      <dgm:spPr/>
      <dgm:t>
        <a:bodyPr/>
        <a:lstStyle/>
        <a:p>
          <a:endParaRPr lang="en-US"/>
        </a:p>
      </dgm:t>
    </dgm:pt>
    <dgm:pt modelId="{FDDAC746-42AF-EC42-9933-CCCD71908AD4}" type="sibTrans" cxnId="{356CB0D2-C9B6-5C48-AB15-AD3221B62CF2}">
      <dgm:prSet/>
      <dgm:spPr/>
      <dgm:t>
        <a:bodyPr/>
        <a:lstStyle/>
        <a:p>
          <a:endParaRPr lang="en-US" dirty="0"/>
        </a:p>
      </dgm:t>
    </dgm:pt>
    <dgm:pt modelId="{8DBB9399-BC9F-C749-A831-A38D7E5B2F8B}">
      <dgm:prSet phldrT="[Text]"/>
      <dgm:spPr/>
      <dgm:t>
        <a:bodyPr/>
        <a:lstStyle/>
        <a:p>
          <a:r>
            <a:rPr lang="en-US" dirty="0"/>
            <a:t>“Control center” conducts social screening, chart overview, and makes final decision on eligibility</a:t>
          </a:r>
        </a:p>
      </dgm:t>
    </dgm:pt>
    <dgm:pt modelId="{9B09939C-7960-0346-BA9C-4A826891EED2}" type="parTrans" cxnId="{A24D88C9-00DD-9747-8B9A-B5BE7234EE00}">
      <dgm:prSet/>
      <dgm:spPr/>
      <dgm:t>
        <a:bodyPr/>
        <a:lstStyle/>
        <a:p>
          <a:endParaRPr lang="en-US"/>
        </a:p>
      </dgm:t>
    </dgm:pt>
    <dgm:pt modelId="{30B41BFC-B178-E14C-944B-871FA8865886}" type="sibTrans" cxnId="{A24D88C9-00DD-9747-8B9A-B5BE7234EE00}">
      <dgm:prSet/>
      <dgm:spPr/>
      <dgm:t>
        <a:bodyPr/>
        <a:lstStyle/>
        <a:p>
          <a:endParaRPr lang="en-US" dirty="0"/>
        </a:p>
      </dgm:t>
    </dgm:pt>
    <dgm:pt modelId="{F4D28C2E-1C5A-9143-BFEA-20DFEC8B9BEF}">
      <dgm:prSet/>
      <dgm:spPr/>
      <dgm:t>
        <a:bodyPr/>
        <a:lstStyle/>
        <a:p>
          <a:r>
            <a:rPr lang="en-US" dirty="0"/>
            <a:t>If eligible, Mobile Integrated Healthcare providers are contacted to begin scheduling and logistics</a:t>
          </a:r>
        </a:p>
      </dgm:t>
    </dgm:pt>
    <dgm:pt modelId="{AA6635CC-6B1C-0D4A-A521-D246750F8EC5}" type="parTrans" cxnId="{672812DF-4085-E64A-A9F4-ABE1BE764C07}">
      <dgm:prSet/>
      <dgm:spPr/>
      <dgm:t>
        <a:bodyPr/>
        <a:lstStyle/>
        <a:p>
          <a:endParaRPr lang="en-US"/>
        </a:p>
      </dgm:t>
    </dgm:pt>
    <dgm:pt modelId="{D89D7483-41D0-6549-941A-676BB5D0691C}" type="sibTrans" cxnId="{672812DF-4085-E64A-A9F4-ABE1BE764C07}">
      <dgm:prSet/>
      <dgm:spPr/>
      <dgm:t>
        <a:bodyPr/>
        <a:lstStyle/>
        <a:p>
          <a:endParaRPr lang="en-US"/>
        </a:p>
      </dgm:t>
    </dgm:pt>
    <dgm:pt modelId="{53437F45-CAB4-F048-837C-B2A2F654FB97}" type="pres">
      <dgm:prSet presAssocID="{15EAE021-185E-FF43-B505-ED9D14DD4C82}" presName="Name0" presStyleCnt="0">
        <dgm:presLayoutVars>
          <dgm:dir/>
          <dgm:resizeHandles val="exact"/>
        </dgm:presLayoutVars>
      </dgm:prSet>
      <dgm:spPr/>
    </dgm:pt>
    <dgm:pt modelId="{010ED518-4DAA-A241-A26A-9EF56A8DC8F3}" type="pres">
      <dgm:prSet presAssocID="{E30A6540-621D-8946-A16F-611D621E06EE}" presName="node" presStyleLbl="node1" presStyleIdx="0" presStyleCnt="4" custScaleX="102414" custScaleY="90621">
        <dgm:presLayoutVars>
          <dgm:bulletEnabled val="1"/>
        </dgm:presLayoutVars>
      </dgm:prSet>
      <dgm:spPr/>
    </dgm:pt>
    <dgm:pt modelId="{A016A2A6-8ABD-164A-970C-EB26FAEC25FD}" type="pres">
      <dgm:prSet presAssocID="{AAD9BED3-2470-CF4C-A778-FB33927713AC}" presName="sibTrans" presStyleLbl="sibTrans2D1" presStyleIdx="0" presStyleCnt="3"/>
      <dgm:spPr/>
    </dgm:pt>
    <dgm:pt modelId="{8C4A51B1-44A8-D842-BE3A-78870C50D990}" type="pres">
      <dgm:prSet presAssocID="{AAD9BED3-2470-CF4C-A778-FB33927713AC}" presName="connectorText" presStyleLbl="sibTrans2D1" presStyleIdx="0" presStyleCnt="3"/>
      <dgm:spPr/>
    </dgm:pt>
    <dgm:pt modelId="{773F32DE-4B3B-C940-B00F-767AA332AA6B}" type="pres">
      <dgm:prSet presAssocID="{1D0C1FB0-66F2-2F49-9474-F9B2F3309797}" presName="node" presStyleLbl="node1" presStyleIdx="1" presStyleCnt="4" custScaleX="96870" custScaleY="76676">
        <dgm:presLayoutVars>
          <dgm:bulletEnabled val="1"/>
        </dgm:presLayoutVars>
      </dgm:prSet>
      <dgm:spPr/>
    </dgm:pt>
    <dgm:pt modelId="{D247B33A-5E5D-D745-A2EC-4647E9526975}" type="pres">
      <dgm:prSet presAssocID="{FDDAC746-42AF-EC42-9933-CCCD71908AD4}" presName="sibTrans" presStyleLbl="sibTrans2D1" presStyleIdx="1" presStyleCnt="3"/>
      <dgm:spPr/>
    </dgm:pt>
    <dgm:pt modelId="{43891863-3CB1-5941-9DDD-63F4EF5EC128}" type="pres">
      <dgm:prSet presAssocID="{FDDAC746-42AF-EC42-9933-CCCD71908AD4}" presName="connectorText" presStyleLbl="sibTrans2D1" presStyleIdx="1" presStyleCnt="3"/>
      <dgm:spPr/>
    </dgm:pt>
    <dgm:pt modelId="{FCB219F6-AE07-534B-81B0-7E43F32F6020}" type="pres">
      <dgm:prSet presAssocID="{8DBB9399-BC9F-C749-A831-A38D7E5B2F8B}" presName="node" presStyleLbl="node1" presStyleIdx="2" presStyleCnt="4">
        <dgm:presLayoutVars>
          <dgm:bulletEnabled val="1"/>
        </dgm:presLayoutVars>
      </dgm:prSet>
      <dgm:spPr/>
    </dgm:pt>
    <dgm:pt modelId="{BB2CC0EC-418F-6348-9BEA-00689935F2DD}" type="pres">
      <dgm:prSet presAssocID="{30B41BFC-B178-E14C-944B-871FA8865886}" presName="sibTrans" presStyleLbl="sibTrans2D1" presStyleIdx="2" presStyleCnt="3"/>
      <dgm:spPr/>
    </dgm:pt>
    <dgm:pt modelId="{9AC727A9-B584-3E4E-9108-0AA29C4A8DA8}" type="pres">
      <dgm:prSet presAssocID="{30B41BFC-B178-E14C-944B-871FA8865886}" presName="connectorText" presStyleLbl="sibTrans2D1" presStyleIdx="2" presStyleCnt="3"/>
      <dgm:spPr/>
    </dgm:pt>
    <dgm:pt modelId="{609E6461-A411-CC47-9A47-8121B67F95F9}" type="pres">
      <dgm:prSet presAssocID="{F4D28C2E-1C5A-9143-BFEA-20DFEC8B9BEF}" presName="node" presStyleLbl="node1" presStyleIdx="3" presStyleCnt="4">
        <dgm:presLayoutVars>
          <dgm:bulletEnabled val="1"/>
        </dgm:presLayoutVars>
      </dgm:prSet>
      <dgm:spPr/>
    </dgm:pt>
  </dgm:ptLst>
  <dgm:cxnLst>
    <dgm:cxn modelId="{466A8C03-9D2B-8F4D-8BD3-6226F708B319}" srcId="{15EAE021-185E-FF43-B505-ED9D14DD4C82}" destId="{E30A6540-621D-8946-A16F-611D621E06EE}" srcOrd="0" destOrd="0" parTransId="{D8C09E33-A569-3B42-9787-73FDFCF7EE4F}" sibTransId="{AAD9BED3-2470-CF4C-A778-FB33927713AC}"/>
    <dgm:cxn modelId="{B4562309-4540-B84F-9FD7-663FB6DDE8B6}" type="presOf" srcId="{30B41BFC-B178-E14C-944B-871FA8865886}" destId="{9AC727A9-B584-3E4E-9108-0AA29C4A8DA8}" srcOrd="1" destOrd="0" presId="urn:microsoft.com/office/officeart/2005/8/layout/process1"/>
    <dgm:cxn modelId="{5812161D-560C-5348-9422-2FBD2C9C8BB8}" type="presOf" srcId="{15EAE021-185E-FF43-B505-ED9D14DD4C82}" destId="{53437F45-CAB4-F048-837C-B2A2F654FB97}" srcOrd="0" destOrd="0" presId="urn:microsoft.com/office/officeart/2005/8/layout/process1"/>
    <dgm:cxn modelId="{2BDE2B44-CD07-4C42-B498-D6C750440AE5}" type="presOf" srcId="{E30A6540-621D-8946-A16F-611D621E06EE}" destId="{010ED518-4DAA-A241-A26A-9EF56A8DC8F3}" srcOrd="0" destOrd="0" presId="urn:microsoft.com/office/officeart/2005/8/layout/process1"/>
    <dgm:cxn modelId="{9DCADE6C-5374-1E4E-BF6C-E7673AEDE9FC}" type="presOf" srcId="{AAD9BED3-2470-CF4C-A778-FB33927713AC}" destId="{A016A2A6-8ABD-164A-970C-EB26FAEC25FD}" srcOrd="0" destOrd="0" presId="urn:microsoft.com/office/officeart/2005/8/layout/process1"/>
    <dgm:cxn modelId="{C2DDFC72-4833-0B4A-A991-949B93B67DFE}" type="presOf" srcId="{30B41BFC-B178-E14C-944B-871FA8865886}" destId="{BB2CC0EC-418F-6348-9BEA-00689935F2DD}" srcOrd="0" destOrd="0" presId="urn:microsoft.com/office/officeart/2005/8/layout/process1"/>
    <dgm:cxn modelId="{4C02BA7B-2130-A347-AF5D-D315C6A47466}" type="presOf" srcId="{1D0C1FB0-66F2-2F49-9474-F9B2F3309797}" destId="{773F32DE-4B3B-C940-B00F-767AA332AA6B}" srcOrd="0" destOrd="0" presId="urn:microsoft.com/office/officeart/2005/8/layout/process1"/>
    <dgm:cxn modelId="{00BF6A8C-9163-8B48-82B8-AE6122E24EB1}" type="presOf" srcId="{FDDAC746-42AF-EC42-9933-CCCD71908AD4}" destId="{D247B33A-5E5D-D745-A2EC-4647E9526975}" srcOrd="0" destOrd="0" presId="urn:microsoft.com/office/officeart/2005/8/layout/process1"/>
    <dgm:cxn modelId="{5DA7C898-D98E-D545-8F08-F4B8DE970100}" type="presOf" srcId="{AAD9BED3-2470-CF4C-A778-FB33927713AC}" destId="{8C4A51B1-44A8-D842-BE3A-78870C50D990}" srcOrd="1" destOrd="0" presId="urn:microsoft.com/office/officeart/2005/8/layout/process1"/>
    <dgm:cxn modelId="{52733BA0-476C-2440-8561-8EFAEA619AC5}" type="presOf" srcId="{F4D28C2E-1C5A-9143-BFEA-20DFEC8B9BEF}" destId="{609E6461-A411-CC47-9A47-8121B67F95F9}" srcOrd="0" destOrd="0" presId="urn:microsoft.com/office/officeart/2005/8/layout/process1"/>
    <dgm:cxn modelId="{28AFBCAB-AF0C-114C-B3E3-782B9FC9A4C1}" type="presOf" srcId="{FDDAC746-42AF-EC42-9933-CCCD71908AD4}" destId="{43891863-3CB1-5941-9DDD-63F4EF5EC128}" srcOrd="1" destOrd="0" presId="urn:microsoft.com/office/officeart/2005/8/layout/process1"/>
    <dgm:cxn modelId="{770638B3-A82B-4749-843A-F9F494DF1749}" type="presOf" srcId="{8DBB9399-BC9F-C749-A831-A38D7E5B2F8B}" destId="{FCB219F6-AE07-534B-81B0-7E43F32F6020}" srcOrd="0" destOrd="0" presId="urn:microsoft.com/office/officeart/2005/8/layout/process1"/>
    <dgm:cxn modelId="{A24D88C9-00DD-9747-8B9A-B5BE7234EE00}" srcId="{15EAE021-185E-FF43-B505-ED9D14DD4C82}" destId="{8DBB9399-BC9F-C749-A831-A38D7E5B2F8B}" srcOrd="2" destOrd="0" parTransId="{9B09939C-7960-0346-BA9C-4A826891EED2}" sibTransId="{30B41BFC-B178-E14C-944B-871FA8865886}"/>
    <dgm:cxn modelId="{356CB0D2-C9B6-5C48-AB15-AD3221B62CF2}" srcId="{15EAE021-185E-FF43-B505-ED9D14DD4C82}" destId="{1D0C1FB0-66F2-2F49-9474-F9B2F3309797}" srcOrd="1" destOrd="0" parTransId="{85FF4858-63E2-8E4A-845E-067DE6C3594F}" sibTransId="{FDDAC746-42AF-EC42-9933-CCCD71908AD4}"/>
    <dgm:cxn modelId="{672812DF-4085-E64A-A9F4-ABE1BE764C07}" srcId="{15EAE021-185E-FF43-B505-ED9D14DD4C82}" destId="{F4D28C2E-1C5A-9143-BFEA-20DFEC8B9BEF}" srcOrd="3" destOrd="0" parTransId="{AA6635CC-6B1C-0D4A-A521-D246750F8EC5}" sibTransId="{D89D7483-41D0-6549-941A-676BB5D0691C}"/>
    <dgm:cxn modelId="{66F894E8-4182-E942-B156-5602FCB54DB0}" type="presParOf" srcId="{53437F45-CAB4-F048-837C-B2A2F654FB97}" destId="{010ED518-4DAA-A241-A26A-9EF56A8DC8F3}" srcOrd="0" destOrd="0" presId="urn:microsoft.com/office/officeart/2005/8/layout/process1"/>
    <dgm:cxn modelId="{4706BF19-BCEF-DC43-AA8B-33A98690A6EF}" type="presParOf" srcId="{53437F45-CAB4-F048-837C-B2A2F654FB97}" destId="{A016A2A6-8ABD-164A-970C-EB26FAEC25FD}" srcOrd="1" destOrd="0" presId="urn:microsoft.com/office/officeart/2005/8/layout/process1"/>
    <dgm:cxn modelId="{0ABA0047-9BA0-934C-9089-185128D5E533}" type="presParOf" srcId="{A016A2A6-8ABD-164A-970C-EB26FAEC25FD}" destId="{8C4A51B1-44A8-D842-BE3A-78870C50D990}" srcOrd="0" destOrd="0" presId="urn:microsoft.com/office/officeart/2005/8/layout/process1"/>
    <dgm:cxn modelId="{730EE4BB-5A30-A849-B306-8A3C62C12616}" type="presParOf" srcId="{53437F45-CAB4-F048-837C-B2A2F654FB97}" destId="{773F32DE-4B3B-C940-B00F-767AA332AA6B}" srcOrd="2" destOrd="0" presId="urn:microsoft.com/office/officeart/2005/8/layout/process1"/>
    <dgm:cxn modelId="{DC6F5CF0-0549-9645-98B3-AFDE1A27D0D3}" type="presParOf" srcId="{53437F45-CAB4-F048-837C-B2A2F654FB97}" destId="{D247B33A-5E5D-D745-A2EC-4647E9526975}" srcOrd="3" destOrd="0" presId="urn:microsoft.com/office/officeart/2005/8/layout/process1"/>
    <dgm:cxn modelId="{79D13CCF-9306-884A-B774-2CAEB54D7ED5}" type="presParOf" srcId="{D247B33A-5E5D-D745-A2EC-4647E9526975}" destId="{43891863-3CB1-5941-9DDD-63F4EF5EC128}" srcOrd="0" destOrd="0" presId="urn:microsoft.com/office/officeart/2005/8/layout/process1"/>
    <dgm:cxn modelId="{8E878A01-708F-EC44-9DC9-6BC24048441E}" type="presParOf" srcId="{53437F45-CAB4-F048-837C-B2A2F654FB97}" destId="{FCB219F6-AE07-534B-81B0-7E43F32F6020}" srcOrd="4" destOrd="0" presId="urn:microsoft.com/office/officeart/2005/8/layout/process1"/>
    <dgm:cxn modelId="{5FD6964C-72AD-C74D-9C6A-B6B54D67A7F6}" type="presParOf" srcId="{53437F45-CAB4-F048-837C-B2A2F654FB97}" destId="{BB2CC0EC-418F-6348-9BEA-00689935F2DD}" srcOrd="5" destOrd="0" presId="urn:microsoft.com/office/officeart/2005/8/layout/process1"/>
    <dgm:cxn modelId="{88B96F35-F95E-9545-B4EF-485EBF5698ED}" type="presParOf" srcId="{BB2CC0EC-418F-6348-9BEA-00689935F2DD}" destId="{9AC727A9-B584-3E4E-9108-0AA29C4A8DA8}" srcOrd="0" destOrd="0" presId="urn:microsoft.com/office/officeart/2005/8/layout/process1"/>
    <dgm:cxn modelId="{7D99BF51-04A2-5A4A-A0F9-B68CB676D67D}" type="presParOf" srcId="{53437F45-CAB4-F048-837C-B2A2F654FB97}" destId="{609E6461-A411-CC47-9A47-8121B67F95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5EAE021-185E-FF43-B505-ED9D14DD4C8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E30A6540-621D-8946-A16F-611D621E06EE}">
      <dgm:prSet phldrT="[Text]"/>
      <dgm:spPr/>
      <dgm:t>
        <a:bodyPr/>
        <a:lstStyle/>
        <a:p>
          <a:r>
            <a:rPr lang="en-US" dirty="0"/>
            <a:t>Patient arrives at Emergency Department</a:t>
          </a:r>
        </a:p>
      </dgm:t>
    </dgm:pt>
    <dgm:pt modelId="{D8C09E33-A569-3B42-9787-73FDFCF7EE4F}" type="parTrans" cxnId="{466A8C03-9D2B-8F4D-8BD3-6226F708B319}">
      <dgm:prSet/>
      <dgm:spPr/>
      <dgm:t>
        <a:bodyPr/>
        <a:lstStyle/>
        <a:p>
          <a:endParaRPr lang="en-US"/>
        </a:p>
      </dgm:t>
    </dgm:pt>
    <dgm:pt modelId="{AAD9BED3-2470-CF4C-A778-FB33927713AC}" type="sibTrans" cxnId="{466A8C03-9D2B-8F4D-8BD3-6226F708B319}">
      <dgm:prSet/>
      <dgm:spPr/>
      <dgm:t>
        <a:bodyPr/>
        <a:lstStyle/>
        <a:p>
          <a:endParaRPr lang="en-US" dirty="0"/>
        </a:p>
      </dgm:t>
    </dgm:pt>
    <dgm:pt modelId="{1D0C1FB0-66F2-2F49-9474-F9B2F3309797}">
      <dgm:prSet phldrT="[Text]"/>
      <dgm:spPr/>
      <dgm:t>
        <a:bodyPr/>
        <a:lstStyle/>
        <a:p>
          <a:r>
            <a:rPr lang="en-US" dirty="0"/>
            <a:t>ED Physician sends referral to respective “control center”</a:t>
          </a:r>
        </a:p>
      </dgm:t>
    </dgm:pt>
    <dgm:pt modelId="{85FF4858-63E2-8E4A-845E-067DE6C3594F}" type="parTrans" cxnId="{356CB0D2-C9B6-5C48-AB15-AD3221B62CF2}">
      <dgm:prSet/>
      <dgm:spPr/>
      <dgm:t>
        <a:bodyPr/>
        <a:lstStyle/>
        <a:p>
          <a:endParaRPr lang="en-US"/>
        </a:p>
      </dgm:t>
    </dgm:pt>
    <dgm:pt modelId="{FDDAC746-42AF-EC42-9933-CCCD71908AD4}" type="sibTrans" cxnId="{356CB0D2-C9B6-5C48-AB15-AD3221B62CF2}">
      <dgm:prSet/>
      <dgm:spPr/>
      <dgm:t>
        <a:bodyPr/>
        <a:lstStyle/>
        <a:p>
          <a:endParaRPr lang="en-US" dirty="0"/>
        </a:p>
      </dgm:t>
    </dgm:pt>
    <dgm:pt modelId="{8DBB9399-BC9F-C749-A831-A38D7E5B2F8B}">
      <dgm:prSet phldrT="[Text]"/>
      <dgm:spPr/>
      <dgm:t>
        <a:bodyPr/>
        <a:lstStyle/>
        <a:p>
          <a:r>
            <a:rPr lang="en-US" dirty="0"/>
            <a:t>“Control center” conducts social screening, chart overview, and makes final decision on eligibility</a:t>
          </a:r>
        </a:p>
      </dgm:t>
    </dgm:pt>
    <dgm:pt modelId="{9B09939C-7960-0346-BA9C-4A826891EED2}" type="parTrans" cxnId="{A24D88C9-00DD-9747-8B9A-B5BE7234EE00}">
      <dgm:prSet/>
      <dgm:spPr/>
      <dgm:t>
        <a:bodyPr/>
        <a:lstStyle/>
        <a:p>
          <a:endParaRPr lang="en-US"/>
        </a:p>
      </dgm:t>
    </dgm:pt>
    <dgm:pt modelId="{30B41BFC-B178-E14C-944B-871FA8865886}" type="sibTrans" cxnId="{A24D88C9-00DD-9747-8B9A-B5BE7234EE00}">
      <dgm:prSet/>
      <dgm:spPr/>
      <dgm:t>
        <a:bodyPr/>
        <a:lstStyle/>
        <a:p>
          <a:endParaRPr lang="en-US" dirty="0"/>
        </a:p>
      </dgm:t>
    </dgm:pt>
    <dgm:pt modelId="{F4D28C2E-1C5A-9143-BFEA-20DFEC8B9BEF}">
      <dgm:prSet/>
      <dgm:spPr/>
      <dgm:t>
        <a:bodyPr/>
        <a:lstStyle/>
        <a:p>
          <a:r>
            <a:rPr lang="en-US" dirty="0"/>
            <a:t>If eligible, Mobile Integrated Healthcare providers are contacted to begin scheduling and logistics</a:t>
          </a:r>
        </a:p>
      </dgm:t>
    </dgm:pt>
    <dgm:pt modelId="{AA6635CC-6B1C-0D4A-A521-D246750F8EC5}" type="parTrans" cxnId="{672812DF-4085-E64A-A9F4-ABE1BE764C07}">
      <dgm:prSet/>
      <dgm:spPr/>
      <dgm:t>
        <a:bodyPr/>
        <a:lstStyle/>
        <a:p>
          <a:endParaRPr lang="en-US"/>
        </a:p>
      </dgm:t>
    </dgm:pt>
    <dgm:pt modelId="{D89D7483-41D0-6549-941A-676BB5D0691C}" type="sibTrans" cxnId="{672812DF-4085-E64A-A9F4-ABE1BE764C07}">
      <dgm:prSet/>
      <dgm:spPr/>
      <dgm:t>
        <a:bodyPr/>
        <a:lstStyle/>
        <a:p>
          <a:endParaRPr lang="en-US"/>
        </a:p>
      </dgm:t>
    </dgm:pt>
    <dgm:pt modelId="{53437F45-CAB4-F048-837C-B2A2F654FB97}" type="pres">
      <dgm:prSet presAssocID="{15EAE021-185E-FF43-B505-ED9D14DD4C82}" presName="Name0" presStyleCnt="0">
        <dgm:presLayoutVars>
          <dgm:dir/>
          <dgm:resizeHandles val="exact"/>
        </dgm:presLayoutVars>
      </dgm:prSet>
      <dgm:spPr/>
    </dgm:pt>
    <dgm:pt modelId="{010ED518-4DAA-A241-A26A-9EF56A8DC8F3}" type="pres">
      <dgm:prSet presAssocID="{E30A6540-621D-8946-A16F-611D621E06EE}" presName="node" presStyleLbl="node1" presStyleIdx="0" presStyleCnt="4" custScaleX="102414" custScaleY="90621">
        <dgm:presLayoutVars>
          <dgm:bulletEnabled val="1"/>
        </dgm:presLayoutVars>
      </dgm:prSet>
      <dgm:spPr/>
    </dgm:pt>
    <dgm:pt modelId="{A016A2A6-8ABD-164A-970C-EB26FAEC25FD}" type="pres">
      <dgm:prSet presAssocID="{AAD9BED3-2470-CF4C-A778-FB33927713AC}" presName="sibTrans" presStyleLbl="sibTrans2D1" presStyleIdx="0" presStyleCnt="3"/>
      <dgm:spPr/>
    </dgm:pt>
    <dgm:pt modelId="{8C4A51B1-44A8-D842-BE3A-78870C50D990}" type="pres">
      <dgm:prSet presAssocID="{AAD9BED3-2470-CF4C-A778-FB33927713AC}" presName="connectorText" presStyleLbl="sibTrans2D1" presStyleIdx="0" presStyleCnt="3"/>
      <dgm:spPr/>
    </dgm:pt>
    <dgm:pt modelId="{773F32DE-4B3B-C940-B00F-767AA332AA6B}" type="pres">
      <dgm:prSet presAssocID="{1D0C1FB0-66F2-2F49-9474-F9B2F3309797}" presName="node" presStyleLbl="node1" presStyleIdx="1" presStyleCnt="4" custScaleX="96870" custScaleY="76676">
        <dgm:presLayoutVars>
          <dgm:bulletEnabled val="1"/>
        </dgm:presLayoutVars>
      </dgm:prSet>
      <dgm:spPr/>
    </dgm:pt>
    <dgm:pt modelId="{D247B33A-5E5D-D745-A2EC-4647E9526975}" type="pres">
      <dgm:prSet presAssocID="{FDDAC746-42AF-EC42-9933-CCCD71908AD4}" presName="sibTrans" presStyleLbl="sibTrans2D1" presStyleIdx="1" presStyleCnt="3"/>
      <dgm:spPr/>
    </dgm:pt>
    <dgm:pt modelId="{43891863-3CB1-5941-9DDD-63F4EF5EC128}" type="pres">
      <dgm:prSet presAssocID="{FDDAC746-42AF-EC42-9933-CCCD71908AD4}" presName="connectorText" presStyleLbl="sibTrans2D1" presStyleIdx="1" presStyleCnt="3"/>
      <dgm:spPr/>
    </dgm:pt>
    <dgm:pt modelId="{FCB219F6-AE07-534B-81B0-7E43F32F6020}" type="pres">
      <dgm:prSet presAssocID="{8DBB9399-BC9F-C749-A831-A38D7E5B2F8B}" presName="node" presStyleLbl="node1" presStyleIdx="2" presStyleCnt="4">
        <dgm:presLayoutVars>
          <dgm:bulletEnabled val="1"/>
        </dgm:presLayoutVars>
      </dgm:prSet>
      <dgm:spPr/>
    </dgm:pt>
    <dgm:pt modelId="{BB2CC0EC-418F-6348-9BEA-00689935F2DD}" type="pres">
      <dgm:prSet presAssocID="{30B41BFC-B178-E14C-944B-871FA8865886}" presName="sibTrans" presStyleLbl="sibTrans2D1" presStyleIdx="2" presStyleCnt="3"/>
      <dgm:spPr/>
    </dgm:pt>
    <dgm:pt modelId="{9AC727A9-B584-3E4E-9108-0AA29C4A8DA8}" type="pres">
      <dgm:prSet presAssocID="{30B41BFC-B178-E14C-944B-871FA8865886}" presName="connectorText" presStyleLbl="sibTrans2D1" presStyleIdx="2" presStyleCnt="3"/>
      <dgm:spPr/>
    </dgm:pt>
    <dgm:pt modelId="{609E6461-A411-CC47-9A47-8121B67F95F9}" type="pres">
      <dgm:prSet presAssocID="{F4D28C2E-1C5A-9143-BFEA-20DFEC8B9BEF}" presName="node" presStyleLbl="node1" presStyleIdx="3" presStyleCnt="4">
        <dgm:presLayoutVars>
          <dgm:bulletEnabled val="1"/>
        </dgm:presLayoutVars>
      </dgm:prSet>
      <dgm:spPr/>
    </dgm:pt>
  </dgm:ptLst>
  <dgm:cxnLst>
    <dgm:cxn modelId="{466A8C03-9D2B-8F4D-8BD3-6226F708B319}" srcId="{15EAE021-185E-FF43-B505-ED9D14DD4C82}" destId="{E30A6540-621D-8946-A16F-611D621E06EE}" srcOrd="0" destOrd="0" parTransId="{D8C09E33-A569-3B42-9787-73FDFCF7EE4F}" sibTransId="{AAD9BED3-2470-CF4C-A778-FB33927713AC}"/>
    <dgm:cxn modelId="{B4562309-4540-B84F-9FD7-663FB6DDE8B6}" type="presOf" srcId="{30B41BFC-B178-E14C-944B-871FA8865886}" destId="{9AC727A9-B584-3E4E-9108-0AA29C4A8DA8}" srcOrd="1" destOrd="0" presId="urn:microsoft.com/office/officeart/2005/8/layout/process1"/>
    <dgm:cxn modelId="{5812161D-560C-5348-9422-2FBD2C9C8BB8}" type="presOf" srcId="{15EAE021-185E-FF43-B505-ED9D14DD4C82}" destId="{53437F45-CAB4-F048-837C-B2A2F654FB97}" srcOrd="0" destOrd="0" presId="urn:microsoft.com/office/officeart/2005/8/layout/process1"/>
    <dgm:cxn modelId="{2BDE2B44-CD07-4C42-B498-D6C750440AE5}" type="presOf" srcId="{E30A6540-621D-8946-A16F-611D621E06EE}" destId="{010ED518-4DAA-A241-A26A-9EF56A8DC8F3}" srcOrd="0" destOrd="0" presId="urn:microsoft.com/office/officeart/2005/8/layout/process1"/>
    <dgm:cxn modelId="{9DCADE6C-5374-1E4E-BF6C-E7673AEDE9FC}" type="presOf" srcId="{AAD9BED3-2470-CF4C-A778-FB33927713AC}" destId="{A016A2A6-8ABD-164A-970C-EB26FAEC25FD}" srcOrd="0" destOrd="0" presId="urn:microsoft.com/office/officeart/2005/8/layout/process1"/>
    <dgm:cxn modelId="{C2DDFC72-4833-0B4A-A991-949B93B67DFE}" type="presOf" srcId="{30B41BFC-B178-E14C-944B-871FA8865886}" destId="{BB2CC0EC-418F-6348-9BEA-00689935F2DD}" srcOrd="0" destOrd="0" presId="urn:microsoft.com/office/officeart/2005/8/layout/process1"/>
    <dgm:cxn modelId="{4C02BA7B-2130-A347-AF5D-D315C6A47466}" type="presOf" srcId="{1D0C1FB0-66F2-2F49-9474-F9B2F3309797}" destId="{773F32DE-4B3B-C940-B00F-767AA332AA6B}" srcOrd="0" destOrd="0" presId="urn:microsoft.com/office/officeart/2005/8/layout/process1"/>
    <dgm:cxn modelId="{00BF6A8C-9163-8B48-82B8-AE6122E24EB1}" type="presOf" srcId="{FDDAC746-42AF-EC42-9933-CCCD71908AD4}" destId="{D247B33A-5E5D-D745-A2EC-4647E9526975}" srcOrd="0" destOrd="0" presId="urn:microsoft.com/office/officeart/2005/8/layout/process1"/>
    <dgm:cxn modelId="{5DA7C898-D98E-D545-8F08-F4B8DE970100}" type="presOf" srcId="{AAD9BED3-2470-CF4C-A778-FB33927713AC}" destId="{8C4A51B1-44A8-D842-BE3A-78870C50D990}" srcOrd="1" destOrd="0" presId="urn:microsoft.com/office/officeart/2005/8/layout/process1"/>
    <dgm:cxn modelId="{52733BA0-476C-2440-8561-8EFAEA619AC5}" type="presOf" srcId="{F4D28C2E-1C5A-9143-BFEA-20DFEC8B9BEF}" destId="{609E6461-A411-CC47-9A47-8121B67F95F9}" srcOrd="0" destOrd="0" presId="urn:microsoft.com/office/officeart/2005/8/layout/process1"/>
    <dgm:cxn modelId="{28AFBCAB-AF0C-114C-B3E3-782B9FC9A4C1}" type="presOf" srcId="{FDDAC746-42AF-EC42-9933-CCCD71908AD4}" destId="{43891863-3CB1-5941-9DDD-63F4EF5EC128}" srcOrd="1" destOrd="0" presId="urn:microsoft.com/office/officeart/2005/8/layout/process1"/>
    <dgm:cxn modelId="{770638B3-A82B-4749-843A-F9F494DF1749}" type="presOf" srcId="{8DBB9399-BC9F-C749-A831-A38D7E5B2F8B}" destId="{FCB219F6-AE07-534B-81B0-7E43F32F6020}" srcOrd="0" destOrd="0" presId="urn:microsoft.com/office/officeart/2005/8/layout/process1"/>
    <dgm:cxn modelId="{A24D88C9-00DD-9747-8B9A-B5BE7234EE00}" srcId="{15EAE021-185E-FF43-B505-ED9D14DD4C82}" destId="{8DBB9399-BC9F-C749-A831-A38D7E5B2F8B}" srcOrd="2" destOrd="0" parTransId="{9B09939C-7960-0346-BA9C-4A826891EED2}" sibTransId="{30B41BFC-B178-E14C-944B-871FA8865886}"/>
    <dgm:cxn modelId="{356CB0D2-C9B6-5C48-AB15-AD3221B62CF2}" srcId="{15EAE021-185E-FF43-B505-ED9D14DD4C82}" destId="{1D0C1FB0-66F2-2F49-9474-F9B2F3309797}" srcOrd="1" destOrd="0" parTransId="{85FF4858-63E2-8E4A-845E-067DE6C3594F}" sibTransId="{FDDAC746-42AF-EC42-9933-CCCD71908AD4}"/>
    <dgm:cxn modelId="{672812DF-4085-E64A-A9F4-ABE1BE764C07}" srcId="{15EAE021-185E-FF43-B505-ED9D14DD4C82}" destId="{F4D28C2E-1C5A-9143-BFEA-20DFEC8B9BEF}" srcOrd="3" destOrd="0" parTransId="{AA6635CC-6B1C-0D4A-A521-D246750F8EC5}" sibTransId="{D89D7483-41D0-6549-941A-676BB5D0691C}"/>
    <dgm:cxn modelId="{66F894E8-4182-E942-B156-5602FCB54DB0}" type="presParOf" srcId="{53437F45-CAB4-F048-837C-B2A2F654FB97}" destId="{010ED518-4DAA-A241-A26A-9EF56A8DC8F3}" srcOrd="0" destOrd="0" presId="urn:microsoft.com/office/officeart/2005/8/layout/process1"/>
    <dgm:cxn modelId="{4706BF19-BCEF-DC43-AA8B-33A98690A6EF}" type="presParOf" srcId="{53437F45-CAB4-F048-837C-B2A2F654FB97}" destId="{A016A2A6-8ABD-164A-970C-EB26FAEC25FD}" srcOrd="1" destOrd="0" presId="urn:microsoft.com/office/officeart/2005/8/layout/process1"/>
    <dgm:cxn modelId="{0ABA0047-9BA0-934C-9089-185128D5E533}" type="presParOf" srcId="{A016A2A6-8ABD-164A-970C-EB26FAEC25FD}" destId="{8C4A51B1-44A8-D842-BE3A-78870C50D990}" srcOrd="0" destOrd="0" presId="urn:microsoft.com/office/officeart/2005/8/layout/process1"/>
    <dgm:cxn modelId="{730EE4BB-5A30-A849-B306-8A3C62C12616}" type="presParOf" srcId="{53437F45-CAB4-F048-837C-B2A2F654FB97}" destId="{773F32DE-4B3B-C940-B00F-767AA332AA6B}" srcOrd="2" destOrd="0" presId="urn:microsoft.com/office/officeart/2005/8/layout/process1"/>
    <dgm:cxn modelId="{DC6F5CF0-0549-9645-98B3-AFDE1A27D0D3}" type="presParOf" srcId="{53437F45-CAB4-F048-837C-B2A2F654FB97}" destId="{D247B33A-5E5D-D745-A2EC-4647E9526975}" srcOrd="3" destOrd="0" presId="urn:microsoft.com/office/officeart/2005/8/layout/process1"/>
    <dgm:cxn modelId="{79D13CCF-9306-884A-B774-2CAEB54D7ED5}" type="presParOf" srcId="{D247B33A-5E5D-D745-A2EC-4647E9526975}" destId="{43891863-3CB1-5941-9DDD-63F4EF5EC128}" srcOrd="0" destOrd="0" presId="urn:microsoft.com/office/officeart/2005/8/layout/process1"/>
    <dgm:cxn modelId="{8E878A01-708F-EC44-9DC9-6BC24048441E}" type="presParOf" srcId="{53437F45-CAB4-F048-837C-B2A2F654FB97}" destId="{FCB219F6-AE07-534B-81B0-7E43F32F6020}" srcOrd="4" destOrd="0" presId="urn:microsoft.com/office/officeart/2005/8/layout/process1"/>
    <dgm:cxn modelId="{5FD6964C-72AD-C74D-9C6A-B6B54D67A7F6}" type="presParOf" srcId="{53437F45-CAB4-F048-837C-B2A2F654FB97}" destId="{BB2CC0EC-418F-6348-9BEA-00689935F2DD}" srcOrd="5" destOrd="0" presId="urn:microsoft.com/office/officeart/2005/8/layout/process1"/>
    <dgm:cxn modelId="{88B96F35-F95E-9545-B4EF-485EBF5698ED}" type="presParOf" srcId="{BB2CC0EC-418F-6348-9BEA-00689935F2DD}" destId="{9AC727A9-B584-3E4E-9108-0AA29C4A8DA8}" srcOrd="0" destOrd="0" presId="urn:microsoft.com/office/officeart/2005/8/layout/process1"/>
    <dgm:cxn modelId="{7D99BF51-04A2-5A4A-A0F9-B68CB676D67D}" type="presParOf" srcId="{53437F45-CAB4-F048-837C-B2A2F654FB97}" destId="{609E6461-A411-CC47-9A47-8121B67F95F9}" srcOrd="6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0FCDE3-2113-924E-9A47-AB50BE95D47B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CF5BBB5-786A-FA43-9B48-67F8574C27C3}">
      <dgm:prSet phldrT="[Text]" custT="1"/>
      <dgm:spPr/>
      <dgm:t>
        <a:bodyPr/>
        <a:lstStyle/>
        <a:p>
          <a:pPr algn="ctr"/>
          <a:r>
            <a:rPr lang="en-US" sz="1600" dirty="0"/>
            <a:t>Ambulance Transport Home </a:t>
          </a:r>
        </a:p>
      </dgm:t>
    </dgm:pt>
    <dgm:pt modelId="{0E4F818A-BF54-4C49-89EE-82A8F59BF0AE}" type="parTrans" cxnId="{397DFAB1-6CEC-724D-B6AB-D38FE300FC36}">
      <dgm:prSet/>
      <dgm:spPr/>
      <dgm:t>
        <a:bodyPr/>
        <a:lstStyle/>
        <a:p>
          <a:endParaRPr lang="en-US"/>
        </a:p>
      </dgm:t>
    </dgm:pt>
    <dgm:pt modelId="{77D6A719-57AB-494D-A6C1-61C8C03C8632}" type="sibTrans" cxnId="{397DFAB1-6CEC-724D-B6AB-D38FE300FC36}">
      <dgm:prSet/>
      <dgm:spPr/>
      <dgm:t>
        <a:bodyPr/>
        <a:lstStyle/>
        <a:p>
          <a:endParaRPr lang="en-US" dirty="0"/>
        </a:p>
      </dgm:t>
    </dgm:pt>
    <dgm:pt modelId="{B1BDCB3E-4EB4-F141-B3A5-97D67531491F}">
      <dgm:prSet phldrT="[Text]" custT="1"/>
      <dgm:spPr/>
      <dgm:t>
        <a:bodyPr/>
        <a:lstStyle/>
        <a:p>
          <a:r>
            <a:rPr lang="en-US" sz="1400" dirty="0"/>
            <a:t>BLS ambulance brings patient home to be admitted into Hospital at Home program.</a:t>
          </a:r>
        </a:p>
      </dgm:t>
    </dgm:pt>
    <dgm:pt modelId="{D20862C0-7AB0-524F-96A2-BE664FA0F14F}" type="parTrans" cxnId="{19D28D16-72BE-BB45-B56A-DB4D4D98AD73}">
      <dgm:prSet/>
      <dgm:spPr/>
      <dgm:t>
        <a:bodyPr/>
        <a:lstStyle/>
        <a:p>
          <a:endParaRPr lang="en-US"/>
        </a:p>
      </dgm:t>
    </dgm:pt>
    <dgm:pt modelId="{25B1BC15-4302-CA49-86E5-3B40CA2C8981}" type="sibTrans" cxnId="{19D28D16-72BE-BB45-B56A-DB4D4D98AD73}">
      <dgm:prSet/>
      <dgm:spPr/>
      <dgm:t>
        <a:bodyPr/>
        <a:lstStyle/>
        <a:p>
          <a:endParaRPr lang="en-US"/>
        </a:p>
      </dgm:t>
    </dgm:pt>
    <dgm:pt modelId="{2377F209-8E22-404E-958F-6451064C67FF}">
      <dgm:prSet phldrT="[Text]" custT="1"/>
      <dgm:spPr/>
      <dgm:t>
        <a:bodyPr/>
        <a:lstStyle/>
        <a:p>
          <a:pPr algn="ctr"/>
          <a:r>
            <a:rPr lang="en-US" sz="1600" dirty="0"/>
            <a:t>MIH Paramedic meets patient and crew at residence</a:t>
          </a:r>
        </a:p>
      </dgm:t>
    </dgm:pt>
    <dgm:pt modelId="{261C3C62-1F4A-3B48-B669-CA9BF6037D4C}" type="parTrans" cxnId="{6C9E2B54-7E01-8844-AF76-B3B296B211FA}">
      <dgm:prSet/>
      <dgm:spPr/>
      <dgm:t>
        <a:bodyPr/>
        <a:lstStyle/>
        <a:p>
          <a:endParaRPr lang="en-US"/>
        </a:p>
      </dgm:t>
    </dgm:pt>
    <dgm:pt modelId="{E823BE31-D3A6-2F4E-B775-B55A3ED0C6C7}" type="sibTrans" cxnId="{6C9E2B54-7E01-8844-AF76-B3B296B211FA}">
      <dgm:prSet/>
      <dgm:spPr/>
      <dgm:t>
        <a:bodyPr/>
        <a:lstStyle/>
        <a:p>
          <a:endParaRPr lang="en-US" dirty="0"/>
        </a:p>
      </dgm:t>
    </dgm:pt>
    <dgm:pt modelId="{404071DB-1F58-8A4F-A6E3-0FF36107A09B}">
      <dgm:prSet phldrT="[Text]" custT="1"/>
      <dgm:spPr/>
      <dgm:t>
        <a:bodyPr/>
        <a:lstStyle/>
        <a:p>
          <a:r>
            <a:rPr lang="en-US" sz="1400" dirty="0"/>
            <a:t>Paramedic’s initial responsibilities include setting up telehealth equipment and patient education</a:t>
          </a:r>
        </a:p>
      </dgm:t>
    </dgm:pt>
    <dgm:pt modelId="{68F41D4A-6B9D-354E-928B-0D01055130B6}" type="parTrans" cxnId="{DDC62E8C-507C-AB43-AA48-0BCF2D7BB4D1}">
      <dgm:prSet/>
      <dgm:spPr/>
      <dgm:t>
        <a:bodyPr/>
        <a:lstStyle/>
        <a:p>
          <a:endParaRPr lang="en-US"/>
        </a:p>
      </dgm:t>
    </dgm:pt>
    <dgm:pt modelId="{92952FAA-1E73-2A49-BC1A-FA3BE2062A8B}" type="sibTrans" cxnId="{DDC62E8C-507C-AB43-AA48-0BCF2D7BB4D1}">
      <dgm:prSet/>
      <dgm:spPr/>
      <dgm:t>
        <a:bodyPr/>
        <a:lstStyle/>
        <a:p>
          <a:endParaRPr lang="en-US"/>
        </a:p>
      </dgm:t>
    </dgm:pt>
    <dgm:pt modelId="{1CC8CD5F-F0C2-CD42-846B-1206A682B138}">
      <dgm:prSet phldrT="[Text]" custT="1"/>
      <dgm:spPr/>
      <dgm:t>
        <a:bodyPr/>
        <a:lstStyle/>
        <a:p>
          <a:r>
            <a:rPr lang="en-US" sz="1600" dirty="0"/>
            <a:t>After all clinical orders are complete, MIH Paramedic travels to next appointment</a:t>
          </a:r>
        </a:p>
      </dgm:t>
    </dgm:pt>
    <dgm:pt modelId="{134E4CEC-056C-3149-A3C2-EE6E4AA46AC0}" type="parTrans" cxnId="{6EE28950-C554-C547-84AB-21551EE738C4}">
      <dgm:prSet/>
      <dgm:spPr/>
      <dgm:t>
        <a:bodyPr/>
        <a:lstStyle/>
        <a:p>
          <a:endParaRPr lang="en-US"/>
        </a:p>
      </dgm:t>
    </dgm:pt>
    <dgm:pt modelId="{069515B0-0F7E-784F-B99F-DD7FCA762E3B}" type="sibTrans" cxnId="{6EE28950-C554-C547-84AB-21551EE738C4}">
      <dgm:prSet/>
      <dgm:spPr/>
      <dgm:t>
        <a:bodyPr/>
        <a:lstStyle/>
        <a:p>
          <a:endParaRPr lang="en-US"/>
        </a:p>
      </dgm:t>
    </dgm:pt>
    <dgm:pt modelId="{F877209D-3089-A844-9B18-00E7A73399BB}">
      <dgm:prSet phldrT="[Text]" custT="1"/>
      <dgm:spPr/>
      <dgm:t>
        <a:bodyPr/>
        <a:lstStyle/>
        <a:p>
          <a:r>
            <a:rPr lang="en-US" sz="1400" dirty="0"/>
            <a:t>Formal/Verbal communication between our Paramedic and “control center” is constant!</a:t>
          </a:r>
        </a:p>
      </dgm:t>
    </dgm:pt>
    <dgm:pt modelId="{C14DF08F-B047-D54B-B1A3-1042ACAB6938}" type="parTrans" cxnId="{F408492D-0548-F34B-8CD1-F0EB5D97ABD2}">
      <dgm:prSet/>
      <dgm:spPr/>
      <dgm:t>
        <a:bodyPr/>
        <a:lstStyle/>
        <a:p>
          <a:endParaRPr lang="en-US"/>
        </a:p>
      </dgm:t>
    </dgm:pt>
    <dgm:pt modelId="{BE1E55C5-EB0D-9F44-A819-AB91E684875E}" type="sibTrans" cxnId="{F408492D-0548-F34B-8CD1-F0EB5D97ABD2}">
      <dgm:prSet/>
      <dgm:spPr/>
      <dgm:t>
        <a:bodyPr/>
        <a:lstStyle/>
        <a:p>
          <a:endParaRPr lang="en-US"/>
        </a:p>
      </dgm:t>
    </dgm:pt>
    <dgm:pt modelId="{AE6AEECE-11A8-EA4A-A10B-12BCFC681322}" type="pres">
      <dgm:prSet presAssocID="{C70FCDE3-2113-924E-9A47-AB50BE95D47B}" presName="linearFlow" presStyleCnt="0">
        <dgm:presLayoutVars>
          <dgm:dir/>
          <dgm:animLvl val="lvl"/>
          <dgm:resizeHandles val="exact"/>
        </dgm:presLayoutVars>
      </dgm:prSet>
      <dgm:spPr/>
    </dgm:pt>
    <dgm:pt modelId="{BDF01129-B671-5D41-A9F7-304D7330BF55}" type="pres">
      <dgm:prSet presAssocID="{3CF5BBB5-786A-FA43-9B48-67F8574C27C3}" presName="composite" presStyleCnt="0"/>
      <dgm:spPr/>
    </dgm:pt>
    <dgm:pt modelId="{CCD9BDFE-D005-294D-82E5-E339DFA83051}" type="pres">
      <dgm:prSet presAssocID="{3CF5BBB5-786A-FA43-9B48-67F8574C27C3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FB99E6DA-C8D6-DB4D-8DB2-598200A71600}" type="pres">
      <dgm:prSet presAssocID="{3CF5BBB5-786A-FA43-9B48-67F8574C27C3}" presName="parSh" presStyleLbl="node1" presStyleIdx="0" presStyleCnt="3" custScaleX="108696" custScaleY="116160"/>
      <dgm:spPr/>
    </dgm:pt>
    <dgm:pt modelId="{FE657C4E-8F8E-4F41-95C5-CB40C4BC0CC3}" type="pres">
      <dgm:prSet presAssocID="{3CF5BBB5-786A-FA43-9B48-67F8574C27C3}" presName="desTx" presStyleLbl="fgAcc1" presStyleIdx="0" presStyleCnt="3" custScaleX="108306" custScaleY="70341" custLinFactNeighborX="-1943" custLinFactNeighborY="-13698">
        <dgm:presLayoutVars>
          <dgm:bulletEnabled val="1"/>
        </dgm:presLayoutVars>
      </dgm:prSet>
      <dgm:spPr/>
    </dgm:pt>
    <dgm:pt modelId="{99D7EE48-5F5D-AD4D-ADF5-4254B2531F53}" type="pres">
      <dgm:prSet presAssocID="{77D6A719-57AB-494D-A6C1-61C8C03C8632}" presName="sibTrans" presStyleLbl="sibTrans2D1" presStyleIdx="0" presStyleCnt="2"/>
      <dgm:spPr/>
    </dgm:pt>
    <dgm:pt modelId="{4F1194E1-60CD-E343-AB7E-0045DC07CDF6}" type="pres">
      <dgm:prSet presAssocID="{77D6A719-57AB-494D-A6C1-61C8C03C8632}" presName="connTx" presStyleLbl="sibTrans2D1" presStyleIdx="0" presStyleCnt="2"/>
      <dgm:spPr/>
    </dgm:pt>
    <dgm:pt modelId="{A365E9C1-3C77-6E46-9033-6BB86F2CBBE6}" type="pres">
      <dgm:prSet presAssocID="{2377F209-8E22-404E-958F-6451064C67FF}" presName="composite" presStyleCnt="0"/>
      <dgm:spPr/>
    </dgm:pt>
    <dgm:pt modelId="{DDC6C72F-658D-E842-A038-9D5EBB732468}" type="pres">
      <dgm:prSet presAssocID="{2377F209-8E22-404E-958F-6451064C67FF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0E613060-3D09-704D-900B-CAC03A764D16}" type="pres">
      <dgm:prSet presAssocID="{2377F209-8E22-404E-958F-6451064C67FF}" presName="parSh" presStyleLbl="node1" presStyleIdx="1" presStyleCnt="3" custScaleX="110193" custScaleY="106300" custLinFactNeighborX="-26" custLinFactNeighborY="-16904"/>
      <dgm:spPr/>
    </dgm:pt>
    <dgm:pt modelId="{304053B2-8291-BC4E-95A7-93F8EBC24FB3}" type="pres">
      <dgm:prSet presAssocID="{2377F209-8E22-404E-958F-6451064C67FF}" presName="desTx" presStyleLbl="fgAcc1" presStyleIdx="1" presStyleCnt="3" custScaleX="112226" custScaleY="62578" custLinFactNeighborX="-928" custLinFactNeighborY="-21548">
        <dgm:presLayoutVars>
          <dgm:bulletEnabled val="1"/>
        </dgm:presLayoutVars>
      </dgm:prSet>
      <dgm:spPr/>
    </dgm:pt>
    <dgm:pt modelId="{8BFFF4B9-A138-B443-B422-48C3C8B2B3B8}" type="pres">
      <dgm:prSet presAssocID="{E823BE31-D3A6-2F4E-B775-B55A3ED0C6C7}" presName="sibTrans" presStyleLbl="sibTrans2D1" presStyleIdx="1" presStyleCnt="2" custLinFactNeighborX="21062"/>
      <dgm:spPr/>
    </dgm:pt>
    <dgm:pt modelId="{8B91022B-BA44-524B-A3BB-50B99C6C75CE}" type="pres">
      <dgm:prSet presAssocID="{E823BE31-D3A6-2F4E-B775-B55A3ED0C6C7}" presName="connTx" presStyleLbl="sibTrans2D1" presStyleIdx="1" presStyleCnt="2"/>
      <dgm:spPr/>
    </dgm:pt>
    <dgm:pt modelId="{2447B7E0-9A37-B94C-8FE5-FAE4E7230995}" type="pres">
      <dgm:prSet presAssocID="{1CC8CD5F-F0C2-CD42-846B-1206A682B138}" presName="composite" presStyleCnt="0"/>
      <dgm:spPr/>
    </dgm:pt>
    <dgm:pt modelId="{E8A05CE7-5E3E-E147-8798-9B7158650185}" type="pres">
      <dgm:prSet presAssocID="{1CC8CD5F-F0C2-CD42-846B-1206A682B138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83541538-FDCC-F940-B561-DF87B6096363}" type="pres">
      <dgm:prSet presAssocID="{1CC8CD5F-F0C2-CD42-846B-1206A682B138}" presName="parSh" presStyleLbl="node1" presStyleIdx="2" presStyleCnt="3" custScaleX="112105" custScaleY="128059" custLinFactNeighborX="-15393" custLinFactNeighborY="-12774"/>
      <dgm:spPr/>
    </dgm:pt>
    <dgm:pt modelId="{D0B614F6-3FE9-A341-933E-500B97F08DDD}" type="pres">
      <dgm:prSet presAssocID="{1CC8CD5F-F0C2-CD42-846B-1206A682B138}" presName="desTx" presStyleLbl="fgAcc1" presStyleIdx="2" presStyleCnt="3" custScaleX="107093" custScaleY="72501" custLinFactNeighborX="-12743" custLinFactNeighborY="-11782">
        <dgm:presLayoutVars>
          <dgm:bulletEnabled val="1"/>
        </dgm:presLayoutVars>
      </dgm:prSet>
      <dgm:spPr/>
    </dgm:pt>
  </dgm:ptLst>
  <dgm:cxnLst>
    <dgm:cxn modelId="{19D28D16-72BE-BB45-B56A-DB4D4D98AD73}" srcId="{3CF5BBB5-786A-FA43-9B48-67F8574C27C3}" destId="{B1BDCB3E-4EB4-F141-B3A5-97D67531491F}" srcOrd="0" destOrd="0" parTransId="{D20862C0-7AB0-524F-96A2-BE664FA0F14F}" sibTransId="{25B1BC15-4302-CA49-86E5-3B40CA2C8981}"/>
    <dgm:cxn modelId="{70CF5617-CDFB-C249-A38A-0CBCB11504D2}" type="presOf" srcId="{E823BE31-D3A6-2F4E-B775-B55A3ED0C6C7}" destId="{8B91022B-BA44-524B-A3BB-50B99C6C75CE}" srcOrd="1" destOrd="0" presId="urn:microsoft.com/office/officeart/2005/8/layout/process3"/>
    <dgm:cxn modelId="{E3BD051D-C3FE-3245-A612-5E585D8A7484}" type="presOf" srcId="{B1BDCB3E-4EB4-F141-B3A5-97D67531491F}" destId="{FE657C4E-8F8E-4F41-95C5-CB40C4BC0CC3}" srcOrd="0" destOrd="0" presId="urn:microsoft.com/office/officeart/2005/8/layout/process3"/>
    <dgm:cxn modelId="{F408492D-0548-F34B-8CD1-F0EB5D97ABD2}" srcId="{1CC8CD5F-F0C2-CD42-846B-1206A682B138}" destId="{F877209D-3089-A844-9B18-00E7A73399BB}" srcOrd="0" destOrd="0" parTransId="{C14DF08F-B047-D54B-B1A3-1042ACAB6938}" sibTransId="{BE1E55C5-EB0D-9F44-A819-AB91E684875E}"/>
    <dgm:cxn modelId="{D1892649-8A44-664F-A3DA-F3E6BD800F5C}" type="presOf" srcId="{1CC8CD5F-F0C2-CD42-846B-1206A682B138}" destId="{83541538-FDCC-F940-B561-DF87B6096363}" srcOrd="1" destOrd="0" presId="urn:microsoft.com/office/officeart/2005/8/layout/process3"/>
    <dgm:cxn modelId="{EA49914A-987D-A640-8AAD-3BEBB7C2E9D9}" type="presOf" srcId="{404071DB-1F58-8A4F-A6E3-0FF36107A09B}" destId="{304053B2-8291-BC4E-95A7-93F8EBC24FB3}" srcOrd="0" destOrd="0" presId="urn:microsoft.com/office/officeart/2005/8/layout/process3"/>
    <dgm:cxn modelId="{8F9D0950-43A4-1A44-8502-4009614D766D}" type="presOf" srcId="{F877209D-3089-A844-9B18-00E7A73399BB}" destId="{D0B614F6-3FE9-A341-933E-500B97F08DDD}" srcOrd="0" destOrd="0" presId="urn:microsoft.com/office/officeart/2005/8/layout/process3"/>
    <dgm:cxn modelId="{6EE28950-C554-C547-84AB-21551EE738C4}" srcId="{C70FCDE3-2113-924E-9A47-AB50BE95D47B}" destId="{1CC8CD5F-F0C2-CD42-846B-1206A682B138}" srcOrd="2" destOrd="0" parTransId="{134E4CEC-056C-3149-A3C2-EE6E4AA46AC0}" sibTransId="{069515B0-0F7E-784F-B99F-DD7FCA762E3B}"/>
    <dgm:cxn modelId="{6C9E2B54-7E01-8844-AF76-B3B296B211FA}" srcId="{C70FCDE3-2113-924E-9A47-AB50BE95D47B}" destId="{2377F209-8E22-404E-958F-6451064C67FF}" srcOrd="1" destOrd="0" parTransId="{261C3C62-1F4A-3B48-B669-CA9BF6037D4C}" sibTransId="{E823BE31-D3A6-2F4E-B775-B55A3ED0C6C7}"/>
    <dgm:cxn modelId="{791B6D67-13F2-8C46-AC7E-7F6DC537F219}" type="presOf" srcId="{77D6A719-57AB-494D-A6C1-61C8C03C8632}" destId="{99D7EE48-5F5D-AD4D-ADF5-4254B2531F53}" srcOrd="0" destOrd="0" presId="urn:microsoft.com/office/officeart/2005/8/layout/process3"/>
    <dgm:cxn modelId="{CD2F7978-FA08-6547-AC5E-5B2A8ECAD924}" type="presOf" srcId="{2377F209-8E22-404E-958F-6451064C67FF}" destId="{0E613060-3D09-704D-900B-CAC03A764D16}" srcOrd="1" destOrd="0" presId="urn:microsoft.com/office/officeart/2005/8/layout/process3"/>
    <dgm:cxn modelId="{A1321E8B-A834-2D4F-AEE6-6834257ED8DB}" type="presOf" srcId="{77D6A719-57AB-494D-A6C1-61C8C03C8632}" destId="{4F1194E1-60CD-E343-AB7E-0045DC07CDF6}" srcOrd="1" destOrd="0" presId="urn:microsoft.com/office/officeart/2005/8/layout/process3"/>
    <dgm:cxn modelId="{DDC62E8C-507C-AB43-AA48-0BCF2D7BB4D1}" srcId="{2377F209-8E22-404E-958F-6451064C67FF}" destId="{404071DB-1F58-8A4F-A6E3-0FF36107A09B}" srcOrd="0" destOrd="0" parTransId="{68F41D4A-6B9D-354E-928B-0D01055130B6}" sibTransId="{92952FAA-1E73-2A49-BC1A-FA3BE2062A8B}"/>
    <dgm:cxn modelId="{D8DB1A93-AC6B-A14B-A0FA-9178C1015399}" type="presOf" srcId="{E823BE31-D3A6-2F4E-B775-B55A3ED0C6C7}" destId="{8BFFF4B9-A138-B443-B422-48C3C8B2B3B8}" srcOrd="0" destOrd="0" presId="urn:microsoft.com/office/officeart/2005/8/layout/process3"/>
    <dgm:cxn modelId="{3B202EAA-5288-E84E-8A5A-9E17BD6B1946}" type="presOf" srcId="{C70FCDE3-2113-924E-9A47-AB50BE95D47B}" destId="{AE6AEECE-11A8-EA4A-A10B-12BCFC681322}" srcOrd="0" destOrd="0" presId="urn:microsoft.com/office/officeart/2005/8/layout/process3"/>
    <dgm:cxn modelId="{397DFAB1-6CEC-724D-B6AB-D38FE300FC36}" srcId="{C70FCDE3-2113-924E-9A47-AB50BE95D47B}" destId="{3CF5BBB5-786A-FA43-9B48-67F8574C27C3}" srcOrd="0" destOrd="0" parTransId="{0E4F818A-BF54-4C49-89EE-82A8F59BF0AE}" sibTransId="{77D6A719-57AB-494D-A6C1-61C8C03C8632}"/>
    <dgm:cxn modelId="{F3586FB3-E85D-6E48-8BCE-1E31BBB712C4}" type="presOf" srcId="{3CF5BBB5-786A-FA43-9B48-67F8574C27C3}" destId="{CCD9BDFE-D005-294D-82E5-E339DFA83051}" srcOrd="0" destOrd="0" presId="urn:microsoft.com/office/officeart/2005/8/layout/process3"/>
    <dgm:cxn modelId="{59FEAEB8-9112-9644-B5BD-7D907929AB23}" type="presOf" srcId="{3CF5BBB5-786A-FA43-9B48-67F8574C27C3}" destId="{FB99E6DA-C8D6-DB4D-8DB2-598200A71600}" srcOrd="1" destOrd="0" presId="urn:microsoft.com/office/officeart/2005/8/layout/process3"/>
    <dgm:cxn modelId="{E8A842BB-0A18-9647-BE8A-F44967A086B1}" type="presOf" srcId="{1CC8CD5F-F0C2-CD42-846B-1206A682B138}" destId="{E8A05CE7-5E3E-E147-8798-9B7158650185}" srcOrd="0" destOrd="0" presId="urn:microsoft.com/office/officeart/2005/8/layout/process3"/>
    <dgm:cxn modelId="{F68132DC-11C0-AE42-9B1D-FDC0E575E1B3}" type="presOf" srcId="{2377F209-8E22-404E-958F-6451064C67FF}" destId="{DDC6C72F-658D-E842-A038-9D5EBB732468}" srcOrd="0" destOrd="0" presId="urn:microsoft.com/office/officeart/2005/8/layout/process3"/>
    <dgm:cxn modelId="{FE91B2F3-6A21-5044-901A-181C3FCC2A60}" type="presParOf" srcId="{AE6AEECE-11A8-EA4A-A10B-12BCFC681322}" destId="{BDF01129-B671-5D41-A9F7-304D7330BF55}" srcOrd="0" destOrd="0" presId="urn:microsoft.com/office/officeart/2005/8/layout/process3"/>
    <dgm:cxn modelId="{439CA273-C15C-4B40-BA82-8AB958748CD8}" type="presParOf" srcId="{BDF01129-B671-5D41-A9F7-304D7330BF55}" destId="{CCD9BDFE-D005-294D-82E5-E339DFA83051}" srcOrd="0" destOrd="0" presId="urn:microsoft.com/office/officeart/2005/8/layout/process3"/>
    <dgm:cxn modelId="{C920BF0D-1A5B-014A-97DA-352D895B96EE}" type="presParOf" srcId="{BDF01129-B671-5D41-A9F7-304D7330BF55}" destId="{FB99E6DA-C8D6-DB4D-8DB2-598200A71600}" srcOrd="1" destOrd="0" presId="urn:microsoft.com/office/officeart/2005/8/layout/process3"/>
    <dgm:cxn modelId="{8E46F28F-E25E-4647-A64B-E49667516AB7}" type="presParOf" srcId="{BDF01129-B671-5D41-A9F7-304D7330BF55}" destId="{FE657C4E-8F8E-4F41-95C5-CB40C4BC0CC3}" srcOrd="2" destOrd="0" presId="urn:microsoft.com/office/officeart/2005/8/layout/process3"/>
    <dgm:cxn modelId="{6508CA9A-D57F-094F-8390-493B74671EFE}" type="presParOf" srcId="{AE6AEECE-11A8-EA4A-A10B-12BCFC681322}" destId="{99D7EE48-5F5D-AD4D-ADF5-4254B2531F53}" srcOrd="1" destOrd="0" presId="urn:microsoft.com/office/officeart/2005/8/layout/process3"/>
    <dgm:cxn modelId="{39BDD3A9-F22E-534E-81FD-393E6FBF0AE4}" type="presParOf" srcId="{99D7EE48-5F5D-AD4D-ADF5-4254B2531F53}" destId="{4F1194E1-60CD-E343-AB7E-0045DC07CDF6}" srcOrd="0" destOrd="0" presId="urn:microsoft.com/office/officeart/2005/8/layout/process3"/>
    <dgm:cxn modelId="{68A87241-CE83-BD46-88DB-673E72D3ED41}" type="presParOf" srcId="{AE6AEECE-11A8-EA4A-A10B-12BCFC681322}" destId="{A365E9C1-3C77-6E46-9033-6BB86F2CBBE6}" srcOrd="2" destOrd="0" presId="urn:microsoft.com/office/officeart/2005/8/layout/process3"/>
    <dgm:cxn modelId="{BA2CB0AF-FB55-4D4D-9F25-8C339043C04F}" type="presParOf" srcId="{A365E9C1-3C77-6E46-9033-6BB86F2CBBE6}" destId="{DDC6C72F-658D-E842-A038-9D5EBB732468}" srcOrd="0" destOrd="0" presId="urn:microsoft.com/office/officeart/2005/8/layout/process3"/>
    <dgm:cxn modelId="{31C6BFB8-69F5-B54B-8348-468B2114E7FB}" type="presParOf" srcId="{A365E9C1-3C77-6E46-9033-6BB86F2CBBE6}" destId="{0E613060-3D09-704D-900B-CAC03A764D16}" srcOrd="1" destOrd="0" presId="urn:microsoft.com/office/officeart/2005/8/layout/process3"/>
    <dgm:cxn modelId="{720A775D-73AD-644F-B373-64B163DD062B}" type="presParOf" srcId="{A365E9C1-3C77-6E46-9033-6BB86F2CBBE6}" destId="{304053B2-8291-BC4E-95A7-93F8EBC24FB3}" srcOrd="2" destOrd="0" presId="urn:microsoft.com/office/officeart/2005/8/layout/process3"/>
    <dgm:cxn modelId="{E79A2135-3249-074A-A58D-9AFF12C932FC}" type="presParOf" srcId="{AE6AEECE-11A8-EA4A-A10B-12BCFC681322}" destId="{8BFFF4B9-A138-B443-B422-48C3C8B2B3B8}" srcOrd="3" destOrd="0" presId="urn:microsoft.com/office/officeart/2005/8/layout/process3"/>
    <dgm:cxn modelId="{31119082-EA23-ED49-860E-CADA5946D98D}" type="presParOf" srcId="{8BFFF4B9-A138-B443-B422-48C3C8B2B3B8}" destId="{8B91022B-BA44-524B-A3BB-50B99C6C75CE}" srcOrd="0" destOrd="0" presId="urn:microsoft.com/office/officeart/2005/8/layout/process3"/>
    <dgm:cxn modelId="{F0292EC2-BC75-5448-9034-47FC1172D953}" type="presParOf" srcId="{AE6AEECE-11A8-EA4A-A10B-12BCFC681322}" destId="{2447B7E0-9A37-B94C-8FE5-FAE4E7230995}" srcOrd="4" destOrd="0" presId="urn:microsoft.com/office/officeart/2005/8/layout/process3"/>
    <dgm:cxn modelId="{0CEF6A32-F5EC-D14C-A7E6-C0709FF592BB}" type="presParOf" srcId="{2447B7E0-9A37-B94C-8FE5-FAE4E7230995}" destId="{E8A05CE7-5E3E-E147-8798-9B7158650185}" srcOrd="0" destOrd="0" presId="urn:microsoft.com/office/officeart/2005/8/layout/process3"/>
    <dgm:cxn modelId="{842D47F1-43CD-E248-AEC9-E0C1B6F4B978}" type="presParOf" srcId="{2447B7E0-9A37-B94C-8FE5-FAE4E7230995}" destId="{83541538-FDCC-F940-B561-DF87B6096363}" srcOrd="1" destOrd="0" presId="urn:microsoft.com/office/officeart/2005/8/layout/process3"/>
    <dgm:cxn modelId="{38630E82-351A-3E42-8790-364D400B09E9}" type="presParOf" srcId="{2447B7E0-9A37-B94C-8FE5-FAE4E7230995}" destId="{D0B614F6-3FE9-A341-933E-500B97F08DD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2FD888-4C15-FC4F-B5A3-F61A0C9EF182}">
      <dsp:nvSpPr>
        <dsp:cNvPr id="0" name=""/>
        <dsp:cNvSpPr/>
      </dsp:nvSpPr>
      <dsp:spPr>
        <a:xfrm>
          <a:off x="2684882" y="1020"/>
          <a:ext cx="2188502" cy="1094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Telehealth Model and Equipment Provider</a:t>
          </a:r>
        </a:p>
      </dsp:txBody>
      <dsp:txXfrm>
        <a:off x="2716932" y="33070"/>
        <a:ext cx="2124402" cy="1030151"/>
      </dsp:txXfrm>
    </dsp:sp>
    <dsp:sp modelId="{907FD37B-1F45-7846-8DF9-933AD82EB350}">
      <dsp:nvSpPr>
        <dsp:cNvPr id="0" name=""/>
        <dsp:cNvSpPr/>
      </dsp:nvSpPr>
      <dsp:spPr>
        <a:xfrm rot="3600000">
          <a:off x="4112667" y="1920886"/>
          <a:ext cx="1139153" cy="3829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4227563" y="1997483"/>
        <a:ext cx="909361" cy="229793"/>
      </dsp:txXfrm>
    </dsp:sp>
    <dsp:sp modelId="{7B99C148-9E9B-114A-B309-8DA7D8210C2A}">
      <dsp:nvSpPr>
        <dsp:cNvPr id="0" name=""/>
        <dsp:cNvSpPr/>
      </dsp:nvSpPr>
      <dsp:spPr>
        <a:xfrm>
          <a:off x="4491104" y="3129488"/>
          <a:ext cx="2188502" cy="1094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In-Home Providers (MIH)</a:t>
          </a:r>
        </a:p>
      </dsp:txBody>
      <dsp:txXfrm>
        <a:off x="4523154" y="3161538"/>
        <a:ext cx="2124402" cy="1030151"/>
      </dsp:txXfrm>
    </dsp:sp>
    <dsp:sp modelId="{3B525C47-9188-6B43-8DCD-75D393E6535A}">
      <dsp:nvSpPr>
        <dsp:cNvPr id="0" name=""/>
        <dsp:cNvSpPr/>
      </dsp:nvSpPr>
      <dsp:spPr>
        <a:xfrm rot="10800000">
          <a:off x="3209556" y="3485119"/>
          <a:ext cx="1139153" cy="3829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 rot="10800000">
        <a:off x="3324452" y="3561716"/>
        <a:ext cx="909361" cy="229793"/>
      </dsp:txXfrm>
    </dsp:sp>
    <dsp:sp modelId="{9E27604A-B194-F341-A01A-C40D05F61BBB}">
      <dsp:nvSpPr>
        <dsp:cNvPr id="0" name=""/>
        <dsp:cNvSpPr/>
      </dsp:nvSpPr>
      <dsp:spPr>
        <a:xfrm>
          <a:off x="878660" y="3129488"/>
          <a:ext cx="2188502" cy="109425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Healthcare System</a:t>
          </a:r>
        </a:p>
      </dsp:txBody>
      <dsp:txXfrm>
        <a:off x="910710" y="3161538"/>
        <a:ext cx="2124402" cy="1030151"/>
      </dsp:txXfrm>
    </dsp:sp>
    <dsp:sp modelId="{D2D27447-0587-A847-8180-7BBFCBE0C20A}">
      <dsp:nvSpPr>
        <dsp:cNvPr id="0" name=""/>
        <dsp:cNvSpPr/>
      </dsp:nvSpPr>
      <dsp:spPr>
        <a:xfrm rot="18000000">
          <a:off x="2306446" y="1920886"/>
          <a:ext cx="1139153" cy="382987"/>
        </a:xfrm>
        <a:prstGeom prst="left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/>
        </a:p>
      </dsp:txBody>
      <dsp:txXfrm>
        <a:off x="2421342" y="1997483"/>
        <a:ext cx="909361" cy="2297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ED518-4DAA-A241-A26A-9EF56A8DC8F3}">
      <dsp:nvSpPr>
        <dsp:cNvPr id="0" name=""/>
        <dsp:cNvSpPr/>
      </dsp:nvSpPr>
      <dsp:spPr>
        <a:xfrm>
          <a:off x="4600" y="1542603"/>
          <a:ext cx="1836946" cy="1065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 arrives at Emergency Department</a:t>
          </a:r>
        </a:p>
      </dsp:txBody>
      <dsp:txXfrm>
        <a:off x="35800" y="1573803"/>
        <a:ext cx="1774546" cy="1002854"/>
      </dsp:txXfrm>
    </dsp:sp>
    <dsp:sp modelId="{A016A2A6-8ABD-164A-970C-EB26FAEC25FD}">
      <dsp:nvSpPr>
        <dsp:cNvPr id="0" name=""/>
        <dsp:cNvSpPr/>
      </dsp:nvSpPr>
      <dsp:spPr>
        <a:xfrm>
          <a:off x="2020911" y="1852818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20911" y="1941783"/>
        <a:ext cx="266177" cy="266894"/>
      </dsp:txXfrm>
    </dsp:sp>
    <dsp:sp modelId="{773F32DE-4B3B-C940-B00F-767AA332AA6B}">
      <dsp:nvSpPr>
        <dsp:cNvPr id="0" name=""/>
        <dsp:cNvSpPr/>
      </dsp:nvSpPr>
      <dsp:spPr>
        <a:xfrm>
          <a:off x="2559006" y="1624565"/>
          <a:ext cx="1737506" cy="901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Physician sends referral to respective “control center”</a:t>
          </a:r>
        </a:p>
      </dsp:txBody>
      <dsp:txXfrm>
        <a:off x="2585405" y="1650964"/>
        <a:ext cx="1684708" cy="848532"/>
      </dsp:txXfrm>
    </dsp:sp>
    <dsp:sp modelId="{D247B33A-5E5D-D745-A2EC-4647E9526975}">
      <dsp:nvSpPr>
        <dsp:cNvPr id="0" name=""/>
        <dsp:cNvSpPr/>
      </dsp:nvSpPr>
      <dsp:spPr>
        <a:xfrm>
          <a:off x="4475877" y="1852818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475877" y="1941783"/>
        <a:ext cx="266177" cy="266894"/>
      </dsp:txXfrm>
    </dsp:sp>
    <dsp:sp modelId="{FCB219F6-AE07-534B-81B0-7E43F32F6020}">
      <dsp:nvSpPr>
        <dsp:cNvPr id="0" name=""/>
        <dsp:cNvSpPr/>
      </dsp:nvSpPr>
      <dsp:spPr>
        <a:xfrm>
          <a:off x="5013972" y="1487478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“Control center” conducts social screening, chart overview, and makes final decision on eligibility</a:t>
          </a:r>
        </a:p>
      </dsp:txBody>
      <dsp:txXfrm>
        <a:off x="5048401" y="1521907"/>
        <a:ext cx="1724790" cy="1106647"/>
      </dsp:txXfrm>
    </dsp:sp>
    <dsp:sp modelId="{BB2CC0EC-418F-6348-9BEA-00689935F2DD}">
      <dsp:nvSpPr>
        <dsp:cNvPr id="0" name=""/>
        <dsp:cNvSpPr/>
      </dsp:nvSpPr>
      <dsp:spPr>
        <a:xfrm>
          <a:off x="6986985" y="1852818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986985" y="1941783"/>
        <a:ext cx="266177" cy="266894"/>
      </dsp:txXfrm>
    </dsp:sp>
    <dsp:sp modelId="{609E6461-A411-CC47-9A47-8121B67F95F9}">
      <dsp:nvSpPr>
        <dsp:cNvPr id="0" name=""/>
        <dsp:cNvSpPr/>
      </dsp:nvSpPr>
      <dsp:spPr>
        <a:xfrm>
          <a:off x="7525079" y="1487478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eligible, Mobile Integrated Healthcare providers are contacted to begin scheduling and logistics</a:t>
          </a:r>
        </a:p>
      </dsp:txBody>
      <dsp:txXfrm>
        <a:off x="7559508" y="1521907"/>
        <a:ext cx="1724790" cy="11066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ED518-4DAA-A241-A26A-9EF56A8DC8F3}">
      <dsp:nvSpPr>
        <dsp:cNvPr id="0" name=""/>
        <dsp:cNvSpPr/>
      </dsp:nvSpPr>
      <dsp:spPr>
        <a:xfrm>
          <a:off x="4600" y="1542603"/>
          <a:ext cx="1836946" cy="1065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 arrives at Emergency Department</a:t>
          </a:r>
        </a:p>
      </dsp:txBody>
      <dsp:txXfrm>
        <a:off x="35800" y="1573803"/>
        <a:ext cx="1774546" cy="1002854"/>
      </dsp:txXfrm>
    </dsp:sp>
    <dsp:sp modelId="{A016A2A6-8ABD-164A-970C-EB26FAEC25FD}">
      <dsp:nvSpPr>
        <dsp:cNvPr id="0" name=""/>
        <dsp:cNvSpPr/>
      </dsp:nvSpPr>
      <dsp:spPr>
        <a:xfrm>
          <a:off x="2020911" y="1852818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20911" y="1941783"/>
        <a:ext cx="266177" cy="266894"/>
      </dsp:txXfrm>
    </dsp:sp>
    <dsp:sp modelId="{773F32DE-4B3B-C940-B00F-767AA332AA6B}">
      <dsp:nvSpPr>
        <dsp:cNvPr id="0" name=""/>
        <dsp:cNvSpPr/>
      </dsp:nvSpPr>
      <dsp:spPr>
        <a:xfrm>
          <a:off x="2559006" y="1624565"/>
          <a:ext cx="1737506" cy="901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Physician sends referral to respective “control center”</a:t>
          </a:r>
        </a:p>
      </dsp:txBody>
      <dsp:txXfrm>
        <a:off x="2585405" y="1650964"/>
        <a:ext cx="1684708" cy="848532"/>
      </dsp:txXfrm>
    </dsp:sp>
    <dsp:sp modelId="{D247B33A-5E5D-D745-A2EC-4647E9526975}">
      <dsp:nvSpPr>
        <dsp:cNvPr id="0" name=""/>
        <dsp:cNvSpPr/>
      </dsp:nvSpPr>
      <dsp:spPr>
        <a:xfrm>
          <a:off x="4475877" y="1852818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475877" y="1941783"/>
        <a:ext cx="266177" cy="266894"/>
      </dsp:txXfrm>
    </dsp:sp>
    <dsp:sp modelId="{FCB219F6-AE07-534B-81B0-7E43F32F6020}">
      <dsp:nvSpPr>
        <dsp:cNvPr id="0" name=""/>
        <dsp:cNvSpPr/>
      </dsp:nvSpPr>
      <dsp:spPr>
        <a:xfrm>
          <a:off x="5013972" y="1487478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“Control center” conducts social screening, chart overview, and makes final decision on eligibility</a:t>
          </a:r>
        </a:p>
      </dsp:txBody>
      <dsp:txXfrm>
        <a:off x="5048401" y="1521907"/>
        <a:ext cx="1724790" cy="1106647"/>
      </dsp:txXfrm>
    </dsp:sp>
    <dsp:sp modelId="{BB2CC0EC-418F-6348-9BEA-00689935F2DD}">
      <dsp:nvSpPr>
        <dsp:cNvPr id="0" name=""/>
        <dsp:cNvSpPr/>
      </dsp:nvSpPr>
      <dsp:spPr>
        <a:xfrm>
          <a:off x="6986985" y="1852818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986985" y="1941783"/>
        <a:ext cx="266177" cy="266894"/>
      </dsp:txXfrm>
    </dsp:sp>
    <dsp:sp modelId="{609E6461-A411-CC47-9A47-8121B67F95F9}">
      <dsp:nvSpPr>
        <dsp:cNvPr id="0" name=""/>
        <dsp:cNvSpPr/>
      </dsp:nvSpPr>
      <dsp:spPr>
        <a:xfrm>
          <a:off x="7525079" y="1487478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eligible, Mobile Integrated Healthcare providers are contacted to begin scheduling and logistics</a:t>
          </a:r>
        </a:p>
      </dsp:txBody>
      <dsp:txXfrm>
        <a:off x="7559508" y="1521907"/>
        <a:ext cx="1724790" cy="11066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ED518-4DAA-A241-A26A-9EF56A8DC8F3}">
      <dsp:nvSpPr>
        <dsp:cNvPr id="0" name=""/>
        <dsp:cNvSpPr/>
      </dsp:nvSpPr>
      <dsp:spPr>
        <a:xfrm>
          <a:off x="4600" y="1034154"/>
          <a:ext cx="1836946" cy="1065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 arrives at Emergency Department</a:t>
          </a:r>
        </a:p>
      </dsp:txBody>
      <dsp:txXfrm>
        <a:off x="35800" y="1065354"/>
        <a:ext cx="1774546" cy="1002854"/>
      </dsp:txXfrm>
    </dsp:sp>
    <dsp:sp modelId="{A016A2A6-8ABD-164A-970C-EB26FAEC25FD}">
      <dsp:nvSpPr>
        <dsp:cNvPr id="0" name=""/>
        <dsp:cNvSpPr/>
      </dsp:nvSpPr>
      <dsp:spPr>
        <a:xfrm>
          <a:off x="2020911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20911" y="1433334"/>
        <a:ext cx="266177" cy="266894"/>
      </dsp:txXfrm>
    </dsp:sp>
    <dsp:sp modelId="{773F32DE-4B3B-C940-B00F-767AA332AA6B}">
      <dsp:nvSpPr>
        <dsp:cNvPr id="0" name=""/>
        <dsp:cNvSpPr/>
      </dsp:nvSpPr>
      <dsp:spPr>
        <a:xfrm>
          <a:off x="2559006" y="1116116"/>
          <a:ext cx="1737506" cy="901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Physician sends referral to respective “control center”</a:t>
          </a:r>
        </a:p>
      </dsp:txBody>
      <dsp:txXfrm>
        <a:off x="2585405" y="1142515"/>
        <a:ext cx="1684708" cy="848532"/>
      </dsp:txXfrm>
    </dsp:sp>
    <dsp:sp modelId="{D247B33A-5E5D-D745-A2EC-4647E9526975}">
      <dsp:nvSpPr>
        <dsp:cNvPr id="0" name=""/>
        <dsp:cNvSpPr/>
      </dsp:nvSpPr>
      <dsp:spPr>
        <a:xfrm>
          <a:off x="4475877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475877" y="1433334"/>
        <a:ext cx="266177" cy="266894"/>
      </dsp:txXfrm>
    </dsp:sp>
    <dsp:sp modelId="{FCB219F6-AE07-534B-81B0-7E43F32F6020}">
      <dsp:nvSpPr>
        <dsp:cNvPr id="0" name=""/>
        <dsp:cNvSpPr/>
      </dsp:nvSpPr>
      <dsp:spPr>
        <a:xfrm>
          <a:off x="5013972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“Control center” conducts social screening, chart overview, and makes final decision on eligibility</a:t>
          </a:r>
        </a:p>
      </dsp:txBody>
      <dsp:txXfrm>
        <a:off x="5048401" y="1013458"/>
        <a:ext cx="1724790" cy="1106647"/>
      </dsp:txXfrm>
    </dsp:sp>
    <dsp:sp modelId="{BB2CC0EC-418F-6348-9BEA-00689935F2DD}">
      <dsp:nvSpPr>
        <dsp:cNvPr id="0" name=""/>
        <dsp:cNvSpPr/>
      </dsp:nvSpPr>
      <dsp:spPr>
        <a:xfrm>
          <a:off x="6986985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986985" y="1433334"/>
        <a:ext cx="266177" cy="266894"/>
      </dsp:txXfrm>
    </dsp:sp>
    <dsp:sp modelId="{609E6461-A411-CC47-9A47-8121B67F95F9}">
      <dsp:nvSpPr>
        <dsp:cNvPr id="0" name=""/>
        <dsp:cNvSpPr/>
      </dsp:nvSpPr>
      <dsp:spPr>
        <a:xfrm>
          <a:off x="7525079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eligible, Mobile Integrated Healthcare providers are contacted to begin scheduling and logistics</a:t>
          </a:r>
        </a:p>
      </dsp:txBody>
      <dsp:txXfrm>
        <a:off x="7559508" y="1013458"/>
        <a:ext cx="1724790" cy="11066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ED518-4DAA-A241-A26A-9EF56A8DC8F3}">
      <dsp:nvSpPr>
        <dsp:cNvPr id="0" name=""/>
        <dsp:cNvSpPr/>
      </dsp:nvSpPr>
      <dsp:spPr>
        <a:xfrm>
          <a:off x="4600" y="1034154"/>
          <a:ext cx="1836946" cy="1065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 arrives at Emergency Department</a:t>
          </a:r>
        </a:p>
      </dsp:txBody>
      <dsp:txXfrm>
        <a:off x="35800" y="1065354"/>
        <a:ext cx="1774546" cy="1002854"/>
      </dsp:txXfrm>
    </dsp:sp>
    <dsp:sp modelId="{A016A2A6-8ABD-164A-970C-EB26FAEC25FD}">
      <dsp:nvSpPr>
        <dsp:cNvPr id="0" name=""/>
        <dsp:cNvSpPr/>
      </dsp:nvSpPr>
      <dsp:spPr>
        <a:xfrm>
          <a:off x="2020911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20911" y="1433334"/>
        <a:ext cx="266177" cy="266894"/>
      </dsp:txXfrm>
    </dsp:sp>
    <dsp:sp modelId="{773F32DE-4B3B-C940-B00F-767AA332AA6B}">
      <dsp:nvSpPr>
        <dsp:cNvPr id="0" name=""/>
        <dsp:cNvSpPr/>
      </dsp:nvSpPr>
      <dsp:spPr>
        <a:xfrm>
          <a:off x="2559006" y="1116116"/>
          <a:ext cx="1737506" cy="901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Physician sends referral to respective “control center”</a:t>
          </a:r>
        </a:p>
      </dsp:txBody>
      <dsp:txXfrm>
        <a:off x="2585405" y="1142515"/>
        <a:ext cx="1684708" cy="848532"/>
      </dsp:txXfrm>
    </dsp:sp>
    <dsp:sp modelId="{D247B33A-5E5D-D745-A2EC-4647E9526975}">
      <dsp:nvSpPr>
        <dsp:cNvPr id="0" name=""/>
        <dsp:cNvSpPr/>
      </dsp:nvSpPr>
      <dsp:spPr>
        <a:xfrm>
          <a:off x="4475877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475877" y="1433334"/>
        <a:ext cx="266177" cy="266894"/>
      </dsp:txXfrm>
    </dsp:sp>
    <dsp:sp modelId="{FCB219F6-AE07-534B-81B0-7E43F32F6020}">
      <dsp:nvSpPr>
        <dsp:cNvPr id="0" name=""/>
        <dsp:cNvSpPr/>
      </dsp:nvSpPr>
      <dsp:spPr>
        <a:xfrm>
          <a:off x="5013972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“Control center” conducts social screening, chart overview, and makes final decision on eligibility</a:t>
          </a:r>
        </a:p>
      </dsp:txBody>
      <dsp:txXfrm>
        <a:off x="5048401" y="1013458"/>
        <a:ext cx="1724790" cy="1106647"/>
      </dsp:txXfrm>
    </dsp:sp>
    <dsp:sp modelId="{BB2CC0EC-418F-6348-9BEA-00689935F2DD}">
      <dsp:nvSpPr>
        <dsp:cNvPr id="0" name=""/>
        <dsp:cNvSpPr/>
      </dsp:nvSpPr>
      <dsp:spPr>
        <a:xfrm>
          <a:off x="6986985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986985" y="1433334"/>
        <a:ext cx="266177" cy="266894"/>
      </dsp:txXfrm>
    </dsp:sp>
    <dsp:sp modelId="{609E6461-A411-CC47-9A47-8121B67F95F9}">
      <dsp:nvSpPr>
        <dsp:cNvPr id="0" name=""/>
        <dsp:cNvSpPr/>
      </dsp:nvSpPr>
      <dsp:spPr>
        <a:xfrm>
          <a:off x="7525079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eligible, Mobile Integrated Healthcare providers are contacted to begin scheduling and logistics</a:t>
          </a:r>
        </a:p>
      </dsp:txBody>
      <dsp:txXfrm>
        <a:off x="7559508" y="1013458"/>
        <a:ext cx="1724790" cy="110664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ED518-4DAA-A241-A26A-9EF56A8DC8F3}">
      <dsp:nvSpPr>
        <dsp:cNvPr id="0" name=""/>
        <dsp:cNvSpPr/>
      </dsp:nvSpPr>
      <dsp:spPr>
        <a:xfrm>
          <a:off x="4600" y="1034154"/>
          <a:ext cx="1836946" cy="1065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 arrives at Emergency Department</a:t>
          </a:r>
        </a:p>
      </dsp:txBody>
      <dsp:txXfrm>
        <a:off x="35800" y="1065354"/>
        <a:ext cx="1774546" cy="1002854"/>
      </dsp:txXfrm>
    </dsp:sp>
    <dsp:sp modelId="{A016A2A6-8ABD-164A-970C-EB26FAEC25FD}">
      <dsp:nvSpPr>
        <dsp:cNvPr id="0" name=""/>
        <dsp:cNvSpPr/>
      </dsp:nvSpPr>
      <dsp:spPr>
        <a:xfrm>
          <a:off x="2020911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20911" y="1433334"/>
        <a:ext cx="266177" cy="266894"/>
      </dsp:txXfrm>
    </dsp:sp>
    <dsp:sp modelId="{773F32DE-4B3B-C940-B00F-767AA332AA6B}">
      <dsp:nvSpPr>
        <dsp:cNvPr id="0" name=""/>
        <dsp:cNvSpPr/>
      </dsp:nvSpPr>
      <dsp:spPr>
        <a:xfrm>
          <a:off x="2559006" y="1116116"/>
          <a:ext cx="1737506" cy="901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Physician sends referral to respective “control center”</a:t>
          </a:r>
        </a:p>
      </dsp:txBody>
      <dsp:txXfrm>
        <a:off x="2585405" y="1142515"/>
        <a:ext cx="1684708" cy="848532"/>
      </dsp:txXfrm>
    </dsp:sp>
    <dsp:sp modelId="{D247B33A-5E5D-D745-A2EC-4647E9526975}">
      <dsp:nvSpPr>
        <dsp:cNvPr id="0" name=""/>
        <dsp:cNvSpPr/>
      </dsp:nvSpPr>
      <dsp:spPr>
        <a:xfrm>
          <a:off x="4475877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475877" y="1433334"/>
        <a:ext cx="266177" cy="266894"/>
      </dsp:txXfrm>
    </dsp:sp>
    <dsp:sp modelId="{FCB219F6-AE07-534B-81B0-7E43F32F6020}">
      <dsp:nvSpPr>
        <dsp:cNvPr id="0" name=""/>
        <dsp:cNvSpPr/>
      </dsp:nvSpPr>
      <dsp:spPr>
        <a:xfrm>
          <a:off x="5013972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“Control center” conducts social screening, chart overview, and makes final decision on eligibility</a:t>
          </a:r>
        </a:p>
      </dsp:txBody>
      <dsp:txXfrm>
        <a:off x="5048401" y="1013458"/>
        <a:ext cx="1724790" cy="1106647"/>
      </dsp:txXfrm>
    </dsp:sp>
    <dsp:sp modelId="{BB2CC0EC-418F-6348-9BEA-00689935F2DD}">
      <dsp:nvSpPr>
        <dsp:cNvPr id="0" name=""/>
        <dsp:cNvSpPr/>
      </dsp:nvSpPr>
      <dsp:spPr>
        <a:xfrm>
          <a:off x="6986985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986985" y="1433334"/>
        <a:ext cx="266177" cy="266894"/>
      </dsp:txXfrm>
    </dsp:sp>
    <dsp:sp modelId="{609E6461-A411-CC47-9A47-8121B67F95F9}">
      <dsp:nvSpPr>
        <dsp:cNvPr id="0" name=""/>
        <dsp:cNvSpPr/>
      </dsp:nvSpPr>
      <dsp:spPr>
        <a:xfrm>
          <a:off x="7525079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eligible, Mobile Integrated Healthcare providers are contacted to begin scheduling and logistics</a:t>
          </a:r>
        </a:p>
      </dsp:txBody>
      <dsp:txXfrm>
        <a:off x="7559508" y="1013458"/>
        <a:ext cx="1724790" cy="110664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ED518-4DAA-A241-A26A-9EF56A8DC8F3}">
      <dsp:nvSpPr>
        <dsp:cNvPr id="0" name=""/>
        <dsp:cNvSpPr/>
      </dsp:nvSpPr>
      <dsp:spPr>
        <a:xfrm>
          <a:off x="4600" y="1034154"/>
          <a:ext cx="1836946" cy="1065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 arrives at Emergency Department</a:t>
          </a:r>
        </a:p>
      </dsp:txBody>
      <dsp:txXfrm>
        <a:off x="35800" y="1065354"/>
        <a:ext cx="1774546" cy="1002854"/>
      </dsp:txXfrm>
    </dsp:sp>
    <dsp:sp modelId="{A016A2A6-8ABD-164A-970C-EB26FAEC25FD}">
      <dsp:nvSpPr>
        <dsp:cNvPr id="0" name=""/>
        <dsp:cNvSpPr/>
      </dsp:nvSpPr>
      <dsp:spPr>
        <a:xfrm>
          <a:off x="2020911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20911" y="1433334"/>
        <a:ext cx="266177" cy="266894"/>
      </dsp:txXfrm>
    </dsp:sp>
    <dsp:sp modelId="{773F32DE-4B3B-C940-B00F-767AA332AA6B}">
      <dsp:nvSpPr>
        <dsp:cNvPr id="0" name=""/>
        <dsp:cNvSpPr/>
      </dsp:nvSpPr>
      <dsp:spPr>
        <a:xfrm>
          <a:off x="2559006" y="1116116"/>
          <a:ext cx="1737506" cy="901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Physician sends referral to respective “control center”</a:t>
          </a:r>
        </a:p>
      </dsp:txBody>
      <dsp:txXfrm>
        <a:off x="2585405" y="1142515"/>
        <a:ext cx="1684708" cy="848532"/>
      </dsp:txXfrm>
    </dsp:sp>
    <dsp:sp modelId="{D247B33A-5E5D-D745-A2EC-4647E9526975}">
      <dsp:nvSpPr>
        <dsp:cNvPr id="0" name=""/>
        <dsp:cNvSpPr/>
      </dsp:nvSpPr>
      <dsp:spPr>
        <a:xfrm>
          <a:off x="4475877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475877" y="1433334"/>
        <a:ext cx="266177" cy="266894"/>
      </dsp:txXfrm>
    </dsp:sp>
    <dsp:sp modelId="{FCB219F6-AE07-534B-81B0-7E43F32F6020}">
      <dsp:nvSpPr>
        <dsp:cNvPr id="0" name=""/>
        <dsp:cNvSpPr/>
      </dsp:nvSpPr>
      <dsp:spPr>
        <a:xfrm>
          <a:off x="5013972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“Control center” conducts social screening, chart overview, and makes final decision on eligibility</a:t>
          </a:r>
        </a:p>
      </dsp:txBody>
      <dsp:txXfrm>
        <a:off x="5048401" y="1013458"/>
        <a:ext cx="1724790" cy="1106647"/>
      </dsp:txXfrm>
    </dsp:sp>
    <dsp:sp modelId="{BB2CC0EC-418F-6348-9BEA-00689935F2DD}">
      <dsp:nvSpPr>
        <dsp:cNvPr id="0" name=""/>
        <dsp:cNvSpPr/>
      </dsp:nvSpPr>
      <dsp:spPr>
        <a:xfrm>
          <a:off x="6986985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986985" y="1433334"/>
        <a:ext cx="266177" cy="266894"/>
      </dsp:txXfrm>
    </dsp:sp>
    <dsp:sp modelId="{609E6461-A411-CC47-9A47-8121B67F95F9}">
      <dsp:nvSpPr>
        <dsp:cNvPr id="0" name=""/>
        <dsp:cNvSpPr/>
      </dsp:nvSpPr>
      <dsp:spPr>
        <a:xfrm>
          <a:off x="7525079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eligible, Mobile Integrated Healthcare providers are contacted to begin scheduling and logistics</a:t>
          </a:r>
        </a:p>
      </dsp:txBody>
      <dsp:txXfrm>
        <a:off x="7559508" y="1013458"/>
        <a:ext cx="1724790" cy="110664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0ED518-4DAA-A241-A26A-9EF56A8DC8F3}">
      <dsp:nvSpPr>
        <dsp:cNvPr id="0" name=""/>
        <dsp:cNvSpPr/>
      </dsp:nvSpPr>
      <dsp:spPr>
        <a:xfrm>
          <a:off x="4600" y="1034154"/>
          <a:ext cx="1836946" cy="106525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Patient arrives at Emergency Department</a:t>
          </a:r>
        </a:p>
      </dsp:txBody>
      <dsp:txXfrm>
        <a:off x="35800" y="1065354"/>
        <a:ext cx="1774546" cy="1002854"/>
      </dsp:txXfrm>
    </dsp:sp>
    <dsp:sp modelId="{A016A2A6-8ABD-164A-970C-EB26FAEC25FD}">
      <dsp:nvSpPr>
        <dsp:cNvPr id="0" name=""/>
        <dsp:cNvSpPr/>
      </dsp:nvSpPr>
      <dsp:spPr>
        <a:xfrm>
          <a:off x="2020911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2020911" y="1433334"/>
        <a:ext cx="266177" cy="266894"/>
      </dsp:txXfrm>
    </dsp:sp>
    <dsp:sp modelId="{773F32DE-4B3B-C940-B00F-767AA332AA6B}">
      <dsp:nvSpPr>
        <dsp:cNvPr id="0" name=""/>
        <dsp:cNvSpPr/>
      </dsp:nvSpPr>
      <dsp:spPr>
        <a:xfrm>
          <a:off x="2559006" y="1116116"/>
          <a:ext cx="1737506" cy="90133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ED Physician sends referral to respective “control center”</a:t>
          </a:r>
        </a:p>
      </dsp:txBody>
      <dsp:txXfrm>
        <a:off x="2585405" y="1142515"/>
        <a:ext cx="1684708" cy="848532"/>
      </dsp:txXfrm>
    </dsp:sp>
    <dsp:sp modelId="{D247B33A-5E5D-D745-A2EC-4647E9526975}">
      <dsp:nvSpPr>
        <dsp:cNvPr id="0" name=""/>
        <dsp:cNvSpPr/>
      </dsp:nvSpPr>
      <dsp:spPr>
        <a:xfrm>
          <a:off x="4475877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4475877" y="1433334"/>
        <a:ext cx="266177" cy="266894"/>
      </dsp:txXfrm>
    </dsp:sp>
    <dsp:sp modelId="{FCB219F6-AE07-534B-81B0-7E43F32F6020}">
      <dsp:nvSpPr>
        <dsp:cNvPr id="0" name=""/>
        <dsp:cNvSpPr/>
      </dsp:nvSpPr>
      <dsp:spPr>
        <a:xfrm>
          <a:off x="5013972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“Control center” conducts social screening, chart overview, and makes final decision on eligibility</a:t>
          </a:r>
        </a:p>
      </dsp:txBody>
      <dsp:txXfrm>
        <a:off x="5048401" y="1013458"/>
        <a:ext cx="1724790" cy="1106647"/>
      </dsp:txXfrm>
    </dsp:sp>
    <dsp:sp modelId="{BB2CC0EC-418F-6348-9BEA-00689935F2DD}">
      <dsp:nvSpPr>
        <dsp:cNvPr id="0" name=""/>
        <dsp:cNvSpPr/>
      </dsp:nvSpPr>
      <dsp:spPr>
        <a:xfrm>
          <a:off x="6986985" y="1344369"/>
          <a:ext cx="380253" cy="444824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000" kern="1200" dirty="0"/>
        </a:p>
      </dsp:txBody>
      <dsp:txXfrm>
        <a:off x="6986985" y="1433334"/>
        <a:ext cx="266177" cy="266894"/>
      </dsp:txXfrm>
    </dsp:sp>
    <dsp:sp modelId="{609E6461-A411-CC47-9A47-8121B67F95F9}">
      <dsp:nvSpPr>
        <dsp:cNvPr id="0" name=""/>
        <dsp:cNvSpPr/>
      </dsp:nvSpPr>
      <dsp:spPr>
        <a:xfrm>
          <a:off x="7525079" y="979029"/>
          <a:ext cx="1793648" cy="117550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If eligible, Mobile Integrated Healthcare providers are contacted to begin scheduling and logistics</a:t>
          </a:r>
        </a:p>
      </dsp:txBody>
      <dsp:txXfrm>
        <a:off x="7559508" y="1013458"/>
        <a:ext cx="1724790" cy="110664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99E6DA-C8D6-DB4D-8DB2-598200A71600}">
      <dsp:nvSpPr>
        <dsp:cNvPr id="0" name=""/>
        <dsp:cNvSpPr/>
      </dsp:nvSpPr>
      <dsp:spPr>
        <a:xfrm>
          <a:off x="8714" y="92418"/>
          <a:ext cx="2620189" cy="255923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Ambulance Transport Home </a:t>
          </a:r>
        </a:p>
      </dsp:txBody>
      <dsp:txXfrm>
        <a:off x="8714" y="92418"/>
        <a:ext cx="2620189" cy="1120045"/>
      </dsp:txXfrm>
    </dsp:sp>
    <dsp:sp modelId="{FE657C4E-8F8E-4F41-95C5-CB40C4BC0CC3}">
      <dsp:nvSpPr>
        <dsp:cNvPr id="0" name=""/>
        <dsp:cNvSpPr/>
      </dsp:nvSpPr>
      <dsp:spPr>
        <a:xfrm>
          <a:off x="460308" y="1267902"/>
          <a:ext cx="2610788" cy="206633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BLS ambulance brings patient home to be admitted into Hospital at Home program.</a:t>
          </a:r>
        </a:p>
      </dsp:txBody>
      <dsp:txXfrm>
        <a:off x="520829" y="1328423"/>
        <a:ext cx="2489746" cy="1945295"/>
      </dsp:txXfrm>
    </dsp:sp>
    <dsp:sp modelId="{99D7EE48-5F5D-AD4D-ADF5-4254B2531F53}">
      <dsp:nvSpPr>
        <dsp:cNvPr id="0" name=""/>
        <dsp:cNvSpPr/>
      </dsp:nvSpPr>
      <dsp:spPr>
        <a:xfrm rot="21482544">
          <a:off x="2992780" y="281944"/>
          <a:ext cx="772345" cy="600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2992833" y="405051"/>
        <a:ext cx="592297" cy="360097"/>
      </dsp:txXfrm>
    </dsp:sp>
    <dsp:sp modelId="{0E613060-3D09-704D-900B-CAC03A764D16}">
      <dsp:nvSpPr>
        <dsp:cNvPr id="0" name=""/>
        <dsp:cNvSpPr/>
      </dsp:nvSpPr>
      <dsp:spPr>
        <a:xfrm>
          <a:off x="4085309" y="0"/>
          <a:ext cx="2656275" cy="234200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MIH Paramedic meets patient and crew at residence</a:t>
          </a:r>
        </a:p>
      </dsp:txBody>
      <dsp:txXfrm>
        <a:off x="4085309" y="0"/>
        <a:ext cx="2656275" cy="1024972"/>
      </dsp:txXfrm>
    </dsp:sp>
    <dsp:sp modelId="{304053B2-8291-BC4E-95A7-93F8EBC24FB3}">
      <dsp:nvSpPr>
        <dsp:cNvPr id="0" name=""/>
        <dsp:cNvSpPr/>
      </dsp:nvSpPr>
      <dsp:spPr>
        <a:xfrm>
          <a:off x="4532793" y="1154026"/>
          <a:ext cx="2705282" cy="1838291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Paramedic’s initial responsibilities include setting up telehealth equipment and patient education</a:t>
          </a:r>
        </a:p>
      </dsp:txBody>
      <dsp:txXfrm>
        <a:off x="4586635" y="1207868"/>
        <a:ext cx="2597598" cy="1730607"/>
      </dsp:txXfrm>
    </dsp:sp>
    <dsp:sp modelId="{8BFFF4B9-A138-B443-B422-48C3C8B2B3B8}">
      <dsp:nvSpPr>
        <dsp:cNvPr id="0" name=""/>
        <dsp:cNvSpPr/>
      </dsp:nvSpPr>
      <dsp:spPr>
        <a:xfrm rot="95000">
          <a:off x="7145026" y="265001"/>
          <a:ext cx="591602" cy="6001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500" kern="1200" dirty="0"/>
        </a:p>
      </dsp:txBody>
      <dsp:txXfrm>
        <a:off x="7145060" y="382581"/>
        <a:ext cx="414121" cy="360097"/>
      </dsp:txXfrm>
    </dsp:sp>
    <dsp:sp modelId="{83541538-FDCC-F940-B561-DF87B6096363}">
      <dsp:nvSpPr>
        <dsp:cNvPr id="0" name=""/>
        <dsp:cNvSpPr/>
      </dsp:nvSpPr>
      <dsp:spPr>
        <a:xfrm>
          <a:off x="7857389" y="0"/>
          <a:ext cx="2702365" cy="282139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After all clinical orders are complete, MIH Paramedic travels to next appointment</a:t>
          </a:r>
        </a:p>
      </dsp:txBody>
      <dsp:txXfrm>
        <a:off x="7857389" y="0"/>
        <a:ext cx="2702365" cy="1234779"/>
      </dsp:txXfrm>
    </dsp:sp>
    <dsp:sp modelId="{D0B614F6-3FE9-A341-933E-500B97F08DDD}">
      <dsp:nvSpPr>
        <dsp:cNvPr id="0" name=""/>
        <dsp:cNvSpPr/>
      </dsp:nvSpPr>
      <dsp:spPr>
        <a:xfrm>
          <a:off x="8475408" y="1342137"/>
          <a:ext cx="2581548" cy="21297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 dirty="0"/>
            <a:t>Formal/Verbal communication between our Paramedic and “control center” is constant!</a:t>
          </a:r>
        </a:p>
      </dsp:txBody>
      <dsp:txXfrm>
        <a:off x="8537787" y="1404516"/>
        <a:ext cx="2456790" cy="20050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/>
              <a:pPr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/>
              <a:t>2/2/22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/>
              <a:t>2/2/22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/>
              <a:t>2/2/22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/>
              <a:t>2/2/22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/>
              <a:t>2/2/22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/>
              <a:t>2/2/22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/>
              <a:t>2/2/22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/>
              <a:t>2/2/22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/>
              <a:t>2/2/22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/>
              <a:t>2/2/22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5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hyperlink" Target="mailto:Ccoward@nsmt.biz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AB3D1-8FCA-2043-BB8D-D53B3A3EE8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Hospital At Home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DA89CB-7A38-6E46-B911-DD85FB53A84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crash course</a:t>
            </a:r>
          </a:p>
        </p:txBody>
      </p:sp>
    </p:spTree>
    <p:extLst>
      <p:ext uri="{BB962C8B-B14F-4D97-AF65-F5344CB8AC3E}">
        <p14:creationId xmlns:p14="http://schemas.microsoft.com/office/powerpoint/2010/main" val="3447461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078F-985B-1245-A4BD-CEACE95B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at Home – Operating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0B729-73EE-F046-8009-02FF9F26C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708" y="2293382"/>
            <a:ext cx="8825659" cy="3416300"/>
          </a:xfrm>
        </p:spPr>
        <p:txBody>
          <a:bodyPr/>
          <a:lstStyle/>
          <a:p>
            <a:r>
              <a:rPr lang="en-US" b="1" dirty="0"/>
              <a:t>Acute Care at Home – Post ED Referral</a:t>
            </a:r>
          </a:p>
          <a:p>
            <a:pPr lvl="1"/>
            <a:r>
              <a:rPr lang="en-US" dirty="0"/>
              <a:t>Patient referred by ED physician into respective “Hospital at Home” program</a:t>
            </a:r>
          </a:p>
          <a:p>
            <a:pPr lvl="1"/>
            <a:r>
              <a:rPr lang="en-US" dirty="0"/>
              <a:t>Patient must meet certain criteria for Hospital at Home (examples</a:t>
            </a:r>
            <a:r>
              <a:rPr lang="en-US" dirty="0">
                <a:sym typeface="Wingdings" pitchFamily="2" charset="2"/>
              </a:rPr>
              <a:t>):</a:t>
            </a:r>
            <a:endParaRPr lang="en-US" dirty="0"/>
          </a:p>
          <a:p>
            <a:pPr lvl="2"/>
            <a:r>
              <a:rPr lang="en-US" dirty="0"/>
              <a:t>Is patient able to walk without assistance?</a:t>
            </a:r>
          </a:p>
          <a:p>
            <a:pPr lvl="2"/>
            <a:r>
              <a:rPr lang="en-US" dirty="0"/>
              <a:t>Is wi-fi access readily available at residence? </a:t>
            </a:r>
          </a:p>
          <a:p>
            <a:pPr lvl="2"/>
            <a:r>
              <a:rPr lang="en-US" dirty="0"/>
              <a:t>Will patient’s insurance cover the respective program?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C17A8C-AB62-474C-82B7-8A4AA7FA7B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61949366"/>
              </p:ext>
            </p:extLst>
          </p:nvPr>
        </p:nvGraphicFramePr>
        <p:xfrm>
          <a:off x="839244" y="3287210"/>
          <a:ext cx="9323328" cy="415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690617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078F-985B-1245-A4BD-CEACE95B5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at Home - Existing Model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70B729-73EE-F046-8009-02FF9F26C0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0708" y="2293382"/>
            <a:ext cx="8825659" cy="3416300"/>
          </a:xfrm>
        </p:spPr>
        <p:txBody>
          <a:bodyPr/>
          <a:lstStyle/>
          <a:p>
            <a:r>
              <a:rPr lang="en-US" b="1" dirty="0"/>
              <a:t>Acute Care at Home – Post ED Referral</a:t>
            </a:r>
          </a:p>
          <a:p>
            <a:pPr lvl="1"/>
            <a:r>
              <a:rPr lang="en-US" dirty="0"/>
              <a:t>Patient referred by ED physician into respective “Hospital at Home” program</a:t>
            </a:r>
          </a:p>
          <a:p>
            <a:pPr lvl="1"/>
            <a:r>
              <a:rPr lang="en-US" dirty="0"/>
              <a:t>Patient must meet certain criteria for Hospital at Home (examples</a:t>
            </a:r>
            <a:r>
              <a:rPr lang="en-US" dirty="0">
                <a:sym typeface="Wingdings" pitchFamily="2" charset="2"/>
              </a:rPr>
              <a:t>):</a:t>
            </a:r>
            <a:endParaRPr lang="en-US" dirty="0"/>
          </a:p>
          <a:p>
            <a:pPr lvl="2"/>
            <a:r>
              <a:rPr lang="en-US" dirty="0"/>
              <a:t>Is patient able to walk without assistance?</a:t>
            </a:r>
          </a:p>
          <a:p>
            <a:pPr lvl="2"/>
            <a:r>
              <a:rPr lang="en-US" dirty="0"/>
              <a:t>Is wi-fi access readily available at residence? </a:t>
            </a:r>
          </a:p>
          <a:p>
            <a:pPr lvl="2"/>
            <a:r>
              <a:rPr lang="en-US" dirty="0"/>
              <a:t>Will patient’s insurance cover the respective program? 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C17A8C-AB62-474C-82B7-8A4AA7FA7BD0}"/>
              </a:ext>
            </a:extLst>
          </p:cNvPr>
          <p:cNvGraphicFramePr/>
          <p:nvPr/>
        </p:nvGraphicFramePr>
        <p:xfrm>
          <a:off x="839244" y="3287210"/>
          <a:ext cx="9323328" cy="41504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0BAC4C70-BA95-B84E-9522-58D5C0E1173E}"/>
              </a:ext>
            </a:extLst>
          </p:cNvPr>
          <p:cNvSpPr/>
          <p:nvPr/>
        </p:nvSpPr>
        <p:spPr>
          <a:xfrm>
            <a:off x="9757458" y="4352081"/>
            <a:ext cx="810228" cy="68290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59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078F-985B-1245-A4BD-CEACE95B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25" y="1056471"/>
            <a:ext cx="8761413" cy="706964"/>
          </a:xfrm>
        </p:spPr>
        <p:txBody>
          <a:bodyPr/>
          <a:lstStyle/>
          <a:p>
            <a:r>
              <a:rPr lang="en-US" dirty="0"/>
              <a:t>Hospital at Home - Existing Model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C17A8C-AB62-474C-82B7-8A4AA7FA7B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60676870"/>
              </p:ext>
            </p:extLst>
          </p:nvPr>
        </p:nvGraphicFramePr>
        <p:xfrm>
          <a:off x="782967" y="1409953"/>
          <a:ext cx="9323328" cy="313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0BAC4C70-BA95-B84E-9522-58D5C0E1173E}"/>
              </a:ext>
            </a:extLst>
          </p:cNvPr>
          <p:cNvSpPr/>
          <p:nvPr/>
        </p:nvSpPr>
        <p:spPr>
          <a:xfrm>
            <a:off x="9825338" y="2129115"/>
            <a:ext cx="810228" cy="682907"/>
          </a:xfrm>
          <a:prstGeom prst="star5">
            <a:avLst>
              <a:gd name="adj" fmla="val 2369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1CC77B-FE42-594B-A345-0A5D2D460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942" y="4097544"/>
            <a:ext cx="7653380" cy="2020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b="1" dirty="0"/>
              <a:t>Who Makes Up The ”Control Center”?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/>
              <a:t>Case Managers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Service Coordinators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Telehealth RNs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Telehealth MDs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Health System Day-to-Day Managers</a:t>
            </a:r>
          </a:p>
        </p:txBody>
      </p:sp>
    </p:spTree>
    <p:extLst>
      <p:ext uri="{BB962C8B-B14F-4D97-AF65-F5344CB8AC3E}">
        <p14:creationId xmlns:p14="http://schemas.microsoft.com/office/powerpoint/2010/main" val="5998508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078F-985B-1245-A4BD-CEACE95B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25" y="1056471"/>
            <a:ext cx="8761413" cy="706964"/>
          </a:xfrm>
        </p:spPr>
        <p:txBody>
          <a:bodyPr/>
          <a:lstStyle/>
          <a:p>
            <a:r>
              <a:rPr lang="en-US" dirty="0"/>
              <a:t>Hospital at Home - Existing Model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C17A8C-AB62-474C-82B7-8A4AA7FA7BD0}"/>
              </a:ext>
            </a:extLst>
          </p:cNvPr>
          <p:cNvGraphicFramePr/>
          <p:nvPr/>
        </p:nvGraphicFramePr>
        <p:xfrm>
          <a:off x="782967" y="1409953"/>
          <a:ext cx="9323328" cy="313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0BAC4C70-BA95-B84E-9522-58D5C0E1173E}"/>
              </a:ext>
            </a:extLst>
          </p:cNvPr>
          <p:cNvSpPr/>
          <p:nvPr/>
        </p:nvSpPr>
        <p:spPr>
          <a:xfrm>
            <a:off x="9825338" y="2129115"/>
            <a:ext cx="810228" cy="682907"/>
          </a:xfrm>
          <a:prstGeom prst="star5">
            <a:avLst>
              <a:gd name="adj" fmla="val 2369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1CC77B-FE42-594B-A345-0A5D2D460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942" y="4097544"/>
            <a:ext cx="7653380" cy="2020666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800" b="1" dirty="0"/>
              <a:t>Who</a:t>
            </a:r>
            <a:r>
              <a:rPr lang="en-US" sz="2400" b="1" dirty="0"/>
              <a:t> Makes Up The ”Control Center”?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Case Managers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Service Coordinators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Telehealth RNs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Telehealth MDs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Health System Day-to-Day Managers</a:t>
            </a:r>
          </a:p>
        </p:txBody>
      </p:sp>
    </p:spTree>
    <p:extLst>
      <p:ext uri="{BB962C8B-B14F-4D97-AF65-F5344CB8AC3E}">
        <p14:creationId xmlns:p14="http://schemas.microsoft.com/office/powerpoint/2010/main" val="3210370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078F-985B-1245-A4BD-CEACE95B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25" y="1056471"/>
            <a:ext cx="8761413" cy="706964"/>
          </a:xfrm>
        </p:spPr>
        <p:txBody>
          <a:bodyPr/>
          <a:lstStyle/>
          <a:p>
            <a:r>
              <a:rPr lang="en-US" dirty="0"/>
              <a:t>Hospital at Home - Existing Model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C17A8C-AB62-474C-82B7-8A4AA7FA7BD0}"/>
              </a:ext>
            </a:extLst>
          </p:cNvPr>
          <p:cNvGraphicFramePr/>
          <p:nvPr/>
        </p:nvGraphicFramePr>
        <p:xfrm>
          <a:off x="782967" y="1409953"/>
          <a:ext cx="9323328" cy="313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0BAC4C70-BA95-B84E-9522-58D5C0E1173E}"/>
              </a:ext>
            </a:extLst>
          </p:cNvPr>
          <p:cNvSpPr/>
          <p:nvPr/>
        </p:nvSpPr>
        <p:spPr>
          <a:xfrm>
            <a:off x="9825338" y="2129115"/>
            <a:ext cx="810228" cy="682907"/>
          </a:xfrm>
          <a:prstGeom prst="star5">
            <a:avLst>
              <a:gd name="adj" fmla="val 2369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1CC77B-FE42-594B-A345-0A5D2D460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942" y="4097544"/>
            <a:ext cx="7653380" cy="2020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Who Makes Up The ”Control Center”?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/>
              <a:t>Case Managers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/>
              <a:t>Service Coordinators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/>
              <a:t>Telehealth RNs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/>
              <a:t>Telehealth MDs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dirty="0"/>
              <a:t>Health System Day-to-Day Managers</a:t>
            </a:r>
          </a:p>
        </p:txBody>
      </p:sp>
    </p:spTree>
    <p:extLst>
      <p:ext uri="{BB962C8B-B14F-4D97-AF65-F5344CB8AC3E}">
        <p14:creationId xmlns:p14="http://schemas.microsoft.com/office/powerpoint/2010/main" val="3081287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078F-985B-1245-A4BD-CEACE95B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25" y="1056471"/>
            <a:ext cx="8761413" cy="706964"/>
          </a:xfrm>
        </p:spPr>
        <p:txBody>
          <a:bodyPr/>
          <a:lstStyle/>
          <a:p>
            <a:r>
              <a:rPr lang="en-US" dirty="0"/>
              <a:t>Hospital at Home - Existing Model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C17A8C-AB62-474C-82B7-8A4AA7FA7BD0}"/>
              </a:ext>
            </a:extLst>
          </p:cNvPr>
          <p:cNvGraphicFramePr/>
          <p:nvPr/>
        </p:nvGraphicFramePr>
        <p:xfrm>
          <a:off x="782967" y="1409953"/>
          <a:ext cx="9323328" cy="313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0BAC4C70-BA95-B84E-9522-58D5C0E1173E}"/>
              </a:ext>
            </a:extLst>
          </p:cNvPr>
          <p:cNvSpPr/>
          <p:nvPr/>
        </p:nvSpPr>
        <p:spPr>
          <a:xfrm>
            <a:off x="9825338" y="2129115"/>
            <a:ext cx="810228" cy="682907"/>
          </a:xfrm>
          <a:prstGeom prst="star5">
            <a:avLst>
              <a:gd name="adj" fmla="val 2369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1CC77B-FE42-594B-A345-0A5D2D460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942" y="4097544"/>
            <a:ext cx="7653380" cy="2020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Who Makes Up The ”Control Center”?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Case Managers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Service Coordinators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Telehealth RNs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Telehealth MDs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Health System Day-to-Day Managers</a:t>
            </a:r>
          </a:p>
        </p:txBody>
      </p:sp>
    </p:spTree>
    <p:extLst>
      <p:ext uri="{BB962C8B-B14F-4D97-AF65-F5344CB8AC3E}">
        <p14:creationId xmlns:p14="http://schemas.microsoft.com/office/powerpoint/2010/main" val="11921801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7078F-985B-1245-A4BD-CEACE95B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925" y="1056471"/>
            <a:ext cx="8761413" cy="706964"/>
          </a:xfrm>
        </p:spPr>
        <p:txBody>
          <a:bodyPr/>
          <a:lstStyle/>
          <a:p>
            <a:r>
              <a:rPr lang="en-US" dirty="0"/>
              <a:t>Hospital at Home - Existing Model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0C17A8C-AB62-474C-82B7-8A4AA7FA7BD0}"/>
              </a:ext>
            </a:extLst>
          </p:cNvPr>
          <p:cNvGraphicFramePr/>
          <p:nvPr/>
        </p:nvGraphicFramePr>
        <p:xfrm>
          <a:off x="782967" y="1409953"/>
          <a:ext cx="9323328" cy="31335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0BAC4C70-BA95-B84E-9522-58D5C0E1173E}"/>
              </a:ext>
            </a:extLst>
          </p:cNvPr>
          <p:cNvSpPr/>
          <p:nvPr/>
        </p:nvSpPr>
        <p:spPr>
          <a:xfrm>
            <a:off x="9825338" y="2129115"/>
            <a:ext cx="810228" cy="682907"/>
          </a:xfrm>
          <a:prstGeom prst="star5">
            <a:avLst>
              <a:gd name="adj" fmla="val 23697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41CC77B-FE42-594B-A345-0A5D2D4609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17942" y="4097544"/>
            <a:ext cx="7653380" cy="202066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Who Makes Up The ”Control Center”?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Case Managers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Service Coordinators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Telehealth RNs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Telehealth MDs</a:t>
            </a:r>
          </a:p>
          <a:p>
            <a:pPr algn="ctr">
              <a:spcBef>
                <a:spcPts val="0"/>
              </a:spcBef>
              <a:buFont typeface="Wingdings" pitchFamily="2" charset="2"/>
              <a:buChar char="v"/>
            </a:pPr>
            <a:r>
              <a:rPr lang="en-US" sz="2000" b="1" dirty="0"/>
              <a:t>Health System Day-to-Day Managers</a:t>
            </a:r>
          </a:p>
        </p:txBody>
      </p:sp>
    </p:spTree>
    <p:extLst>
      <p:ext uri="{BB962C8B-B14F-4D97-AF65-F5344CB8AC3E}">
        <p14:creationId xmlns:p14="http://schemas.microsoft.com/office/powerpoint/2010/main" val="462014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5040B8-0C77-894A-9B56-3097C8BFC7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/>
              <a:t>Implementation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F0736A-C4B2-8B44-83BB-F52D4D10AB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3170" y="2568776"/>
            <a:ext cx="8825659" cy="34163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/>
              <a:t>Ready. Set. Let’s Go.</a:t>
            </a:r>
          </a:p>
        </p:txBody>
      </p:sp>
      <p:pic>
        <p:nvPicPr>
          <p:cNvPr id="5" name="Picture 4" descr="A picture containing toy&#10;&#10;Description automatically generated">
            <a:extLst>
              <a:ext uri="{FF2B5EF4-FFF2-40B4-BE49-F238E27FC236}">
                <a16:creationId xmlns:a16="http://schemas.microsoft.com/office/drawing/2014/main" id="{75BA7F55-2B7A-BC47-948E-AB226E27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6901" y="3709766"/>
            <a:ext cx="4965700" cy="287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7338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State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289737" cy="34163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Know your state’s respective ruling on “alternative setting” practices for Paramedics and other advanced practice resources</a:t>
            </a:r>
            <a:endParaRPr lang="en-US" b="1" dirty="0"/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3D69EA-5A49-744C-B13A-D5C11D5D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488" y="2775951"/>
            <a:ext cx="428973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50737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State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289737" cy="34163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Know your state’s respective ruling on “alternative setting” practices for Paramedics and other advanced practice resources</a:t>
            </a:r>
            <a:endParaRPr lang="en-US" b="1" dirty="0"/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3D69EA-5A49-744C-B13A-D5C11D5D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9488" y="2775951"/>
            <a:ext cx="428973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1F8E8-2563-1E43-89E1-E72266C5E94F}"/>
              </a:ext>
            </a:extLst>
          </p:cNvPr>
          <p:cNvSpPr txBox="1"/>
          <p:nvPr/>
        </p:nvSpPr>
        <p:spPr>
          <a:xfrm rot="21228127">
            <a:off x="277745" y="5303620"/>
            <a:ext cx="287535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Are Paramedics currently legally able to utilize their clinical skills in private residences in your state?</a:t>
            </a:r>
          </a:p>
        </p:txBody>
      </p:sp>
    </p:spTree>
    <p:extLst>
      <p:ext uri="{BB962C8B-B14F-4D97-AF65-F5344CB8AC3E}">
        <p14:creationId xmlns:p14="http://schemas.microsoft.com/office/powerpoint/2010/main" val="2582062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E816-D274-5E48-8F50-62C09552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F416-364D-F143-9808-297F5AD7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Bachelors, Business Administration (East Carolina University 2012’)</a:t>
            </a:r>
          </a:p>
          <a:p>
            <a:pPr lvl="1"/>
            <a:r>
              <a:rPr lang="en-US" dirty="0"/>
              <a:t>Concentration : Marketing</a:t>
            </a:r>
          </a:p>
        </p:txBody>
      </p:sp>
    </p:spTree>
    <p:extLst>
      <p:ext uri="{BB962C8B-B14F-4D97-AF65-F5344CB8AC3E}">
        <p14:creationId xmlns:p14="http://schemas.microsoft.com/office/powerpoint/2010/main" val="3138678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State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289737" cy="34163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Know your state’s respective ruling on “alternative setting” practices for Paramedics and other advanced practice resources</a:t>
            </a:r>
            <a:endParaRPr lang="en-US" b="1" dirty="0"/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3D69EA-5A49-744C-B13A-D5C11D5D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074" y="2778068"/>
            <a:ext cx="428973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1F8E8-2563-1E43-89E1-E72266C5E94F}"/>
              </a:ext>
            </a:extLst>
          </p:cNvPr>
          <p:cNvSpPr txBox="1"/>
          <p:nvPr/>
        </p:nvSpPr>
        <p:spPr>
          <a:xfrm rot="21228127">
            <a:off x="36503" y="5604302"/>
            <a:ext cx="285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Are Paramedics currently legally able to utilize their skills in private residences?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A09EF-3CC4-0048-B7BB-F3AC781E41EF}"/>
              </a:ext>
            </a:extLst>
          </p:cNvPr>
          <p:cNvSpPr txBox="1"/>
          <p:nvPr/>
        </p:nvSpPr>
        <p:spPr>
          <a:xfrm rot="377976">
            <a:off x="2973839" y="5071758"/>
            <a:ext cx="290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Would clinical decision- making fall under your Medical Director? </a:t>
            </a:r>
          </a:p>
        </p:txBody>
      </p:sp>
    </p:spTree>
    <p:extLst>
      <p:ext uri="{BB962C8B-B14F-4D97-AF65-F5344CB8AC3E}">
        <p14:creationId xmlns:p14="http://schemas.microsoft.com/office/powerpoint/2010/main" val="42052742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State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289737" cy="34163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Know your state’s respective ruling on “alternative setting” practices for Paramedics and other advanced practice resources</a:t>
            </a:r>
            <a:endParaRPr lang="en-US" b="1" dirty="0"/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3D69EA-5A49-744C-B13A-D5C11D5D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074" y="2778068"/>
            <a:ext cx="428973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1F8E8-2563-1E43-89E1-E72266C5E94F}"/>
              </a:ext>
            </a:extLst>
          </p:cNvPr>
          <p:cNvSpPr txBox="1"/>
          <p:nvPr/>
        </p:nvSpPr>
        <p:spPr>
          <a:xfrm rot="21228127">
            <a:off x="36503" y="5604302"/>
            <a:ext cx="285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Are Paramedics currently legally able to utilize their skills in private residences?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A09EF-3CC4-0048-B7BB-F3AC781E41EF}"/>
              </a:ext>
            </a:extLst>
          </p:cNvPr>
          <p:cNvSpPr txBox="1"/>
          <p:nvPr/>
        </p:nvSpPr>
        <p:spPr>
          <a:xfrm rot="377976">
            <a:off x="3093942" y="5153328"/>
            <a:ext cx="290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Would clinical decision- making fall under your Medical Director?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6802-4B43-E94E-909D-9BBB3CFC8128}"/>
              </a:ext>
            </a:extLst>
          </p:cNvPr>
          <p:cNvSpPr txBox="1"/>
          <p:nvPr/>
        </p:nvSpPr>
        <p:spPr>
          <a:xfrm>
            <a:off x="4907666" y="6233262"/>
            <a:ext cx="586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… or under your health system’s Medical Director?</a:t>
            </a:r>
          </a:p>
        </p:txBody>
      </p:sp>
    </p:spTree>
    <p:extLst>
      <p:ext uri="{BB962C8B-B14F-4D97-AF65-F5344CB8AC3E}">
        <p14:creationId xmlns:p14="http://schemas.microsoft.com/office/powerpoint/2010/main" val="8931956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State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4289737" cy="3416300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Know your state’s respective ruling on “alternative setting” practices for Paramedics and other advanced practice resources</a:t>
            </a:r>
            <a:endParaRPr lang="en-US" b="1" dirty="0"/>
          </a:p>
          <a:p>
            <a:pPr marL="0" indent="0">
              <a:buNone/>
            </a:pPr>
            <a:br>
              <a:rPr lang="en-US" sz="1600" dirty="0"/>
            </a:br>
            <a:endParaRPr lang="en-US" sz="1600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283D69EA-5A49-744C-B13A-D5C11D5D0F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1074" y="2778068"/>
            <a:ext cx="4289738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A1F8E8-2563-1E43-89E1-E72266C5E94F}"/>
              </a:ext>
            </a:extLst>
          </p:cNvPr>
          <p:cNvSpPr txBox="1"/>
          <p:nvPr/>
        </p:nvSpPr>
        <p:spPr>
          <a:xfrm rot="21228127">
            <a:off x="36503" y="5604302"/>
            <a:ext cx="28589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6">
                    <a:lumMod val="75000"/>
                  </a:schemeClr>
                </a:solidFill>
              </a:rPr>
              <a:t>Are Paramedics currently legally able to utilize their skills in private residences?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A09EF-3CC4-0048-B7BB-F3AC781E41EF}"/>
              </a:ext>
            </a:extLst>
          </p:cNvPr>
          <p:cNvSpPr txBox="1"/>
          <p:nvPr/>
        </p:nvSpPr>
        <p:spPr>
          <a:xfrm rot="377976">
            <a:off x="3173243" y="5153327"/>
            <a:ext cx="29052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Would clinical decision- making fall your Medical Director?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CA6802-4B43-E94E-909D-9BBB3CFC8128}"/>
              </a:ext>
            </a:extLst>
          </p:cNvPr>
          <p:cNvSpPr txBox="1"/>
          <p:nvPr/>
        </p:nvSpPr>
        <p:spPr>
          <a:xfrm>
            <a:off x="4907666" y="6233262"/>
            <a:ext cx="586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… or under the health system’s Medical Director?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AC497E-F3B9-5A4A-B93C-E5EF9F6810D1}"/>
              </a:ext>
            </a:extLst>
          </p:cNvPr>
          <p:cNvSpPr txBox="1"/>
          <p:nvPr/>
        </p:nvSpPr>
        <p:spPr>
          <a:xfrm rot="21440616">
            <a:off x="281100" y="2399008"/>
            <a:ext cx="5767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4">
                    <a:lumMod val="75000"/>
                  </a:schemeClr>
                </a:solidFill>
              </a:rPr>
              <a:t>Are they able to practice to their full scope?</a:t>
            </a:r>
          </a:p>
        </p:txBody>
      </p:sp>
    </p:spTree>
    <p:extLst>
      <p:ext uri="{BB962C8B-B14F-4D97-AF65-F5344CB8AC3E}">
        <p14:creationId xmlns:p14="http://schemas.microsoft.com/office/powerpoint/2010/main" val="22423731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– State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/>
              <a:t>North Carolina – Emergency Medical Services and Trauma Rules</a:t>
            </a:r>
          </a:p>
          <a:p>
            <a:pPr marL="0" indent="0" algn="ctr">
              <a:buNone/>
            </a:pPr>
            <a:r>
              <a:rPr lang="en-US" b="1" dirty="0"/>
              <a:t>10A NCAC 13P .0506       PRACTICE SETTINGS FOR EMS PERSONNEL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dirty="0"/>
              <a:t>“ Individuals functioning in an *alternative practice setting* …… that are not affiliated with an EMS system shall..”  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704A695-EFC9-C841-914C-24BD9772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394" y="4810124"/>
            <a:ext cx="2722627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474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– State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468032"/>
            <a:ext cx="8825659" cy="341630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2000" b="1" dirty="0"/>
              <a:t>North Carolina – Emergency Medical Services and Trauma Rules</a:t>
            </a:r>
          </a:p>
          <a:p>
            <a:pPr marL="0" indent="0" algn="ctr">
              <a:buNone/>
            </a:pPr>
            <a:r>
              <a:rPr lang="en-US" b="1" dirty="0"/>
              <a:t>10A NCAC 13P .0506       PRACTICE SETTINGS FOR EMS PERSONNEL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dirty="0"/>
              <a:t>“ Individuals functioning in an alternative practice setting …… that are not affiliated with an EMS system shall..”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b="1" dirty="0"/>
              <a:t>1) Be under the medical oversight of a physician licensed by the North Carolina Medical Board that is associated with the practice setting where the individual will function; and</a:t>
            </a:r>
          </a:p>
          <a:p>
            <a:pPr marL="0" indent="0">
              <a:buNone/>
            </a:pP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704A695-EFC9-C841-914C-24BD9772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7394" y="4810124"/>
            <a:ext cx="2722627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839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– State Compliance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885" y="2468031"/>
            <a:ext cx="8825659" cy="3416300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2100" b="1" dirty="0"/>
              <a:t>North Carolina – Emergency Medical Services and Trauma Rules</a:t>
            </a:r>
          </a:p>
          <a:p>
            <a:pPr marL="0" indent="0" algn="ctr">
              <a:buNone/>
            </a:pPr>
            <a:r>
              <a:rPr lang="en-US" sz="1900" b="1" dirty="0"/>
              <a:t>10A NCAC 13P .0506       PRACTICE SETTINGS FOR EMS PERSONNEL</a:t>
            </a:r>
          </a:p>
          <a:p>
            <a:pPr marL="0" indent="0" algn="ctr">
              <a:buNone/>
            </a:pPr>
            <a:endParaRPr lang="en-US" b="1" dirty="0"/>
          </a:p>
          <a:p>
            <a:pPr marL="0" indent="0" algn="ctr">
              <a:buNone/>
            </a:pPr>
            <a:r>
              <a:rPr lang="en-US" dirty="0"/>
              <a:t>“ Individuals functioning in an alternative practice setting …… that are not affiliated with an EMS system shall..”  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1) Be under the medical oversight of a physician licensed by the North Carolina Medical Board that is associated with the practice setting where the individual will function; and</a:t>
            </a:r>
            <a:br>
              <a:rPr lang="en-US" b="1" dirty="0"/>
            </a:br>
            <a:r>
              <a:rPr lang="en-US" b="1" dirty="0"/>
              <a:t>2) </a:t>
            </a:r>
            <a:r>
              <a:rPr lang="en-US" sz="2100" b="1" dirty="0"/>
              <a:t>Be restricted to performing within the scope of practice as defined by the North Carolina Medical Board pursuant to G.S. 143-514 for the individual's level of EMS credential.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704A695-EFC9-C841-914C-24BD97722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8729" y="4938975"/>
            <a:ext cx="2722627" cy="1890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7034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E616D51-3B53-504D-A225-9A7D34D21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13" r="-1" b="-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5061" y="1241266"/>
            <a:ext cx="5428551" cy="438403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5000" dirty="0"/>
              <a:t>Implementation</a:t>
            </a:r>
            <a:br>
              <a:rPr lang="en-US" sz="5000" dirty="0"/>
            </a:br>
            <a:br>
              <a:rPr lang="en-US" sz="5000" dirty="0"/>
            </a:br>
            <a:br>
              <a:rPr lang="en-US" sz="5000" dirty="0"/>
            </a:br>
            <a:r>
              <a:rPr lang="en-US" sz="4400" dirty="0"/>
              <a:t>The Health System</a:t>
            </a:r>
            <a:br>
              <a:rPr lang="en-US" sz="5000" dirty="0"/>
            </a:br>
            <a:r>
              <a:rPr lang="en-US" sz="2700" dirty="0"/>
              <a:t> (from the MIH provider’s view)</a:t>
            </a:r>
            <a:endParaRPr lang="en-US" sz="50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21479396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E616D51-3B53-504D-A225-9A7D34D21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13" r="-1" b="-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59" y="1438037"/>
            <a:ext cx="6991108" cy="1814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Health System can be any     of the following: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86499-9063-0E4D-89F2-53162749D1A6}"/>
              </a:ext>
            </a:extLst>
          </p:cNvPr>
          <p:cNvSpPr txBox="1"/>
          <p:nvPr/>
        </p:nvSpPr>
        <p:spPr>
          <a:xfrm>
            <a:off x="5856790" y="3009418"/>
            <a:ext cx="555584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Hospital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Single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Physicians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Private Decentralized Health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Secondary Care Management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Primary Care conglomerate</a:t>
            </a:r>
          </a:p>
        </p:txBody>
      </p:sp>
    </p:spTree>
    <p:extLst>
      <p:ext uri="{BB962C8B-B14F-4D97-AF65-F5344CB8AC3E}">
        <p14:creationId xmlns:p14="http://schemas.microsoft.com/office/powerpoint/2010/main" val="28359647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E616D51-3B53-504D-A225-9A7D34D21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13" r="-1" b="-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59" y="1438037"/>
            <a:ext cx="6991108" cy="1814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Health System can be any     of the following: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86499-9063-0E4D-89F2-53162749D1A6}"/>
              </a:ext>
            </a:extLst>
          </p:cNvPr>
          <p:cNvSpPr txBox="1"/>
          <p:nvPr/>
        </p:nvSpPr>
        <p:spPr>
          <a:xfrm>
            <a:off x="5856790" y="3009418"/>
            <a:ext cx="5555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Hospital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Single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Physicians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Private Decentralized Health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Secondary Care Management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Primary Care conglomerate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….many more to come!!! </a:t>
            </a:r>
          </a:p>
        </p:txBody>
      </p:sp>
    </p:spTree>
    <p:extLst>
      <p:ext uri="{BB962C8B-B14F-4D97-AF65-F5344CB8AC3E}">
        <p14:creationId xmlns:p14="http://schemas.microsoft.com/office/powerpoint/2010/main" val="18213599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6" name="Freeform 5">
            <a:extLst>
              <a:ext uri="{FF2B5EF4-FFF2-40B4-BE49-F238E27FC236}">
                <a16:creationId xmlns:a16="http://schemas.microsoft.com/office/drawing/2014/main" id="{2D529E20-662F-4915-ACD7-970C026FDB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677511" flipH="1">
            <a:off x="3527283" y="1857885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</p:sp>
      <p:sp>
        <p:nvSpPr>
          <p:cNvPr id="18" name="Freeform 5">
            <a:extLst>
              <a:ext uri="{FF2B5EF4-FFF2-40B4-BE49-F238E27FC236}">
                <a16:creationId xmlns:a16="http://schemas.microsoft.com/office/drawing/2014/main" id="{1AD5EB79-7F9A-4BBC-92A5-188382CBA1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</p:sp>
      <p:pic>
        <p:nvPicPr>
          <p:cNvPr id="5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3E616D51-3B53-504D-A225-9A7D34D218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513" r="-1" b="-1"/>
          <a:stretch/>
        </p:blipFill>
        <p:spPr>
          <a:xfrm>
            <a:off x="423337" y="402166"/>
            <a:ext cx="4932951" cy="6053670"/>
          </a:xfrm>
          <a:custGeom>
            <a:avLst/>
            <a:gdLst/>
            <a:ahLst/>
            <a:cxnLst/>
            <a:rect l="l" t="t" r="r" b="b"/>
            <a:pathLst>
              <a:path w="4932951" h="6053670">
                <a:moveTo>
                  <a:pt x="0" y="0"/>
                </a:moveTo>
                <a:lnTo>
                  <a:pt x="3678393" y="0"/>
                </a:lnTo>
                <a:lnTo>
                  <a:pt x="4478865" y="0"/>
                </a:lnTo>
                <a:lnTo>
                  <a:pt x="4931853" y="0"/>
                </a:lnTo>
                <a:lnTo>
                  <a:pt x="4908487" y="137419"/>
                </a:lnTo>
                <a:lnTo>
                  <a:pt x="4886218" y="274232"/>
                </a:lnTo>
                <a:lnTo>
                  <a:pt x="4864421" y="411650"/>
                </a:lnTo>
                <a:lnTo>
                  <a:pt x="4845759" y="549673"/>
                </a:lnTo>
                <a:lnTo>
                  <a:pt x="4826941" y="687092"/>
                </a:lnTo>
                <a:lnTo>
                  <a:pt x="4809377" y="825115"/>
                </a:lnTo>
                <a:lnTo>
                  <a:pt x="4794322" y="961323"/>
                </a:lnTo>
                <a:lnTo>
                  <a:pt x="4780052" y="1099347"/>
                </a:lnTo>
                <a:lnTo>
                  <a:pt x="4767035" y="1236765"/>
                </a:lnTo>
                <a:lnTo>
                  <a:pt x="4755744" y="1371761"/>
                </a:lnTo>
                <a:lnTo>
                  <a:pt x="4744453" y="1508574"/>
                </a:lnTo>
                <a:lnTo>
                  <a:pt x="4735044" y="1643572"/>
                </a:lnTo>
                <a:lnTo>
                  <a:pt x="4727674" y="1778568"/>
                </a:lnTo>
                <a:lnTo>
                  <a:pt x="4719990" y="1912960"/>
                </a:lnTo>
                <a:lnTo>
                  <a:pt x="4713560" y="2046141"/>
                </a:lnTo>
                <a:lnTo>
                  <a:pt x="4709012" y="2178111"/>
                </a:lnTo>
                <a:lnTo>
                  <a:pt x="4705092" y="2310081"/>
                </a:lnTo>
                <a:lnTo>
                  <a:pt x="4701328" y="2440840"/>
                </a:lnTo>
                <a:lnTo>
                  <a:pt x="4699603" y="2569783"/>
                </a:lnTo>
                <a:lnTo>
                  <a:pt x="4697721" y="2698726"/>
                </a:lnTo>
                <a:lnTo>
                  <a:pt x="4696780" y="2825853"/>
                </a:lnTo>
                <a:lnTo>
                  <a:pt x="4697721" y="2951770"/>
                </a:lnTo>
                <a:lnTo>
                  <a:pt x="4697721" y="3076475"/>
                </a:lnTo>
                <a:lnTo>
                  <a:pt x="4699603" y="3199970"/>
                </a:lnTo>
                <a:lnTo>
                  <a:pt x="4702426" y="3321043"/>
                </a:lnTo>
                <a:lnTo>
                  <a:pt x="4705092" y="3440906"/>
                </a:lnTo>
                <a:lnTo>
                  <a:pt x="4708071" y="3558347"/>
                </a:lnTo>
                <a:lnTo>
                  <a:pt x="4712619" y="3675183"/>
                </a:lnTo>
                <a:lnTo>
                  <a:pt x="4717480" y="3790203"/>
                </a:lnTo>
                <a:lnTo>
                  <a:pt x="4721871" y="3902801"/>
                </a:lnTo>
                <a:lnTo>
                  <a:pt x="4734260" y="4122549"/>
                </a:lnTo>
                <a:lnTo>
                  <a:pt x="4747433" y="4333217"/>
                </a:lnTo>
                <a:lnTo>
                  <a:pt x="4761233" y="4535409"/>
                </a:lnTo>
                <a:lnTo>
                  <a:pt x="4776445" y="4726705"/>
                </a:lnTo>
                <a:lnTo>
                  <a:pt x="4792283" y="4909526"/>
                </a:lnTo>
                <a:lnTo>
                  <a:pt x="4809377" y="5079029"/>
                </a:lnTo>
                <a:lnTo>
                  <a:pt x="4826157" y="5238240"/>
                </a:lnTo>
                <a:lnTo>
                  <a:pt x="4842936" y="5384739"/>
                </a:lnTo>
                <a:lnTo>
                  <a:pt x="4858775" y="5519131"/>
                </a:lnTo>
                <a:lnTo>
                  <a:pt x="4873830" y="5638388"/>
                </a:lnTo>
                <a:lnTo>
                  <a:pt x="4888100" y="5746143"/>
                </a:lnTo>
                <a:lnTo>
                  <a:pt x="4900019" y="5836948"/>
                </a:lnTo>
                <a:lnTo>
                  <a:pt x="4911310" y="5913225"/>
                </a:lnTo>
                <a:lnTo>
                  <a:pt x="4927462" y="6017953"/>
                </a:lnTo>
                <a:lnTo>
                  <a:pt x="4932951" y="6053670"/>
                </a:lnTo>
                <a:lnTo>
                  <a:pt x="4478865" y="6053670"/>
                </a:lnTo>
                <a:lnTo>
                  <a:pt x="3683097" y="6053670"/>
                </a:lnTo>
                <a:lnTo>
                  <a:pt x="0" y="605367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6459" y="1438037"/>
            <a:ext cx="6991108" cy="181445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dirty="0"/>
              <a:t>Health System can be any     of the following: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9B8A17F-DC3A-4D9A-AA53-9BFB894CD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2486499-9063-0E4D-89F2-53162749D1A6}"/>
              </a:ext>
            </a:extLst>
          </p:cNvPr>
          <p:cNvSpPr txBox="1"/>
          <p:nvPr/>
        </p:nvSpPr>
        <p:spPr>
          <a:xfrm>
            <a:off x="5856790" y="3009418"/>
            <a:ext cx="5555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Hospital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Single Hospital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Physicians Group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Private Decentralized Health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Secondary Care Management Companies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Primary Care conglomerate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….many more to come!!!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6588C13-4824-C14E-B15E-072125CBE6DE}"/>
              </a:ext>
            </a:extLst>
          </p:cNvPr>
          <p:cNvSpPr/>
          <p:nvPr/>
        </p:nvSpPr>
        <p:spPr>
          <a:xfrm>
            <a:off x="6030260" y="2928395"/>
            <a:ext cx="2295646" cy="50060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636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E816-D274-5E48-8F50-62C09552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F416-364D-F143-9808-297F5AD7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Bachelors, Business Administration (East Carolina University 2012’)</a:t>
            </a:r>
          </a:p>
          <a:p>
            <a:r>
              <a:rPr lang="en-US" dirty="0"/>
              <a:t>Masters , Business Administration (East Carolina University 2014’)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5426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/>
              <a:t>Beginning Day 1: Arrange weekly virtual or in-person “touch points”</a:t>
            </a:r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936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/>
              <a:t>Beginning Day 1: Arrange weekly virtual or in-person “touch points”</a:t>
            </a:r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0E280A3-5195-6A46-957F-F9E72FFFC9B3}"/>
              </a:ext>
            </a:extLst>
          </p:cNvPr>
          <p:cNvSpPr/>
          <p:nvPr/>
        </p:nvSpPr>
        <p:spPr>
          <a:xfrm>
            <a:off x="7349924" y="4514127"/>
            <a:ext cx="3703899" cy="15056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E94527B-EC1D-2D4C-AE41-64FDBD55AB59}"/>
              </a:ext>
            </a:extLst>
          </p:cNvPr>
          <p:cNvSpPr txBox="1"/>
          <p:nvPr/>
        </p:nvSpPr>
        <p:spPr>
          <a:xfrm>
            <a:off x="8001751" y="4805298"/>
            <a:ext cx="23112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Do not assume everyone is on the same page!</a:t>
            </a:r>
          </a:p>
        </p:txBody>
      </p:sp>
    </p:spTree>
    <p:extLst>
      <p:ext uri="{BB962C8B-B14F-4D97-AF65-F5344CB8AC3E}">
        <p14:creationId xmlns:p14="http://schemas.microsoft.com/office/powerpoint/2010/main" val="19226508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Arrange weekly virtual or in-person “touch points”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/>
              <a:t>Discuss and set your agency’s expected formulary and supplies for your hospital-at-home endeavor</a:t>
            </a:r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62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Arrange weekly virtual or in-person “touch points”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/>
              <a:t>Discuss and set your agency’s expected formulary and supplies</a:t>
            </a:r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8AC8912-7169-B041-A845-CBF68FF98DC6}"/>
              </a:ext>
            </a:extLst>
          </p:cNvPr>
          <p:cNvSpPr/>
          <p:nvPr/>
        </p:nvSpPr>
        <p:spPr>
          <a:xfrm>
            <a:off x="6180881" y="4363657"/>
            <a:ext cx="2743200" cy="14236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A20E-9F45-9146-B835-9D7118A99CDF}"/>
              </a:ext>
            </a:extLst>
          </p:cNvPr>
          <p:cNvSpPr txBox="1"/>
          <p:nvPr/>
        </p:nvSpPr>
        <p:spPr>
          <a:xfrm>
            <a:off x="6256116" y="4660001"/>
            <a:ext cx="2419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But…. Expect this to change… again…. And again</a:t>
            </a:r>
          </a:p>
        </p:txBody>
      </p:sp>
    </p:spTree>
    <p:extLst>
      <p:ext uri="{BB962C8B-B14F-4D97-AF65-F5344CB8AC3E}">
        <p14:creationId xmlns:p14="http://schemas.microsoft.com/office/powerpoint/2010/main" val="24542685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Arrange weekly virtual or in-person “touch points”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/>
              <a:t>Discuss and set your agency’s expected formulary and supplies</a:t>
            </a:r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A8AC8912-7169-B041-A845-CBF68FF98DC6}"/>
              </a:ext>
            </a:extLst>
          </p:cNvPr>
          <p:cNvSpPr/>
          <p:nvPr/>
        </p:nvSpPr>
        <p:spPr>
          <a:xfrm>
            <a:off x="6180881" y="4363657"/>
            <a:ext cx="2743200" cy="142368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95A20E-9F45-9146-B835-9D7118A99CDF}"/>
              </a:ext>
            </a:extLst>
          </p:cNvPr>
          <p:cNvSpPr txBox="1"/>
          <p:nvPr/>
        </p:nvSpPr>
        <p:spPr>
          <a:xfrm>
            <a:off x="6256116" y="4660001"/>
            <a:ext cx="2419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But…. Expect this to change… again…. And again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48BB3F-B5C7-4146-A7C0-957CEA3F0563}"/>
              </a:ext>
            </a:extLst>
          </p:cNvPr>
          <p:cNvSpPr txBox="1"/>
          <p:nvPr/>
        </p:nvSpPr>
        <p:spPr>
          <a:xfrm>
            <a:off x="8935232" y="5582031"/>
            <a:ext cx="27663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..and again</a:t>
            </a:r>
          </a:p>
          <a:p>
            <a:r>
              <a:rPr lang="en-US" dirty="0"/>
              <a:t>…. and again</a:t>
            </a:r>
          </a:p>
          <a:p>
            <a:r>
              <a:rPr lang="en-US" dirty="0"/>
              <a:t>…….and again</a:t>
            </a:r>
          </a:p>
        </p:txBody>
      </p:sp>
    </p:spTree>
    <p:extLst>
      <p:ext uri="{BB962C8B-B14F-4D97-AF65-F5344CB8AC3E}">
        <p14:creationId xmlns:p14="http://schemas.microsoft.com/office/powerpoint/2010/main" val="324807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1">
                    <a:lumMod val="75000"/>
                  </a:schemeClr>
                </a:solidFill>
              </a:rPr>
              <a:t>Arrange weekly virtual or in-person “touch points”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75000"/>
                  </a:schemeClr>
                </a:solidFill>
              </a:rPr>
              <a:t>Discuss and set your agency’s expected formulary and supplies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Rates (Fee Schedule) negotiations should start immediately!</a:t>
            </a:r>
          </a:p>
          <a:p>
            <a:pPr marL="0" indent="0">
              <a:buNone/>
            </a:pPr>
            <a:endParaRPr lang="en-US" sz="2000" b="1" dirty="0"/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95A20E-9F45-9146-B835-9D7118A99CDF}"/>
              </a:ext>
            </a:extLst>
          </p:cNvPr>
          <p:cNvSpPr txBox="1"/>
          <p:nvPr/>
        </p:nvSpPr>
        <p:spPr>
          <a:xfrm>
            <a:off x="6256116" y="4660001"/>
            <a:ext cx="24191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But…. Expect this to change… again…. And again</a:t>
            </a:r>
          </a:p>
        </p:txBody>
      </p:sp>
    </p:spTree>
    <p:extLst>
      <p:ext uri="{BB962C8B-B14F-4D97-AF65-F5344CB8AC3E}">
        <p14:creationId xmlns:p14="http://schemas.microsoft.com/office/powerpoint/2010/main" val="4015499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499"/>
            <a:ext cx="5663178" cy="3889897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Arrange weekly virtual or in-person “touch points”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Discuss and set your agency’s expected formulary and supplies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Rates (Fee Schedule) negotiations should start immediately!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Coordinate hands-on training within the respective health system, prior to launch date!</a:t>
            </a:r>
          </a:p>
          <a:p>
            <a:pPr>
              <a:buFont typeface="Wingdings" pitchFamily="2" charset="2"/>
              <a:buChar char="v"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/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4173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499"/>
            <a:ext cx="5663178" cy="4167691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Arrange weekly virtual or in-person “touch points”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Discuss and set your agency’s expected formulary and supplies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Rates (Fee Schedule) negotiations should start immediately!</a:t>
            </a:r>
          </a:p>
          <a:p>
            <a:pPr>
              <a:buFont typeface="Wingdings" pitchFamily="2" charset="2"/>
              <a:buChar char="v"/>
            </a:pP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Coordinate hands-on training within the respective health system, prior to launch date!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Builds trust between the entities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One Team. One Goal. Better Patient Care.</a:t>
            </a:r>
          </a:p>
          <a:p>
            <a:pPr lvl="1">
              <a:buFont typeface="Wingdings" pitchFamily="2" charset="2"/>
              <a:buChar char="v"/>
            </a:pPr>
            <a:endParaRPr lang="en-US" sz="1800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/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5930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499"/>
            <a:ext cx="5663178" cy="4167691"/>
          </a:xfrm>
        </p:spPr>
        <p:txBody>
          <a:bodyPr anchor="t">
            <a:no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1">
                    <a:lumMod val="75000"/>
                  </a:schemeClr>
                </a:solidFill>
              </a:rPr>
              <a:t>Arrange weekly virtual or in-person “touch points”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Discuss and set your agency’s expected formulary and supplies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Rates (Fee Schedule) negotiations should start immediately!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Coordinate hands-on training within the respective health system, prior to launch date!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Obtain forecasted census and anticipated volume</a:t>
            </a:r>
          </a:p>
          <a:p>
            <a:pPr>
              <a:buFont typeface="Wingdings" pitchFamily="2" charset="2"/>
              <a:buChar char="v"/>
            </a:pPr>
            <a:endParaRPr lang="en-US" b="1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buFont typeface="Wingdings" pitchFamily="2" charset="2"/>
              <a:buChar char="v"/>
            </a:pPr>
            <a:endParaRPr lang="en-US" sz="2000" b="1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endParaRPr lang="en-US" sz="2000" b="1" dirty="0"/>
          </a:p>
          <a:p>
            <a:pPr marL="0" indent="0" algn="ctr">
              <a:buNone/>
            </a:pPr>
            <a:br>
              <a:rPr lang="en-US" sz="2400" b="1" dirty="0"/>
            </a:br>
            <a:endParaRPr lang="en-US" sz="24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A99ED39-425E-E540-9DEE-3877E7F3BB8D}"/>
              </a:ext>
            </a:extLst>
          </p:cNvPr>
          <p:cNvSpPr txBox="1"/>
          <p:nvPr/>
        </p:nvSpPr>
        <p:spPr>
          <a:xfrm>
            <a:off x="999067" y="5899150"/>
            <a:ext cx="70026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June 2021: Our team and the Hospital Team (60 days before launch)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6124E1-35E4-7B46-B30E-29938082AE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4954" y="2724150"/>
            <a:ext cx="4457700" cy="317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68223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EBEBEB"/>
                </a:solidFill>
              </a:rPr>
              <a:t>Implementation – Your Health System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FF4B45-BBBB-E74F-8A10-BF7A4601D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499"/>
            <a:ext cx="5211979" cy="3805545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br>
              <a:rPr lang="en-US" sz="2400" b="1" dirty="0">
                <a:solidFill>
                  <a:schemeClr val="bg2">
                    <a:lumMod val="25000"/>
                  </a:schemeClr>
                </a:solidFill>
              </a:rPr>
            </a:br>
            <a:endParaRPr lang="en-US" sz="2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87E050-B897-1F41-97ED-E2EC912C4C86}"/>
              </a:ext>
            </a:extLst>
          </p:cNvPr>
          <p:cNvSpPr txBox="1"/>
          <p:nvPr/>
        </p:nvSpPr>
        <p:spPr>
          <a:xfrm>
            <a:off x="1956123" y="3429000"/>
            <a:ext cx="87041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2">
                    <a:lumMod val="25000"/>
                  </a:schemeClr>
                </a:solidFill>
              </a:rPr>
              <a:t>But above all else…..</a:t>
            </a:r>
          </a:p>
        </p:txBody>
      </p:sp>
    </p:spTree>
    <p:extLst>
      <p:ext uri="{BB962C8B-B14F-4D97-AF65-F5344CB8AC3E}">
        <p14:creationId xmlns:p14="http://schemas.microsoft.com/office/powerpoint/2010/main" val="7559194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E816-D274-5E48-8F50-62C09552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F416-364D-F143-9808-297F5AD7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Bachelors, Business Administration (East Carolina University 2012’)</a:t>
            </a:r>
          </a:p>
          <a:p>
            <a:r>
              <a:rPr lang="en-US" dirty="0"/>
              <a:t>Masters , Business Administration (East Carolina University 2014’)</a:t>
            </a:r>
          </a:p>
          <a:p>
            <a:r>
              <a:rPr lang="en-US" b="1" dirty="0"/>
              <a:t>You are correct…. I have no formal clinical experience!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1307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0" i="0" kern="1200" dirty="0">
                <a:solidFill>
                  <a:srgbClr val="EBEBEB"/>
                </a:solidFill>
                <a:latin typeface="+mj-lt"/>
                <a:ea typeface="+mj-ea"/>
                <a:cs typeface="+mj-cs"/>
              </a:rPr>
              <a:t>Implementation – Learn and Do Better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64AEC4-DE71-B64C-B785-C054C888E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467" y="3022394"/>
            <a:ext cx="4345024" cy="257427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87E050-B897-1F41-97ED-E2EC912C4C86}"/>
              </a:ext>
            </a:extLst>
          </p:cNvPr>
          <p:cNvSpPr txBox="1"/>
          <p:nvPr/>
        </p:nvSpPr>
        <p:spPr>
          <a:xfrm>
            <a:off x="5957805" y="3159085"/>
            <a:ext cx="5906246" cy="34163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 ready to adapt and make changes at any given time. </a:t>
            </a: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algn="ctr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Everyone is learning!  </a:t>
            </a:r>
          </a:p>
        </p:txBody>
      </p:sp>
      <p:sp>
        <p:nvSpPr>
          <p:cNvPr id="3" name="Smiley Face 2">
            <a:extLst>
              <a:ext uri="{FF2B5EF4-FFF2-40B4-BE49-F238E27FC236}">
                <a16:creationId xmlns:a16="http://schemas.microsoft.com/office/drawing/2014/main" id="{D79F3B08-D0EF-4642-AB88-46A20EA86C76}"/>
              </a:ext>
            </a:extLst>
          </p:cNvPr>
          <p:cNvSpPr/>
          <p:nvPr/>
        </p:nvSpPr>
        <p:spPr>
          <a:xfrm>
            <a:off x="11215869" y="5985077"/>
            <a:ext cx="497712" cy="474562"/>
          </a:xfrm>
          <a:prstGeom prst="smileyFac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2868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&#10;">
            <a:extLst>
              <a:ext uri="{FF2B5EF4-FFF2-40B4-BE49-F238E27FC236}">
                <a16:creationId xmlns:a16="http://schemas.microsoft.com/office/drawing/2014/main" id="{381AB0AB-B878-544F-B688-305871F976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</a:blip>
          <a:srcRect t="23416" b="1391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5B783B6-7F49-1342-91D9-3B4A520D9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8825658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Implementation – Vehicles</a:t>
            </a:r>
          </a:p>
        </p:txBody>
      </p:sp>
    </p:spTree>
    <p:extLst>
      <p:ext uri="{BB962C8B-B14F-4D97-AF65-F5344CB8AC3E}">
        <p14:creationId xmlns:p14="http://schemas.microsoft.com/office/powerpoint/2010/main" val="8441680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752E-4EE5-B440-BC12-A0113AD7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Vehicles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00A17CA-7889-874D-9BAA-8D15CBF2A6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8301" y="3382320"/>
            <a:ext cx="3849390" cy="3456432"/>
          </a:xfrm>
          <a:prstGeom prst="rect">
            <a:avLst/>
          </a:prstGeom>
        </p:spPr>
      </p:pic>
      <p:pic>
        <p:nvPicPr>
          <p:cNvPr id="7" name="Picture 6" descr="A picture containing text, indoor, kitchen appliance&#10;&#10;Description automatically generated">
            <a:extLst>
              <a:ext uri="{FF2B5EF4-FFF2-40B4-BE49-F238E27FC236}">
                <a16:creationId xmlns:a16="http://schemas.microsoft.com/office/drawing/2014/main" id="{A632B562-2E83-DD44-B0EF-C244844B9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340" y="1492483"/>
            <a:ext cx="3618053" cy="3618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AFA349-FBAE-BF48-A522-BDE5F1821929}"/>
              </a:ext>
            </a:extLst>
          </p:cNvPr>
          <p:cNvSpPr txBox="1"/>
          <p:nvPr/>
        </p:nvSpPr>
        <p:spPr>
          <a:xfrm>
            <a:off x="245872" y="2558004"/>
            <a:ext cx="531278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MRV 1  </a:t>
            </a:r>
            <a:r>
              <a:rPr lang="en-US" sz="1600" b="1" dirty="0"/>
              <a:t>(Purchased April 2021)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Ford Explorer - Utility Package - $35,000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Custom Rockland Cabinetry - $7,000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Custom Refrigeration System  - $3,000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In-Console Bluetooth Printer - $1,000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Toughbook Holder - $300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Decals - $1,500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Total Cost - $48,000 </a:t>
            </a:r>
            <a:r>
              <a:rPr lang="en-US" sz="1400" b="1" dirty="0"/>
              <a:t>(approximate)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469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752E-4EE5-B440-BC12-A0113AD7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Vehicles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FA349-FBAE-BF48-A522-BDE5F1821929}"/>
              </a:ext>
            </a:extLst>
          </p:cNvPr>
          <p:cNvSpPr txBox="1"/>
          <p:nvPr/>
        </p:nvSpPr>
        <p:spPr>
          <a:xfrm>
            <a:off x="694481" y="2650602"/>
            <a:ext cx="531278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MRV 3  </a:t>
            </a:r>
            <a:r>
              <a:rPr lang="en-US" sz="1600" b="1" dirty="0"/>
              <a:t>(Purchased December 2021</a:t>
            </a:r>
            <a:r>
              <a:rPr lang="en-US" sz="1400" b="1" dirty="0"/>
              <a:t>)</a:t>
            </a:r>
          </a:p>
          <a:p>
            <a:endParaRPr lang="en-US" dirty="0"/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FF7816C9-EFCA-A740-8B1F-6DE48C88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" t="20002" r="1725" b="7291"/>
          <a:stretch/>
        </p:blipFill>
        <p:spPr>
          <a:xfrm>
            <a:off x="8090705" y="2704903"/>
            <a:ext cx="3194612" cy="31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0279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752E-4EE5-B440-BC12-A0113AD7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Vehicles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FA349-FBAE-BF48-A522-BDE5F1821929}"/>
              </a:ext>
            </a:extLst>
          </p:cNvPr>
          <p:cNvSpPr txBox="1"/>
          <p:nvPr/>
        </p:nvSpPr>
        <p:spPr>
          <a:xfrm>
            <a:off x="694481" y="2650602"/>
            <a:ext cx="53127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MRV 3  </a:t>
            </a:r>
            <a:r>
              <a:rPr lang="en-US" sz="1600" b="1" dirty="0"/>
              <a:t>(Purchased December 2021)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Ford Explorer - Utility Package - $35,000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trike="sngStrike" dirty="0"/>
              <a:t>Custom Rockland Cabinetry - $7,000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Custom Refrigeration System  - $3,000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In-Console Bluetooth Printer - $1,000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Toughbook Holder - $300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Decals - $1,500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FF7816C9-EFCA-A740-8B1F-6DE48C88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" t="20002" r="1725" b="7291"/>
          <a:stretch/>
        </p:blipFill>
        <p:spPr>
          <a:xfrm>
            <a:off x="8090705" y="2704903"/>
            <a:ext cx="3194612" cy="31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5531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752E-4EE5-B440-BC12-A0113AD7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Vehicles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FA349-FBAE-BF48-A522-BDE5F1821929}"/>
              </a:ext>
            </a:extLst>
          </p:cNvPr>
          <p:cNvSpPr txBox="1"/>
          <p:nvPr/>
        </p:nvSpPr>
        <p:spPr>
          <a:xfrm>
            <a:off x="694480" y="2650602"/>
            <a:ext cx="693323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MRV 3  </a:t>
            </a:r>
            <a:r>
              <a:rPr lang="en-US" sz="1600" b="1" dirty="0"/>
              <a:t>(Purchased December 2021)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Ford Explorer - Utility Package - $35,000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Custom Rockland Cabinetry - </a:t>
            </a:r>
            <a:r>
              <a:rPr lang="en-US" b="1" dirty="0"/>
              <a:t>$2,500 (Was $7,000)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Custom Refrigeration System  - $3,000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In-Console Bluetooth Printer - $1,000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Toughbook Holder - $300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Decals - $1,500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FF7816C9-EFCA-A740-8B1F-6DE48C88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" t="20002" r="1725" b="7291"/>
          <a:stretch/>
        </p:blipFill>
        <p:spPr>
          <a:xfrm>
            <a:off x="8090705" y="2704903"/>
            <a:ext cx="3194612" cy="31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007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752E-4EE5-B440-BC12-A0113AD7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Vehicles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FA349-FBAE-BF48-A522-BDE5F1821929}"/>
              </a:ext>
            </a:extLst>
          </p:cNvPr>
          <p:cNvSpPr txBox="1"/>
          <p:nvPr/>
        </p:nvSpPr>
        <p:spPr>
          <a:xfrm>
            <a:off x="694481" y="2650602"/>
            <a:ext cx="531278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MRV 3  </a:t>
            </a:r>
            <a:r>
              <a:rPr lang="en-US" sz="1600" b="1" dirty="0"/>
              <a:t>(Purchased December 2021)</a:t>
            </a:r>
            <a:endParaRPr lang="en-US" sz="1600" dirty="0"/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Ford Explorer - Utility Package - $35,000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Custom Rockland Cabinetry - $2,500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trike="sngStrike" dirty="0"/>
              <a:t>Custom Refrigeration System  - $3,000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In-Console Bluetooth Printer - $1,000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Toughbook Holder - $300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Decals - $1,500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FF7816C9-EFCA-A740-8B1F-6DE48C88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" t="20002" r="1725" b="7291"/>
          <a:stretch/>
        </p:blipFill>
        <p:spPr>
          <a:xfrm>
            <a:off x="8090705" y="2704903"/>
            <a:ext cx="3194612" cy="31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55813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752E-4EE5-B440-BC12-A0113AD7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Vehicles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FA349-FBAE-BF48-A522-BDE5F1821929}"/>
              </a:ext>
            </a:extLst>
          </p:cNvPr>
          <p:cNvSpPr txBox="1"/>
          <p:nvPr/>
        </p:nvSpPr>
        <p:spPr>
          <a:xfrm>
            <a:off x="1053297" y="2615878"/>
            <a:ext cx="635450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MRV 3  – Purchased December 2021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Ford Explorer - Utility Package - $35,000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Custom Rockland Cabinetry - $2,500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Portable Refrigerator </a:t>
            </a:r>
            <a:r>
              <a:rPr lang="en-US" b="1" dirty="0"/>
              <a:t>- $79 (was $3,000)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In-Console Bluetooth Printer - $1,000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Toughbook Holder - $300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Decals - $1,500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FF7816C9-EFCA-A740-8B1F-6DE48C88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" t="20002" r="1725" b="7291"/>
          <a:stretch/>
        </p:blipFill>
        <p:spPr>
          <a:xfrm>
            <a:off x="8090705" y="2704903"/>
            <a:ext cx="3194612" cy="3179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4ABE7D-D8FE-8940-8482-D2FA52BE5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2148" y="4019413"/>
            <a:ext cx="1377534" cy="178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5439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752E-4EE5-B440-BC12-A0113AD7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Vehicles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FA349-FBAE-BF48-A522-BDE5F1821929}"/>
              </a:ext>
            </a:extLst>
          </p:cNvPr>
          <p:cNvSpPr txBox="1"/>
          <p:nvPr/>
        </p:nvSpPr>
        <p:spPr>
          <a:xfrm>
            <a:off x="694481" y="2650602"/>
            <a:ext cx="5312780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MRV 3  – Purchased December 2021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Ford Explorer - Utility Package - $35,000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Custom Rockland Cabinetry - $2,500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Portable Refrigerator - $79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trike="sngStrike" dirty="0"/>
              <a:t>In-Console Bluetooth Printer - $1,000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strike="sngStrike" dirty="0"/>
              <a:t>Toughbook Holder - $300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en-US" dirty="0"/>
              <a:t>Decals - $1,500</a:t>
            </a:r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FF7816C9-EFCA-A740-8B1F-6DE48C88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" t="20002" r="1725" b="7291"/>
          <a:stretch/>
        </p:blipFill>
        <p:spPr>
          <a:xfrm>
            <a:off x="8090705" y="2704903"/>
            <a:ext cx="3194612" cy="317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2328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752E-4EE5-B440-BC12-A0113AD75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Implementation - Vehicles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AFA349-FBAE-BF48-A522-BDE5F1821929}"/>
              </a:ext>
            </a:extLst>
          </p:cNvPr>
          <p:cNvSpPr txBox="1"/>
          <p:nvPr/>
        </p:nvSpPr>
        <p:spPr>
          <a:xfrm>
            <a:off x="694481" y="2650602"/>
            <a:ext cx="5312780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MRV 1 Cost – $48,000</a:t>
            </a:r>
          </a:p>
          <a:p>
            <a:pPr algn="ctr"/>
            <a:endParaRPr lang="en-US" sz="2000" b="1" dirty="0"/>
          </a:p>
          <a:p>
            <a:pPr algn="ctr"/>
            <a:r>
              <a:rPr lang="en-US" sz="2800" b="1" dirty="0"/>
              <a:t>MRV 3 Cost - $39,000</a:t>
            </a:r>
          </a:p>
          <a:p>
            <a:pPr algn="ctr"/>
            <a:r>
              <a:rPr lang="en-US" b="1" dirty="0"/>
              <a:t>(savings of $9,000)</a:t>
            </a:r>
            <a:endParaRPr lang="en-US" sz="1600" dirty="0"/>
          </a:p>
          <a:p>
            <a:pPr marL="285750" indent="-285750">
              <a:buFont typeface="Wingdings" pitchFamily="2" charset="2"/>
              <a:buChar char="v"/>
            </a:pPr>
            <a:endParaRPr lang="en-US" dirty="0"/>
          </a:p>
        </p:txBody>
      </p:sp>
      <p:pic>
        <p:nvPicPr>
          <p:cNvPr id="4" name="Picture 3" descr="&#10;">
            <a:extLst>
              <a:ext uri="{FF2B5EF4-FFF2-40B4-BE49-F238E27FC236}">
                <a16:creationId xmlns:a16="http://schemas.microsoft.com/office/drawing/2014/main" id="{FF7816C9-EFCA-A740-8B1F-6DE48C88FE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" t="20002" r="1725" b="7291"/>
          <a:stretch/>
        </p:blipFill>
        <p:spPr>
          <a:xfrm>
            <a:off x="8090705" y="2704903"/>
            <a:ext cx="3194612" cy="3179429"/>
          </a:xfrm>
          <a:prstGeom prst="rect">
            <a:avLst/>
          </a:prstGeom>
        </p:spPr>
      </p:pic>
      <p:sp>
        <p:nvSpPr>
          <p:cNvPr id="3" name="5-Point Star 2">
            <a:extLst>
              <a:ext uri="{FF2B5EF4-FFF2-40B4-BE49-F238E27FC236}">
                <a16:creationId xmlns:a16="http://schemas.microsoft.com/office/drawing/2014/main" id="{02F809F9-F6E4-184B-A6C0-18E8BBDF7FB8}"/>
              </a:ext>
            </a:extLst>
          </p:cNvPr>
          <p:cNvSpPr/>
          <p:nvPr/>
        </p:nvSpPr>
        <p:spPr>
          <a:xfrm>
            <a:off x="830863" y="3264060"/>
            <a:ext cx="648182" cy="5555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CB6B6E73-1493-2B46-8E84-8E45FFD048D3}"/>
              </a:ext>
            </a:extLst>
          </p:cNvPr>
          <p:cNvSpPr/>
          <p:nvPr/>
        </p:nvSpPr>
        <p:spPr>
          <a:xfrm>
            <a:off x="5211569" y="3264059"/>
            <a:ext cx="648182" cy="555585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582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E816-D274-5E48-8F50-62C09552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F416-364D-F143-9808-297F5AD7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Bachelors, Business Administration (East Carolina University 2012’)</a:t>
            </a:r>
          </a:p>
          <a:p>
            <a:r>
              <a:rPr lang="en-US" dirty="0"/>
              <a:t>Masters , Business Administration (East Carolina University 2014’)</a:t>
            </a:r>
          </a:p>
          <a:p>
            <a:r>
              <a:rPr lang="en-US" b="1" dirty="0"/>
              <a:t>You are correct…. I have no formal clinical experience!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81EA50-C8BC-3849-B8DA-ECE7BC932C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8539" y="3735240"/>
            <a:ext cx="4535762" cy="302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0249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25AE-F7D0-B84B-8D0A-99FEA679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Implementation – Supplies and Formulary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A3BD-27DE-5B4E-9FAD-7C81C345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Supplies and Formulary </a:t>
            </a:r>
            <a:r>
              <a:rPr lang="en-US" dirty="0"/>
              <a:t>– Comprehensive list generally supplied by respective health system or healthcare platform to Mobile Integrated Healthcare Provider. </a:t>
            </a:r>
            <a:r>
              <a:rPr lang="en-US" b="1" dirty="0"/>
              <a:t>(Should be done at least 90 days before launch)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A0A7D8-333B-0548-A698-6FC2119547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6150" y="3937766"/>
            <a:ext cx="3134490" cy="2082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1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25AE-F7D0-B84B-8D0A-99FEA679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Implementation – Supplies and Formulary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A3BD-27DE-5B4E-9FAD-7C81C345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Supplies and Formulary – Comprehensive list generally supplied by respective health system or healthcare platform to Mobile Integrated Healthcare Provider. (Should be done at least 90 days before launch)</a:t>
            </a:r>
          </a:p>
          <a:p>
            <a:pPr lvl="1"/>
            <a:r>
              <a:rPr lang="en-US" b="1" dirty="0"/>
              <a:t>Demand transparency </a:t>
            </a:r>
            <a:r>
              <a:rPr lang="en-US" dirty="0"/>
              <a:t>– Go line by line with healthcare administration; Do not purchase all items on list without conversation and clarity.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0628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25AE-F7D0-B84B-8D0A-99FEA679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Implementation – Supplies and Formulary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A3BD-27DE-5B4E-9FAD-7C81C345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Supplies and Formulary – Comprehensive list generally supplied by respective health system or healthcare platform to Mobile Integrated Healthcare Provider. (Should be done at least 90 days before launch)</a:t>
            </a:r>
          </a:p>
          <a:p>
            <a:pPr lvl="1"/>
            <a:r>
              <a:rPr lang="en-US" b="1" dirty="0"/>
              <a:t>Demand transparency </a:t>
            </a:r>
            <a:r>
              <a:rPr lang="en-US" dirty="0"/>
              <a:t>– Go line by line with healthcare administration; Do not purchase all items on list without conversation and clarity.</a:t>
            </a:r>
          </a:p>
          <a:p>
            <a:pPr lvl="1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659B87D2-6664-2D41-B8D1-975F01DD31F9}"/>
              </a:ext>
            </a:extLst>
          </p:cNvPr>
          <p:cNvSpPr/>
          <p:nvPr/>
        </p:nvSpPr>
        <p:spPr>
          <a:xfrm>
            <a:off x="5081286" y="4977114"/>
            <a:ext cx="5335929" cy="15857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7391F-6B70-014C-BB41-6F9758BD9927}"/>
              </a:ext>
            </a:extLst>
          </p:cNvPr>
          <p:cNvSpPr txBox="1"/>
          <p:nvPr/>
        </p:nvSpPr>
        <p:spPr>
          <a:xfrm>
            <a:off x="5567783" y="5446814"/>
            <a:ext cx="4479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Show off your expertise! They know the hospital… but you know the “field”</a:t>
            </a:r>
          </a:p>
        </p:txBody>
      </p:sp>
    </p:spTree>
    <p:extLst>
      <p:ext uri="{BB962C8B-B14F-4D97-AF65-F5344CB8AC3E}">
        <p14:creationId xmlns:p14="http://schemas.microsoft.com/office/powerpoint/2010/main" val="24109863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25AE-F7D0-B84B-8D0A-99FEA679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Implementation – Supplies and Formulary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A3BD-27DE-5B4E-9FAD-7C81C345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Supplies and Formulary – Comprehensive list generally supplied by respective health system or healthcare platform to Mobile Integrated Healthcare Provider. (Should be done at least 90 days before ”Live”</a:t>
            </a:r>
          </a:p>
          <a:p>
            <a:pPr lvl="1"/>
            <a:r>
              <a:rPr lang="en-US" dirty="0"/>
              <a:t>Demand transparency – Go line by line with healthcare administration; Do not purchase all items on list without conversation and clarity.</a:t>
            </a:r>
          </a:p>
          <a:p>
            <a:pPr lvl="1"/>
            <a:r>
              <a:rPr lang="en-US" b="1" dirty="0"/>
              <a:t>Internally price out all supplies and medications </a:t>
            </a:r>
            <a:r>
              <a:rPr lang="en-US" dirty="0"/>
              <a:t>with your respective supplier (examples: </a:t>
            </a:r>
            <a:r>
              <a:rPr lang="en-US" dirty="0" err="1"/>
              <a:t>Boundtree</a:t>
            </a:r>
            <a:r>
              <a:rPr lang="en-US" dirty="0"/>
              <a:t> and McKesson)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48736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25AE-F7D0-B84B-8D0A-99FEA679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Implementation – Supplies and Formulary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A3BD-27DE-5B4E-9FAD-7C81C345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Supplies and Formulary – Comprehensive list generally supplied by respective health system or healthcare platform to Mobile Integrated Healthcare Provider. (Should be done at least 90 days before ”Live”</a:t>
            </a:r>
          </a:p>
          <a:p>
            <a:pPr lvl="1"/>
            <a:r>
              <a:rPr lang="en-US" dirty="0"/>
              <a:t>Demand transparency – Go line by line with healthcare administration; Do not purchase all items on list without conversation and clarity.</a:t>
            </a:r>
          </a:p>
          <a:p>
            <a:pPr lvl="1"/>
            <a:r>
              <a:rPr lang="en-US" dirty="0"/>
              <a:t>Internally price out all supplies and medications with your respective supplier </a:t>
            </a:r>
          </a:p>
          <a:p>
            <a:pPr lvl="1"/>
            <a:r>
              <a:rPr lang="en-US" b="1" dirty="0"/>
              <a:t>Be honest and direct </a:t>
            </a:r>
            <a:r>
              <a:rPr lang="en-US" dirty="0"/>
              <a:t>– Advise healthcare system of any concerns you have regarding specific supplies or medications</a:t>
            </a:r>
          </a:p>
        </p:txBody>
      </p:sp>
    </p:spTree>
    <p:extLst>
      <p:ext uri="{BB962C8B-B14F-4D97-AF65-F5344CB8AC3E}">
        <p14:creationId xmlns:p14="http://schemas.microsoft.com/office/powerpoint/2010/main" val="261965681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525AE-F7D0-B84B-8D0A-99FEA6798F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Implementation – Supplies and Formulary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8A3BD-27DE-5B4E-9FAD-7C81C34583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Supplies and Formulary – Comprehensive list generally supplied by respective health system or healthcare platform to Mobile Integrated Healthcare Provider. (Should be done at least 90 days before ”Live”</a:t>
            </a:r>
          </a:p>
          <a:p>
            <a:pPr lvl="1"/>
            <a:r>
              <a:rPr lang="en-US" dirty="0"/>
              <a:t>Demand transparency – Go line by line with healthcare administration; Do not purchase all items on list without conversation and clarity.</a:t>
            </a:r>
          </a:p>
          <a:p>
            <a:pPr lvl="1"/>
            <a:r>
              <a:rPr lang="en-US" dirty="0"/>
              <a:t>Internally price out all supplies and medications with your respective supplier </a:t>
            </a:r>
          </a:p>
          <a:p>
            <a:pPr lvl="1"/>
            <a:r>
              <a:rPr lang="en-US" dirty="0"/>
              <a:t>Be honest and direct – Advise healthcare system of any concerns you have regarding specific supplies or medications</a:t>
            </a:r>
          </a:p>
          <a:p>
            <a:pPr lvl="1"/>
            <a:r>
              <a:rPr lang="en-US" b="1" dirty="0"/>
              <a:t>CLIA ”Moderately Complex” Licensure Needed? </a:t>
            </a:r>
            <a:r>
              <a:rPr lang="en-US" dirty="0"/>
              <a:t>– Begin process as soon as you can! (Needed for select ”point of care” testing)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53757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1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5" name="Rectangle 1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26" name="Rectangle 17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A picture containing person, car&#10;&#10;Description automatically generated">
            <a:extLst>
              <a:ext uri="{FF2B5EF4-FFF2-40B4-BE49-F238E27FC236}">
                <a16:creationId xmlns:a16="http://schemas.microsoft.com/office/drawing/2014/main" id="{0B332DC9-0F27-FE47-AAC5-A2C172DCED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40000"/>
          </a:blip>
          <a:srcRect t="13285" b="776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A7525AE-F7D0-B84B-8D0A-99FEA6798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8825658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Implementation – Recruitment &amp; Retention</a:t>
            </a:r>
          </a:p>
        </p:txBody>
      </p:sp>
    </p:spTree>
    <p:extLst>
      <p:ext uri="{BB962C8B-B14F-4D97-AF65-F5344CB8AC3E}">
        <p14:creationId xmlns:p14="http://schemas.microsoft.com/office/powerpoint/2010/main" val="11139501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75F3-EAF9-3540-8C00-836590A4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Implementation – Recruitment and Retention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BFF42C-3608-684E-A6E4-23801545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5773" y="3074244"/>
            <a:ext cx="3746784" cy="28100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1D054-E521-9947-9FA5-3EDB0FFECF50}"/>
              </a:ext>
            </a:extLst>
          </p:cNvPr>
          <p:cNvSpPr txBox="1"/>
          <p:nvPr/>
        </p:nvSpPr>
        <p:spPr>
          <a:xfrm>
            <a:off x="666801" y="3046473"/>
            <a:ext cx="64677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sz="2000" b="1" dirty="0"/>
              <a:t>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You get what you pay for!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8387544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75F3-EAF9-3540-8C00-836590A4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Implementation – Recruitment and Retention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BFF42C-3608-684E-A6E4-23801545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5773" y="3074244"/>
            <a:ext cx="3746784" cy="28100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1D054-E521-9947-9FA5-3EDB0FFECF50}"/>
              </a:ext>
            </a:extLst>
          </p:cNvPr>
          <p:cNvSpPr txBox="1"/>
          <p:nvPr/>
        </p:nvSpPr>
        <p:spPr>
          <a:xfrm>
            <a:off x="666801" y="3046473"/>
            <a:ext cx="64677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b="1" dirty="0"/>
              <a:t> </a:t>
            </a: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You Get What You Pay For! 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April 2021 - $22.00/hour starting pay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 October 2021 - $27.00/hour starting pay </a:t>
            </a:r>
            <a:endParaRPr lang="en-US" b="1" dirty="0"/>
          </a:p>
        </p:txBody>
      </p:sp>
      <p:sp>
        <p:nvSpPr>
          <p:cNvPr id="3" name="5-Point Star 2">
            <a:extLst>
              <a:ext uri="{FF2B5EF4-FFF2-40B4-BE49-F238E27FC236}">
                <a16:creationId xmlns:a16="http://schemas.microsoft.com/office/drawing/2014/main" id="{5FA17D97-4A03-5F41-9295-4D55D59481D1}"/>
              </a:ext>
            </a:extLst>
          </p:cNvPr>
          <p:cNvSpPr/>
          <p:nvPr/>
        </p:nvSpPr>
        <p:spPr>
          <a:xfrm>
            <a:off x="5798916" y="3508138"/>
            <a:ext cx="405114" cy="3472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443509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75F3-EAF9-3540-8C00-836590A4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Implementation – Recruitment and Retention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BFF42C-3608-684E-A6E4-23801545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5773" y="3074244"/>
            <a:ext cx="3746784" cy="28100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1D054-E521-9947-9FA5-3EDB0FFECF50}"/>
              </a:ext>
            </a:extLst>
          </p:cNvPr>
          <p:cNvSpPr txBox="1"/>
          <p:nvPr/>
        </p:nvSpPr>
        <p:spPr>
          <a:xfrm>
            <a:off x="559442" y="2956289"/>
            <a:ext cx="723031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You Get What You Pay For! 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27.00/hour starting pay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Create Scheduling That Makes Sense For Your Agency!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What are the hours of operations for your new program? 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What is the ideal scheduling for the Paramedics in your system? 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What is your initial payroll budget?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Is there a need for 24-hour shifts?</a:t>
            </a:r>
          </a:p>
          <a:p>
            <a:pPr lvl="2">
              <a:buFont typeface="Wingdings" pitchFamily="2" charset="2"/>
              <a:buChar char="v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Demand for overnight response calls? </a:t>
            </a:r>
          </a:p>
          <a:p>
            <a:pPr lvl="1">
              <a:buFont typeface="Wingdings" pitchFamily="2" charset="2"/>
              <a:buChar char="v"/>
            </a:pPr>
            <a:r>
              <a:rPr lang="en-US" sz="1600" b="1" dirty="0">
                <a:solidFill>
                  <a:schemeClr val="bg2">
                    <a:lumMod val="10000"/>
                  </a:schemeClr>
                </a:solidFill>
              </a:rPr>
              <a:t>Don’t make it too complicated! Go with what you know! </a:t>
            </a:r>
          </a:p>
        </p:txBody>
      </p:sp>
    </p:spTree>
    <p:extLst>
      <p:ext uri="{BB962C8B-B14F-4D97-AF65-F5344CB8AC3E}">
        <p14:creationId xmlns:p14="http://schemas.microsoft.com/office/powerpoint/2010/main" val="10100888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E816-D274-5E48-8F50-62C09552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F416-364D-F143-9808-297F5AD7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Director of Business Development, December 2013  - June 2020</a:t>
            </a:r>
          </a:p>
          <a:p>
            <a:r>
              <a:rPr lang="en-US" dirty="0"/>
              <a:t>Chief Operations Officer, May 2020 – Present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1CF04-F037-834E-975B-E0BDC8B2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13" y="3992032"/>
            <a:ext cx="4038600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5555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75F3-EAF9-3540-8C00-836590A4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Implementation – Recruitment and Retention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BFF42C-3608-684E-A6E4-23801545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5773" y="3074244"/>
            <a:ext cx="3746784" cy="28100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1D054-E521-9947-9FA5-3EDB0FFECF50}"/>
              </a:ext>
            </a:extLst>
          </p:cNvPr>
          <p:cNvSpPr txBox="1"/>
          <p:nvPr/>
        </p:nvSpPr>
        <p:spPr>
          <a:xfrm>
            <a:off x="559443" y="2956289"/>
            <a:ext cx="723031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/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You Get What You Pay For! 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27.00/hour starting pay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Create Scheduling That Makes Sense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/>
              <a:t>Coordinate “meet and greet” with each MIH provider and        	the “control center” team. 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/>
              <a:t>Builds trust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/>
              <a:t>Sets foundation for a mutual relationship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/>
              <a:t>MIH provider should observe “control center” for a shift</a:t>
            </a:r>
          </a:p>
        </p:txBody>
      </p:sp>
    </p:spTree>
    <p:extLst>
      <p:ext uri="{BB962C8B-B14F-4D97-AF65-F5344CB8AC3E}">
        <p14:creationId xmlns:p14="http://schemas.microsoft.com/office/powerpoint/2010/main" val="339556085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75F3-EAF9-3540-8C00-836590A4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Implementation – Recruitment and Retention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BFF42C-3608-684E-A6E4-23801545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5773" y="3074244"/>
            <a:ext cx="3746784" cy="28100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1D054-E521-9947-9FA5-3EDB0FFECF50}"/>
              </a:ext>
            </a:extLst>
          </p:cNvPr>
          <p:cNvSpPr txBox="1"/>
          <p:nvPr/>
        </p:nvSpPr>
        <p:spPr>
          <a:xfrm>
            <a:off x="559442" y="2956289"/>
            <a:ext cx="72303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You Get What You Pay For! 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27.00/hour starting pay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Create Scheduling That Makes Sense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Foster ”control center” relationship</a:t>
            </a:r>
          </a:p>
          <a:p>
            <a:pPr>
              <a:buFont typeface="Wingdings" pitchFamily="2" charset="2"/>
              <a:buChar char="v"/>
            </a:pPr>
            <a:r>
              <a:rPr lang="en-US" b="1" dirty="0"/>
              <a:t> Encourage continuous and open feedback from your      	MIH providers!</a:t>
            </a:r>
          </a:p>
        </p:txBody>
      </p:sp>
    </p:spTree>
    <p:extLst>
      <p:ext uri="{BB962C8B-B14F-4D97-AF65-F5344CB8AC3E}">
        <p14:creationId xmlns:p14="http://schemas.microsoft.com/office/powerpoint/2010/main" val="388750149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5C75F3-EAF9-3540-8C00-836590A4F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Implementation – Recruitment and Retention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CBFF42C-3608-684E-A6E4-2380154545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85773" y="3074244"/>
            <a:ext cx="3746784" cy="2810088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E1D054-E521-9947-9FA5-3EDB0FFECF50}"/>
              </a:ext>
            </a:extLst>
          </p:cNvPr>
          <p:cNvSpPr txBox="1"/>
          <p:nvPr/>
        </p:nvSpPr>
        <p:spPr>
          <a:xfrm>
            <a:off x="559442" y="2956289"/>
            <a:ext cx="723031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US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You Get What You Pay For! 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27.00/hour starting pay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Create Scheduling That Makes Sense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Foster ”Control Center” relationship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50000"/>
                  </a:schemeClr>
                </a:solidFill>
              </a:rPr>
              <a:t> Encourage open feedback from your MIH providers</a:t>
            </a:r>
          </a:p>
          <a:p>
            <a:pPr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Be their advocate!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New environment for most Paramedics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Keep clinical and assessment confidence high!</a:t>
            </a:r>
          </a:p>
          <a:p>
            <a:pPr lvl="1">
              <a:buFont typeface="Wingdings" pitchFamily="2" charset="2"/>
              <a:buChar char="v"/>
            </a:pPr>
            <a:r>
              <a:rPr lang="en-US" b="1" dirty="0">
                <a:solidFill>
                  <a:schemeClr val="bg2">
                    <a:lumMod val="10000"/>
                  </a:schemeClr>
                </a:solidFill>
              </a:rPr>
              <a:t> Document any discrepancies or concerns between your     	team and the health system’s team, for case review</a:t>
            </a:r>
          </a:p>
        </p:txBody>
      </p:sp>
    </p:spTree>
    <p:extLst>
      <p:ext uri="{BB962C8B-B14F-4D97-AF65-F5344CB8AC3E}">
        <p14:creationId xmlns:p14="http://schemas.microsoft.com/office/powerpoint/2010/main" val="360729071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6503EB0F-2257-4A3E-A73B-E1DE769B45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7012B2A-0D78-433A-8C68-8889D3DCDD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19D0202-ED3F-47CC-90E9-4E963BCDAB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670D6F2B-93AF-47D6-9378-5E54BE0AC6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491A5E26-1F21-459D-8C03-ADB057B090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Content Placeholder 6" descr="\">
            <a:extLst>
              <a:ext uri="{FF2B5EF4-FFF2-40B4-BE49-F238E27FC236}">
                <a16:creationId xmlns:a16="http://schemas.microsoft.com/office/drawing/2014/main" id="{8D8CED34-FB91-4048-8013-E8F57C0B66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alphaModFix amt="40000"/>
          </a:blip>
          <a:srcRect t="9392" b="1585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5C75F3-EAF9-3540-8C00-836590A4F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5" y="2099733"/>
            <a:ext cx="8825658" cy="267764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solidFill>
                  <a:schemeClr val="tx1"/>
                </a:solidFill>
              </a:rPr>
              <a:t>Implementation – Fee Schedule ($$$)</a:t>
            </a:r>
          </a:p>
        </p:txBody>
      </p:sp>
    </p:spTree>
    <p:extLst>
      <p:ext uri="{BB962C8B-B14F-4D97-AF65-F5344CB8AC3E}">
        <p14:creationId xmlns:p14="http://schemas.microsoft.com/office/powerpoint/2010/main" val="414741225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Fee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r>
              <a:rPr lang="en-US" b="1" dirty="0"/>
              <a:t>Confirm the types of services your team will be providing in the Hospital at Home program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340142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Fee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r>
              <a:rPr lang="en-US" b="1" dirty="0"/>
              <a:t>Confirm the types of services your team will be providing in the Hospital at Home program</a:t>
            </a:r>
          </a:p>
          <a:p>
            <a:r>
              <a:rPr lang="en-US" sz="2400" b="1" dirty="0"/>
              <a:t>The 33% Rule 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27009072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Fee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r>
              <a:rPr lang="en-US" b="1" dirty="0"/>
              <a:t>Confirm the types of services your team will be providing in the Hospital at Home program</a:t>
            </a:r>
          </a:p>
          <a:p>
            <a:r>
              <a:rPr lang="en-US" sz="2400" b="1" dirty="0"/>
              <a:t>The 33% Rule</a:t>
            </a:r>
            <a:r>
              <a:rPr lang="en-US" b="1" dirty="0"/>
              <a:t> (I’ll get back to this)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041507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Fee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r>
              <a:rPr lang="en-US" b="1" dirty="0"/>
              <a:t>Confirm the types of services your team will be providing in the Hospital at Home program</a:t>
            </a:r>
          </a:p>
          <a:p>
            <a:r>
              <a:rPr lang="en-US" b="1" dirty="0"/>
              <a:t>The 33% Rule</a:t>
            </a:r>
          </a:p>
          <a:p>
            <a:r>
              <a:rPr lang="en-US" b="1" dirty="0"/>
              <a:t>Be transparent with decision makers regarding your internal payroll, supplies, overhead, vehicle, and billing costs!</a:t>
            </a:r>
          </a:p>
          <a:p>
            <a:pPr marL="0" indent="0">
              <a:buNone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6145896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</a:t>
            </a:r>
            <a:r>
              <a:rPr lang="en-US" sz="4000" b="1" dirty="0"/>
              <a:t>33 % Rule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r>
              <a:rPr lang="en-US" b="1" dirty="0"/>
              <a:t>When computing your price point for services rendered, compute the direct payroll costs for the MIH provider’s shift.</a:t>
            </a:r>
          </a:p>
          <a:p>
            <a:pPr lvl="1"/>
            <a:r>
              <a:rPr lang="en-US" sz="1800" b="1" dirty="0"/>
              <a:t>Ex: 24-hour shift at $27/hour = </a:t>
            </a:r>
            <a:r>
              <a:rPr lang="en-US" sz="2000" b="1" dirty="0"/>
              <a:t>$648</a:t>
            </a:r>
            <a:endParaRPr lang="en-US" sz="1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3D1BCA-1E10-8540-B890-763185D53F4C}"/>
              </a:ext>
            </a:extLst>
          </p:cNvPr>
          <p:cNvSpPr txBox="1"/>
          <p:nvPr/>
        </p:nvSpPr>
        <p:spPr>
          <a:xfrm>
            <a:off x="8112138" y="5473782"/>
            <a:ext cx="292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Sorry… it’s math time!</a:t>
            </a:r>
          </a:p>
        </p:txBody>
      </p:sp>
    </p:spTree>
    <p:extLst>
      <p:ext uri="{BB962C8B-B14F-4D97-AF65-F5344CB8AC3E}">
        <p14:creationId xmlns:p14="http://schemas.microsoft.com/office/powerpoint/2010/main" val="20280983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</a:t>
            </a:r>
            <a:r>
              <a:rPr lang="en-US" sz="4000" b="1" dirty="0"/>
              <a:t>33 % Rule</a:t>
            </a: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b="1" dirty="0"/>
          </a:p>
          <a:p>
            <a:r>
              <a:rPr lang="en-US" b="1" dirty="0"/>
              <a:t>When computing your price point for services rendered, compute the direct payroll costs for the MIH provider’s shift.</a:t>
            </a:r>
          </a:p>
          <a:p>
            <a:pPr lvl="1"/>
            <a:r>
              <a:rPr lang="en-US" sz="1800" b="1" dirty="0"/>
              <a:t>Ex: 24-hour shift at $27/hour = </a:t>
            </a:r>
            <a:r>
              <a:rPr lang="en-US" sz="2000" b="1" dirty="0"/>
              <a:t>$648</a:t>
            </a:r>
            <a:endParaRPr lang="en-US" sz="1800" b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B6257801-2EBE-4F43-BB0C-FDF0AB153635}"/>
              </a:ext>
            </a:extLst>
          </p:cNvPr>
          <p:cNvSpPr/>
          <p:nvPr/>
        </p:nvSpPr>
        <p:spPr>
          <a:xfrm>
            <a:off x="7569843" y="4953965"/>
            <a:ext cx="3623090" cy="15278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3D1BCA-1E10-8540-B890-763185D53F4C}"/>
              </a:ext>
            </a:extLst>
          </p:cNvPr>
          <p:cNvSpPr txBox="1"/>
          <p:nvPr/>
        </p:nvSpPr>
        <p:spPr>
          <a:xfrm>
            <a:off x="8112138" y="5473782"/>
            <a:ext cx="29283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Sorry… it’s math time!</a:t>
            </a:r>
          </a:p>
        </p:txBody>
      </p:sp>
    </p:spTree>
    <p:extLst>
      <p:ext uri="{BB962C8B-B14F-4D97-AF65-F5344CB8AC3E}">
        <p14:creationId xmlns:p14="http://schemas.microsoft.com/office/powerpoint/2010/main" val="120777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E816-D274-5E48-8F50-62C09552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Professional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F416-364D-F143-9808-297F5AD71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Director of Business Development, December 2013  - June 2020</a:t>
            </a:r>
          </a:p>
          <a:p>
            <a:r>
              <a:rPr lang="en-US" dirty="0"/>
              <a:t>Chief Operations Officer,     May 2020 – Present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1CF04-F037-834E-975B-E0BDC8B2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3813" y="3992032"/>
            <a:ext cx="4038600" cy="1892300"/>
          </a:xfrm>
          <a:prstGeom prst="rect">
            <a:avLst/>
          </a:prstGeom>
        </p:spPr>
      </p:pic>
      <p:sp>
        <p:nvSpPr>
          <p:cNvPr id="4" name="5-Point Star 3">
            <a:extLst>
              <a:ext uri="{FF2B5EF4-FFF2-40B4-BE49-F238E27FC236}">
                <a16:creationId xmlns:a16="http://schemas.microsoft.com/office/drawing/2014/main" id="{37AB344E-DEF9-974F-95DD-F1C31ED33639}"/>
              </a:ext>
            </a:extLst>
          </p:cNvPr>
          <p:cNvSpPr/>
          <p:nvPr/>
        </p:nvSpPr>
        <p:spPr>
          <a:xfrm>
            <a:off x="4358229" y="3034442"/>
            <a:ext cx="289367" cy="26332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3985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33 %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563" y="2286001"/>
            <a:ext cx="6143625" cy="431482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When computing your price point for services rendered, compute the direct payroll costs for the MIH provider’s shift.</a:t>
            </a:r>
          </a:p>
          <a:p>
            <a:pPr lvl="1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Ex: 24-hour shift at $27/hour = </a:t>
            </a:r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$648 in direct payroll costs</a:t>
            </a:r>
          </a:p>
          <a:p>
            <a:pPr lvl="1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Revenue </a:t>
            </a:r>
            <a:r>
              <a:rPr lang="en-US" sz="1800" b="1" u="sng" dirty="0">
                <a:solidFill>
                  <a:schemeClr val="bg2">
                    <a:lumMod val="25000"/>
                  </a:schemeClr>
                </a:solidFill>
              </a:rPr>
              <a:t>goal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 for services rendered during 24-hour shift should be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</a:rPr>
              <a:t>3x the direct payroll costs</a:t>
            </a:r>
          </a:p>
        </p:txBody>
      </p:sp>
    </p:spTree>
    <p:extLst>
      <p:ext uri="{BB962C8B-B14F-4D97-AF65-F5344CB8AC3E}">
        <p14:creationId xmlns:p14="http://schemas.microsoft.com/office/powerpoint/2010/main" val="5577138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33 %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563" y="2286001"/>
            <a:ext cx="6143625" cy="431482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25000"/>
                  </a:schemeClr>
                </a:solidFill>
              </a:rPr>
              <a:t>When computing your price point for services rendered, compute the direct payroll costs for the MIH provider’s shift.</a:t>
            </a:r>
          </a:p>
          <a:p>
            <a:pPr lvl="1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Ex: 24-hour shift at $27/hour = </a:t>
            </a:r>
            <a:r>
              <a:rPr lang="en-US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$648 in direct payroll costs</a:t>
            </a:r>
          </a:p>
          <a:p>
            <a:pPr lvl="1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Revenue goal for services rendered during 24-hour shift should be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</a:rPr>
              <a:t>3x the direct payroll costs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6378C843-9C3B-0344-A4F5-DACBD868A56D}"/>
              </a:ext>
            </a:extLst>
          </p:cNvPr>
          <p:cNvSpPr/>
          <p:nvPr/>
        </p:nvSpPr>
        <p:spPr>
          <a:xfrm rot="19102334">
            <a:off x="8426008" y="5081285"/>
            <a:ext cx="578734" cy="2777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32F440D-4222-9B4A-9259-AD37A6628FD2}"/>
              </a:ext>
            </a:extLst>
          </p:cNvPr>
          <p:cNvSpPr txBox="1"/>
          <p:nvPr/>
        </p:nvSpPr>
        <p:spPr>
          <a:xfrm>
            <a:off x="6805915" y="5516226"/>
            <a:ext cx="3993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is where that 33% comes from</a:t>
            </a:r>
          </a:p>
        </p:txBody>
      </p:sp>
    </p:spTree>
    <p:extLst>
      <p:ext uri="{BB962C8B-B14F-4D97-AF65-F5344CB8AC3E}">
        <p14:creationId xmlns:p14="http://schemas.microsoft.com/office/powerpoint/2010/main" val="80848123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33 %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563" y="2286001"/>
            <a:ext cx="6143625" cy="431482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When computing your price point for services rendered, compute the direct payroll costs for the MIH provider’s shift.</a:t>
            </a:r>
          </a:p>
          <a:p>
            <a:pPr lvl="1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Ex: 24-hour shift at $27/hour = $648 in direct payroll costs</a:t>
            </a:r>
          </a:p>
          <a:p>
            <a:pPr lvl="1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Revenue goal for 24-hour shift should be 3x the direct payroll costs</a:t>
            </a:r>
          </a:p>
          <a:p>
            <a:pPr lvl="1"/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$648 x 3 = </a:t>
            </a:r>
            <a:r>
              <a:rPr lang="en-US" sz="2000" b="1" dirty="0">
                <a:solidFill>
                  <a:schemeClr val="bg2">
                    <a:lumMod val="25000"/>
                  </a:schemeClr>
                </a:solidFill>
                <a:highlight>
                  <a:srgbClr val="FFFF00"/>
                </a:highlight>
              </a:rPr>
              <a:t>$1,944 </a:t>
            </a:r>
            <a:r>
              <a:rPr lang="en-US" sz="1800" b="1" dirty="0">
                <a:solidFill>
                  <a:schemeClr val="bg2">
                    <a:lumMod val="25000"/>
                  </a:schemeClr>
                </a:solidFill>
              </a:rPr>
              <a:t>in services rendered goal for one 24-hour shift ($648 is 33% of $1,944)</a:t>
            </a:r>
          </a:p>
        </p:txBody>
      </p:sp>
    </p:spTree>
    <p:extLst>
      <p:ext uri="{BB962C8B-B14F-4D97-AF65-F5344CB8AC3E}">
        <p14:creationId xmlns:p14="http://schemas.microsoft.com/office/powerpoint/2010/main" val="28366200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33 % Rule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3563" y="2286001"/>
            <a:ext cx="6548437" cy="4314824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When computing your price point for services rendered, compute the direct payroll costs for the MIH provider’s shift.</a:t>
            </a:r>
          </a:p>
          <a:p>
            <a:pPr lvl="1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Ex: 24-hour shift at $27/hour = $648 in direct payroll costs</a:t>
            </a:r>
          </a:p>
          <a:p>
            <a:pPr lvl="1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Revenue goal for 24-hour shift should be 3x the direct payroll costs</a:t>
            </a:r>
          </a:p>
          <a:p>
            <a:pPr lvl="1"/>
            <a:r>
              <a:rPr lang="en-US" sz="1800" b="1" dirty="0">
                <a:solidFill>
                  <a:schemeClr val="bg2">
                    <a:lumMod val="75000"/>
                  </a:schemeClr>
                </a:solidFill>
              </a:rPr>
              <a:t>$648 x 3 = $1,944 in services rendered goal for one 24-hour shift ($648 is 33% of $1,944)</a:t>
            </a:r>
          </a:p>
          <a:p>
            <a:pPr algn="ctr"/>
            <a:r>
              <a:rPr lang="en-US" sz="2000" b="1" dirty="0">
                <a:solidFill>
                  <a:schemeClr val="bg2">
                    <a:lumMod val="25000"/>
                  </a:schemeClr>
                </a:solidFill>
              </a:rPr>
              <a:t>Note: Every company is different! This is what our team used to successfully implement and profit </a:t>
            </a:r>
          </a:p>
          <a:p>
            <a:pPr lvl="1"/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384863053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Fee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751417" y="2817169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6301" y="2543176"/>
            <a:ext cx="7248524" cy="4314824"/>
          </a:xfrm>
        </p:spPr>
        <p:txBody>
          <a:bodyPr anchor="t">
            <a:normAutofit/>
          </a:bodyPr>
          <a:lstStyle/>
          <a:p>
            <a:pPr marL="457200" lvl="1" indent="0" algn="ctr">
              <a:buNone/>
            </a:pPr>
            <a:r>
              <a:rPr lang="en-US" sz="2400" b="1" dirty="0"/>
              <a:t>Other Factors to Consider:</a:t>
            </a:r>
          </a:p>
          <a:p>
            <a:pPr marL="457200" lvl="1" indent="0" algn="ctr">
              <a:buNone/>
            </a:pPr>
            <a:endParaRPr lang="en-US" sz="2400" b="1" dirty="0"/>
          </a:p>
          <a:p>
            <a:pPr lvl="1" algn="ctr">
              <a:buFont typeface="Wingdings" pitchFamily="2" charset="2"/>
              <a:buChar char="v"/>
            </a:pPr>
            <a:r>
              <a:rPr lang="en-US" sz="1800" b="1" dirty="0"/>
              <a:t>Direct Billing? (Negotiate terms easier)</a:t>
            </a:r>
          </a:p>
          <a:p>
            <a:pPr lvl="1" algn="ctr">
              <a:buFont typeface="Wingdings" pitchFamily="2" charset="2"/>
              <a:buChar char="v"/>
            </a:pPr>
            <a:r>
              <a:rPr lang="en-US" sz="1800" b="1" dirty="0"/>
              <a:t>Is your existing ambulance sector involved in program?</a:t>
            </a:r>
          </a:p>
          <a:p>
            <a:pPr lvl="1" algn="ctr">
              <a:buFont typeface="Wingdings" pitchFamily="2" charset="2"/>
              <a:buChar char="v"/>
            </a:pPr>
            <a:r>
              <a:rPr lang="en-US" sz="1800" b="1" dirty="0"/>
              <a:t>What is your forecasted share of full program’s visits?</a:t>
            </a:r>
          </a:p>
          <a:p>
            <a:pPr lvl="1" algn="ctr">
              <a:buFont typeface="Wingdings" pitchFamily="2" charset="2"/>
              <a:buChar char="v"/>
            </a:pPr>
            <a:r>
              <a:rPr lang="en-US" sz="1800" b="1" dirty="0"/>
              <a:t>Inflation (watch pricing on supplies and meds - weekly)</a:t>
            </a:r>
          </a:p>
          <a:p>
            <a:pPr marL="457200" lvl="1" indent="0" algn="ctr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96577057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Fee Schedule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899DE1-4061-6C47-B9A2-C12420BE99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730" r="-3" b="-3"/>
          <a:stretch/>
        </p:blipFill>
        <p:spPr>
          <a:xfrm>
            <a:off x="751417" y="2817169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00649" y="2543176"/>
            <a:ext cx="6734175" cy="4314824"/>
          </a:xfrm>
        </p:spPr>
        <p:txBody>
          <a:bodyPr anchor="t">
            <a:normAutofit/>
          </a:bodyPr>
          <a:lstStyle/>
          <a:p>
            <a:pPr marL="457200" lvl="1" indent="0" algn="ctr">
              <a:buNone/>
            </a:pPr>
            <a:r>
              <a:rPr lang="en-US" sz="2400" b="1" dirty="0"/>
              <a:t>Recommended Fee Schedule Items:</a:t>
            </a:r>
          </a:p>
          <a:p>
            <a:pPr marL="457200" lvl="1" indent="0" algn="ctr">
              <a:buNone/>
            </a:pPr>
            <a:endParaRPr lang="en-US" sz="2400" b="1" dirty="0"/>
          </a:p>
          <a:p>
            <a:pPr lvl="1">
              <a:buFont typeface="Wingdings" pitchFamily="2" charset="2"/>
              <a:buChar char="v"/>
            </a:pPr>
            <a:r>
              <a:rPr lang="en-US" sz="1800" b="1" dirty="0"/>
              <a:t>Routine Service Fee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b="1" dirty="0"/>
              <a:t>Primary / Initial Introduction Service Fee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b="1" dirty="0"/>
              <a:t>Discharge Fee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b="1" dirty="0"/>
              <a:t>”Escalated” Service Fee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b="1" dirty="0"/>
              <a:t>Rx Surcharge Fee</a:t>
            </a:r>
          </a:p>
          <a:p>
            <a:pPr lvl="1">
              <a:buFont typeface="Wingdings" pitchFamily="2" charset="2"/>
              <a:buChar char="v"/>
            </a:pPr>
            <a:r>
              <a:rPr lang="en-US" sz="1800" b="1" dirty="0"/>
              <a:t>Supply Surcharge Fee</a:t>
            </a:r>
          </a:p>
          <a:p>
            <a:pPr marL="457200" lvl="1" indent="0" algn="ctr">
              <a:buNone/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73030158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Implementation – Contract Terms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3606C0-EF04-B34E-B21A-024B2EA189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08344" y="2268006"/>
            <a:ext cx="6158801" cy="4475693"/>
          </a:xfrm>
        </p:spPr>
        <p:txBody>
          <a:bodyPr anchor="t">
            <a:normAutofit/>
          </a:bodyPr>
          <a:lstStyle/>
          <a:p>
            <a:pPr marL="457200" lvl="1" indent="0">
              <a:lnSpc>
                <a:spcPct val="90000"/>
              </a:lnSpc>
              <a:buNone/>
            </a:pPr>
            <a:r>
              <a:rPr lang="en-US" b="1" dirty="0"/>
              <a:t>Factors to keep in mind: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en-US" b="1" dirty="0"/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Protect your entity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Extended contract length 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No room for gray areas in contract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Detailed fee schedule and terms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Billing terms (30-day, 100% reimbursement)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Billed monthly to health system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Get Creative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Daily service minimums?</a:t>
            </a:r>
          </a:p>
          <a:p>
            <a:pPr lvl="1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Leave room for change! 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Rx price increases? Payroll increases?</a:t>
            </a:r>
          </a:p>
          <a:p>
            <a:pPr lvl="2">
              <a:lnSpc>
                <a:spcPct val="90000"/>
              </a:lnSpc>
              <a:buFont typeface="Wingdings" pitchFamily="2" charset="2"/>
              <a:buChar char="v"/>
            </a:pPr>
            <a:r>
              <a:rPr lang="en-US" b="1" dirty="0"/>
              <a:t>Ensure language exists that protects your bottom line</a:t>
            </a:r>
          </a:p>
        </p:txBody>
      </p:sp>
      <p:pic>
        <p:nvPicPr>
          <p:cNvPr id="6" name="Picture 5" descr="A pair of scissors on a piece of paper&#10;&#10;Description automatically generated with low confidence">
            <a:extLst>
              <a:ext uri="{FF2B5EF4-FFF2-40B4-BE49-F238E27FC236}">
                <a16:creationId xmlns:a16="http://schemas.microsoft.com/office/drawing/2014/main" id="{4E8BC7CC-7980-FD4D-9B11-147941D39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5590"/>
          <a:stretch/>
        </p:blipFill>
        <p:spPr>
          <a:xfrm>
            <a:off x="4984956" y="2775951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345765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10C9632-BB6F-48EE-AB65-501878BA5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587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EC8AAB6-953B-4D29-9967-3C44D06BB4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5171964" y="-140866"/>
            <a:ext cx="6053670" cy="7139732"/>
          </a:xfrm>
          <a:custGeom>
            <a:avLst/>
            <a:gdLst>
              <a:gd name="connsiteX0" fmla="*/ 6053670 w 6053670"/>
              <a:gd name="connsiteY0" fmla="*/ 1098 h 7139732"/>
              <a:gd name="connsiteX1" fmla="*/ 6053670 w 6053670"/>
              <a:gd name="connsiteY1" fmla="*/ 1084479 h 7139732"/>
              <a:gd name="connsiteX2" fmla="*/ 6053670 w 6053670"/>
              <a:gd name="connsiteY2" fmla="*/ 1254558 h 7139732"/>
              <a:gd name="connsiteX3" fmla="*/ 6053670 w 6053670"/>
              <a:gd name="connsiteY3" fmla="*/ 7139732 h 7139732"/>
              <a:gd name="connsiteX4" fmla="*/ 0 w 6053670"/>
              <a:gd name="connsiteY4" fmla="*/ 7139732 h 7139732"/>
              <a:gd name="connsiteX5" fmla="*/ 0 w 6053670"/>
              <a:gd name="connsiteY5" fmla="*/ 1249853 h 7139732"/>
              <a:gd name="connsiteX6" fmla="*/ 0 w 6053670"/>
              <a:gd name="connsiteY6" fmla="*/ 1084479 h 7139732"/>
              <a:gd name="connsiteX7" fmla="*/ 0 w 6053670"/>
              <a:gd name="connsiteY7" fmla="*/ 0 h 7139732"/>
              <a:gd name="connsiteX8" fmla="*/ 35717 w 6053670"/>
              <a:gd name="connsiteY8" fmla="*/ 5488 h 7139732"/>
              <a:gd name="connsiteX9" fmla="*/ 140445 w 6053670"/>
              <a:gd name="connsiteY9" fmla="*/ 21641 h 7139732"/>
              <a:gd name="connsiteX10" fmla="*/ 216722 w 6053670"/>
              <a:gd name="connsiteY10" fmla="*/ 32932 h 7139732"/>
              <a:gd name="connsiteX11" fmla="*/ 307527 w 6053670"/>
              <a:gd name="connsiteY11" fmla="*/ 44850 h 7139732"/>
              <a:gd name="connsiteX12" fmla="*/ 415282 w 6053670"/>
              <a:gd name="connsiteY12" fmla="*/ 59121 h 7139732"/>
              <a:gd name="connsiteX13" fmla="*/ 534539 w 6053670"/>
              <a:gd name="connsiteY13" fmla="*/ 74175 h 7139732"/>
              <a:gd name="connsiteX14" fmla="*/ 668931 w 6053670"/>
              <a:gd name="connsiteY14" fmla="*/ 90014 h 7139732"/>
              <a:gd name="connsiteX15" fmla="*/ 815430 w 6053670"/>
              <a:gd name="connsiteY15" fmla="*/ 106794 h 7139732"/>
              <a:gd name="connsiteX16" fmla="*/ 974641 w 6053670"/>
              <a:gd name="connsiteY16" fmla="*/ 123574 h 7139732"/>
              <a:gd name="connsiteX17" fmla="*/ 1144144 w 6053670"/>
              <a:gd name="connsiteY17" fmla="*/ 140667 h 7139732"/>
              <a:gd name="connsiteX18" fmla="*/ 1326965 w 6053670"/>
              <a:gd name="connsiteY18" fmla="*/ 156506 h 7139732"/>
              <a:gd name="connsiteX19" fmla="*/ 1518261 w 6053670"/>
              <a:gd name="connsiteY19" fmla="*/ 171717 h 7139732"/>
              <a:gd name="connsiteX20" fmla="*/ 1720453 w 6053670"/>
              <a:gd name="connsiteY20" fmla="*/ 185518 h 7139732"/>
              <a:gd name="connsiteX21" fmla="*/ 1931121 w 6053670"/>
              <a:gd name="connsiteY21" fmla="*/ 198690 h 7139732"/>
              <a:gd name="connsiteX22" fmla="*/ 2150869 w 6053670"/>
              <a:gd name="connsiteY22" fmla="*/ 211079 h 7139732"/>
              <a:gd name="connsiteX23" fmla="*/ 2263467 w 6053670"/>
              <a:gd name="connsiteY23" fmla="*/ 215470 h 7139732"/>
              <a:gd name="connsiteX24" fmla="*/ 2378487 w 6053670"/>
              <a:gd name="connsiteY24" fmla="*/ 220332 h 7139732"/>
              <a:gd name="connsiteX25" fmla="*/ 2495323 w 6053670"/>
              <a:gd name="connsiteY25" fmla="*/ 224879 h 7139732"/>
              <a:gd name="connsiteX26" fmla="*/ 2612764 w 6053670"/>
              <a:gd name="connsiteY26" fmla="*/ 227859 h 7139732"/>
              <a:gd name="connsiteX27" fmla="*/ 2732627 w 6053670"/>
              <a:gd name="connsiteY27" fmla="*/ 230525 h 7139732"/>
              <a:gd name="connsiteX28" fmla="*/ 2853700 w 6053670"/>
              <a:gd name="connsiteY28" fmla="*/ 233348 h 7139732"/>
              <a:gd name="connsiteX29" fmla="*/ 2977195 w 6053670"/>
              <a:gd name="connsiteY29" fmla="*/ 235229 h 7139732"/>
              <a:gd name="connsiteX30" fmla="*/ 3101901 w 6053670"/>
              <a:gd name="connsiteY30" fmla="*/ 235229 h 7139732"/>
              <a:gd name="connsiteX31" fmla="*/ 3227817 w 6053670"/>
              <a:gd name="connsiteY31" fmla="*/ 236170 h 7139732"/>
              <a:gd name="connsiteX32" fmla="*/ 3354944 w 6053670"/>
              <a:gd name="connsiteY32" fmla="*/ 235229 h 7139732"/>
              <a:gd name="connsiteX33" fmla="*/ 3483887 w 6053670"/>
              <a:gd name="connsiteY33" fmla="*/ 233348 h 7139732"/>
              <a:gd name="connsiteX34" fmla="*/ 3612830 w 6053670"/>
              <a:gd name="connsiteY34" fmla="*/ 231623 h 7139732"/>
              <a:gd name="connsiteX35" fmla="*/ 3743590 w 6053670"/>
              <a:gd name="connsiteY35" fmla="*/ 227859 h 7139732"/>
              <a:gd name="connsiteX36" fmla="*/ 3875560 w 6053670"/>
              <a:gd name="connsiteY36" fmla="*/ 223938 h 7139732"/>
              <a:gd name="connsiteX37" fmla="*/ 4007530 w 6053670"/>
              <a:gd name="connsiteY37" fmla="*/ 219391 h 7139732"/>
              <a:gd name="connsiteX38" fmla="*/ 4140710 w 6053670"/>
              <a:gd name="connsiteY38" fmla="*/ 212961 h 7139732"/>
              <a:gd name="connsiteX39" fmla="*/ 4275102 w 6053670"/>
              <a:gd name="connsiteY39" fmla="*/ 205277 h 7139732"/>
              <a:gd name="connsiteX40" fmla="*/ 4410098 w 6053670"/>
              <a:gd name="connsiteY40" fmla="*/ 197907 h 7139732"/>
              <a:gd name="connsiteX41" fmla="*/ 4545096 w 6053670"/>
              <a:gd name="connsiteY41" fmla="*/ 188498 h 7139732"/>
              <a:gd name="connsiteX42" fmla="*/ 4681909 w 6053670"/>
              <a:gd name="connsiteY42" fmla="*/ 177207 h 7139732"/>
              <a:gd name="connsiteX43" fmla="*/ 4816905 w 6053670"/>
              <a:gd name="connsiteY43" fmla="*/ 165916 h 7139732"/>
              <a:gd name="connsiteX44" fmla="*/ 4954323 w 6053670"/>
              <a:gd name="connsiteY44" fmla="*/ 152899 h 7139732"/>
              <a:gd name="connsiteX45" fmla="*/ 5092347 w 6053670"/>
              <a:gd name="connsiteY45" fmla="*/ 138629 h 7139732"/>
              <a:gd name="connsiteX46" fmla="*/ 5228555 w 6053670"/>
              <a:gd name="connsiteY46" fmla="*/ 123574 h 7139732"/>
              <a:gd name="connsiteX47" fmla="*/ 5366578 w 6053670"/>
              <a:gd name="connsiteY47" fmla="*/ 106010 h 7139732"/>
              <a:gd name="connsiteX48" fmla="*/ 5503997 w 6053670"/>
              <a:gd name="connsiteY48" fmla="*/ 87192 h 7139732"/>
              <a:gd name="connsiteX49" fmla="*/ 5642020 w 6053670"/>
              <a:gd name="connsiteY49" fmla="*/ 68530 h 7139732"/>
              <a:gd name="connsiteX50" fmla="*/ 5779438 w 6053670"/>
              <a:gd name="connsiteY50" fmla="*/ 46733 h 7139732"/>
              <a:gd name="connsiteX51" fmla="*/ 5916251 w 6053670"/>
              <a:gd name="connsiteY51" fmla="*/ 24464 h 71397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6053670" h="7139732">
                <a:moveTo>
                  <a:pt x="6053670" y="1098"/>
                </a:moveTo>
                <a:lnTo>
                  <a:pt x="6053670" y="1084479"/>
                </a:lnTo>
                <a:lnTo>
                  <a:pt x="6053670" y="1254558"/>
                </a:lnTo>
                <a:lnTo>
                  <a:pt x="6053670" y="7139732"/>
                </a:lnTo>
                <a:lnTo>
                  <a:pt x="0" y="7139732"/>
                </a:lnTo>
                <a:lnTo>
                  <a:pt x="0" y="1249853"/>
                </a:lnTo>
                <a:lnTo>
                  <a:pt x="0" y="1084479"/>
                </a:lnTo>
                <a:lnTo>
                  <a:pt x="0" y="0"/>
                </a:lnTo>
                <a:lnTo>
                  <a:pt x="35717" y="5488"/>
                </a:lnTo>
                <a:lnTo>
                  <a:pt x="140445" y="21641"/>
                </a:lnTo>
                <a:lnTo>
                  <a:pt x="216722" y="32932"/>
                </a:lnTo>
                <a:lnTo>
                  <a:pt x="307527" y="44850"/>
                </a:lnTo>
                <a:lnTo>
                  <a:pt x="415282" y="59121"/>
                </a:lnTo>
                <a:lnTo>
                  <a:pt x="534539" y="74175"/>
                </a:lnTo>
                <a:lnTo>
                  <a:pt x="668931" y="90014"/>
                </a:lnTo>
                <a:lnTo>
                  <a:pt x="815430" y="106794"/>
                </a:lnTo>
                <a:lnTo>
                  <a:pt x="974641" y="123574"/>
                </a:lnTo>
                <a:lnTo>
                  <a:pt x="1144144" y="140667"/>
                </a:lnTo>
                <a:lnTo>
                  <a:pt x="1326965" y="156506"/>
                </a:lnTo>
                <a:lnTo>
                  <a:pt x="1518261" y="171717"/>
                </a:lnTo>
                <a:lnTo>
                  <a:pt x="1720453" y="185518"/>
                </a:lnTo>
                <a:lnTo>
                  <a:pt x="1931121" y="198690"/>
                </a:lnTo>
                <a:lnTo>
                  <a:pt x="2150869" y="211079"/>
                </a:lnTo>
                <a:lnTo>
                  <a:pt x="2263467" y="215470"/>
                </a:lnTo>
                <a:lnTo>
                  <a:pt x="2378487" y="220332"/>
                </a:lnTo>
                <a:lnTo>
                  <a:pt x="2495323" y="224879"/>
                </a:lnTo>
                <a:lnTo>
                  <a:pt x="2612764" y="227859"/>
                </a:lnTo>
                <a:lnTo>
                  <a:pt x="2732627" y="230525"/>
                </a:lnTo>
                <a:lnTo>
                  <a:pt x="2853700" y="233348"/>
                </a:lnTo>
                <a:lnTo>
                  <a:pt x="2977195" y="235229"/>
                </a:lnTo>
                <a:lnTo>
                  <a:pt x="3101901" y="235229"/>
                </a:lnTo>
                <a:lnTo>
                  <a:pt x="3227817" y="236170"/>
                </a:lnTo>
                <a:lnTo>
                  <a:pt x="3354944" y="235229"/>
                </a:lnTo>
                <a:lnTo>
                  <a:pt x="3483887" y="233348"/>
                </a:lnTo>
                <a:lnTo>
                  <a:pt x="3612830" y="231623"/>
                </a:lnTo>
                <a:lnTo>
                  <a:pt x="3743590" y="227859"/>
                </a:lnTo>
                <a:lnTo>
                  <a:pt x="3875560" y="223938"/>
                </a:lnTo>
                <a:lnTo>
                  <a:pt x="4007530" y="219391"/>
                </a:lnTo>
                <a:lnTo>
                  <a:pt x="4140710" y="212961"/>
                </a:lnTo>
                <a:lnTo>
                  <a:pt x="4275102" y="205277"/>
                </a:lnTo>
                <a:lnTo>
                  <a:pt x="4410098" y="197907"/>
                </a:lnTo>
                <a:lnTo>
                  <a:pt x="4545096" y="188498"/>
                </a:lnTo>
                <a:lnTo>
                  <a:pt x="4681909" y="177207"/>
                </a:lnTo>
                <a:lnTo>
                  <a:pt x="4816905" y="165916"/>
                </a:lnTo>
                <a:lnTo>
                  <a:pt x="4954323" y="152899"/>
                </a:lnTo>
                <a:lnTo>
                  <a:pt x="5092347" y="138629"/>
                </a:lnTo>
                <a:lnTo>
                  <a:pt x="5228555" y="123574"/>
                </a:lnTo>
                <a:lnTo>
                  <a:pt x="5366578" y="106010"/>
                </a:lnTo>
                <a:lnTo>
                  <a:pt x="5503997" y="87192"/>
                </a:lnTo>
                <a:lnTo>
                  <a:pt x="5642020" y="68530"/>
                </a:lnTo>
                <a:lnTo>
                  <a:pt x="5779438" y="46733"/>
                </a:lnTo>
                <a:lnTo>
                  <a:pt x="5916251" y="24464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19" name="Freeform 5">
            <a:extLst>
              <a:ext uri="{FF2B5EF4-FFF2-40B4-BE49-F238E27FC236}">
                <a16:creationId xmlns:a16="http://schemas.microsoft.com/office/drawing/2014/main" id="{C89ED458-2326-40DC-9C7B-1A717B655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>
            <a:off x="0" y="1587"/>
            <a:ext cx="12192000" cy="6856413"/>
          </a:xfrm>
          <a:custGeom>
            <a:avLst/>
            <a:gdLst/>
            <a:ahLst/>
            <a:cxnLst/>
            <a:rect l="0" t="0" r="r" b="b"/>
            <a:pathLst>
              <a:path w="15356" h="8638">
                <a:moveTo>
                  <a:pt x="0" y="0"/>
                </a:moveTo>
                <a:lnTo>
                  <a:pt x="0" y="8638"/>
                </a:lnTo>
                <a:lnTo>
                  <a:pt x="15356" y="8638"/>
                </a:lnTo>
                <a:lnTo>
                  <a:pt x="15356" y="0"/>
                </a:lnTo>
                <a:lnTo>
                  <a:pt x="0" y="0"/>
                </a:lnTo>
                <a:close/>
                <a:moveTo>
                  <a:pt x="14748" y="8038"/>
                </a:moveTo>
                <a:lnTo>
                  <a:pt x="600" y="8038"/>
                </a:lnTo>
                <a:lnTo>
                  <a:pt x="600" y="592"/>
                </a:lnTo>
                <a:lnTo>
                  <a:pt x="14748" y="592"/>
                </a:lnTo>
                <a:lnTo>
                  <a:pt x="14748" y="8038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995C45-4083-4841-A322-A22EB7452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5860" y="973668"/>
            <a:ext cx="3491305" cy="102023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>
                <a:solidFill>
                  <a:schemeClr val="tx1"/>
                </a:solidFill>
              </a:rPr>
              <a:t>Hospital at Home   </a:t>
            </a:r>
            <a:r>
              <a:rPr lang="en-US" sz="2800" b="1" dirty="0">
                <a:solidFill>
                  <a:schemeClr val="tx1"/>
                </a:solidFill>
              </a:rPr>
              <a:t>Ready for Launch</a:t>
            </a:r>
          </a:p>
        </p:txBody>
      </p:sp>
      <p:pic>
        <p:nvPicPr>
          <p:cNvPr id="8" name="Content Placeholder 7" descr="A picture containing tree, outdoor, car, road&#10;&#10;Description automatically generated">
            <a:extLst>
              <a:ext uri="{FF2B5EF4-FFF2-40B4-BE49-F238E27FC236}">
                <a16:creationId xmlns:a16="http://schemas.microsoft.com/office/drawing/2014/main" id="{3ABA9DEE-4745-C948-92F8-A0A6EB63C7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03" r="12377" b="1"/>
          <a:stretch/>
        </p:blipFill>
        <p:spPr>
          <a:xfrm>
            <a:off x="5194607" y="803751"/>
            <a:ext cx="6391533" cy="525049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6F9D1DE6-E368-4F07-85F9-D5B767477D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63B1F66-4ACE-4A01-8ADF-F175A9C358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667000"/>
            <a:ext cx="4191000" cy="41910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11000"/>
                </a:schemeClr>
              </a:gs>
              <a:gs pos="75000">
                <a:schemeClr val="accent5">
                  <a:alpha val="0"/>
                </a:schemeClr>
              </a:gs>
              <a:gs pos="36000">
                <a:schemeClr val="accent5">
                  <a:alpha val="1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F8448ED-9332-4A9B-8CAB-B1985E596E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895600"/>
            <a:ext cx="2362200" cy="23622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8000"/>
                </a:schemeClr>
              </a:gs>
              <a:gs pos="72000">
                <a:schemeClr val="accent5">
                  <a:alpha val="0"/>
                </a:schemeClr>
              </a:gs>
              <a:gs pos="36000">
                <a:schemeClr val="accent5">
                  <a:alpha val="8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D4BED71-DB62-4FDA-A28B-FA5A9ED414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5" y="2120900"/>
            <a:ext cx="3133726" cy="3898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MIH Providers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Supplies and Meds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Rate Schedule Secured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Workflow Finalized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Vehicles Stocked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Contract Signed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CLIA / Regulatory 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Dispatchers educated</a:t>
            </a: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✅ All modules ready</a:t>
            </a: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7" name="Freeform 5">
            <a:extLst>
              <a:ext uri="{FF2B5EF4-FFF2-40B4-BE49-F238E27FC236}">
                <a16:creationId xmlns:a16="http://schemas.microsoft.com/office/drawing/2014/main" id="{ED3A2261-1C75-40FF-8CD6-18C5900C1C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5922489">
            <a:off x="3140485" y="1826078"/>
            <a:ext cx="3299407" cy="440924"/>
          </a:xfrm>
          <a:custGeom>
            <a:avLst/>
            <a:gdLst/>
            <a:ahLst/>
            <a:cxnLst/>
            <a:rect l="l" t="t" r="r" b="b"/>
            <a:pathLst>
              <a:path w="10000" h="5291">
                <a:moveTo>
                  <a:pt x="85" y="2532"/>
                </a:moveTo>
                <a:cubicBezTo>
                  <a:pt x="1736" y="3911"/>
                  <a:pt x="7524" y="5298"/>
                  <a:pt x="9958" y="5291"/>
                </a:cubicBezTo>
                <a:cubicBezTo>
                  <a:pt x="9989" y="1958"/>
                  <a:pt x="9969" y="3333"/>
                  <a:pt x="10000" y="0"/>
                </a:cubicBezTo>
                <a:lnTo>
                  <a:pt x="10000" y="0"/>
                </a:lnTo>
                <a:lnTo>
                  <a:pt x="9667" y="204"/>
                </a:lnTo>
                <a:lnTo>
                  <a:pt x="9334" y="400"/>
                </a:lnTo>
                <a:lnTo>
                  <a:pt x="9001" y="590"/>
                </a:lnTo>
                <a:lnTo>
                  <a:pt x="8667" y="753"/>
                </a:lnTo>
                <a:lnTo>
                  <a:pt x="8333" y="917"/>
                </a:lnTo>
                <a:lnTo>
                  <a:pt x="7999" y="1071"/>
                </a:lnTo>
                <a:lnTo>
                  <a:pt x="7669" y="1202"/>
                </a:lnTo>
                <a:lnTo>
                  <a:pt x="7333" y="1325"/>
                </a:lnTo>
                <a:lnTo>
                  <a:pt x="7000" y="1440"/>
                </a:lnTo>
                <a:lnTo>
                  <a:pt x="6673" y="1538"/>
                </a:lnTo>
                <a:lnTo>
                  <a:pt x="6340" y="1636"/>
                </a:lnTo>
                <a:lnTo>
                  <a:pt x="6013" y="1719"/>
                </a:lnTo>
                <a:lnTo>
                  <a:pt x="5686" y="1784"/>
                </a:lnTo>
                <a:lnTo>
                  <a:pt x="5359" y="1850"/>
                </a:lnTo>
                <a:lnTo>
                  <a:pt x="5036" y="1906"/>
                </a:lnTo>
                <a:lnTo>
                  <a:pt x="4717" y="1948"/>
                </a:lnTo>
                <a:lnTo>
                  <a:pt x="4396" y="1980"/>
                </a:lnTo>
                <a:lnTo>
                  <a:pt x="4079" y="2013"/>
                </a:lnTo>
                <a:lnTo>
                  <a:pt x="3766" y="2029"/>
                </a:lnTo>
                <a:lnTo>
                  <a:pt x="3454" y="2046"/>
                </a:lnTo>
                <a:lnTo>
                  <a:pt x="3145" y="2053"/>
                </a:lnTo>
                <a:lnTo>
                  <a:pt x="2839" y="2046"/>
                </a:lnTo>
                <a:lnTo>
                  <a:pt x="2537" y="2046"/>
                </a:lnTo>
                <a:lnTo>
                  <a:pt x="2238" y="2029"/>
                </a:lnTo>
                <a:lnTo>
                  <a:pt x="1943" y="2004"/>
                </a:lnTo>
                <a:lnTo>
                  <a:pt x="1653" y="1980"/>
                </a:lnTo>
                <a:lnTo>
                  <a:pt x="1368" y="1955"/>
                </a:lnTo>
                <a:lnTo>
                  <a:pt x="1085" y="1915"/>
                </a:lnTo>
                <a:lnTo>
                  <a:pt x="806" y="1873"/>
                </a:lnTo>
                <a:lnTo>
                  <a:pt x="533" y="1833"/>
                </a:lnTo>
                <a:lnTo>
                  <a:pt x="0" y="1726"/>
                </a:lnTo>
                <a:cubicBezTo>
                  <a:pt x="28" y="1995"/>
                  <a:pt x="57" y="2263"/>
                  <a:pt x="85" y="2532"/>
                </a:cubicBez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110905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4532-EDC4-1348-BB3F-1B8BAF46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at Home – Our Workflow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9F0ED91-8700-1C48-8D68-F2F553FA0B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5103414"/>
              </p:ext>
            </p:extLst>
          </p:nvPr>
        </p:nvGraphicFramePr>
        <p:xfrm>
          <a:off x="700088" y="2800350"/>
          <a:ext cx="11372850" cy="3829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0B1C3ECD-3D3E-5945-913C-63CAC54EFE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5162" y="5094223"/>
            <a:ext cx="2066926" cy="1763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94032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Hospital at Home – Our Growth</a:t>
            </a:r>
            <a:endParaRPr lang="en-US" dirty="0"/>
          </a:p>
        </p:txBody>
      </p:sp>
      <p:pic>
        <p:nvPicPr>
          <p:cNvPr id="5" name="Picture 4" descr="A picture containing tree, outdoor, car, road&#10;&#10;Description automatically generated">
            <a:extLst>
              <a:ext uri="{FF2B5EF4-FFF2-40B4-BE49-F238E27FC236}">
                <a16:creationId xmlns:a16="http://schemas.microsoft.com/office/drawing/2014/main" id="{837FF3E4-6779-8147-8A64-5C31612C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" b="-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954" y="2603500"/>
            <a:ext cx="5211979" cy="3416300"/>
          </a:xfrm>
        </p:spPr>
        <p:txBody>
          <a:bodyPr anchor="t">
            <a:normAutofit/>
          </a:bodyPr>
          <a:lstStyle/>
          <a:p>
            <a:r>
              <a:rPr lang="en-US" b="1" dirty="0"/>
              <a:t>September 2021 - 20 patients admitted </a:t>
            </a:r>
          </a:p>
        </p:txBody>
      </p:sp>
    </p:spTree>
    <p:extLst>
      <p:ext uri="{BB962C8B-B14F-4D97-AF65-F5344CB8AC3E}">
        <p14:creationId xmlns:p14="http://schemas.microsoft.com/office/powerpoint/2010/main" val="35942762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DE816-D274-5E48-8F50-62C0955202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Agency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4F416-364D-F143-9808-297F5AD712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853" y="2508407"/>
            <a:ext cx="8300762" cy="3416300"/>
          </a:xfrm>
        </p:spPr>
        <p:txBody>
          <a:bodyPr/>
          <a:lstStyle/>
          <a:p>
            <a:r>
              <a:rPr lang="en-US" dirty="0"/>
              <a:t>Founded in 2004 by three Wake County Paramedics</a:t>
            </a:r>
          </a:p>
          <a:p>
            <a:r>
              <a:rPr lang="en-US" dirty="0"/>
              <a:t>Private “For Profit” Company </a:t>
            </a:r>
          </a:p>
          <a:p>
            <a:r>
              <a:rPr lang="en-US" dirty="0"/>
              <a:t>Non-Hospital Based  </a:t>
            </a:r>
          </a:p>
          <a:p>
            <a:r>
              <a:rPr lang="en-US" dirty="0"/>
              <a:t>Franchised in 13 North Carolina counties (serving approximately 2.2 million citizens)</a:t>
            </a:r>
          </a:p>
          <a:p>
            <a:r>
              <a:rPr lang="en-US" dirty="0"/>
              <a:t>Primary Focus (prior to MIH initiative) = BLS and ALS non-emergent transportation</a:t>
            </a:r>
          </a:p>
          <a:p>
            <a:r>
              <a:rPr lang="en-US" dirty="0"/>
              <a:t>Backup 911 (mutual aid) in 11 of 13 franchised counties 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251CF04-F037-834E-975B-E0BDC8B2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933293"/>
            <a:ext cx="1681162" cy="787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00A231-0EB6-E049-BB2D-151E57B9E7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7614" y="2670441"/>
            <a:ext cx="3317534" cy="404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85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Hospital at Home – Our Growth</a:t>
            </a:r>
            <a:endParaRPr lang="en-US" dirty="0"/>
          </a:p>
        </p:txBody>
      </p:sp>
      <p:pic>
        <p:nvPicPr>
          <p:cNvPr id="5" name="Picture 4" descr="A picture containing tree, outdoor, car, road&#10;&#10;Description automatically generated">
            <a:extLst>
              <a:ext uri="{FF2B5EF4-FFF2-40B4-BE49-F238E27FC236}">
                <a16:creationId xmlns:a16="http://schemas.microsoft.com/office/drawing/2014/main" id="{837FF3E4-6779-8147-8A64-5C31612C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" b="-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492" y="2603500"/>
            <a:ext cx="5696442" cy="3416300"/>
          </a:xfrm>
        </p:spPr>
        <p:txBody>
          <a:bodyPr anchor="t">
            <a:normAutofit/>
          </a:bodyPr>
          <a:lstStyle/>
          <a:p>
            <a:pPr lvl="1"/>
            <a:r>
              <a:rPr lang="en-US" sz="1800" b="1" dirty="0"/>
              <a:t>September 2021 - 20 patients admitted </a:t>
            </a:r>
          </a:p>
          <a:p>
            <a:pPr lvl="1"/>
            <a:r>
              <a:rPr lang="en-US" sz="1800" b="1" dirty="0"/>
              <a:t>October 2021- 27 patients admitted </a:t>
            </a:r>
          </a:p>
        </p:txBody>
      </p:sp>
    </p:spTree>
    <p:extLst>
      <p:ext uri="{BB962C8B-B14F-4D97-AF65-F5344CB8AC3E}">
        <p14:creationId xmlns:p14="http://schemas.microsoft.com/office/powerpoint/2010/main" val="8134497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Hospital at Home – Our Growth</a:t>
            </a:r>
            <a:endParaRPr lang="en-US" dirty="0"/>
          </a:p>
        </p:txBody>
      </p:sp>
      <p:pic>
        <p:nvPicPr>
          <p:cNvPr id="5" name="Picture 4" descr="A picture containing tree, outdoor, car, road&#10;&#10;Description automatically generated">
            <a:extLst>
              <a:ext uri="{FF2B5EF4-FFF2-40B4-BE49-F238E27FC236}">
                <a16:creationId xmlns:a16="http://schemas.microsoft.com/office/drawing/2014/main" id="{837FF3E4-6779-8147-8A64-5C31612C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" b="-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492" y="2603500"/>
            <a:ext cx="5696442" cy="3416300"/>
          </a:xfrm>
        </p:spPr>
        <p:txBody>
          <a:bodyPr anchor="t">
            <a:normAutofit/>
          </a:bodyPr>
          <a:lstStyle/>
          <a:p>
            <a:pPr lvl="1"/>
            <a:r>
              <a:rPr lang="en-US" sz="1800" b="1" dirty="0"/>
              <a:t>September 2021 - 20 patients admitted </a:t>
            </a:r>
          </a:p>
          <a:p>
            <a:pPr lvl="1"/>
            <a:r>
              <a:rPr lang="en-US" sz="1800" b="1" dirty="0"/>
              <a:t>October 2021- 27 patients admitted</a:t>
            </a:r>
          </a:p>
          <a:p>
            <a:pPr lvl="1"/>
            <a:r>
              <a:rPr lang="en-US" sz="1800" b="1" dirty="0"/>
              <a:t>November 2021 – 27 patients admitted </a:t>
            </a:r>
          </a:p>
        </p:txBody>
      </p:sp>
    </p:spTree>
    <p:extLst>
      <p:ext uri="{BB962C8B-B14F-4D97-AF65-F5344CB8AC3E}">
        <p14:creationId xmlns:p14="http://schemas.microsoft.com/office/powerpoint/2010/main" val="1150957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Hospital at Home – Our Growth</a:t>
            </a:r>
            <a:endParaRPr lang="en-US" dirty="0"/>
          </a:p>
        </p:txBody>
      </p:sp>
      <p:pic>
        <p:nvPicPr>
          <p:cNvPr id="5" name="Picture 4" descr="A picture containing tree, outdoor, car, road&#10;&#10;Description automatically generated">
            <a:extLst>
              <a:ext uri="{FF2B5EF4-FFF2-40B4-BE49-F238E27FC236}">
                <a16:creationId xmlns:a16="http://schemas.microsoft.com/office/drawing/2014/main" id="{837FF3E4-6779-8147-8A64-5C31612C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" b="-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492" y="2603500"/>
            <a:ext cx="5696442" cy="3416300"/>
          </a:xfrm>
        </p:spPr>
        <p:txBody>
          <a:bodyPr anchor="t">
            <a:normAutofit/>
          </a:bodyPr>
          <a:lstStyle/>
          <a:p>
            <a:pPr lvl="1"/>
            <a:r>
              <a:rPr lang="en-US" sz="1800" b="1" dirty="0"/>
              <a:t>September 2021 - 20 patients admitted </a:t>
            </a:r>
          </a:p>
          <a:p>
            <a:pPr lvl="1"/>
            <a:r>
              <a:rPr lang="en-US" sz="1800" b="1" dirty="0"/>
              <a:t>October 2021- 27 patients admitted</a:t>
            </a:r>
          </a:p>
          <a:p>
            <a:pPr lvl="1"/>
            <a:r>
              <a:rPr lang="en-US" sz="1800" b="1" dirty="0"/>
              <a:t>November 2021 – 27 patients admitted</a:t>
            </a:r>
          </a:p>
          <a:p>
            <a:pPr lvl="1"/>
            <a:r>
              <a:rPr lang="en-US" sz="1800" b="1" dirty="0"/>
              <a:t>December 2021 – 30 patients admitted</a:t>
            </a:r>
          </a:p>
        </p:txBody>
      </p:sp>
    </p:spTree>
    <p:extLst>
      <p:ext uri="{BB962C8B-B14F-4D97-AF65-F5344CB8AC3E}">
        <p14:creationId xmlns:p14="http://schemas.microsoft.com/office/powerpoint/2010/main" val="186604295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Hospital at Home – Our Growth</a:t>
            </a:r>
            <a:endParaRPr lang="en-US" dirty="0"/>
          </a:p>
        </p:txBody>
      </p:sp>
      <p:pic>
        <p:nvPicPr>
          <p:cNvPr id="5" name="Picture 4" descr="A picture containing tree, outdoor, car, road&#10;&#10;Description automatically generated">
            <a:extLst>
              <a:ext uri="{FF2B5EF4-FFF2-40B4-BE49-F238E27FC236}">
                <a16:creationId xmlns:a16="http://schemas.microsoft.com/office/drawing/2014/main" id="{837FF3E4-6779-8147-8A64-5C31612C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" b="-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492" y="2603500"/>
            <a:ext cx="5696442" cy="3416300"/>
          </a:xfrm>
        </p:spPr>
        <p:txBody>
          <a:bodyPr anchor="t">
            <a:normAutofit/>
          </a:bodyPr>
          <a:lstStyle/>
          <a:p>
            <a:pPr lvl="1"/>
            <a:r>
              <a:rPr lang="en-US" sz="1800" b="1" dirty="0"/>
              <a:t>September 2021 - 20 patients admitted </a:t>
            </a:r>
          </a:p>
          <a:p>
            <a:pPr lvl="1"/>
            <a:r>
              <a:rPr lang="en-US" sz="1800" b="1" dirty="0"/>
              <a:t>October 2021- 27 patients admitted</a:t>
            </a:r>
          </a:p>
          <a:p>
            <a:pPr lvl="1"/>
            <a:r>
              <a:rPr lang="en-US" sz="1800" b="1" dirty="0"/>
              <a:t>November 2021 – 27 patients admitted</a:t>
            </a:r>
          </a:p>
          <a:p>
            <a:pPr lvl="1"/>
            <a:r>
              <a:rPr lang="en-US" sz="1800" b="1" dirty="0"/>
              <a:t>December 2021 – 30 patients admitted</a:t>
            </a:r>
          </a:p>
          <a:p>
            <a:pPr lvl="1"/>
            <a:r>
              <a:rPr lang="en-US" sz="1800" b="1" dirty="0"/>
              <a:t>January 2022 – 50 patients admitted 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91793BC0-FB6A-3445-B951-2C8202981521}"/>
              </a:ext>
            </a:extLst>
          </p:cNvPr>
          <p:cNvSpPr/>
          <p:nvPr/>
        </p:nvSpPr>
        <p:spPr>
          <a:xfrm>
            <a:off x="10336192" y="4164848"/>
            <a:ext cx="274656" cy="28936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24888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/>
              <a:t>Hospital at Home – Our Growth</a:t>
            </a:r>
            <a:endParaRPr lang="en-US" dirty="0"/>
          </a:p>
        </p:txBody>
      </p:sp>
      <p:pic>
        <p:nvPicPr>
          <p:cNvPr id="5" name="Picture 4" descr="A picture containing tree, outdoor, car, road&#10;&#10;Description automatically generated">
            <a:extLst>
              <a:ext uri="{FF2B5EF4-FFF2-40B4-BE49-F238E27FC236}">
                <a16:creationId xmlns:a16="http://schemas.microsoft.com/office/drawing/2014/main" id="{837FF3E4-6779-8147-8A64-5C31612C8C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24" b="-4"/>
          <a:stretch/>
        </p:blipFill>
        <p:spPr>
          <a:xfrm>
            <a:off x="1151467" y="2775951"/>
            <a:ext cx="4345024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96492" y="2603500"/>
            <a:ext cx="5696442" cy="3416300"/>
          </a:xfrm>
        </p:spPr>
        <p:txBody>
          <a:bodyPr anchor="t">
            <a:normAutofit/>
          </a:bodyPr>
          <a:lstStyle/>
          <a:p>
            <a:pPr lvl="1"/>
            <a:r>
              <a:rPr lang="en-US" sz="1800" b="1" dirty="0"/>
              <a:t>September 2021 - 20 patients admitted </a:t>
            </a:r>
          </a:p>
          <a:p>
            <a:pPr lvl="1"/>
            <a:r>
              <a:rPr lang="en-US" sz="1800" b="1" dirty="0"/>
              <a:t>October 2021- 27 patients admitted</a:t>
            </a:r>
          </a:p>
          <a:p>
            <a:pPr lvl="1"/>
            <a:r>
              <a:rPr lang="en-US" sz="1800" b="1" dirty="0"/>
              <a:t>November 2021 – 27 patients admitted</a:t>
            </a:r>
          </a:p>
          <a:p>
            <a:pPr lvl="1"/>
            <a:r>
              <a:rPr lang="en-US" sz="1800" b="1" dirty="0"/>
              <a:t>December 2021 – 30 patients admitted</a:t>
            </a:r>
          </a:p>
          <a:p>
            <a:pPr lvl="1"/>
            <a:r>
              <a:rPr lang="en-US" sz="1800" b="1" dirty="0"/>
              <a:t>January 2022 – 50 patients admitted </a:t>
            </a:r>
          </a:p>
          <a:p>
            <a:pPr lvl="1"/>
            <a:r>
              <a:rPr lang="en-US" sz="1800" b="1" dirty="0"/>
              <a:t>Total Patients Admitted: 154</a:t>
            </a:r>
          </a:p>
        </p:txBody>
      </p:sp>
    </p:spTree>
    <p:extLst>
      <p:ext uri="{BB962C8B-B14F-4D97-AF65-F5344CB8AC3E}">
        <p14:creationId xmlns:p14="http://schemas.microsoft.com/office/powerpoint/2010/main" val="190115560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Hospital at Home - Our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775951"/>
            <a:ext cx="4471988" cy="3416300"/>
          </a:xfrm>
        </p:spPr>
        <p:txBody>
          <a:bodyPr anchor="ctr">
            <a:normAutofit/>
          </a:bodyPr>
          <a:lstStyle/>
          <a:p>
            <a:r>
              <a:rPr lang="en-US" sz="1600" b="1" dirty="0"/>
              <a:t>Average revenue per patient = $1,583</a:t>
            </a:r>
          </a:p>
          <a:p>
            <a:endParaRPr lang="en-US" sz="1600" b="1" dirty="0"/>
          </a:p>
        </p:txBody>
      </p:sp>
      <p:pic>
        <p:nvPicPr>
          <p:cNvPr id="5" name="Picture 4" descr="A group of people in garment by a car&#10;&#10;Description automatically generated with low confidence">
            <a:extLst>
              <a:ext uri="{FF2B5EF4-FFF2-40B4-BE49-F238E27FC236}">
                <a16:creationId xmlns:a16="http://schemas.microsoft.com/office/drawing/2014/main" id="{1D6C907C-402E-724A-8CA9-9C884374B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42"/>
          <a:stretch/>
        </p:blipFill>
        <p:spPr>
          <a:xfrm>
            <a:off x="4984956" y="2775951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2784488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Hospital at Home - Our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775951"/>
            <a:ext cx="4471988" cy="3416300"/>
          </a:xfrm>
        </p:spPr>
        <p:txBody>
          <a:bodyPr anchor="ctr">
            <a:normAutofit/>
          </a:bodyPr>
          <a:lstStyle/>
          <a:p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Average revenue per patient = $1,583</a:t>
            </a:r>
          </a:p>
          <a:p>
            <a:r>
              <a:rPr lang="en-US" sz="1600" b="1" dirty="0"/>
              <a:t>Average length of stay in Hospital at Home = 4 days</a:t>
            </a:r>
          </a:p>
          <a:p>
            <a:pPr marL="0" indent="0">
              <a:buNone/>
            </a:pPr>
            <a:endParaRPr lang="en-US" sz="1600" b="1" dirty="0"/>
          </a:p>
        </p:txBody>
      </p:sp>
      <p:pic>
        <p:nvPicPr>
          <p:cNvPr id="5" name="Picture 4" descr="A group of people in garment by a car&#10;&#10;Description automatically generated with low confidence">
            <a:extLst>
              <a:ext uri="{FF2B5EF4-FFF2-40B4-BE49-F238E27FC236}">
                <a16:creationId xmlns:a16="http://schemas.microsoft.com/office/drawing/2014/main" id="{1D6C907C-402E-724A-8CA9-9C884374B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42"/>
          <a:stretch/>
        </p:blipFill>
        <p:spPr>
          <a:xfrm>
            <a:off x="4984956" y="2775951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608161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/>
          </a:bodyPr>
          <a:lstStyle/>
          <a:p>
            <a:r>
              <a:rPr lang="en-US" dirty="0"/>
              <a:t>Hospital at Home - Our Statistics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321CB3-C610-9349-9843-D88435DB5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775951"/>
            <a:ext cx="4471988" cy="3416300"/>
          </a:xfrm>
        </p:spPr>
        <p:txBody>
          <a:bodyPr anchor="ctr">
            <a:normAutofit/>
          </a:bodyPr>
          <a:lstStyle/>
          <a:p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Average revenue per patient = $1,583</a:t>
            </a:r>
          </a:p>
          <a:p>
            <a:r>
              <a:rPr lang="en-US" sz="1600" b="1" dirty="0">
                <a:solidFill>
                  <a:schemeClr val="bg2">
                    <a:lumMod val="75000"/>
                  </a:schemeClr>
                </a:solidFill>
              </a:rPr>
              <a:t>Average length of stay in Hospital at Home = 4 days</a:t>
            </a:r>
          </a:p>
          <a:p>
            <a:r>
              <a:rPr lang="en-US" sz="1600" b="1" dirty="0"/>
              <a:t>Average number of visits per patient = 7 visits throughout stay</a:t>
            </a:r>
          </a:p>
          <a:p>
            <a:endParaRPr lang="en-US" sz="1600" b="1" dirty="0"/>
          </a:p>
        </p:txBody>
      </p:sp>
      <p:pic>
        <p:nvPicPr>
          <p:cNvPr id="5" name="Picture 4" descr="A group of people in garment by a car&#10;&#10;Description automatically generated with low confidence">
            <a:extLst>
              <a:ext uri="{FF2B5EF4-FFF2-40B4-BE49-F238E27FC236}">
                <a16:creationId xmlns:a16="http://schemas.microsoft.com/office/drawing/2014/main" id="{1D6C907C-402E-724A-8CA9-9C884374BF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7342"/>
          <a:stretch/>
        </p:blipFill>
        <p:spPr>
          <a:xfrm>
            <a:off x="4984956" y="2775951"/>
            <a:ext cx="6158802" cy="3067163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97303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3366E-E091-CA46-9F0C-D8F9DB9FB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EBEBEB"/>
                </a:solidFill>
              </a:rPr>
              <a:t>Mobile Integrated Healthcare– The Future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DC5E1B73-B350-1F40-BB56-3B8457E44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9312" y="2858947"/>
            <a:ext cx="8049344" cy="3384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14223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69E723-6E78-6C45-BC6A-0EBD644A7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You Got This!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DD0896-4695-4046-9221-847E7BB3C8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en-US" sz="3600" b="1" dirty="0"/>
          </a:p>
          <a:p>
            <a:pPr marL="0" indent="0" algn="ctr">
              <a:buNone/>
            </a:pPr>
            <a:r>
              <a:rPr lang="en-US" sz="4000" b="1" dirty="0"/>
              <a:t>Have More Questions?</a:t>
            </a:r>
          </a:p>
          <a:p>
            <a:pPr marL="0" indent="0" algn="ctr">
              <a:buNone/>
            </a:pPr>
            <a:endParaRPr lang="en-US" sz="4000" b="1" dirty="0"/>
          </a:p>
          <a:p>
            <a:pPr marL="0" indent="0" algn="ctr">
              <a:buNone/>
            </a:pPr>
            <a:r>
              <a:rPr lang="en-US" sz="2800" b="1" dirty="0"/>
              <a:t>Email: </a:t>
            </a:r>
            <a:r>
              <a:rPr lang="en-US" sz="2800" b="1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Ccoward@nsmt.biz</a:t>
            </a:r>
            <a:endParaRPr lang="en-US" sz="2800" b="1" dirty="0"/>
          </a:p>
          <a:p>
            <a:pPr marL="0" indent="0" algn="ctr">
              <a:buNone/>
            </a:pPr>
            <a:r>
              <a:rPr lang="en-US" sz="2800" b="1" dirty="0"/>
              <a:t>Find me on LinkedIn! : Carlie Coward-Dodson</a:t>
            </a:r>
          </a:p>
        </p:txBody>
      </p:sp>
    </p:spTree>
    <p:extLst>
      <p:ext uri="{BB962C8B-B14F-4D97-AF65-F5344CB8AC3E}">
        <p14:creationId xmlns:p14="http://schemas.microsoft.com/office/powerpoint/2010/main" val="39162932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E94532-EDC4-1348-BB3F-1B8BAF46FD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at Home – Operating Model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1C3ECD-3D3E-5945-913C-63CAC54EFE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210" y="5094223"/>
            <a:ext cx="2066926" cy="1763777"/>
          </a:xfrm>
          <a:prstGeom prst="rect">
            <a:avLst/>
          </a:prstGeom>
        </p:spPr>
      </p:pic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2FCC6F0-9A53-AF4E-9A4E-CA2C6EF50053}"/>
              </a:ext>
            </a:extLst>
          </p:cNvPr>
          <p:cNvGraphicFramePr/>
          <p:nvPr/>
        </p:nvGraphicFramePr>
        <p:xfrm>
          <a:off x="2233914" y="2455195"/>
          <a:ext cx="7558267" cy="4224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9786662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8845</TotalTime>
  <Words>4030</Words>
  <Application>Microsoft Macintosh PowerPoint</Application>
  <PresentationFormat>Widescreen</PresentationFormat>
  <Paragraphs>525</Paragraphs>
  <Slides>89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89</vt:i4>
      </vt:variant>
    </vt:vector>
  </HeadingPairs>
  <TitlesOfParts>
    <vt:vector size="94" baseType="lpstr">
      <vt:lpstr>Arial</vt:lpstr>
      <vt:lpstr>Century Gothic</vt:lpstr>
      <vt:lpstr>Wingdings</vt:lpstr>
      <vt:lpstr>Wingdings 3</vt:lpstr>
      <vt:lpstr>Ion Boardroom</vt:lpstr>
      <vt:lpstr>Hospital At Home</vt:lpstr>
      <vt:lpstr>Educational Background</vt:lpstr>
      <vt:lpstr>Educational Background</vt:lpstr>
      <vt:lpstr>Educational Background</vt:lpstr>
      <vt:lpstr>Educational Background</vt:lpstr>
      <vt:lpstr>Professional Background</vt:lpstr>
      <vt:lpstr>Professional Background</vt:lpstr>
      <vt:lpstr>Agency Background</vt:lpstr>
      <vt:lpstr>Hospital at Home – Operating Model</vt:lpstr>
      <vt:lpstr>Hospital at Home – Operating Model </vt:lpstr>
      <vt:lpstr>Hospital at Home - Existing Model </vt:lpstr>
      <vt:lpstr>Hospital at Home - Existing Model </vt:lpstr>
      <vt:lpstr>Hospital at Home - Existing Model </vt:lpstr>
      <vt:lpstr>Hospital at Home - Existing Model </vt:lpstr>
      <vt:lpstr>Hospital at Home - Existing Model </vt:lpstr>
      <vt:lpstr>Hospital at Home - Existing Model </vt:lpstr>
      <vt:lpstr>Implementation </vt:lpstr>
      <vt:lpstr>Implementation – State Compliance</vt:lpstr>
      <vt:lpstr>Implementation – State Compliance</vt:lpstr>
      <vt:lpstr>Implementation – State Compliance</vt:lpstr>
      <vt:lpstr>Implementation – State Compliance</vt:lpstr>
      <vt:lpstr>Implementation – State Compliance</vt:lpstr>
      <vt:lpstr>Implementation – State Compliance</vt:lpstr>
      <vt:lpstr>Implementation – State Compliance</vt:lpstr>
      <vt:lpstr>Implementation – State Compliance</vt:lpstr>
      <vt:lpstr>Implementation   The Health System  (from the MIH provider’s view)</vt:lpstr>
      <vt:lpstr>Health System can be any     of the following: </vt:lpstr>
      <vt:lpstr>Health System can be any     of the following: </vt:lpstr>
      <vt:lpstr>Health System can be any     of the following: </vt:lpstr>
      <vt:lpstr>Implementation – Your Health System</vt:lpstr>
      <vt:lpstr>Implementation – Your Health System</vt:lpstr>
      <vt:lpstr>Implementation – Your Health System</vt:lpstr>
      <vt:lpstr>Implementation – Your Health System</vt:lpstr>
      <vt:lpstr>Implementation – Your Health System</vt:lpstr>
      <vt:lpstr>Implementation – Your Health System</vt:lpstr>
      <vt:lpstr>Implementation – Your Health System</vt:lpstr>
      <vt:lpstr>Implementation – Your Health System</vt:lpstr>
      <vt:lpstr>Implementation – Your Health System</vt:lpstr>
      <vt:lpstr>Implementation – Your Health System</vt:lpstr>
      <vt:lpstr>Implementation – Learn and Do Better</vt:lpstr>
      <vt:lpstr>Implementation – Vehicles</vt:lpstr>
      <vt:lpstr>Implementation - Vehicles</vt:lpstr>
      <vt:lpstr>Implementation - Vehicles</vt:lpstr>
      <vt:lpstr>Implementation - Vehicles</vt:lpstr>
      <vt:lpstr>Implementation - Vehicles</vt:lpstr>
      <vt:lpstr>Implementation - Vehicles</vt:lpstr>
      <vt:lpstr>Implementation - Vehicles</vt:lpstr>
      <vt:lpstr>Implementation - Vehicles</vt:lpstr>
      <vt:lpstr>Implementation - Vehicles</vt:lpstr>
      <vt:lpstr>Implementation – Supplies and Formulary</vt:lpstr>
      <vt:lpstr>Implementation – Supplies and Formulary</vt:lpstr>
      <vt:lpstr>Implementation – Supplies and Formulary</vt:lpstr>
      <vt:lpstr>Implementation – Supplies and Formulary</vt:lpstr>
      <vt:lpstr>Implementation – Supplies and Formulary</vt:lpstr>
      <vt:lpstr>Implementation – Supplies and Formulary</vt:lpstr>
      <vt:lpstr>Implementation – Recruitment &amp; Retention</vt:lpstr>
      <vt:lpstr>Implementation – Recruitment and Retention</vt:lpstr>
      <vt:lpstr>Implementation – Recruitment and Retention</vt:lpstr>
      <vt:lpstr>Implementation – Recruitment and Retention</vt:lpstr>
      <vt:lpstr>Implementation – Recruitment and Retention</vt:lpstr>
      <vt:lpstr>Implementation – Recruitment and Retention</vt:lpstr>
      <vt:lpstr>Implementation – Recruitment and Retention</vt:lpstr>
      <vt:lpstr>Implementation – Fee Schedule ($$$)</vt:lpstr>
      <vt:lpstr>Implementation – Fee Schedule</vt:lpstr>
      <vt:lpstr>Implementation – Fee Schedule</vt:lpstr>
      <vt:lpstr>Implementation – Fee Schedule</vt:lpstr>
      <vt:lpstr>Implementation – Fee Schedule</vt:lpstr>
      <vt:lpstr>Implementation – 33 % Rule</vt:lpstr>
      <vt:lpstr>Implementation – 33 % Rule</vt:lpstr>
      <vt:lpstr>Implementation – 33 % Rule</vt:lpstr>
      <vt:lpstr>Implementation – 33 % Rule</vt:lpstr>
      <vt:lpstr>Implementation – 33 % Rule</vt:lpstr>
      <vt:lpstr>Implementation – 33 % Rule</vt:lpstr>
      <vt:lpstr>Implementation – Fee Schedule</vt:lpstr>
      <vt:lpstr>Implementation – Fee Schedule</vt:lpstr>
      <vt:lpstr>Implementation – Contract Terms</vt:lpstr>
      <vt:lpstr>Hospital at Home   Ready for Launch</vt:lpstr>
      <vt:lpstr>Hospital at Home – Our Workflow</vt:lpstr>
      <vt:lpstr>Hospital at Home – Our Growth</vt:lpstr>
      <vt:lpstr>Hospital at Home – Our Growth</vt:lpstr>
      <vt:lpstr>Hospital at Home – Our Growth</vt:lpstr>
      <vt:lpstr>Hospital at Home – Our Growth</vt:lpstr>
      <vt:lpstr>Hospital at Home – Our Growth</vt:lpstr>
      <vt:lpstr>Hospital at Home – Our Growth</vt:lpstr>
      <vt:lpstr>Hospital at Home - Our Statistics</vt:lpstr>
      <vt:lpstr>Hospital at Home - Our Statistics</vt:lpstr>
      <vt:lpstr>Hospital at Home - Our Statistics</vt:lpstr>
      <vt:lpstr>Mobile Integrated Healthcare– The Future</vt:lpstr>
      <vt:lpstr>You Got This!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Hospital At Home</dc:title>
  <dc:creator>Carlie Coward</dc:creator>
  <cp:lastModifiedBy>Carlie Coward</cp:lastModifiedBy>
  <cp:revision>14</cp:revision>
  <dcterms:created xsi:type="dcterms:W3CDTF">2022-01-27T13:06:20Z</dcterms:created>
  <dcterms:modified xsi:type="dcterms:W3CDTF">2022-02-02T18:41:38Z</dcterms:modified>
</cp:coreProperties>
</file>