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lmQPVbb23MF8bphA83JIspqjw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4a359e4c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74a359e4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 misión ha cambiado a lo largo del tiempo. La iglesia antigua no realizaba cultos evangelísticos, sino que la evangelización ocurría en cocinas, talleres y mercados (González, 2006). La hospitalidad fue una estrategia clave, especialmente utilizada por las mujeres para compartir su fe (Robert, 2013).</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El uso de grupos también ha sido una estrategia constante en la misión cristiana. Pierson señala que la misión se ha llevado a cabo a través de grupos comprometidos que buscan compartir el Evangelio (Pierson, 2009). Estos grupos pueden tener estructuras diferentes, pero todos tienen en común el propósito de evangelizar.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Durante la Reforma, la misión luterana se centró en los gobernantes, quienes, al aceptar el Evangelio, promovían cambios en sus comunidades.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En las ciudades, la combinación de grandes reuniones de adoración con grupos pequeños para el discipulado ha mostrado ser efectiva (Pierson, 2009). En Acapulco, México, por ejemplo, los misioneros comenzaron con pequeños grupos de estudio bíblico, lo que eventualmente llevó a la fundación de una iglesia grande, pero los grupos pequeños continuaron siendo clave para recibir nuevos miembros.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La ayuda humanitaria también ha sido esencial en el crecimiento de la iglesia. Los misioneros han combinado la predicación del Evangelio con servicios como hospitales, escuelas y proyectos de desarrollo, lo que ha abierto puertas para compartir la fe y construir relaciones de confianza.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0" name="Google Shape;1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 la iglesia cristiana primitiva, parece haber menos énfasis en los misioneros viajando como lo hicieron los apóstoles en el Nuevo Testamento. Aunque no está claro cómo se difundió el Evangelio, parece que no se hizo a través de misioneros a tiempo completo, sino por cristianos que viajaban por otros motivos, como el comercio (González, 2006: 99).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El término “Cristianos de la Gran Comisión” (GCC, por sus siglas en inglés) se refiere a los creyentes que reconocen la importancia de la Gran Comisión de Jesús y buscan influir en el Cuerpo de Cristo para implementarla (Johnson y Ross, 2013: 292). Hay muchos GCCs desde antes de que se adoptara este término, e incluso hoy muchos no conocen la expresión. ¿Cómo crear más GCCs?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Como se mencionó en la sección sobre cambios geográficos, un mundo más globalizado naturalmente creará más oportunidades para compartir el Evangelio. Steve Rundle señala que el apóstol Pablo, en su trabajo como fabricante de carpas, usó su oficio como parte de su estrategia de plantación de iglesias (Winter y Hawthorne, 2009). También compartió ejemplos de empresarios que, al viajar o vivir en otros países por su trabajo, han podido introducir el mensaje cristiano.</a:t>
            </a:r>
            <a:endParaRPr/>
          </a:p>
          <a:p>
            <a:pPr indent="0" lvl="0" marL="0" rtl="0" algn="l">
              <a:spcBef>
                <a:spcPts val="0"/>
              </a:spcBef>
              <a:spcAft>
                <a:spcPts val="0"/>
              </a:spcAft>
              <a:buNone/>
            </a:pPr>
            <a:r>
              <a:t/>
            </a:r>
            <a:endParaRPr/>
          </a:p>
        </p:txBody>
      </p:sp>
      <p:sp>
        <p:nvSpPr>
          <p:cNvPr id="199" name="Google Shape;1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Aunque a menudo se pasa por alto, las mujeres jugaron un papel importante en la misión de la iglesia cristiana primitiva. Dios se hizo carne a través de la Virgen María. Fueron las mujeres las primeras en ser testigos de la resurrección y las que apoyaron financieramente a Jesús y sus discípulos. Jesús elogió en pocas ocasiones la gran fe de alguien, y una de esas ocasiones fue la fe de una mujer. En los Hechos, escuchamos de mujeres que reunían grupos, y en las Epístolas se mencionan iglesias que se reunían en los hogares de mujeres. Muchas de las personas que Pablo mencionó por nombre eran mujeres. Hoy en día, más mujeres que hombres están activas en las iglesias. Roberts señala que "si se juzga por el número de miembros, el cristianismo es predominantemente un movimiento de mujeres" (Robert, 2013: 143).</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¿Cómo se han involucrado las mujeres en la misión recientemente? Durante ambas Guerras Mundiales, las mujeres recaudaron fondos para las misiones (Johnston y Ross, 2013). Las mujeres laicas han tenido mayor participación en el trabajo social de la Iglesia Católica. En las iglesias pentecostales, las mujeres pueden predicar y enseñar. Muchas iglesias protestantes principales, como metodistas, luteranas y bautistas, ordenan mujeres. El Concilio Vaticano II promovió más oportunidades para que las mujeres se involucraran en la misión. Después del Vaticano II, aproximadamente el 45% de los misioneros católicos de EE. UU. eran mujeres (Johnson y Ross, 2013: 291). Sin embargo, Ana Lourdes Suárez señala que muchas iglesias siguen perpetuando creencias sobre la superioridad masculina (Bidegain et al., 2022: 406). Dada la cantidad de personas no alcanzadas con el Evangelio, la iglesia debe considerar cómo las mujeres no solo pueden "involucrarse", sino ser una parte integral del proceso misionero.</a:t>
            </a:r>
            <a:endParaRPr/>
          </a:p>
        </p:txBody>
      </p:sp>
      <p:sp>
        <p:nvSpPr>
          <p:cNvPr id="206" name="Google Shape;20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Los misioneros del pasado, presente y futuro enfrentan desafíos. Pierson, al hablar sobre los desafíos que los misioneros en África han enfrentado, identifica seis. Muchos de estos seis desafíos también pueden ser enfrentados por misioneros en otras partes del mundo. Son: enfermedades y muerte, relaciones con los jefes, costumbres locales, relación con los colonizadores, la relación entre evangelismo y ministerios sociales, y la identificación de la fe cristiana con la civilización occidental (Pierson, 2009: 290-291).</a:t>
            </a:r>
            <a:endParaRPr/>
          </a:p>
        </p:txBody>
      </p:sp>
      <p:sp>
        <p:nvSpPr>
          <p:cNvPr id="213" name="Google Shape;21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4a359e4c1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374a359e4c1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 palabra "misión" proviene de la idea de "enviar" o "ser enviado." A lo largo de la historia del cristianismo, el concepto de misión ha estado relacionado con el movimiento geográfico. En varias partes de la Biblia, se describe a los predicadores como "enviados" y a los creyentes como aquellos que "van a otros." De hecho, la palabra griega para apóstol significa "enviado." Jesús prometió que sus apóstoles serían sus testigos hasta los confines de la tierra. Un ejemplo clave de esto es la Gran Comisión en Mateo 28:18-20, donde Jesús envía a sus discípulos a compartir su mensaje.</a:t>
            </a:r>
            <a:endParaRPr/>
          </a:p>
          <a:p>
            <a:pPr indent="0" lvl="0" marL="0" rtl="0" algn="l">
              <a:spcBef>
                <a:spcPts val="0"/>
              </a:spcBef>
              <a:spcAft>
                <a:spcPts val="0"/>
              </a:spcAft>
              <a:buNone/>
            </a:pPr>
            <a:r>
              <a:rPr lang="en-US"/>
              <a:t>La Gran Comisión nos ayuda a entender qué es la misión. Incluye la acción de "ir" y tiene como destino "todas las naciones." Además, no se trata solo de viajar, sino de hacer discípulos, bautizar y enseñar. Jesús también prometió estar con sus seguidores en esta misión hasta el fin del mundo.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 teóloga Dana Robert define la misión cristiana como un "proceso histórico que implica cruzar barreras culturales y lingüísticas por parte de quienes se consideran seguidores de Jesús, con la intención de compartir su fe" (Robert, 2009: 9). Esta definición resalta la idea de movimiento y amplía la misión más allá del desplazamiento geográfico, incluyendo el cruce de fronteras culturales y lingüísticas. También enfatiza que la misión es un proceso en constante evolución. Aunque los participantes (seguidores de Jesús) y el propósito (compartir la fe) se mantienen, las estrategias cambian con el tiempo. Por ejemplo, las tácticas de la iglesia primitiva en Occidente no son las mismas que las usadas hoy en el Sur Global. Este tema se abordará más en la sección sobre metodología.</a:t>
            </a:r>
            <a:endParaRPr/>
          </a:p>
          <a:p>
            <a:pPr indent="0" lvl="0" marL="0" rtl="0" algn="l">
              <a:spcBef>
                <a:spcPts val="0"/>
              </a:spcBef>
              <a:spcAft>
                <a:spcPts val="0"/>
              </a:spcAft>
              <a:buNone/>
            </a:pPr>
            <a:r>
              <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19"/>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9"/>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19"/>
          <p:cNvGrpSpPr/>
          <p:nvPr/>
        </p:nvGrpSpPr>
        <p:grpSpPr>
          <a:xfrm flipH="1">
            <a:off x="0" y="0"/>
            <a:ext cx="567782" cy="3306479"/>
            <a:chOff x="11619770" y="-2005"/>
            <a:chExt cx="567782" cy="3306479"/>
          </a:xfrm>
        </p:grpSpPr>
        <p:sp>
          <p:nvSpPr>
            <p:cNvPr id="25" name="Google Shape;25;p19"/>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19"/>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2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8"/>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28"/>
          <p:cNvGrpSpPr/>
          <p:nvPr/>
        </p:nvGrpSpPr>
        <p:grpSpPr>
          <a:xfrm rot="10800000">
            <a:off x="0" y="3551521"/>
            <a:ext cx="567782" cy="3306479"/>
            <a:chOff x="11619770" y="-2005"/>
            <a:chExt cx="567782" cy="3306479"/>
          </a:xfrm>
        </p:grpSpPr>
        <p:sp>
          <p:nvSpPr>
            <p:cNvPr id="86" name="Google Shape;86;p28"/>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7" name="Google Shape;87;p28"/>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29"/>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9"/>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29"/>
          <p:cNvGrpSpPr/>
          <p:nvPr/>
        </p:nvGrpSpPr>
        <p:grpSpPr>
          <a:xfrm rot="10800000">
            <a:off x="0" y="3551521"/>
            <a:ext cx="567782" cy="3306479"/>
            <a:chOff x="11619770" y="-2005"/>
            <a:chExt cx="567782" cy="3306479"/>
          </a:xfrm>
        </p:grpSpPr>
        <p:sp>
          <p:nvSpPr>
            <p:cNvPr id="95" name="Google Shape;95;p29"/>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29"/>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0"/>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3" name="Shape 33"/>
        <p:cNvGrpSpPr/>
        <p:nvPr/>
      </p:nvGrpSpPr>
      <p:grpSpPr>
        <a:xfrm>
          <a:off x="0" y="0"/>
          <a:ext cx="0" cy="0"/>
          <a:chOff x="0" y="0"/>
          <a:chExt cx="0" cy="0"/>
        </a:xfrm>
      </p:grpSpPr>
      <p:sp>
        <p:nvSpPr>
          <p:cNvPr id="34" name="Google Shape;34;p21"/>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 name="Google Shape;35;p21"/>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1"/>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2"/>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2"/>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3"/>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3"/>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3"/>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3"/>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3"/>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24"/>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6"/>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7"/>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p:nvPr>
            <p:ph idx="2" type="pic"/>
          </p:nvPr>
        </p:nvSpPr>
        <p:spPr>
          <a:xfrm>
            <a:off x="5353969" y="987425"/>
            <a:ext cx="5694503" cy="4873625"/>
          </a:xfrm>
          <a:prstGeom prst="rect">
            <a:avLst/>
          </a:prstGeom>
          <a:noFill/>
          <a:ln>
            <a:noFill/>
          </a:ln>
        </p:spPr>
      </p:sp>
      <p:sp>
        <p:nvSpPr>
          <p:cNvPr id="75" name="Google Shape;75;p27"/>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18"/>
          <p:cNvGrpSpPr/>
          <p:nvPr/>
        </p:nvGrpSpPr>
        <p:grpSpPr>
          <a:xfrm flipH="1" rot="10800000">
            <a:off x="11626076" y="3551521"/>
            <a:ext cx="567782" cy="3306479"/>
            <a:chOff x="11619770" y="-2005"/>
            <a:chExt cx="567782" cy="3306479"/>
          </a:xfrm>
        </p:grpSpPr>
        <p:sp>
          <p:nvSpPr>
            <p:cNvPr id="16" name="Google Shape;16;p18"/>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18"/>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7.jp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2.jpg"/><Relationship Id="rId5" Type="http://schemas.openxmlformats.org/officeDocument/2006/relationships/image" Target="../media/image8.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374a359e4c1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g374a359e4c1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103" name="Google Shape;103;g374a359e4c1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g374a359e4c1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g374a359e4c1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2</a:t>
            </a:r>
            <a:endParaRPr/>
          </a:p>
        </p:txBody>
      </p:sp>
      <p:sp>
        <p:nvSpPr>
          <p:cNvPr id="106" name="Google Shape;106;g374a359e4c1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g374a359e4c1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g374a359e4c1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METODOLOGÍA MISIOLÓGICA</a:t>
            </a:r>
            <a:endParaRPr/>
          </a:p>
        </p:txBody>
      </p:sp>
      <p:pic>
        <p:nvPicPr>
          <p:cNvPr descr="Globe with pins" id="186" name="Google Shape;186;p10"/>
          <p:cNvPicPr preferRelativeResize="0"/>
          <p:nvPr/>
        </p:nvPicPr>
        <p:blipFill rotWithShape="1">
          <a:blip r:embed="rId3">
            <a:alphaModFix/>
          </a:blip>
          <a:srcRect b="12300" l="0" r="0" t="3429"/>
          <a:stretch/>
        </p:blipFill>
        <p:spPr>
          <a:xfrm>
            <a:off x="2533973" y="2285529"/>
            <a:ext cx="7124053" cy="40072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1"/>
          <p:cNvPicPr preferRelativeResize="0"/>
          <p:nvPr/>
        </p:nvPicPr>
        <p:blipFill rotWithShape="1">
          <a:blip r:embed="rId3">
            <a:alphaModFix/>
          </a:blip>
          <a:srcRect b="15130" l="0" r="0" t="15130"/>
          <a:stretch/>
        </p:blipFill>
        <p:spPr>
          <a:xfrm>
            <a:off x="4493436" y="243"/>
            <a:ext cx="7698564" cy="3346705"/>
          </a:xfrm>
          <a:custGeom>
            <a:rect b="b" l="l" r="r" t="t"/>
            <a:pathLst>
              <a:path extrusionOk="0" h="3346705" w="7698564">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ln>
            <a:noFill/>
          </a:ln>
        </p:spPr>
      </p:pic>
      <p:pic>
        <p:nvPicPr>
          <p:cNvPr id="193" name="Google Shape;193;p11"/>
          <p:cNvPicPr preferRelativeResize="0"/>
          <p:nvPr/>
        </p:nvPicPr>
        <p:blipFill rotWithShape="1">
          <a:blip r:embed="rId4">
            <a:alphaModFix/>
          </a:blip>
          <a:srcRect b="7021" l="0" r="0" t="7022"/>
          <a:stretch/>
        </p:blipFill>
        <p:spPr>
          <a:xfrm>
            <a:off x="20" y="10"/>
            <a:ext cx="5859777" cy="3346695"/>
          </a:xfrm>
          <a:custGeom>
            <a:rect b="b" l="l" r="r" t="t"/>
            <a:pathLst>
              <a:path extrusionOk="0" h="3346705" w="5859797">
                <a:moveTo>
                  <a:pt x="0" y="0"/>
                </a:moveTo>
                <a:lnTo>
                  <a:pt x="5859797" y="0"/>
                </a:lnTo>
                <a:lnTo>
                  <a:pt x="4309834" y="3346705"/>
                </a:lnTo>
                <a:lnTo>
                  <a:pt x="4304257" y="3346705"/>
                </a:lnTo>
                <a:lnTo>
                  <a:pt x="3238029" y="3346705"/>
                </a:lnTo>
                <a:lnTo>
                  <a:pt x="0" y="3346705"/>
                </a:lnTo>
                <a:close/>
              </a:path>
            </a:pathLst>
          </a:custGeom>
          <a:noFill/>
          <a:ln>
            <a:noFill/>
          </a:ln>
        </p:spPr>
      </p:pic>
      <p:pic>
        <p:nvPicPr>
          <p:cNvPr id="194" name="Google Shape;194;p11"/>
          <p:cNvPicPr preferRelativeResize="0"/>
          <p:nvPr/>
        </p:nvPicPr>
        <p:blipFill rotWithShape="1">
          <a:blip r:embed="rId5">
            <a:alphaModFix/>
          </a:blip>
          <a:srcRect b="7388" l="0" r="0" t="7389"/>
          <a:stretch/>
        </p:blipFill>
        <p:spPr>
          <a:xfrm>
            <a:off x="6350089" y="3511295"/>
            <a:ext cx="5841911" cy="3346705"/>
          </a:xfrm>
          <a:custGeom>
            <a:rect b="b" l="l" r="r" t="t"/>
            <a:pathLst>
              <a:path extrusionOk="0" h="3346705" w="5841911">
                <a:moveTo>
                  <a:pt x="1549963" y="0"/>
                </a:moveTo>
                <a:lnTo>
                  <a:pt x="1555540" y="0"/>
                </a:lnTo>
                <a:lnTo>
                  <a:pt x="2621768" y="0"/>
                </a:lnTo>
                <a:lnTo>
                  <a:pt x="5841911" y="0"/>
                </a:lnTo>
                <a:lnTo>
                  <a:pt x="5841911" y="3346705"/>
                </a:lnTo>
                <a:lnTo>
                  <a:pt x="0" y="3346705"/>
                </a:lnTo>
                <a:close/>
              </a:path>
            </a:pathLst>
          </a:custGeom>
          <a:noFill/>
          <a:ln>
            <a:noFill/>
          </a:ln>
        </p:spPr>
      </p:pic>
      <p:pic>
        <p:nvPicPr>
          <p:cNvPr id="195" name="Google Shape;195;p11"/>
          <p:cNvPicPr preferRelativeResize="0"/>
          <p:nvPr/>
        </p:nvPicPr>
        <p:blipFill rotWithShape="1">
          <a:blip r:embed="rId6">
            <a:alphaModFix/>
          </a:blip>
          <a:srcRect b="17395" l="0" r="0" t="17396"/>
          <a:stretch/>
        </p:blipFill>
        <p:spPr>
          <a:xfrm>
            <a:off x="20" y="3511295"/>
            <a:ext cx="7698544" cy="3346705"/>
          </a:xfrm>
          <a:custGeom>
            <a:rect b="b" l="l" r="r" t="t"/>
            <a:pathLst>
              <a:path extrusionOk="0" h="3346705" w="7698564">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EL LAICADO EN LA MISIÓN</a:t>
            </a:r>
            <a:endParaRPr/>
          </a:p>
        </p:txBody>
      </p:sp>
      <p:sp>
        <p:nvSpPr>
          <p:cNvPr id="202" name="Google Shape;202;p12"/>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30000"/>
              </a:lnSpc>
              <a:spcBef>
                <a:spcPts val="0"/>
              </a:spcBef>
              <a:spcAft>
                <a:spcPts val="0"/>
              </a:spcAft>
              <a:buClr>
                <a:schemeClr val="dk1"/>
              </a:buClr>
              <a:buSzPts val="1700"/>
              <a:buNone/>
            </a:pPr>
            <a:r>
              <a:rPr lang="en-US"/>
              <a:t>Saulo estuvo de acuerdo con la muerte de Esteban, y ese día se desató una gran persecución contra la iglesia que estaba en Jerusalén, y muchos se dispersaron por las tierras de Judea y de Samaria, menos los apóstoles. Y mientras que unos hombres piadosos levantaron a Esteban y lo enterraron y lloraron mucho por él, Saulo hacía destrozos en la iglesia: entraba a las casas, y arrastraba a hombres y mujeres y los llevaba a la cárcel.</a:t>
            </a:r>
            <a:endParaRPr/>
          </a:p>
          <a:p>
            <a:pPr indent="0" lvl="0" marL="0" rtl="0" algn="l">
              <a:lnSpc>
                <a:spcPct val="130000"/>
              </a:lnSpc>
              <a:spcBef>
                <a:spcPts val="1000"/>
              </a:spcBef>
              <a:spcAft>
                <a:spcPts val="0"/>
              </a:spcAft>
              <a:buClr>
                <a:schemeClr val="dk1"/>
              </a:buClr>
              <a:buSzPts val="1700"/>
              <a:buNone/>
            </a:pPr>
            <a:r>
              <a:rPr lang="en-US"/>
              <a:t>Mientras tanto, los que se habían dispersado iban por todas partes anunciando el evangelio.</a:t>
            </a:r>
            <a:endParaRPr/>
          </a:p>
          <a:p>
            <a:pPr indent="0" lvl="0" marL="0" rtl="0" algn="r">
              <a:lnSpc>
                <a:spcPct val="130000"/>
              </a:lnSpc>
              <a:spcBef>
                <a:spcPts val="1000"/>
              </a:spcBef>
              <a:spcAft>
                <a:spcPts val="0"/>
              </a:spcAft>
              <a:buClr>
                <a:schemeClr val="dk1"/>
              </a:buClr>
              <a:buSzPts val="1700"/>
              <a:buNone/>
            </a:pPr>
            <a:r>
              <a:rPr lang="en-US"/>
              <a:t>Hechos 8:1-4</a:t>
            </a:r>
            <a:br>
              <a:rPr lang="en-US"/>
            </a:b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LAS MUJERES EN LA MISIÓN</a:t>
            </a:r>
            <a:endParaRPr/>
          </a:p>
        </p:txBody>
      </p:sp>
      <p:pic>
        <p:nvPicPr>
          <p:cNvPr descr="One of the women at the meeting was Lydia, a woman from Thyatira who bought and sold purple cloth. Purple, blue and scarlet dyes were very expensive and only the very rich and royalty could afford clothes in these colours. – Slide 6" id="209" name="Google Shape;209;p13"/>
          <p:cNvPicPr preferRelativeResize="0"/>
          <p:nvPr/>
        </p:nvPicPr>
        <p:blipFill rotWithShape="1">
          <a:blip r:embed="rId3">
            <a:alphaModFix/>
          </a:blip>
          <a:srcRect b="0" l="0" r="0" t="0"/>
          <a:stretch/>
        </p:blipFill>
        <p:spPr>
          <a:xfrm>
            <a:off x="3355679" y="2313162"/>
            <a:ext cx="5480642" cy="41104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DESAFÍOS EN LA MISIÓN CRISTIANA</a:t>
            </a:r>
            <a:endParaRPr/>
          </a:p>
        </p:txBody>
      </p:sp>
      <p:sp>
        <p:nvSpPr>
          <p:cNvPr id="216" name="Google Shape;216;p14"/>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457200" lvl="0" marL="457200" rtl="0" algn="l">
              <a:lnSpc>
                <a:spcPct val="130000"/>
              </a:lnSpc>
              <a:spcBef>
                <a:spcPts val="0"/>
              </a:spcBef>
              <a:spcAft>
                <a:spcPts val="0"/>
              </a:spcAft>
              <a:buClr>
                <a:schemeClr val="dk1"/>
              </a:buClr>
              <a:buSzPts val="2040"/>
              <a:buFont typeface="Avenir"/>
              <a:buAutoNum type="arabicPeriod"/>
            </a:pPr>
            <a:r>
              <a:rPr lang="en-US" sz="2400"/>
              <a:t>¿Qué desafíos enfrentas al plantar y liderar un Grupo Sembrador?</a:t>
            </a:r>
            <a:endParaRPr/>
          </a:p>
          <a:p>
            <a:pPr indent="-457200" lvl="0" marL="457200" rtl="0" algn="l">
              <a:lnSpc>
                <a:spcPct val="130000"/>
              </a:lnSpc>
              <a:spcBef>
                <a:spcPts val="1000"/>
              </a:spcBef>
              <a:spcAft>
                <a:spcPts val="0"/>
              </a:spcAft>
              <a:buClr>
                <a:schemeClr val="dk1"/>
              </a:buClr>
              <a:buSzPts val="2040"/>
              <a:buFont typeface="Avenir"/>
              <a:buAutoNum type="arabicPeriod"/>
            </a:pPr>
            <a:r>
              <a:rPr lang="en-US" sz="2400"/>
              <a:t>¿Qué Palabra de Dios te ayuda en enfrentar estos desafíos?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grpSp>
        <p:nvGrpSpPr>
          <p:cNvPr id="221" name="Google Shape;221;p15"/>
          <p:cNvGrpSpPr/>
          <p:nvPr/>
        </p:nvGrpSpPr>
        <p:grpSpPr>
          <a:xfrm flipH="1">
            <a:off x="0" y="0"/>
            <a:ext cx="567782" cy="3306479"/>
            <a:chOff x="11619770" y="-2005"/>
            <a:chExt cx="567782" cy="3306479"/>
          </a:xfrm>
        </p:grpSpPr>
        <p:sp>
          <p:nvSpPr>
            <p:cNvPr id="222" name="Google Shape;222;p15"/>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3" name="Google Shape;223;p15"/>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224" name="Google Shape;224;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Free Grayscale close-up of a person holding an open Bible, conveying a sense of faith. Stock Photo" id="225" name="Google Shape;225;p15"/>
          <p:cNvPicPr preferRelativeResize="0"/>
          <p:nvPr/>
        </p:nvPicPr>
        <p:blipFill rotWithShape="1">
          <a:blip r:embed="rId4">
            <a:alphaModFix/>
          </a:blip>
          <a:srcRect b="15730" l="0" r="0" t="0"/>
          <a:stretch/>
        </p:blipFill>
        <p:spPr>
          <a:xfrm>
            <a:off x="20" y="-4573"/>
            <a:ext cx="12191980" cy="6857989"/>
          </a:xfrm>
          <a:prstGeom prst="rect">
            <a:avLst/>
          </a:prstGeom>
          <a:noFill/>
          <a:ln>
            <a:noFill/>
          </a:ln>
        </p:spPr>
      </p:pic>
      <p:sp>
        <p:nvSpPr>
          <p:cNvPr id="226" name="Google Shape;226;p15"/>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7" name="Google Shape;227;p15"/>
          <p:cNvSpPr txBox="1"/>
          <p:nvPr/>
        </p:nvSpPr>
        <p:spPr>
          <a:xfrm>
            <a:off x="609316" y="90286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FFFFFF"/>
              </a:buClr>
              <a:buSzPts val="4800"/>
              <a:buFont typeface="Avenir"/>
              <a:buNone/>
            </a:pPr>
            <a:r>
              <a:rPr b="1" i="0" lang="en-US" sz="4800" u="none" cap="none" strike="noStrike">
                <a:solidFill>
                  <a:srgbClr val="FFFFFF"/>
                </a:solidFill>
                <a:latin typeface="Avenir"/>
                <a:ea typeface="Avenir"/>
                <a:cs typeface="Avenir"/>
                <a:sym typeface="Avenir"/>
              </a:rPr>
              <a:t>LA TAREA</a:t>
            </a:r>
            <a:endParaRPr b="1" i="0" sz="4800" u="none" cap="none" strike="noStrike">
              <a:solidFill>
                <a:srgbClr val="FFFFFF"/>
              </a:solidFill>
              <a:latin typeface="Avenir"/>
              <a:ea typeface="Avenir"/>
              <a:cs typeface="Avenir"/>
              <a:sym typeface="Avenir"/>
            </a:endParaRPr>
          </a:p>
        </p:txBody>
      </p:sp>
      <p:sp>
        <p:nvSpPr>
          <p:cNvPr id="228" name="Google Shape;228;p15"/>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9" name="Google Shape;229;p15"/>
          <p:cNvSpPr/>
          <p:nvPr/>
        </p:nvSpPr>
        <p:spPr>
          <a:xfrm rot="10800000">
            <a:off x="11563125" y="3424422"/>
            <a:ext cx="642729" cy="2930667"/>
          </a:xfrm>
          <a:prstGeom prst="rect">
            <a:avLst/>
          </a:prstGeom>
          <a:blipFill rotWithShape="1">
            <a:blip r:embed="rId5">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0" name="Google Shape;230;p15"/>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1" name="Google Shape;231;p15"/>
          <p:cNvSpPr txBox="1"/>
          <p:nvPr/>
        </p:nvSpPr>
        <p:spPr>
          <a:xfrm>
            <a:off x="3048000" y="3109463"/>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
        <p:nvSpPr>
          <p:cNvPr id="232" name="Google Shape;232;p15"/>
          <p:cNvSpPr txBox="1"/>
          <p:nvPr/>
        </p:nvSpPr>
        <p:spPr>
          <a:xfrm>
            <a:off x="3048000" y="310946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silhouette of kneeling man" id="237" name="Google Shape;237;p16"/>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238" name="Google Shape;238;p16"/>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374a359e4c1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244" name="Google Shape;244;g374a359e4c1_0_99"/>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245" name="Google Shape;245;g374a359e4c1_0_99"/>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6" name="Google Shape;246;g374a359e4c1_0_99"/>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247" name="Google Shape;247;g374a359e4c1_0_99"/>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2</a:t>
            </a:r>
            <a:endParaRPr/>
          </a:p>
        </p:txBody>
      </p:sp>
      <p:sp>
        <p:nvSpPr>
          <p:cNvPr id="248" name="Google Shape;248;g374a359e4c1_0_99"/>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9" name="Google Shape;249;g374a359e4c1_0_99"/>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0" name="Google Shape;250;g374a359e4c1_0_99"/>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2" name="Shape 112"/>
        <p:cNvGrpSpPr/>
        <p:nvPr/>
      </p:nvGrpSpPr>
      <p:grpSpPr>
        <a:xfrm>
          <a:off x="0" y="0"/>
          <a:ext cx="0" cy="0"/>
          <a:chOff x="0" y="0"/>
          <a:chExt cx="0" cy="0"/>
        </a:xfrm>
      </p:grpSpPr>
      <p:sp>
        <p:nvSpPr>
          <p:cNvPr id="113" name="Google Shape;113;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4" name="Google Shape;114;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6" name="Google Shape;116;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7" name="Google Shape;117;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4" name="Google Shape;124;p3"/>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25" name="Google Shape;125;p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6" name="Google Shape;126;p3"/>
          <p:cNvSpPr txBox="1"/>
          <p:nvPr>
            <p:ph idx="1" type="body"/>
          </p:nvPr>
        </p:nvSpPr>
        <p:spPr>
          <a:xfrm>
            <a:off x="1600200" y="2476499"/>
            <a:ext cx="7638168" cy="3614813"/>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t>Lección 1 – El Señor de la Cosecha</a:t>
            </a:r>
            <a:br>
              <a:rPr lang="en-US"/>
            </a:br>
            <a:r>
              <a:rPr b="1" lang="en-US">
                <a:solidFill>
                  <a:schemeClr val="accent2"/>
                </a:solidFill>
                <a:latin typeface="Avenir"/>
                <a:ea typeface="Avenir"/>
                <a:cs typeface="Avenir"/>
                <a:sym typeface="Avenir"/>
              </a:rPr>
              <a:t>Lección 2 – Hasta los Confines de la Tierra</a:t>
            </a:r>
            <a:br>
              <a:rPr lang="en-US"/>
            </a:br>
            <a:r>
              <a:rPr lang="en-US"/>
              <a:t>Lección 3 – Cada Oportunidad</a:t>
            </a:r>
            <a:br>
              <a:rPr lang="en-US"/>
            </a:br>
            <a:r>
              <a:rPr lang="en-US"/>
              <a:t>Lección 4 – A Tiempo y Fuera de Tiempo</a:t>
            </a:r>
            <a:br>
              <a:rPr lang="en-US"/>
            </a:br>
            <a:r>
              <a:rPr lang="en-US"/>
              <a:t>Lección 5 – Conocidos por el Amor</a:t>
            </a:r>
            <a:br>
              <a:rPr lang="en-US"/>
            </a:br>
            <a:r>
              <a:rPr lang="en-US"/>
              <a:t>Lección 6 – Dejando a las Noventa y Nueve</a:t>
            </a:r>
            <a:br>
              <a:rPr lang="en-US"/>
            </a:br>
            <a:r>
              <a:rPr lang="en-US"/>
              <a:t>Lección 7 – Un Solo Cuerpo, Muchos Miembros</a:t>
            </a:r>
            <a:br>
              <a:rPr lang="en-US"/>
            </a:br>
            <a:r>
              <a:rPr lang="en-US"/>
              <a:t>Lección 8 – Luchando Juntos por el Evangelio</a:t>
            </a:r>
            <a:endParaRPr/>
          </a:p>
        </p:txBody>
      </p:sp>
      <p:sp>
        <p:nvSpPr>
          <p:cNvPr id="127" name="Google Shape;127;p3"/>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8" name="Google Shape;128;p3"/>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5" name="Google Shape;135;p4"/>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4"/>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PROGRESIÓN DEL CURSO</a:t>
            </a:r>
            <a:endParaRPr/>
          </a:p>
        </p:txBody>
      </p:sp>
      <p:grpSp>
        <p:nvGrpSpPr>
          <p:cNvPr id="137" name="Google Shape;137;p4"/>
          <p:cNvGrpSpPr/>
          <p:nvPr/>
        </p:nvGrpSpPr>
        <p:grpSpPr>
          <a:xfrm>
            <a:off x="808038" y="2556711"/>
            <a:ext cx="10598150" cy="3597104"/>
            <a:chOff x="0" y="186998"/>
            <a:chExt cx="10598150" cy="3597104"/>
          </a:xfrm>
        </p:grpSpPr>
        <p:sp>
          <p:nvSpPr>
            <p:cNvPr id="138" name="Google Shape;138;p4"/>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0" name="Google Shape;140;p4"/>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2" name="Google Shape;142;p4"/>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44" name="Google Shape;144;p4"/>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46" name="Google Shape;146;p4"/>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pic>
        <p:nvPicPr>
          <p:cNvPr descr="But when the Holy Spirit has come upon you, you will receive power to testify about me with great effect, to the people in Jerusalem, throughout Judea, in Samaria, and to the ends of the earth, about my death and resurrection.” – Slide 11" id="153" name="Google Shape;153;p5"/>
          <p:cNvPicPr preferRelativeResize="0"/>
          <p:nvPr/>
        </p:nvPicPr>
        <p:blipFill rotWithShape="1">
          <a:blip r:embed="rId3">
            <a:alphaModFix/>
          </a:blip>
          <a:srcRect b="40263" l="0" r="-2" t="1771"/>
          <a:stretch/>
        </p:blipFill>
        <p:spPr>
          <a:xfrm>
            <a:off x="4493436" y="243"/>
            <a:ext cx="7698564" cy="3346705"/>
          </a:xfrm>
          <a:custGeom>
            <a:rect b="b" l="l" r="r" t="t"/>
            <a:pathLst>
              <a:path extrusionOk="0" h="3346705" w="7698564">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ln>
            <a:noFill/>
          </a:ln>
        </p:spPr>
      </p:pic>
      <p:pic>
        <p:nvPicPr>
          <p:cNvPr descr="They asked him, ‘Lord, are you going to free Israel from Rome now and restore us as an independent nation?’ – Slide 9" id="154" name="Google Shape;154;p5"/>
          <p:cNvPicPr preferRelativeResize="0"/>
          <p:nvPr/>
        </p:nvPicPr>
        <p:blipFill rotWithShape="1">
          <a:blip r:embed="rId4">
            <a:alphaModFix/>
          </a:blip>
          <a:srcRect b="23846" l="0" r="-3" t="0"/>
          <a:stretch/>
        </p:blipFill>
        <p:spPr>
          <a:xfrm>
            <a:off x="20" y="10"/>
            <a:ext cx="5859777" cy="3346695"/>
          </a:xfrm>
          <a:custGeom>
            <a:rect b="b" l="l" r="r" t="t"/>
            <a:pathLst>
              <a:path extrusionOk="0" h="3346705" w="5859797">
                <a:moveTo>
                  <a:pt x="0" y="0"/>
                </a:moveTo>
                <a:lnTo>
                  <a:pt x="5859797" y="0"/>
                </a:lnTo>
                <a:lnTo>
                  <a:pt x="4309834" y="3346705"/>
                </a:lnTo>
                <a:lnTo>
                  <a:pt x="4304257" y="3346705"/>
                </a:lnTo>
                <a:lnTo>
                  <a:pt x="3238029" y="3346705"/>
                </a:lnTo>
                <a:lnTo>
                  <a:pt x="0" y="3346705"/>
                </a:lnTo>
                <a:close/>
              </a:path>
            </a:pathLst>
          </a:custGeom>
          <a:noFill/>
          <a:ln>
            <a:noFill/>
          </a:ln>
        </p:spPr>
      </p:pic>
      <p:pic>
        <p:nvPicPr>
          <p:cNvPr descr="The disciples walked the short journey back to Jerusalem and held a prayer meeting in an upstairs room of the house where they were staying. – Slide 15" id="155" name="Google Shape;155;p5"/>
          <p:cNvPicPr preferRelativeResize="0"/>
          <p:nvPr/>
        </p:nvPicPr>
        <p:blipFill rotWithShape="1">
          <a:blip r:embed="rId5">
            <a:alphaModFix/>
          </a:blip>
          <a:srcRect b="23616" l="0" r="2" t="0"/>
          <a:stretch/>
        </p:blipFill>
        <p:spPr>
          <a:xfrm>
            <a:off x="6350089" y="3511295"/>
            <a:ext cx="5841911" cy="3346705"/>
          </a:xfrm>
          <a:custGeom>
            <a:rect b="b" l="l" r="r" t="t"/>
            <a:pathLst>
              <a:path extrusionOk="0" h="3346705" w="5841911">
                <a:moveTo>
                  <a:pt x="1549963" y="0"/>
                </a:moveTo>
                <a:lnTo>
                  <a:pt x="1555540" y="0"/>
                </a:lnTo>
                <a:lnTo>
                  <a:pt x="2621768" y="0"/>
                </a:lnTo>
                <a:lnTo>
                  <a:pt x="5841911" y="0"/>
                </a:lnTo>
                <a:lnTo>
                  <a:pt x="5841911" y="3346705"/>
                </a:lnTo>
                <a:lnTo>
                  <a:pt x="0" y="3346705"/>
                </a:lnTo>
                <a:close/>
              </a:path>
            </a:pathLst>
          </a:custGeom>
          <a:noFill/>
          <a:ln>
            <a:noFill/>
          </a:ln>
        </p:spPr>
      </p:pic>
      <p:pic>
        <p:nvPicPr>
          <p:cNvPr descr="Soon afterwards, Jesus rose into the sky and disappeared into a cloud, leaving them staring after him. – Slide 12" id="156" name="Google Shape;156;p5"/>
          <p:cNvPicPr preferRelativeResize="0"/>
          <p:nvPr/>
        </p:nvPicPr>
        <p:blipFill rotWithShape="1">
          <a:blip r:embed="rId6">
            <a:alphaModFix/>
          </a:blip>
          <a:srcRect b="42039" l="0" r="2" t="0"/>
          <a:stretch/>
        </p:blipFill>
        <p:spPr>
          <a:xfrm>
            <a:off x="20" y="3511295"/>
            <a:ext cx="7698544" cy="3346705"/>
          </a:xfrm>
          <a:custGeom>
            <a:rect b="b" l="l" r="r" t="t"/>
            <a:pathLst>
              <a:path extrusionOk="0" h="3346705" w="7698564">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1069918" y="2080602"/>
            <a:ext cx="9699681" cy="2696796"/>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¿CÓMO DEFINIRÍAS LA GRAN COMISIÓN?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1069918" y="2080602"/>
            <a:ext cx="9699681" cy="2696796"/>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¿CUÁNDO COMENZÓ LA GRAN COMISIÓN?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txBox="1"/>
          <p:nvPr>
            <p:ph type="title"/>
          </p:nvPr>
        </p:nvSpPr>
        <p:spPr>
          <a:xfrm>
            <a:off x="1069918" y="2080602"/>
            <a:ext cx="9699681" cy="2696796"/>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¿DE QUÉ MANERAS LA GRAN COMISIÓN ES TANTO UN MANDATO COMO UNA PROFECÍA?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DEFINICIONES DE LA MISIÓN</a:t>
            </a:r>
            <a:endParaRPr/>
          </a:p>
        </p:txBody>
      </p:sp>
      <p:sp>
        <p:nvSpPr>
          <p:cNvPr id="179" name="Google Shape;179;p9"/>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t>”Proceso histórico que implica cruzar barreras culturales y lingüísticas por parte de quienes se consideran seguidores de Jesús, con la intención de compartir su fe." </a:t>
            </a:r>
            <a:endParaRPr/>
          </a:p>
          <a:p>
            <a:pPr indent="0" lvl="0" marL="0" rtl="0" algn="l">
              <a:lnSpc>
                <a:spcPct val="130000"/>
              </a:lnSpc>
              <a:spcBef>
                <a:spcPts val="1000"/>
              </a:spcBef>
              <a:spcAft>
                <a:spcPts val="0"/>
              </a:spcAft>
              <a:buClr>
                <a:schemeClr val="dk1"/>
              </a:buClr>
              <a:buSzPts val="1700"/>
              <a:buNone/>
            </a:pPr>
            <a:r>
              <a:t/>
            </a:r>
            <a:endParaRPr/>
          </a:p>
          <a:p>
            <a:pPr indent="0" lvl="0" marL="0" rtl="0" algn="l">
              <a:lnSpc>
                <a:spcPct val="130000"/>
              </a:lnSpc>
              <a:spcBef>
                <a:spcPts val="1000"/>
              </a:spcBef>
              <a:spcAft>
                <a:spcPts val="0"/>
              </a:spcAft>
              <a:buClr>
                <a:schemeClr val="dk1"/>
              </a:buClr>
              <a:buSzPts val="1700"/>
              <a:buNone/>
            </a:pPr>
            <a:r>
              <a:rPr lang="en-US"/>
              <a:t>¿Qué tipos de barreras (culturales, sociales, emocionales) existen en nuestras comunidades que pueden dificultar compartir nuestra fe, y cómo podemos superarlas para llevar el evangelio a más personas?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