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2" r:id="rId3"/>
    <p:sldId id="259" r:id="rId5"/>
    <p:sldId id="257" r:id="rId6"/>
    <p:sldId id="260" r:id="rId7"/>
    <p:sldId id="263" r:id="rId8"/>
    <p:sldId id="366" r:id="rId9"/>
    <p:sldId id="294" r:id="rId10"/>
    <p:sldId id="314" r:id="rId11"/>
    <p:sldId id="315" r:id="rId12"/>
    <p:sldId id="316" r:id="rId13"/>
    <p:sldId id="295" r:id="rId14"/>
    <p:sldId id="382" r:id="rId15"/>
    <p:sldId id="383" r:id="rId16"/>
    <p:sldId id="384" r:id="rId17"/>
    <p:sldId id="385" r:id="rId18"/>
    <p:sldId id="319" r:id="rId19"/>
    <p:sldId id="296" r:id="rId20"/>
    <p:sldId id="297" r:id="rId21"/>
    <p:sldId id="310" r:id="rId22"/>
    <p:sldId id="386" r:id="rId23"/>
    <p:sldId id="298" r:id="rId24"/>
    <p:sldId id="387" r:id="rId25"/>
    <p:sldId id="299" r:id="rId26"/>
    <p:sldId id="300" r:id="rId27"/>
    <p:sldId id="320" r:id="rId28"/>
    <p:sldId id="276" r:id="rId29"/>
    <p:sldId id="301" r:id="rId30"/>
    <p:sldId id="302" r:id="rId31"/>
    <p:sldId id="303" r:id="rId32"/>
    <p:sldId id="305" r:id="rId33"/>
    <p:sldId id="370" r:id="rId34"/>
    <p:sldId id="379" r:id="rId35"/>
    <p:sldId id="388" r:id="rId36"/>
    <p:sldId id="389" r:id="rId37"/>
    <p:sldId id="390" r:id="rId38"/>
    <p:sldId id="391" r:id="rId39"/>
    <p:sldId id="393" r:id="rId40"/>
    <p:sldId id="392" r:id="rId41"/>
    <p:sldId id="346" r:id="rId42"/>
    <p:sldId id="288" r:id="rId43"/>
    <p:sldId id="289" r:id="rId44"/>
  </p:sldIdLst>
  <p:sldSz cx="12192000" cy="6858000"/>
  <p:notesSz cx="6858000" cy="9144000"/>
  <p:embeddedFontLst>
    <p:embeddedFont>
      <p:font typeface="Calibri" panose="020F0502020204030204"/>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Lato" panose="020F0502020204030203"/>
      <p:regular r:id="rId57"/>
      <p:bold r:id="rId58"/>
      <p:italic r:id="rId59"/>
      <p:boldItalic r:id="rId60"/>
    </p:embeddedFont>
    <p:embeddedFont>
      <p:font typeface="Cambria" panose="02040503050406030204" pitchFamily="18" charset="0"/>
      <p:regular r:id="rId61"/>
      <p:bold r:id="rId62"/>
      <p:italic r:id="rId63"/>
      <p:boldItalic r:id="rId64"/>
    </p:embeddedFont>
    <p:embeddedFont>
      <p:font typeface="Overlock" panose="020F0502020204030204"/>
      <p:regular r:id="rId65"/>
    </p:embeddedFont>
    <p:embeddedFont>
      <p:font typeface="Lato" panose="020F0502020204030203"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459"/>
    <p:restoredTop sz="45602"/>
  </p:normalViewPr>
  <p:slideViewPr>
    <p:cSldViewPr snapToGrid="0">
      <p:cViewPr varScale="1">
        <p:scale>
          <a:sx n="41" d="100"/>
          <a:sy n="41" d="100"/>
        </p:scale>
        <p:origin x="192"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9" Type="http://schemas.openxmlformats.org/officeDocument/2006/relationships/font" Target="fonts/font21.fntdata"/><Relationship Id="rId68" Type="http://schemas.openxmlformats.org/officeDocument/2006/relationships/font" Target="fonts/font20.fntdata"/><Relationship Id="rId67" Type="http://schemas.openxmlformats.org/officeDocument/2006/relationships/font" Target="fonts/font19.fntdata"/><Relationship Id="rId66" Type="http://schemas.openxmlformats.org/officeDocument/2006/relationships/font" Target="fonts/font18.fntdata"/><Relationship Id="rId65" Type="http://schemas.openxmlformats.org/officeDocument/2006/relationships/font" Target="fonts/font17.fntdata"/><Relationship Id="rId64" Type="http://schemas.openxmlformats.org/officeDocument/2006/relationships/font" Target="fonts/font16.fntdata"/><Relationship Id="rId63" Type="http://schemas.openxmlformats.org/officeDocument/2006/relationships/font" Target="fonts/font15.fntdata"/><Relationship Id="rId62" Type="http://schemas.openxmlformats.org/officeDocument/2006/relationships/font" Target="fonts/font14.fntdata"/><Relationship Id="rId61" Type="http://schemas.openxmlformats.org/officeDocument/2006/relationships/font" Target="fonts/font13.fntdata"/><Relationship Id="rId60" Type="http://schemas.openxmlformats.org/officeDocument/2006/relationships/font" Target="fonts/font12.fntdata"/><Relationship Id="rId6" Type="http://schemas.openxmlformats.org/officeDocument/2006/relationships/slide" Target="slides/slide3.xml"/><Relationship Id="rId59" Type="http://schemas.openxmlformats.org/officeDocument/2006/relationships/font" Target="fonts/font11.fntdata"/><Relationship Id="rId58" Type="http://schemas.openxmlformats.org/officeDocument/2006/relationships/font" Target="fonts/font10.fntdata"/><Relationship Id="rId57" Type="http://schemas.openxmlformats.org/officeDocument/2006/relationships/font" Target="fonts/font9.fntdata"/><Relationship Id="rId56" Type="http://schemas.openxmlformats.org/officeDocument/2006/relationships/font" Target="fonts/font8.fntdata"/><Relationship Id="rId55" Type="http://schemas.openxmlformats.org/officeDocument/2006/relationships/font" Target="fonts/font7.fntdata"/><Relationship Id="rId54" Type="http://schemas.openxmlformats.org/officeDocument/2006/relationships/font" Target="fonts/font6.fntdata"/><Relationship Id="rId53" Type="http://schemas.openxmlformats.org/officeDocument/2006/relationships/font" Target="fonts/font5.fntdata"/><Relationship Id="rId52" Type="http://schemas.openxmlformats.org/officeDocument/2006/relationships/font" Target="fonts/font4.fntdata"/><Relationship Id="rId51" Type="http://schemas.openxmlformats.org/officeDocument/2006/relationships/font" Target="fonts/font3.fntdata"/><Relationship Id="rId50" Type="http://schemas.openxmlformats.org/officeDocument/2006/relationships/font" Target="fonts/font2.fntdata"/><Relationship Id="rId5" Type="http://schemas.openxmlformats.org/officeDocument/2006/relationships/slide" Target="slides/slide2.xml"/><Relationship Id="rId49" Type="http://schemas.openxmlformats.org/officeDocument/2006/relationships/font" Target="fonts/font1.fntdata"/><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8Vb5FmWYpx0" TargetMode="External"/><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4" Type="http://schemas.openxmlformats.org/officeDocument/2006/relationships/hyperlink" Target="https://www.youtube.com/watch?v=es34Nr2JovU" TargetMode="External"/><Relationship Id="rId3" Type="http://schemas.openxmlformats.org/officeDocument/2006/relationships/hyperlink" Target="https://www.youtube.com/watch?v=ZBC_ubnokcU" TargetMode="Externa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a:t>
            </a:r>
            <a:r>
              <a:rPr lang="es-CO" altLang="es-ES" sz="1800" i="1" dirty="0">
                <a:solidFill>
                  <a:srgbClr val="00B050"/>
                </a:solidFill>
                <a:effectLst/>
                <a:latin typeface="Calibri" panose="020F0502020204030204" pitchFamily="34" charset="0"/>
                <a:ea typeface="Calibri" panose="020F0502020204030204" pitchFamily="34" charset="0"/>
              </a:rPr>
              <a:t>les</a:t>
            </a:r>
            <a:r>
              <a:rPr lang="es-ES" sz="1800" i="1" dirty="0">
                <a:solidFill>
                  <a:srgbClr val="00B050"/>
                </a:solidFill>
                <a:effectLst/>
                <a:latin typeface="Calibri" panose="020F0502020204030204" pitchFamily="34" charset="0"/>
                <a:ea typeface="Calibri" panose="020F0502020204030204" pitchFamily="34" charset="0"/>
              </a:rPr>
              <a:t> a los estudiantes una calurosa bienvenida. Si hay demasiados estudiantes, </a:t>
            </a:r>
            <a:r>
              <a:rPr lang="es-CO" altLang="es-ES" sz="1800" i="1" dirty="0">
                <a:solidFill>
                  <a:srgbClr val="00B050"/>
                </a:solidFill>
                <a:effectLst/>
                <a:latin typeface="Calibri" panose="020F0502020204030204" pitchFamily="34" charset="0"/>
                <a:ea typeface="Calibri" panose="020F0502020204030204" pitchFamily="34" charset="0"/>
              </a:rPr>
              <a:t>puedes pedirles que </a:t>
            </a:r>
            <a:r>
              <a:rPr lang="es-ES" sz="1800" i="1" dirty="0">
                <a:solidFill>
                  <a:srgbClr val="00B050"/>
                </a:solidFill>
                <a:effectLst/>
                <a:latin typeface="Calibri" panose="020F0502020204030204" pitchFamily="34" charset="0"/>
                <a:ea typeface="Calibri" panose="020F0502020204030204" pitchFamily="34" charset="0"/>
              </a:rPr>
              <a:t>compart</a:t>
            </a:r>
            <a:r>
              <a:rPr lang="es-CO" altLang="es-ES" sz="1800" i="1" dirty="0">
                <a:solidFill>
                  <a:srgbClr val="00B050"/>
                </a:solidFill>
                <a:effectLst/>
                <a:latin typeface="Calibri" panose="020F0502020204030204" pitchFamily="34" charset="0"/>
                <a:ea typeface="Calibri" panose="020F0502020204030204" pitchFamily="34" charset="0"/>
              </a:rPr>
              <a:t>an sus </a:t>
            </a:r>
            <a:r>
              <a:rPr lang="es-ES" sz="1800" i="1" dirty="0">
                <a:solidFill>
                  <a:srgbClr val="00B050"/>
                </a:solidFill>
                <a:effectLst/>
                <a:latin typeface="Calibri" panose="020F0502020204030204" pitchFamily="34" charset="0"/>
                <a:ea typeface="Calibri" panose="020F0502020204030204" pitchFamily="34" charset="0"/>
              </a:rPr>
              <a:t>saludos en el chat. Después de los saludos personales, se puede compartir una bienvenida breve a</a:t>
            </a:r>
            <a:r>
              <a:rPr lang="es-CO" altLang="es-ES" sz="1800" i="1" dirty="0">
                <a:solidFill>
                  <a:srgbClr val="00B050"/>
                </a:solidFill>
                <a:effectLst/>
                <a:latin typeface="Calibri" panose="020F0502020204030204" pitchFamily="34" charset="0"/>
                <a:ea typeface="Calibri" panose="020F0502020204030204" pitchFamily="34" charset="0"/>
              </a:rPr>
              <a:t> la</a:t>
            </a:r>
            <a:r>
              <a:rPr lang="es-ES" sz="1800" i="1" dirty="0">
                <a:solidFill>
                  <a:srgbClr val="00B050"/>
                </a:solidFill>
                <a:effectLst/>
                <a:latin typeface="Calibri" panose="020F0502020204030204" pitchFamily="34" charset="0"/>
                <a:ea typeface="Calibri" panose="020F0502020204030204" pitchFamily="34" charset="0"/>
              </a:rPr>
              <a:t> Lección 4.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¡Bienvenidos a </a:t>
            </a:r>
            <a:r>
              <a:rPr lang="es-CO" altLang="es-ES" sz="1800" dirty="0">
                <a:solidFill>
                  <a:srgbClr val="000000"/>
                </a:solidFill>
                <a:effectLst/>
                <a:latin typeface="Calibri" panose="020F0502020204030204" pitchFamily="34" charset="0"/>
                <a:ea typeface="Calibri" panose="020F0502020204030204" pitchFamily="34" charset="0"/>
              </a:rPr>
              <a:t>la </a:t>
            </a:r>
            <a:r>
              <a:rPr lang="es-ES" sz="1800" dirty="0">
                <a:solidFill>
                  <a:srgbClr val="000000"/>
                </a:solidFill>
                <a:effectLst/>
                <a:latin typeface="Calibri" panose="020F0502020204030204" pitchFamily="34" charset="0"/>
                <a:ea typeface="Calibri" panose="020F0502020204030204" pitchFamily="34" charset="0"/>
              </a:rPr>
              <a:t>Lección 4 del curso La Nación Elegida! Ya hemos visto cómo Dios rescató </a:t>
            </a:r>
            <a:r>
              <a:rPr lang="es-CO" altLang="es-ES" sz="1800" dirty="0">
                <a:solidFill>
                  <a:srgbClr val="000000"/>
                </a:solidFill>
                <a:effectLst/>
                <a:latin typeface="Calibri" panose="020F0502020204030204" pitchFamily="34" charset="0"/>
                <a:ea typeface="Calibri" panose="020F0502020204030204" pitchFamily="34" charset="0"/>
              </a:rPr>
              <a:t>a </a:t>
            </a:r>
            <a:r>
              <a:rPr lang="es-ES" sz="1800" dirty="0">
                <a:solidFill>
                  <a:srgbClr val="000000"/>
                </a:solidFill>
                <a:effectLst/>
                <a:latin typeface="Calibri" panose="020F0502020204030204" pitchFamily="34" charset="0"/>
                <a:ea typeface="Calibri" panose="020F0502020204030204" pitchFamily="34" charset="0"/>
              </a:rPr>
              <a:t>su pueblo de Egipto y </a:t>
            </a:r>
            <a:r>
              <a:rPr lang="es-CO" altLang="es-ES" sz="1800" dirty="0">
                <a:solidFill>
                  <a:srgbClr val="000000"/>
                </a:solidFill>
                <a:effectLst/>
                <a:latin typeface="Calibri" panose="020F0502020204030204" pitchFamily="34" charset="0"/>
                <a:ea typeface="Calibri" panose="020F0502020204030204" pitchFamily="34" charset="0"/>
              </a:rPr>
              <a:t>les dió</a:t>
            </a:r>
            <a:r>
              <a:rPr lang="es-ES" sz="1800" dirty="0">
                <a:solidFill>
                  <a:srgbClr val="000000"/>
                </a:solidFill>
                <a:effectLst/>
                <a:latin typeface="Calibri" panose="020F0502020204030204" pitchFamily="34" charset="0"/>
                <a:ea typeface="Calibri" panose="020F0502020204030204" pitchFamily="34" charset="0"/>
              </a:rPr>
              <a:t> su ley en el Monte Sinaí. Después, los israelitas peregrinaban en el desierto. Ellos fallaban en varias ocasiones y su desobediencia y necedad ocasionó que Dios reprendiera al pueblo. Durante 40 años peregrinaban bajo el liderazgo de Moisés.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Nuestra lección de hoy comienza justo después de la muerte de Moisés, cuando su ayudante fiel Josué se convirtió </a:t>
            </a:r>
            <a:r>
              <a:rPr lang="es-CO" altLang="es-ES" sz="1800" dirty="0">
                <a:solidFill>
                  <a:srgbClr val="000000"/>
                </a:solidFill>
                <a:effectLst/>
                <a:latin typeface="Calibri" panose="020F0502020204030204" pitchFamily="34" charset="0"/>
                <a:ea typeface="Calibri" panose="020F0502020204030204" pitchFamily="34" charset="0"/>
              </a:rPr>
              <a:t>en </a:t>
            </a:r>
            <a:r>
              <a:rPr lang="es-ES" sz="1800" dirty="0">
                <a:solidFill>
                  <a:srgbClr val="000000"/>
                </a:solidFill>
                <a:effectLst/>
                <a:latin typeface="Calibri" panose="020F0502020204030204" pitchFamily="34" charset="0"/>
                <a:ea typeface="Calibri" panose="020F0502020204030204" pitchFamily="34" charset="0"/>
              </a:rPr>
              <a:t>el siguiente gran líder del pueblo. Ahora es el momento </a:t>
            </a:r>
            <a:r>
              <a:rPr lang="es-CO" altLang="es-ES" sz="1800" dirty="0">
                <a:solidFill>
                  <a:srgbClr val="000000"/>
                </a:solidFill>
                <a:effectLst/>
                <a:latin typeface="Calibri" panose="020F0502020204030204" pitchFamily="34" charset="0"/>
                <a:ea typeface="Calibri" panose="020F0502020204030204" pitchFamily="34" charset="0"/>
              </a:rPr>
              <a:t>de </a:t>
            </a:r>
            <a:r>
              <a:rPr lang="es-ES" sz="1800" dirty="0">
                <a:solidFill>
                  <a:srgbClr val="000000"/>
                </a:solidFill>
                <a:effectLst/>
                <a:latin typeface="Calibri" panose="020F0502020204030204" pitchFamily="34" charset="0"/>
                <a:ea typeface="Calibri" panose="020F0502020204030204" pitchFamily="34" charset="0"/>
              </a:rPr>
              <a:t>entrar</a:t>
            </a:r>
            <a:r>
              <a:rPr lang="es-CO" altLang="es-ES" sz="1800" dirty="0">
                <a:solidFill>
                  <a:srgbClr val="000000"/>
                </a:solidFill>
                <a:effectLst/>
                <a:latin typeface="Calibri" panose="020F0502020204030204" pitchFamily="34" charset="0"/>
                <a:ea typeface="Calibri" panose="020F0502020204030204" pitchFamily="34" charset="0"/>
              </a:rPr>
              <a:t> a</a:t>
            </a:r>
            <a:r>
              <a:rPr lang="es-ES" sz="1800" dirty="0">
                <a:solidFill>
                  <a:srgbClr val="000000"/>
                </a:solidFill>
                <a:effectLst/>
                <a:latin typeface="Calibri" panose="020F0502020204030204" pitchFamily="34" charset="0"/>
                <a:ea typeface="Calibri" panose="020F0502020204030204" pitchFamily="34" charset="0"/>
              </a:rPr>
              <a:t> la tierra prometida. </a:t>
            </a:r>
            <a:endParaRPr lang="en-US" sz="1800" dirty="0">
              <a:effectLst/>
              <a:latin typeface="Calibri" panose="020F0502020204030204" pitchFamily="34" charset="0"/>
              <a:ea typeface="Calibri" panose="020F0502020204030204" pitchFamily="34"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Josué 6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6 Por temor a los hijos de Israel, la ciudad de Jericó estaba muy bien cerrada. Nadie podía entrar ni salir.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Entonces el Señor le dijo a Josué:</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«Date cuenta de que yo te he entregado a Jericó y a su rey, con todos sus guerreros.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3 Pero todos tus guerreros deben rodear la ciudad y caminar alrededor de ella una vez al día, durante seis días.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4 Delante del arca, siete sacerdotes llevarán siete bocinas hechas de cuerno de carnero. El séptimo día tus guerreros darán siete vueltas a la ciudad, y mientras tanto los sacerdotes tocarán las bocinas. 5 Cuando oigan el toque prolongado de las bocinas, todo el pueblo debe lanzar fuertes alaridos.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Entonces la muralla de la ciudad se vendrá abajo, y en ese momento el pueblo deberá lanzarse directamente contra la ciudad.»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6 Josué hijo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Nun</a:t>
            </a:r>
            <a:r>
              <a:rPr lang="es-ES" sz="1800" dirty="0">
                <a:effectLst/>
                <a:latin typeface="Calibri" panose="020F0502020204030204" pitchFamily="34" charset="0"/>
                <a:ea typeface="Cambria" panose="02040503050406030204" pitchFamily="18" charset="0"/>
                <a:cs typeface="Times New Roman" panose="02020603050405020304" pitchFamily="18" charset="0"/>
              </a:rPr>
              <a:t> llamó a los sacerdotes y les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«Lleven el arca del pacto, y que siete sacerdotes vayan tocando las bocinas de cuerno de carnero delante del arca del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7 Al pueblo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«Pasen adelante y rodeen la ciudad, y los que estén armados vayan delante del arca del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8 Tan pronto como Josué habló con el pueblo, los siete sacerdotes que llevaban las bocinas pasaron delante del arca del Señor, y tocaban las bocinas mientras el arca los seguía. 9 Los hombres armados iban delante de los sacerdotes que tocaban continuamente las bocinas, y la retaguardia iba tras el arca. 10 Josué habló entonces con el pueblo, y le ordenó: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«Que nadie grite ni haga oír su voz. Todos deben guardar absoluto silencio, hasta que yo les ordene gritar. Entonces sí, gritarán muy fuerte.»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11 Josué hizo que el arca del Señor diera una vuelta alrededor de la ciudad, y que volvieran después al campamento para pasar allí la noche. 12 Pero al día siguiente Josué madrugó, y los sacerdotes tomaron el arca del Señor.13 Los siete sacerdotes iban delante del arca, sin dejar de avanzar ni de tocar las bocinas. Los hombres armados iban delante de ellos, mientras que la retaguardia iba tras el arca del Señor. Las bocinas no dejaban de sonar. 14 Lo mismo hicieron el segundo día: le dieron otra vuelta a la ciudad, y volvieron al campamento. Esto mismo lo hicieron durante seis días.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15 El séptimo día todo el pueblo se levantó al despuntar el alba, y rodeó la ciudad siete veces. Ése fue el único día que la rodearon siete veces. 16 Pero al tocar los sacerdotes las bocinas por séptima vez, Josué ordenó al pueblo: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«Griten con todas sus fuerzas, porque el Señor les ha entregado la ciudad.</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17 Y será destruida en honor al Señor, con todo lo que hay en ella. Solamente quedará con vida </a:t>
            </a:r>
            <a:r>
              <a:rPr lang="es-ES" sz="1800" b="1"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la ramera y los que estén en su casa, porque ella escondió a los hombres que enviamos a reconocer el lugar.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18 Y ustedes, tengan cuidado de no caer bajo condenación. No toquen ni tomen nada de lo que está bajo maldición, para que el campamento de Israel no sea destruido y perturbado. 19 Todo lo que sea de plata y oro, y los utensilios de bronce y de hierro, se consagrarán al Señor y entrarán en su tesoro.»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20 El pueblo lanzó fuertes gritos, y los sacerdotes tocaron las bocinas; y cuando el pueblo oyó el sonido de las bocinas, gritó con más fuerza, y la muralla se vino abajo. Entonces el pueblo marchó directamente contra la ciudad, y la tomó.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21 Destruyeron a filo de espada todo lo que había en la ciudad: hombres y mujeres, jóvenes y viejos, y bueyes, ovejas y asnos.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22 Entonces Josué les dijo a los dos hombres que habían ido a reconocer la tierra: «Vayan a la casa de la ramera, y háganla salir de allí con todas sus pertenencias, tal y como se lo prometieron.»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23 Aquéllos entraron y sacaron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800" dirty="0">
                <a:effectLst/>
                <a:latin typeface="Calibri" panose="020F0502020204030204" pitchFamily="34" charset="0"/>
                <a:ea typeface="Cambria" panose="02040503050406030204" pitchFamily="18" charset="0"/>
                <a:cs typeface="Times New Roman" panose="02020603050405020304" pitchFamily="18" charset="0"/>
              </a:rPr>
              <a:t>, a su padre y a su madre, y a sus hermanos y a toda su parentela, con todas sus pertenencias, y los pusieron fuera del campamento de Israel. 24 Luego le prendieron fuego a la ciudad, con todo lo que en ella había. Solamente pusieron la plata, el oro y los utensilios de bronce y de hierro en el tesoro de la casa del Señor. 25 Josué le salvó la vida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800" dirty="0">
                <a:effectLst/>
                <a:latin typeface="Calibri" panose="020F0502020204030204" pitchFamily="34" charset="0"/>
                <a:ea typeface="Cambria" panose="02040503050406030204" pitchFamily="18" charset="0"/>
                <a:cs typeface="Times New Roman" panose="02020603050405020304" pitchFamily="18" charset="0"/>
              </a:rPr>
              <a:t> la ramera, lo mismo que a la casa de su padre, y puso a salvo todas sus pertenencias, en recompensa por haber escondido a los mensajeros que Josué envió a reconocer Jericó.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Además,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800" dirty="0">
                <a:effectLst/>
                <a:latin typeface="Calibri" panose="020F0502020204030204" pitchFamily="34" charset="0"/>
                <a:ea typeface="Cambria" panose="02040503050406030204" pitchFamily="18" charset="0"/>
                <a:cs typeface="Times New Roman" panose="02020603050405020304" pitchFamily="18" charset="0"/>
              </a:rPr>
              <a:t> se le permitió vivir entre los israelitas, hasta el día de hoy.</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26 Por aquellos días Josué lanzó una maldición. Dijo así: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«Maldito sea delante del Señor cualquiera que se atreva a reconstruir esta ciudad de Jericó. Sobre su hijo primogénito echará los cimientos, y sobre su hijo menor construirá las puertas.»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27 Y el</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Señor estaba con Josué, y su fama se extendió por toda la tierra.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hijos de Israel (6:1), Los guerreros de Israel (6:3)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y Josué, hijo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Nun</a:t>
            </a:r>
            <a:r>
              <a:rPr lang="es-ES" sz="1800" dirty="0">
                <a:effectLst/>
                <a:latin typeface="Calibri" panose="020F0502020204030204" pitchFamily="34" charset="0"/>
                <a:ea typeface="Cambria" panose="02040503050406030204" pitchFamily="18" charset="0"/>
                <a:cs typeface="Times New Roman" panose="02020603050405020304" pitchFamily="18" charset="0"/>
              </a:rPr>
              <a:t> (6:2)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rey de Jericó y los guerreros (6:2)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Sacerdotes (6:4)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800" dirty="0">
                <a:effectLst/>
                <a:latin typeface="Calibri" panose="020F0502020204030204" pitchFamily="34" charset="0"/>
                <a:ea typeface="Cambria" panose="02040503050406030204" pitchFamily="18" charset="0"/>
                <a:cs typeface="Times New Roman" panose="02020603050405020304" pitchFamily="18" charset="0"/>
              </a:rPr>
              <a:t> la Ramera y los de su casa (6:17)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hombres que enviaron a reconocer Jericó (6:17)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habitantes de Jericó (6:21)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del pacto (6:4)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Bocinas hechas de cuerno de carnero (6:4)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muralla de la ciudad (6:5)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plata y oro, los utensilios de bronce y de hierro de la ciudad (6:19)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Espadas (6:21)</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ciudad de Jericó (6:1)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campamento (6:14)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Todopoderoso Dios, tu poder es maravilloso, no hay nada que no puedas hacer. Te doy gracias porque usas tu poder en mi vi</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da</a:t>
            </a:r>
            <a:r>
              <a:rPr lang="es-ES" sz="1800" dirty="0">
                <a:effectLst/>
                <a:latin typeface="Calibri" panose="020F0502020204030204" pitchFamily="34" charset="0"/>
                <a:ea typeface="Cambria" panose="02040503050406030204" pitchFamily="18" charset="0"/>
                <a:cs typeface="Times New Roman" panose="02020603050405020304" pitchFamily="18" charset="0"/>
              </a:rPr>
              <a:t> y en la vida de mi familia. Perdóname cuando no confío en ti. Ayúdame para que siempre te dé gracias y te alabe, el único y verdadero Dios.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ciudad de Jericó (6:1)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campamento (6:14)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7 días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séptimo día todo el pueblo se levantó al despuntar el alba”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7 días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séptimo día todo el pueblo se levantó al despuntar el alba”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les ha dicho que conquistaran la tierra prometida pero la ciudad de Jericó se ve impenetrable con sus grandes murallas.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ciudad de Jericó estaba muy bien cerrada (6:1)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Dios les da instrucciones y ellos siguen las órdenes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Salvan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cumple su promesa.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 </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le dio la victoria sobre la ciudad poderosa de Jericó a su pueblo escogido como él había prometido.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Dudo del poder de Dios para hacer lo que parece imposible.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confió en cualquier otra cosa… en los santos, en otras personas o en mis posesiones yo también soy idólatra.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gente de Jericó recibió juicio por parte de Dios. Ellos al igual que los pueblos de la tierra donde estaban llegando los Israelitas eran idolatras, confiaban en dioses falsos y seguían los deseos de su naturaleza pecaminosa. Nosotros al igual que ellos no hemos buscado a Dios, ni hemos estado siempre fieles a él.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6:2 “yo te he entregado a Jericó” y 6:5 “La muralla de la ciudad se vendrá abajo.”</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hizo un milagro poderoso para mostrar que él cumple sus promesas aun cuando los obstáculos parecen ser demasiado difíciles. Para Dios, nada es imposible.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mismo poderoso Dios está obrando en nuestras vidas también.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Al dar a su pueblo escogido la tierra prometida, Dios también estaba preparando este lugar para el día cuando su hijo viviría, moriría, y resucitaría en esa tierra para salvarnos del poder de Satanás, la muerte y nuestros pecados.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dio a su pueblo la tierra que les había prometido. También él cumplirá su promesa a llevarnos con bien a la tierra prometida en el cielo.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6:23 “Aquéllos entraron y sacaron 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a su padre y a su madre, y a sus hermanos y a toda su parentela, con todas sus pertenencias.”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era una prostituta que tenía su casa sobra la muralla de Jericó. Ella había protegido a dos espías enviados por Josué a investigar la ciudad antes de rodearla. Porque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protegió a los espías, ellos prometieron perdonarla a ella y a su familia. Dios quiere el arrepentimiento de los pecadores y les da el perdón de sus pecados. Los ciudadanos impenitentes de Jericó fueron castigados con la muerte, pero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la creyente arrepentida fue perdonada. Dios ofrece </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nos ofrece </a:t>
            </a:r>
            <a:r>
              <a:rPr lang="es-ES" sz="1100" dirty="0">
                <a:effectLst/>
                <a:latin typeface="Calibri" panose="020F0502020204030204" pitchFamily="34" charset="0"/>
                <a:ea typeface="Cambria" panose="02040503050406030204" pitchFamily="18" charset="0"/>
                <a:cs typeface="Times New Roman" panose="02020603050405020304" pitchFamily="18" charset="0"/>
              </a:rPr>
              <a:t>el mismo perdón.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y su familia </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son</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una </a:t>
            </a:r>
            <a:r>
              <a:rPr lang="es-ES" sz="1100" dirty="0">
                <a:effectLst/>
                <a:latin typeface="Calibri" panose="020F0502020204030204" pitchFamily="34" charset="0"/>
                <a:ea typeface="Cambria" panose="02040503050406030204" pitchFamily="18" charset="0"/>
                <a:cs typeface="Times New Roman" panose="02020603050405020304" pitchFamily="18" charset="0"/>
              </a:rPr>
              <a:t>muestra </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 de </a:t>
            </a:r>
            <a:r>
              <a:rPr lang="es-ES" sz="1100" dirty="0">
                <a:effectLst/>
                <a:latin typeface="Calibri" panose="020F0502020204030204" pitchFamily="34" charset="0"/>
                <a:ea typeface="Cambria" panose="02040503050406030204" pitchFamily="18" charset="0"/>
                <a:cs typeface="Times New Roman" panose="02020603050405020304" pitchFamily="18" charset="0"/>
              </a:rPr>
              <a:t>c</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ó</a:t>
            </a:r>
            <a:r>
              <a:rPr lang="es-ES" sz="1100" dirty="0">
                <a:effectLst/>
                <a:latin typeface="Calibri" panose="020F0502020204030204" pitchFamily="34" charset="0"/>
                <a:ea typeface="Cambria" panose="02040503050406030204" pitchFamily="18" charset="0"/>
                <a:cs typeface="Times New Roman" panose="02020603050405020304" pitchFamily="18" charset="0"/>
              </a:rPr>
              <a:t>mo Dios ha llamado a todos los creyentes “de las tinieblas a su luz admirable”, sin importar </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sus</a:t>
            </a:r>
            <a:r>
              <a:rPr lang="es-ES" sz="1100" dirty="0">
                <a:effectLst/>
                <a:latin typeface="Calibri" panose="020F0502020204030204" pitchFamily="34" charset="0"/>
                <a:ea typeface="Cambria" panose="02040503050406030204" pitchFamily="18" charset="0"/>
                <a:cs typeface="Times New Roman" panose="02020603050405020304" pitchFamily="18" charset="0"/>
              </a:rPr>
              <a:t> orígenes ni </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su</a:t>
            </a:r>
            <a:r>
              <a:rPr lang="es-ES" sz="1100" dirty="0">
                <a:effectLst/>
                <a:latin typeface="Calibri" panose="020F0502020204030204" pitchFamily="34" charset="0"/>
                <a:ea typeface="Cambria" panose="02040503050406030204" pitchFamily="18" charset="0"/>
                <a:cs typeface="Times New Roman" panose="02020603050405020304" pitchFamily="18" charset="0"/>
              </a:rPr>
              <a:t> nacionalidad. Como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la iglesia de todos los creyentes ha sido llamada de la destrucción que les espera a todos los que rechazan el amor y la seguridad que Dios les ofrece.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6:25 “A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se le permitió vivir entre los israelitas.”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se convirtió en uno de los ancestros del rey David y con el tiempo del Salvador mismo.</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6:27 “Y el Señor estaba con Josué, y su fama se extendió por toda la tierra.”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Señor está con nosotros. A diario, seguimos en la lucha contra el diablo y pecado, pero Jesús ya ganó la victoria final y nos ha dado el gran consolador, el Espíritu Santo para fortalecernos y guiarnos.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confianza en Dios aun cuando significa hacer algo que parece insensat</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 los incrédulos.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confianza en las promesas de Dios y en la victoria que ya tenemos.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La confianza en los tiempos de Dios – nuestra relación de fe con Dios es mucho más importante que los regalos individuales, igual que la fe de Israel en él, era de mayor valor que Jericó.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endParaRPr lang="es-ES" sz="110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la caída de Jericó. </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Josué 6.</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Analizar la violencia del Antiguo Testamento.</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3:</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Analizar la violencia del Antiguo Testamento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está cumpliendo su promesa de dar a Israel la Tierra Prometida. Pero, a veces Dios loa manda a ejecutar a todos: mujeres, niños, animales… ¿Por qué tanta violencia?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Josué 6, la devastación de la ciudad es total; todo lo que tenía algún indicio de vida ha sido destruido. Los lectores de Josué algunas veces se afligen al pensar en ello, lo cual es natural.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lloró sobre la Jerusalén impenitente y la inminente destrucción de ella. “¡Ah, si por los menos hoy pudieras saber lo que te puede traer paz! (Lucas 19:41-44).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Sabemos que Dios nuestro Salvador “quiere que todos los hombres sean salvos y lleguen a conocer la verdad.” (1 Timoteo 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Entonces, ¿Por qué la violencia? Recordamos las características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lphaU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es </a:t>
            </a:r>
            <a:r>
              <a:rPr lang="es-ES" sz="1100" u="sng" dirty="0">
                <a:effectLst/>
                <a:latin typeface="Calibri" panose="020F0502020204030204" pitchFamily="34" charset="0"/>
                <a:ea typeface="Cambria" panose="02040503050406030204" pitchFamily="18" charset="0"/>
                <a:cs typeface="Times New Roman" panose="02020603050405020304" pitchFamily="18" charset="0"/>
              </a:rPr>
              <a:t>paciente</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les dio siglos de gracia para poder arrepentirse. Recuerde que Dios había traído a Abraham y sus descendientes a esta Tierra unos siglos antes, donde habían invocado el nombre de Dios. </a:t>
            </a: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habitantes de la tierra habían escuchado sobre el Dios verdadero y estaban completamente conscientes de los hechos milagrosos y poderosos que él había hecho para liberar a su pueblo de la esclavitud en Egipto, para llevarlos al río Jordán y permitir que cruzaran el río. Temían el poder de Dios. Aun así, se negaron a acudir a él para la salvación y en lugar de eso adoraban a sus ídolos falsos.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lphaU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es </a:t>
            </a:r>
            <a:r>
              <a:rPr lang="es-ES" sz="1100" u="sng" dirty="0">
                <a:effectLst/>
                <a:latin typeface="Calibri" panose="020F0502020204030204" pitchFamily="34" charset="0"/>
                <a:ea typeface="Cambria" panose="02040503050406030204" pitchFamily="18" charset="0"/>
                <a:cs typeface="Times New Roman" panose="02020603050405020304" pitchFamily="18" charset="0"/>
              </a:rPr>
              <a:t>justo:</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Señor de toda la tierra tiene todo el derecho de poner fin al tiempo de gracia para los que se han burlado de su amor y han escogido el pecado. </a:t>
            </a: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En Josué 6, Dios estaba condenando y castigando a la gente que había tenido muchas oportunidades para arrepentirse, pero se negó hacerlo. Recordamos del faraón y su corazón duro. </a:t>
            </a: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Además, sabemos que la adoración de los cananeos incluía costumbres repulsivas tales como la práctica de la prostitución ritual. Los niños eran hasta sacrificados en tinajas funerarias, enterrados en la base del templo y de otros edificios. Inmoralidad sexual, bestialismo, sacrificio humano, idolatría… por eso Dios dio a los Israelitas en Levítico 18:24-25 “No se contaminen con nada de esto. Las naciones que yo estoy expulsando de la presencia de ustedes se han corrompido cometiendo todas estas cosas, y con ello la tierra se contaminó. Pero yo castigué su maldad, y la tierra expulsó a sus habitantes.”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lphaU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protege a su pueblo: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Moisés ha explicado con detalle los motivos que determinan la destrucción total de las ciudades de la tierra prometida: “Si no lo haces, ellos te enseñarán a cometer todos los actos repugnantes que hacen para honrar a sus dioses, y entonces pecarás contra el Señor tu Dios.” (Deuteronomio 20:18)</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lphaU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es </a:t>
            </a:r>
            <a:r>
              <a:rPr lang="es-ES" sz="1100" u="sng" dirty="0">
                <a:effectLst/>
                <a:latin typeface="Calibri" panose="020F0502020204030204" pitchFamily="34" charset="0"/>
                <a:ea typeface="Cambria" panose="02040503050406030204" pitchFamily="18" charset="0"/>
                <a:cs typeface="Times New Roman" panose="02020603050405020304" pitchFamily="18" charset="0"/>
              </a:rPr>
              <a:t>misericordioso</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Hay que ver todo el panorama. La mano de Dios, guiando el auge y caída de los reinos de este mundo, preparó todo para la llegada del Mesías para la salvación eterna de todos.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En Génesis 12:3 Dios prometió bendecir a todos los pueblos del mundo por medio de la familia de Abraham. ¡Hay ejemplos de extranjeros que compartieron en la promesa como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100" dirty="0">
                <a:effectLst/>
                <a:latin typeface="Calibri" panose="020F0502020204030204" pitchFamily="34" charset="0"/>
                <a:ea typeface="Cambria" panose="02040503050406030204" pitchFamily="18" charset="0"/>
                <a:cs typeface="Times New Roman" panose="02020603050405020304" pitchFamily="18" charset="0"/>
              </a:rPr>
              <a:t>! Con su fe en el Dios de Israel, a la exprostituta no sólo se le recata físicamente, sino que recibe la liberación eterna.</a:t>
            </a: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n-US" b="1" i="0" u="none" strike="noStrike" baseline="30000" dirty="0">
                <a:solidFill>
                  <a:srgbClr val="000000"/>
                </a:solidFill>
                <a:effectLst/>
                <a:latin typeface="system-ui"/>
              </a:rPr>
              <a:t>16 </a:t>
            </a: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tal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manera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amó</a:t>
            </a:r>
            <a:r>
              <a:rPr lang="en-US" b="0" i="0" u="none" strike="noStrike" dirty="0">
                <a:solidFill>
                  <a:srgbClr val="000000"/>
                </a:solidFill>
                <a:effectLst/>
                <a:latin typeface="system-ui"/>
              </a:rPr>
              <a:t> Dios al </a:t>
            </a:r>
            <a:r>
              <a:rPr lang="en-US" b="0" i="0" u="none" strike="noStrike" dirty="0" err="1">
                <a:solidFill>
                  <a:srgbClr val="000000"/>
                </a:solidFill>
                <a:effectLst/>
                <a:latin typeface="system-ui"/>
              </a:rPr>
              <a:t>mundo</a:t>
            </a:r>
            <a:r>
              <a:rPr lang="en-US" b="0" i="0" u="none" strike="noStrike" dirty="0">
                <a:solidFill>
                  <a:srgbClr val="000000"/>
                </a:solidFill>
                <a:effectLst/>
                <a:latin typeface="system-ui"/>
              </a:rPr>
              <a:t>, que ha dado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unigénito</a:t>
            </a:r>
            <a:r>
              <a:rPr lang="en-US" b="0" i="0" u="none" strike="noStrike" dirty="0">
                <a:solidFill>
                  <a:srgbClr val="000000"/>
                </a:solidFill>
                <a:effectLst/>
                <a:latin typeface="system-ui"/>
              </a:rPr>
              <a:t>, para que </a:t>
            </a:r>
            <a:r>
              <a:rPr lang="en-US" b="0" i="0" u="none" strike="noStrike" dirty="0" err="1">
                <a:solidFill>
                  <a:srgbClr val="000000"/>
                </a:solidFill>
                <a:effectLst/>
                <a:latin typeface="system-ui"/>
              </a:rPr>
              <a:t>todo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aquel</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cree</a:t>
            </a:r>
            <a:r>
              <a:rPr lang="en-US" b="0" i="0" u="none" strike="noStrike" dirty="0">
                <a:solidFill>
                  <a:srgbClr val="000000"/>
                </a:solidFill>
                <a:effectLst/>
                <a:latin typeface="system-ui"/>
              </a:rPr>
              <a:t> no se </a:t>
            </a:r>
            <a:r>
              <a:rPr lang="en-US" b="0" i="0" u="none" strike="noStrike" dirty="0" err="1">
                <a:solidFill>
                  <a:srgbClr val="000000"/>
                </a:solidFill>
                <a:effectLst/>
                <a:latin typeface="system-ui"/>
              </a:rPr>
              <a:t>pierda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sino</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tenga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vida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eterna</a:t>
            </a:r>
            <a:r>
              <a:rPr lang="en-US" b="0" i="0" u="none" strike="noStrike" dirty="0">
                <a:solidFill>
                  <a:srgbClr val="000000"/>
                </a:solidFill>
                <a:effectLst/>
                <a:latin typeface="system-ui"/>
              </a:rPr>
              <a:t>.</a:t>
            </a:r>
            <a:endParaRPr lang="en-US" b="0" i="0" u="none" strike="noStrike" dirty="0">
              <a:solidFill>
                <a:srgbClr val="000000"/>
              </a:solidFill>
              <a:effectLst/>
              <a:latin typeface="system-u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lang="en-US" b="0" i="0" u="none" strike="noStrike" dirty="0">
              <a:solidFill>
                <a:srgbClr val="000000"/>
              </a:solidFill>
              <a:effectLst/>
              <a:latin typeface="system-u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n-US" b="1" i="0" u="none" strike="noStrike" baseline="30000" dirty="0">
                <a:solidFill>
                  <a:srgbClr val="000000"/>
                </a:solidFill>
                <a:effectLst/>
                <a:latin typeface="system-ui"/>
              </a:rPr>
              <a:t>17 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Dios no </a:t>
            </a:r>
            <a:r>
              <a:rPr lang="en-US" b="0" i="0" u="none" strike="noStrike" dirty="0" err="1">
                <a:solidFill>
                  <a:srgbClr val="000000"/>
                </a:solidFill>
                <a:effectLst/>
                <a:latin typeface="system-ui"/>
              </a:rPr>
              <a:t>envió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mundo</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condenar</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mundo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sino</a:t>
            </a:r>
            <a:r>
              <a:rPr lang="en-US" b="0" i="0" u="none" strike="noStrike" dirty="0">
                <a:solidFill>
                  <a:srgbClr val="000000"/>
                </a:solidFill>
                <a:effectLst/>
                <a:latin typeface="system-ui"/>
              </a:rPr>
              <a:t> para que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mundo</a:t>
            </a:r>
            <a:r>
              <a:rPr lang="en-US" b="0" i="0" u="none" strike="noStrike" dirty="0">
                <a:solidFill>
                  <a:srgbClr val="000000"/>
                </a:solidFill>
                <a:effectLst/>
                <a:latin typeface="system-ui"/>
              </a:rPr>
              <a:t> sea salvo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a:t>
            </a:r>
            <a:r>
              <a:rPr lang="en-US" b="0" i="0" u="none" strike="noStrike" dirty="0">
                <a:solidFill>
                  <a:srgbClr val="000000"/>
                </a:solidFill>
                <a:effectLst/>
                <a:highlight>
                  <a:srgbClr val="FFFFFF"/>
                </a:highlight>
                <a:latin typeface="system-ui"/>
              </a:rPr>
              <a:t> </a:t>
            </a:r>
            <a:endParaRPr lang="en-US" b="0" i="0" u="none" strike="noStrike" dirty="0">
              <a:solidFill>
                <a:srgbClr val="000000"/>
              </a:solidFill>
              <a:effectLst/>
              <a:highlight>
                <a:srgbClr val="FFFFFF"/>
              </a:highlight>
              <a:latin typeface="system-u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lang="en-US" b="0" i="0" u="none" strike="noStrike" baseline="30000" dirty="0">
              <a:solidFill>
                <a:srgbClr val="000000"/>
              </a:solidFill>
              <a:effectLst/>
              <a:highlight>
                <a:srgbClr val="FFFFFF"/>
              </a:highlight>
              <a:latin typeface="system-u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n-US" b="1" i="0" u="none" strike="noStrike" baseline="30000" dirty="0">
                <a:solidFill>
                  <a:srgbClr val="000000"/>
                </a:solidFill>
                <a:effectLst/>
                <a:latin typeface="system-ui"/>
              </a:rPr>
              <a:t>18 </a:t>
            </a:r>
            <a:r>
              <a:rPr lang="en-US" b="0" i="0" u="none" strike="noStrike" dirty="0">
                <a:solidFill>
                  <a:srgbClr val="000000"/>
                </a:solidFill>
                <a:effectLst/>
                <a:latin typeface="system-ui"/>
              </a:rPr>
              <a:t>El que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cree</a:t>
            </a:r>
            <a:r>
              <a:rPr lang="en-US" b="0" i="0" u="none" strike="noStrike" dirty="0">
                <a:solidFill>
                  <a:srgbClr val="000000"/>
                </a:solidFill>
                <a:effectLst/>
                <a:latin typeface="system-ui"/>
              </a:rPr>
              <a:t>, no es </a:t>
            </a:r>
            <a:r>
              <a:rPr lang="en-US" b="0" i="0" u="none" strike="noStrike" dirty="0" err="1">
                <a:solidFill>
                  <a:srgbClr val="000000"/>
                </a:solidFill>
                <a:effectLst/>
                <a:latin typeface="system-ui"/>
              </a:rPr>
              <a:t>condenado</a:t>
            </a:r>
            <a:r>
              <a:rPr lang="en-US" b="0" i="0" u="none" strike="noStrike" dirty="0">
                <a:solidFill>
                  <a:srgbClr val="000000"/>
                </a:solidFill>
                <a:effectLst/>
                <a:latin typeface="system-ui"/>
              </a:rPr>
              <a:t>; </a:t>
            </a:r>
            <a:endParaRPr lang="en-US" b="0" i="0" u="none" strike="noStrike" dirty="0">
              <a:solidFill>
                <a:srgbClr val="000000"/>
              </a:solidFill>
              <a:effectLst/>
              <a:latin typeface="system-u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lang="en-US" b="0" i="0" u="none" strike="noStrike" dirty="0">
              <a:solidFill>
                <a:srgbClr val="000000"/>
              </a:solidFill>
              <a:effectLst/>
              <a:latin typeface="system-u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que no </a:t>
            </a:r>
            <a:r>
              <a:rPr lang="en-US" b="0" i="0" u="none" strike="noStrike" dirty="0" err="1">
                <a:solidFill>
                  <a:srgbClr val="000000"/>
                </a:solidFill>
                <a:effectLst/>
                <a:latin typeface="system-ui"/>
              </a:rPr>
              <a:t>cree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ya</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sido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condenado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no ha </a:t>
            </a:r>
            <a:r>
              <a:rPr lang="en-US" b="0" i="0" u="none" strike="noStrike" dirty="0" err="1">
                <a:solidFill>
                  <a:srgbClr val="000000"/>
                </a:solidFill>
                <a:effectLst/>
                <a:latin typeface="system-ui"/>
              </a:rPr>
              <a:t>creído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unigénito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de Dios.</a:t>
            </a:r>
            <a:r>
              <a:rPr lang="en-US" b="0" i="0" u="none" strike="noStrike" dirty="0">
                <a:solidFill>
                  <a:srgbClr val="000000"/>
                </a:solidFill>
                <a:effectLst/>
                <a:highlight>
                  <a:srgbClr val="FFFFFF"/>
                </a:highlight>
                <a:latin typeface="system-ui"/>
              </a:rPr>
              <a:t> </a:t>
            </a:r>
            <a:endParaRPr lang="en-US" b="0" i="0" u="none" strike="noStrike" dirty="0">
              <a:solidFill>
                <a:srgbClr val="000000"/>
              </a:solidFill>
              <a:effectLst/>
              <a:highlight>
                <a:srgbClr val="FFFFFF"/>
              </a:highlight>
              <a:latin typeface="system-u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lang="en-US" b="0" i="0" u="none" strike="noStrike" baseline="30000" dirty="0">
              <a:solidFill>
                <a:srgbClr val="000000"/>
              </a:solidFill>
              <a:effectLst/>
              <a:highlight>
                <a:srgbClr val="FFFFFF"/>
              </a:highlight>
              <a:latin typeface="system-u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n-US" b="1" i="0" u="none" strike="noStrike" baseline="30000" dirty="0">
                <a:solidFill>
                  <a:srgbClr val="000000"/>
                </a:solidFill>
                <a:effectLst/>
                <a:latin typeface="system-ui"/>
              </a:rPr>
              <a:t>19 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ésta</a:t>
            </a:r>
            <a:r>
              <a:rPr lang="en-US" b="0" i="0" u="none" strike="noStrike" dirty="0">
                <a:solidFill>
                  <a:srgbClr val="000000"/>
                </a:solidFill>
                <a:effectLst/>
                <a:latin typeface="system-ui"/>
              </a:rPr>
              <a:t> es la </a:t>
            </a:r>
            <a:r>
              <a:rPr lang="en-US" b="0" i="0" u="none" strike="noStrike" dirty="0" err="1">
                <a:solidFill>
                  <a:srgbClr val="000000"/>
                </a:solidFill>
                <a:effectLst/>
                <a:latin typeface="system-ui"/>
              </a:rPr>
              <a:t>condenación</a:t>
            </a:r>
            <a:r>
              <a:rPr lang="en-US" b="0" i="0" u="none" strike="noStrike" dirty="0">
                <a:solidFill>
                  <a:srgbClr val="000000"/>
                </a:solidFill>
                <a:effectLst/>
                <a:latin typeface="system-ui"/>
              </a:rPr>
              <a:t>: que la luz vino al </a:t>
            </a:r>
            <a:r>
              <a:rPr lang="en-US" b="0" i="0" u="none" strike="noStrike" dirty="0" err="1">
                <a:solidFill>
                  <a:srgbClr val="000000"/>
                </a:solidFill>
                <a:effectLst/>
                <a:latin typeface="system-ui"/>
              </a:rPr>
              <a:t>mundo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hombres </a:t>
            </a:r>
            <a:r>
              <a:rPr lang="en-US" b="0" i="0" u="none" strike="noStrike" dirty="0" err="1">
                <a:solidFill>
                  <a:srgbClr val="000000"/>
                </a:solidFill>
                <a:effectLst/>
                <a:latin typeface="system-ui"/>
              </a:rPr>
              <a:t>amaron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más</a:t>
            </a:r>
            <a:r>
              <a:rPr lang="en-US" b="0" i="0" u="none" strike="noStrike" dirty="0">
                <a:solidFill>
                  <a:srgbClr val="000000"/>
                </a:solidFill>
                <a:effectLst/>
                <a:latin typeface="system-ui"/>
              </a:rPr>
              <a:t> las </a:t>
            </a:r>
            <a:r>
              <a:rPr lang="en-US" b="0" i="0" u="none" strike="noStrike" dirty="0" err="1">
                <a:solidFill>
                  <a:srgbClr val="000000"/>
                </a:solidFill>
                <a:effectLst/>
                <a:latin typeface="system-ui"/>
              </a:rPr>
              <a:t>tinieblas</a:t>
            </a:r>
            <a:r>
              <a:rPr lang="en-US" b="0" i="0" u="none" strike="noStrike" dirty="0">
                <a:solidFill>
                  <a:srgbClr val="000000"/>
                </a:solidFill>
                <a:effectLst/>
                <a:latin typeface="system-ui"/>
              </a:rPr>
              <a:t> que la luz,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sus </a:t>
            </a:r>
            <a:r>
              <a:rPr lang="en-US" b="0" i="0" u="none" strike="noStrike" dirty="0" err="1">
                <a:solidFill>
                  <a:srgbClr val="000000"/>
                </a:solidFill>
                <a:effectLst/>
                <a:latin typeface="system-ui"/>
              </a:rPr>
              <a:t>obras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eran</a:t>
            </a:r>
            <a:r>
              <a:rPr lang="en-US" b="0" i="0" u="none" strike="noStrike" dirty="0">
                <a:solidFill>
                  <a:srgbClr val="000000"/>
                </a:solidFill>
                <a:effectLst/>
                <a:latin typeface="system-ui"/>
              </a:rPr>
              <a:t> malas.</a:t>
            </a:r>
            <a:r>
              <a:rPr lang="en-US" b="0" i="0" u="none" strike="noStrike" dirty="0">
                <a:solidFill>
                  <a:srgbClr val="000000"/>
                </a:solidFill>
                <a:effectLst/>
                <a:highlight>
                  <a:srgbClr val="FFFFFF"/>
                </a:highlight>
                <a:latin typeface="system-ui"/>
              </a:rPr>
              <a:t> </a:t>
            </a: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lphaU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mj-lt"/>
              <a:buAutoNum type="alphaU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es </a:t>
            </a:r>
            <a:r>
              <a:rPr lang="es-ES" sz="1100" u="sng" dirty="0">
                <a:effectLst/>
                <a:latin typeface="Calibri" panose="020F0502020204030204" pitchFamily="34" charset="0"/>
                <a:ea typeface="Cambria" panose="02040503050406030204" pitchFamily="18" charset="0"/>
                <a:cs typeface="Times New Roman" panose="02020603050405020304" pitchFamily="18" charset="0"/>
              </a:rPr>
              <a:t>fiel</a:t>
            </a: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eriod"/>
            </a:pPr>
            <a:r>
              <a:rPr lang="es-ES" sz="1100" dirty="0">
                <a:effectLst/>
                <a:latin typeface="Calibri" panose="020F0502020204030204" pitchFamily="34" charset="0"/>
                <a:ea typeface="Cambria" panose="02040503050406030204" pitchFamily="18" charset="0"/>
                <a:cs typeface="Times New Roman" panose="02020603050405020304" pitchFamily="18" charset="0"/>
              </a:rPr>
              <a:t>Cumple con sus promesas, en este caso, la promesa de la tierra prometida.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 Y ORACIÓN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vimos la mano salvadora de Dios en la caída de Jericó y en el rescate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Rajab</a:t>
            </a:r>
            <a:r>
              <a:rPr lang="es-ES" sz="1800" dirty="0">
                <a:effectLst/>
                <a:latin typeface="Calibri" panose="020F0502020204030204" pitchFamily="34" charset="0"/>
                <a:ea typeface="Cambria" panose="02040503050406030204" pitchFamily="18" charset="0"/>
                <a:cs typeface="Times New Roman" panose="02020603050405020304" pitchFamily="18" charset="0"/>
              </a:rPr>
              <a:t>. ¿Y que podemos decir en respuesta? Salmo 27:1 </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es mi luz y mi salvación; ¿a quién podría yo temer?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es la fortaleza de mi vida; ¿quién podría infundirme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endParaRPr lang="es-ES" sz="180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la caída de Jericó. </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Josué 6.</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3.    Analizar la violencia del Antiguo Testamento.</a:t>
            </a:r>
            <a:endParaRPr lang="en-US" sz="18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Encargar la tarea</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5: </a:t>
            </a:r>
            <a:r>
              <a:rPr lang="es-ES" sz="1800" u="sng" dirty="0">
                <a:solidFill>
                  <a:srgbClr val="0000FF"/>
                </a:solidFill>
                <a:effectLst/>
                <a:latin typeface="Calibri" panose="020F0502020204030204" pitchFamily="34" charset="0"/>
                <a:ea typeface="Cambria" panose="02040503050406030204" pitchFamily="18" charset="0"/>
                <a:cs typeface="Times New Roman" panose="02020603050405020304" pitchFamily="18" charset="0"/>
                <a:hlinkClick r:id="rId3"/>
              </a:rPr>
              <a:t>https://www.youtube.com/watch?v=8Vb5FmWYpx0</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1 Samuel 2:18-3:21 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¿Cuál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podrías utilizar para luego contar la historia de Samuel? (ejemplos: preguntas, dichos o costumbres, una última noticia, una canción o poema)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un “Captar” para la historia de la caída de Jericó.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e</a:t>
            </a:r>
            <a:r>
              <a:rPr lang="es-ES" sz="1800" dirty="0">
                <a:effectLst/>
                <a:latin typeface="Calibri" panose="020F0502020204030204" pitchFamily="34" charset="0"/>
                <a:ea typeface="Cambria" panose="02040503050406030204" pitchFamily="18" charset="0"/>
                <a:cs typeface="Times New Roman" panose="02020603050405020304" pitchFamily="18" charset="0"/>
              </a:rPr>
              <a:t>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las lecciones</a:t>
            </a:r>
            <a:r>
              <a:rPr lang="es-ES" sz="1800" dirty="0">
                <a:effectLst/>
                <a:latin typeface="Calibri" panose="020F0502020204030204" pitchFamily="34" charset="0"/>
                <a:ea typeface="Cambria" panose="02040503050406030204" pitchFamily="18" charset="0"/>
                <a:cs typeface="Times New Roman" panose="02020603050405020304" pitchFamily="18" charset="0"/>
              </a:rPr>
              <a:t> 1-3, hemos visto diversas formas de “Captar” como preguntas, dichos o costumbres y las últimas noticias. Son tipos de “Captar” que funcionan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la tarea para hoy día, les p</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edi</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a:t>
            </a:r>
            <a:r>
              <a:rPr lang="en-US" sz="1800" dirty="0" err="1">
                <a:effectLst/>
                <a:latin typeface="Calibri" panose="020F0502020204030204" pitchFamily="34" charset="0"/>
                <a:ea typeface="Cambria" panose="02040503050406030204" pitchFamily="18" charset="0"/>
                <a:cs typeface="Times New Roman" panose="02020603050405020304" pitchFamily="18" charset="0"/>
              </a:rPr>
              <a:t>rear</a:t>
            </a:r>
            <a:r>
              <a:rPr lang="en-US" sz="1800" dirty="0">
                <a:effectLst/>
                <a:latin typeface="Calibri" panose="020F0502020204030204" pitchFamily="34" charset="0"/>
                <a:ea typeface="Cambria" panose="02040503050406030204" pitchFamily="18" charset="0"/>
                <a:cs typeface="Times New Roman" panose="02020603050405020304" pitchFamily="18" charset="0"/>
              </a:rPr>
              <a:t> un “</a:t>
            </a:r>
            <a:r>
              <a:rPr lang="en-US" sz="1800" dirty="0" err="1">
                <a:effectLst/>
                <a:latin typeface="Calibri" panose="020F0502020204030204" pitchFamily="34" charset="0"/>
                <a:ea typeface="Cambria" panose="02040503050406030204" pitchFamily="18" charset="0"/>
                <a:cs typeface="Times New Roman" panose="02020603050405020304" pitchFamily="18" charset="0"/>
              </a:rPr>
              <a:t>captar</a:t>
            </a:r>
            <a:r>
              <a:rPr lang="en-US" sz="1800" dirty="0">
                <a:effectLst/>
                <a:latin typeface="Calibri" panose="020F0502020204030204" pitchFamily="34" charset="0"/>
                <a:ea typeface="Cambria" panose="02040503050406030204" pitchFamily="18" charset="0"/>
                <a:cs typeface="Times New Roman" panose="02020603050405020304" pitchFamily="18" charset="0"/>
              </a:rPr>
              <a:t>” para la </a:t>
            </a:r>
            <a:r>
              <a:rPr lang="en-US" sz="1800" dirty="0" err="1">
                <a:effectLst/>
                <a:latin typeface="Calibri" panose="020F0502020204030204" pitchFamily="34" charset="0"/>
                <a:ea typeface="Cambria" panose="02040503050406030204" pitchFamily="18" charset="0"/>
                <a:cs typeface="Times New Roman" panose="02020603050405020304" pitchFamily="18" charset="0"/>
              </a:rPr>
              <a:t>historia</a:t>
            </a:r>
            <a:r>
              <a:rPr lang="en-US" sz="1800" dirty="0">
                <a:effectLst/>
                <a:latin typeface="Calibri" panose="020F0502020204030204" pitchFamily="34" charset="0"/>
                <a:ea typeface="Cambria" panose="02040503050406030204" pitchFamily="18" charset="0"/>
                <a:cs typeface="Times New Roman" panose="02020603050405020304" pitchFamily="18" charset="0"/>
              </a:rPr>
              <a:t> de la </a:t>
            </a:r>
            <a:r>
              <a:rPr lang="en-US" sz="1800" dirty="0" err="1">
                <a:effectLst/>
                <a:latin typeface="Calibri" panose="020F0502020204030204" pitchFamily="34" charset="0"/>
                <a:ea typeface="Cambria" panose="02040503050406030204" pitchFamily="18" charset="0"/>
                <a:cs typeface="Times New Roman" panose="02020603050405020304" pitchFamily="18" charset="0"/>
              </a:rPr>
              <a:t>caída</a:t>
            </a:r>
            <a:r>
              <a:rPr lang="en-US" sz="1800" dirty="0">
                <a:effectLst/>
                <a:latin typeface="Calibri" panose="020F0502020204030204" pitchFamily="34" charset="0"/>
                <a:ea typeface="Cambria" panose="02040503050406030204" pitchFamily="18" charset="0"/>
                <a:cs typeface="Times New Roman" panose="02020603050405020304" pitchFamily="18" charset="0"/>
              </a:rPr>
              <a:t> de </a:t>
            </a:r>
            <a:r>
              <a:rPr lang="en-US" sz="1800" dirty="0" err="1">
                <a:effectLst/>
                <a:latin typeface="Calibri" panose="020F0502020204030204" pitchFamily="34" charset="0"/>
                <a:ea typeface="Cambria" panose="02040503050406030204" pitchFamily="18" charset="0"/>
                <a:cs typeface="Times New Roman" panose="02020603050405020304" pitchFamily="18" charset="0"/>
              </a:rPr>
              <a:t>Jericó</a:t>
            </a:r>
            <a:r>
              <a:rPr lang="en-U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Se puede usar una pregunta, un dicho o costumbre, o una última noticia.</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ales 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los estudiantes un momento para reflexionar y compartir. Algunos ejemplos son: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Un Captar del video: ¿Has escuchado de Sacsayhuamán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sac</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say</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hue</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men</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Según los expertos, era una fortaleza inca en las afuera de Cusco, Perú. Cuenta con muros impresionantes grandes bloques de piedra, alcanzando lo más altos lo 9 m. El conquistador español, Francisco Pizarro, llega con su ejército a Cusco en el año 1533, y contempla ante sí este monumento megalítico de grandes paredes con piedras gigantescas. No puede concebir de qué manera la genta moviera esas rocas de 200 toneladas. Parecía una fortaleza indestructible (in-des-tuc-</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ible</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Pero dentro de pocos años, los españoles ya habían destruido la mayor parte de la fortaleza. Hoy en día siguen allí las piedras más grandes. Sabes que, en la palabra de Dios, los israelitas también se enfrentaron con una ciudad protegida por muros enormes, pero Dios les dio el poder para tomar la ciudad.</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¿Usted una vez ha realizado un viaje largo? Cada viaje tiene sus retos. Al viajar, nos genera mucha confianza que alguien nos acompañe, que nos diga cómo llegar. Para los momentos de dificultad, siempre e</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bueno y reconfortante tener la certeza de que no estamos solos y que somos guiados y acompañados por alguien confiable. ¿Sabes que Dios nos ha prometido estar con sus hijos? Déjame contarte una historia como ejemplo.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endParaRPr lang="es-ES" sz="110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la caída de Jericó. </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Josué 6.</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Analizar la violencia del Antiguo Testamento.</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Josué 6</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Captar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endParaRPr lang="es-ES" sz="180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También se puede utilizar una canción o poema para captar la atención. Por ejemplo: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Comparte una canción: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Josué batalló en Jericó: </a:t>
            </a:r>
            <a:r>
              <a:rPr lang="es-ES" sz="1800"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hlinkClick r:id="rId3"/>
              </a:rPr>
              <a:t>https://www.youtube.com/watch?v=ZBC_ubnokcU</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 harás otra vez: </a:t>
            </a:r>
            <a:r>
              <a:rPr lang="es-ES" sz="1800"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hlinkClick r:id="rId4"/>
              </a:rPr>
              <a:t>https://www.youtube.com/watch?v=es34Nr2JovU</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Describe cómo se puede elegir música o poesía centrada en Cristo que vaya con el tema. Después de escucharla o leerla, un participante puede compartir vocabulario o temas que le hayan llamado la atención. Luego, después de compartir y estudiar la historia bíblica, se puede volver a leer la canción o el poema si se desea.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9.jpeg"/><Relationship Id="rId2" Type="http://schemas.microsoft.com/office/2007/relationships/media" Target="https://www.youtube.com/embed/ZBC_ubnokcU?feature=oembed" TargetMode="External"/><Relationship Id="rId1" Type="http://schemas.openxmlformats.org/officeDocument/2006/relationships/video" Target="https://www.youtube.com/embed/ZBC_ubnokc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 sig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50" name="Picture 2" descr="78,000+ Ancient Stone Wall Stock Photos, Pictures &amp; Royalty-Free Images -  iStock | Stone wall texture, Roman wall, Old brick w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60418" y="369454"/>
            <a:ext cx="9178636" cy="6119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Joshua-Portrait of the Man God Uses | Precept Austi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32363" y="325581"/>
            <a:ext cx="8275783" cy="6206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98" name="Picture 2" descr="Joshua 6: Lessons from the Battle of Jericho for Defeating Satan's  Strongholds and Receiving Your Full Spiritual Inheritan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93454" y="807027"/>
            <a:ext cx="9322569" cy="5243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6146" name="Picture 2" descr="The Fall of Jericho - Gospelimag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3738" y="0"/>
            <a:ext cx="103251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194" name="Picture 2" descr="Free Bible illustrations at Free Bible images of Joshua following God's  battle plan for taking th… | Battle of jericho, Preschool bible lessons,  Bible illustratio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5800" y="95250"/>
            <a:ext cx="8890000" cy="666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Oración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94281" y="116392"/>
            <a:ext cx="6780992" cy="66252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46763" y="6222"/>
            <a:ext cx="5526171" cy="74198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soluciona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CONSOLIDAR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4</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La </a:t>
            </a:r>
            <a:r>
              <a:rPr lang="en-US" sz="3890" dirty="0" err="1">
                <a:solidFill>
                  <a:schemeClr val="dk1"/>
                </a:solidFill>
                <a:latin typeface="Lato" panose="020F0502020204030203"/>
                <a:ea typeface="Lato" panose="020F0502020204030203"/>
                <a:cs typeface="Lato" panose="020F0502020204030203"/>
                <a:sym typeface="Lato" panose="020F0502020204030203"/>
              </a:rPr>
              <a:t>Caída</a:t>
            </a:r>
            <a:r>
              <a:rPr lang="en-US" sz="3890" dirty="0">
                <a:solidFill>
                  <a:schemeClr val="dk1"/>
                </a:solidFill>
                <a:latin typeface="Lato" panose="020F0502020204030203"/>
                <a:ea typeface="Lato" panose="020F0502020204030203"/>
                <a:cs typeface="Lato" panose="020F0502020204030203"/>
                <a:sym typeface="Lato" panose="020F0502020204030203"/>
              </a:rPr>
              <a:t> de </a:t>
            </a:r>
            <a:r>
              <a:rPr lang="en-US" sz="3890" dirty="0" err="1">
                <a:solidFill>
                  <a:schemeClr val="dk1"/>
                </a:solidFill>
                <a:latin typeface="Lato" panose="020F0502020204030203"/>
                <a:ea typeface="Lato" panose="020F0502020204030203"/>
                <a:cs typeface="Lato" panose="020F0502020204030203"/>
                <a:sym typeface="Lato" panose="020F0502020204030203"/>
              </a:rPr>
              <a:t>Jericó</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err="1">
                <a:solidFill>
                  <a:schemeClr val="dk1"/>
                </a:solidFill>
                <a:latin typeface="Lato" panose="020F0502020204030203"/>
                <a:ea typeface="Lato" panose="020F0502020204030203"/>
                <a:cs typeface="Lato" panose="020F0502020204030203"/>
                <a:sym typeface="Lato" panose="020F0502020204030203"/>
              </a:rPr>
              <a:t>Josué</a:t>
            </a:r>
            <a:r>
              <a:rPr lang="en-US" sz="3890" dirty="0">
                <a:solidFill>
                  <a:schemeClr val="dk1"/>
                </a:solidFill>
                <a:latin typeface="Lato" panose="020F0502020204030203"/>
                <a:ea typeface="Lato" panose="020F0502020204030203"/>
                <a:cs typeface="Lato" panose="020F0502020204030203"/>
                <a:sym typeface="Lato" panose="020F0502020204030203"/>
              </a:rPr>
              <a:t> 6</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caída</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Jericó</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Usar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método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Cuatro “C” para leer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entender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Josué</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6.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violencia</a:t>
              </a:r>
              <a:r>
                <a:rPr lang="en-US" sz="2800" dirty="0">
                  <a:solidFill>
                    <a:schemeClr val="tx1"/>
                  </a:solidFill>
                  <a:latin typeface="Lato" panose="020F0502020204030203"/>
                  <a:ea typeface="Lato" panose="020F0502020204030203"/>
                  <a:cs typeface="Lato" panose="020F0502020204030203"/>
                  <a:sym typeface="Lato" panose="020F0502020204030203"/>
                </a:rPr>
                <a:t> del </a:t>
              </a:r>
              <a:r>
                <a:rPr lang="en-US" sz="2800" dirty="0" err="1">
                  <a:solidFill>
                    <a:schemeClr val="tx1"/>
                  </a:solidFill>
                  <a:latin typeface="Lato" panose="020F0502020204030203"/>
                  <a:ea typeface="Lato" panose="020F0502020204030203"/>
                  <a:cs typeface="Lato" panose="020F0502020204030203"/>
                  <a:sym typeface="Lato" panose="020F0502020204030203"/>
                </a:rPr>
                <a:t>Antiguo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Testamento</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49517" y="2890350"/>
            <a:ext cx="898522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¿Por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tanta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violencia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855628" y="479965"/>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La </a:t>
            </a:r>
            <a:r>
              <a:rPr lang="en-US" sz="4000" dirty="0" err="1">
                <a:solidFill>
                  <a:srgbClr val="009444"/>
                </a:solidFill>
                <a:latin typeface="Lato" panose="020F0502020204030203"/>
                <a:ea typeface="Lato" panose="020F0502020204030203"/>
                <a:cs typeface="Lato" panose="020F0502020204030203"/>
                <a:sym typeface="Lato" panose="020F0502020204030203"/>
              </a:rPr>
              <a:t>violencia</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nos</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aflige</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56119" y="2540317"/>
            <a:ext cx="9221481"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s-ES" sz="4000" dirty="0">
                <a:solidFill>
                  <a:schemeClr val="dk1"/>
                </a:solidFill>
                <a:latin typeface="Calibri" panose="020F0502020204030204" pitchFamily="34" charset="0"/>
                <a:ea typeface="Lato" panose="020F0502020204030203"/>
                <a:cs typeface="Lato" panose="020F0502020204030203"/>
                <a:sym typeface="Lato" panose="020F0502020204030203"/>
              </a:rPr>
              <a:t>Jesús lloró sobre Jerusalén (Lucas 19:41-44)</a:t>
            </a:r>
            <a:endParaRPr lang="es-ES" sz="4000"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R="0" lvl="0" algn="l" rtl="0">
              <a:spcBef>
                <a:spcPts val="0"/>
              </a:spcBef>
              <a:spcAft>
                <a:spcPts val="0"/>
              </a:spcAft>
            </a:pPr>
            <a:endParaRPr lang="es-ES" sz="4000"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R="0" lvl="0" algn="l" rtl="0">
              <a:spcBef>
                <a:spcPts val="0"/>
              </a:spcBef>
              <a:spcAft>
                <a:spcPts val="0"/>
              </a:spcAft>
            </a:pPr>
            <a:r>
              <a:rPr lang="es-ES" sz="4000" dirty="0">
                <a:solidFill>
                  <a:schemeClr val="dk1"/>
                </a:solidFill>
                <a:latin typeface="Calibri" panose="020F0502020204030204" pitchFamily="34" charset="0"/>
                <a:ea typeface="Lato" panose="020F0502020204030203"/>
                <a:cs typeface="Lato" panose="020F0502020204030203"/>
                <a:sym typeface="Lato" panose="020F0502020204030203"/>
              </a:rPr>
              <a:t>Dios quiere que todos los hombres sean salvos (1 Timoteo 2:4)</a:t>
            </a:r>
            <a:endParaRPr lang="es-ES" sz="4000" dirty="0">
              <a:solidFill>
                <a:schemeClr val="dk1"/>
              </a:solidFill>
              <a:latin typeface="Calibri" panose="020F0502020204030204" pitchFamily="34" charset="0"/>
              <a:ea typeface="Lato" panose="020F0502020204030203"/>
              <a:cs typeface="Lato" panose="020F0502020204030203"/>
              <a:sym typeface="Lato" panose="020F0502020204030203"/>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56118" y="569791"/>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Dios es </a:t>
            </a:r>
            <a:r>
              <a:rPr lang="en-US" sz="4000" dirty="0" err="1">
                <a:solidFill>
                  <a:srgbClr val="009444"/>
                </a:solidFill>
                <a:latin typeface="Lato" panose="020F0502020204030203"/>
                <a:ea typeface="Lato" panose="020F0502020204030203"/>
                <a:cs typeface="Lato" panose="020F0502020204030203"/>
                <a:sym typeface="Lato" panose="020F0502020204030203"/>
              </a:rPr>
              <a:t>paciente</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1644015" y="1647190"/>
            <a:ext cx="10158730" cy="564261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rPr>
              <a:t>2 Pedro 3:9 </a:t>
            </a:r>
            <a:endPar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endParaRPr>
          </a:p>
          <a:p>
            <a:pPr marR="0" lvl="0" algn="l" rtl="0">
              <a:spcBef>
                <a:spcPts val="0"/>
              </a:spcBef>
              <a:spcAft>
                <a:spcPts val="0"/>
              </a:spcAft>
            </a:pP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El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Señor</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no se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tarda</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para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cumplir</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su</a:t>
            </a:r>
            <a:r>
              <a:rPr lang="es-CO" alt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a:t>
            </a:r>
            <a:endParaRPr lang="es-CO" alt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endParaRPr>
          </a:p>
          <a:p>
            <a:pPr marR="0" lvl="0" algn="l" rtl="0">
              <a:spcBef>
                <a:spcPts val="0"/>
              </a:spcBef>
              <a:spcAft>
                <a:spcPts val="0"/>
              </a:spcAft>
            </a:pP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promesa</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como</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algunos</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piensan</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sino</a:t>
            </a:r>
            <a:endPar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endParaRPr>
          </a:p>
          <a:p>
            <a:pPr marR="0" lvl="0" algn="l" rtl="0">
              <a:spcBef>
                <a:spcPts val="0"/>
              </a:spcBef>
              <a:spcAft>
                <a:spcPts val="0"/>
              </a:spcAft>
            </a:pP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que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nos</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tiene</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paciencia</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y no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quiere</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que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ninguno</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se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pierda</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sino</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que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todos</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se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vuelvan</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él</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a:t>
            </a:r>
            <a:endParaRPr lang="es-ES" sz="4000"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56118" y="569791"/>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Dios es </a:t>
            </a:r>
            <a:r>
              <a:rPr lang="en-US" sz="4000" dirty="0" err="1">
                <a:solidFill>
                  <a:srgbClr val="009444"/>
                </a:solidFill>
                <a:latin typeface="Lato" panose="020F0502020204030203"/>
                <a:ea typeface="Lato" panose="020F0502020204030203"/>
                <a:cs typeface="Lato" panose="020F0502020204030203"/>
                <a:sym typeface="Lato" panose="020F0502020204030203"/>
              </a:rPr>
              <a:t>justo</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56118" y="2124681"/>
            <a:ext cx="9692537" cy="40913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err="1">
                <a:highlight>
                  <a:srgbClr val="FFFFFF"/>
                </a:highlight>
                <a:latin typeface="Arial" panose="020B0604020202020204" pitchFamily="34" charset="0"/>
                <a:cs typeface="Arial" panose="020B0604020202020204" pitchFamily="34" charset="0"/>
              </a:rPr>
              <a:t>Deuteronomio</a:t>
            </a:r>
            <a:r>
              <a:rPr lang="en-US" sz="4000" b="1" dirty="0">
                <a:highlight>
                  <a:srgbClr val="FFFFFF"/>
                </a:highlight>
                <a:latin typeface="Arial" panose="020B0604020202020204" pitchFamily="34" charset="0"/>
                <a:cs typeface="Arial" panose="020B0604020202020204" pitchFamily="34" charset="0"/>
              </a:rPr>
              <a:t> 32:4</a:t>
            </a:r>
            <a:endPar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endParaRPr>
          </a:p>
          <a:p>
            <a:pPr marR="0" lvl="0" algn="l" rtl="0">
              <a:spcBef>
                <a:spcPts val="0"/>
              </a:spcBef>
              <a:spcAft>
                <a:spcPts val="0"/>
              </a:spcAft>
            </a:pPr>
            <a:r>
              <a:rPr lang="en-US" sz="4400" b="0" i="0" u="none" strike="noStrike" dirty="0" err="1">
                <a:solidFill>
                  <a:srgbClr val="000000"/>
                </a:solidFill>
                <a:effectLst/>
                <a:latin typeface="Arial" panose="020B0604020202020204" pitchFamily="34" charset="0"/>
                <a:cs typeface="Arial" panose="020B0604020202020204" pitchFamily="34" charset="0"/>
              </a:rPr>
              <a:t>Él</a:t>
            </a:r>
            <a:r>
              <a:rPr lang="en-US" sz="4400" b="0" i="0" u="none" strike="noStrike" dirty="0">
                <a:solidFill>
                  <a:srgbClr val="000000"/>
                </a:solidFill>
                <a:effectLst/>
                <a:latin typeface="Arial" panose="020B0604020202020204" pitchFamily="34" charset="0"/>
                <a:cs typeface="Arial" panose="020B0604020202020204" pitchFamily="34" charset="0"/>
              </a:rPr>
              <a:t> es </a:t>
            </a:r>
            <a:r>
              <a:rPr lang="en-US" sz="4400" b="0" i="0" u="none" strike="noStrike" dirty="0" err="1">
                <a:solidFill>
                  <a:srgbClr val="000000"/>
                </a:solidFill>
                <a:effectLst/>
                <a:latin typeface="Arial" panose="020B0604020202020204" pitchFamily="34" charset="0"/>
                <a:cs typeface="Arial" panose="020B0604020202020204" pitchFamily="34" charset="0"/>
              </a:rPr>
              <a:t>nuestra</a:t>
            </a:r>
            <a:r>
              <a:rPr lang="en-US" sz="4400" b="0" i="0" u="none" strike="noStrike" dirty="0">
                <a:solidFill>
                  <a:srgbClr val="000000"/>
                </a:solidFill>
                <a:effectLst/>
                <a:latin typeface="Arial" panose="020B0604020202020204" pitchFamily="34" charset="0"/>
                <a:cs typeface="Arial" panose="020B0604020202020204" pitchFamily="34" charset="0"/>
              </a:rPr>
              <a:t> Roca, y </a:t>
            </a:r>
            <a:r>
              <a:rPr lang="en-US" sz="4400" b="0" i="0" u="none" strike="noStrike" dirty="0" err="1">
                <a:solidFill>
                  <a:srgbClr val="000000"/>
                </a:solidFill>
                <a:effectLst/>
                <a:latin typeface="Arial" panose="020B0604020202020204" pitchFamily="34" charset="0"/>
                <a:cs typeface="Arial" panose="020B0604020202020204" pitchFamily="34" charset="0"/>
              </a:rPr>
              <a:t>su</a:t>
            </a:r>
            <a:r>
              <a:rPr lang="en-US" sz="4400" b="0" i="0" u="none" strike="noStrike" dirty="0">
                <a:solidFill>
                  <a:srgbClr val="000000"/>
                </a:solidFill>
                <a:effectLst/>
                <a:latin typeface="Arial" panose="020B0604020202020204" pitchFamily="34" charset="0"/>
                <a:cs typeface="Arial" panose="020B0604020202020204" pitchFamily="34" charset="0"/>
              </a:rPr>
              <a:t> </a:t>
            </a:r>
            <a:r>
              <a:rPr lang="en-US" sz="4400" b="0" i="0" u="none" strike="noStrike" dirty="0" err="1">
                <a:solidFill>
                  <a:srgbClr val="000000"/>
                </a:solidFill>
                <a:effectLst/>
                <a:latin typeface="Arial" panose="020B0604020202020204" pitchFamily="34" charset="0"/>
                <a:cs typeface="Arial" panose="020B0604020202020204" pitchFamily="34" charset="0"/>
              </a:rPr>
              <a:t>obra</a:t>
            </a:r>
            <a:r>
              <a:rPr lang="en-US" sz="4400" b="0" i="0" u="none" strike="noStrike" dirty="0">
                <a:solidFill>
                  <a:srgbClr val="000000"/>
                </a:solidFill>
                <a:effectLst/>
                <a:latin typeface="Arial" panose="020B0604020202020204" pitchFamily="34" charset="0"/>
                <a:cs typeface="Arial" panose="020B0604020202020204" pitchFamily="34" charset="0"/>
              </a:rPr>
              <a:t> es perfecta;</a:t>
            </a:r>
            <a:br>
              <a:rPr lang="en-US" sz="4400" dirty="0">
                <a:latin typeface="Arial" panose="020B0604020202020204" pitchFamily="34" charset="0"/>
                <a:cs typeface="Arial" panose="020B0604020202020204" pitchFamily="34" charset="0"/>
              </a:rPr>
            </a:br>
            <a:r>
              <a:rPr lang="en-US" sz="4400" b="0" i="0" u="none" strike="noStrike" dirty="0" err="1">
                <a:solidFill>
                  <a:srgbClr val="000000"/>
                </a:solidFill>
                <a:effectLst/>
                <a:latin typeface="Arial" panose="020B0604020202020204" pitchFamily="34" charset="0"/>
                <a:cs typeface="Arial" panose="020B0604020202020204" pitchFamily="34" charset="0"/>
              </a:rPr>
              <a:t>todos</a:t>
            </a:r>
            <a:r>
              <a:rPr lang="en-US" sz="4400" b="0" i="0" u="none" strike="noStrike" dirty="0">
                <a:solidFill>
                  <a:srgbClr val="000000"/>
                </a:solidFill>
                <a:effectLst/>
                <a:latin typeface="Arial" panose="020B0604020202020204" pitchFamily="34" charset="0"/>
                <a:cs typeface="Arial" panose="020B0604020202020204" pitchFamily="34" charset="0"/>
              </a:rPr>
              <a:t> sus </a:t>
            </a:r>
            <a:r>
              <a:rPr lang="en-US" sz="4400" b="0" i="0" u="none" strike="noStrike" dirty="0" err="1">
                <a:solidFill>
                  <a:srgbClr val="000000"/>
                </a:solidFill>
                <a:effectLst/>
                <a:latin typeface="Arial" panose="020B0604020202020204" pitchFamily="34" charset="0"/>
                <a:cs typeface="Arial" panose="020B0604020202020204" pitchFamily="34" charset="0"/>
              </a:rPr>
              <a:t>caminos</a:t>
            </a:r>
            <a:r>
              <a:rPr lang="en-US" sz="4400" b="0" i="0" u="none" strike="noStrike" dirty="0">
                <a:solidFill>
                  <a:srgbClr val="000000"/>
                </a:solidFill>
                <a:effectLst/>
                <a:latin typeface="Arial" panose="020B0604020202020204" pitchFamily="34" charset="0"/>
                <a:cs typeface="Arial" panose="020B0604020202020204" pitchFamily="34" charset="0"/>
              </a:rPr>
              <a:t> son de </a:t>
            </a:r>
            <a:r>
              <a:rPr lang="en-US" sz="4400" b="0" i="0" u="none" strike="noStrike" dirty="0" err="1">
                <a:solidFill>
                  <a:srgbClr val="000000"/>
                </a:solidFill>
                <a:effectLst/>
                <a:latin typeface="Arial" panose="020B0604020202020204" pitchFamily="34" charset="0"/>
                <a:cs typeface="Arial" panose="020B0604020202020204" pitchFamily="34" charset="0"/>
              </a:rPr>
              <a:t>justicia</a:t>
            </a:r>
            <a:r>
              <a:rPr lang="en-US" sz="4400" b="0" i="0" u="none" strike="noStrike" dirty="0">
                <a:solidFill>
                  <a:srgbClr val="000000"/>
                </a:solidFill>
                <a:effectLst/>
                <a:latin typeface="Arial" panose="020B0604020202020204" pitchFamily="34" charset="0"/>
                <a:cs typeface="Arial" panose="020B0604020202020204" pitchFamily="34" charset="0"/>
              </a:rPr>
              <a:t>.</a:t>
            </a:r>
            <a:br>
              <a:rPr lang="en-US" sz="4400" dirty="0">
                <a:latin typeface="Arial" panose="020B0604020202020204" pitchFamily="34" charset="0"/>
                <a:cs typeface="Arial" panose="020B0604020202020204" pitchFamily="34" charset="0"/>
              </a:rPr>
            </a:br>
            <a:r>
              <a:rPr lang="en-US" sz="4400" b="0" i="0" u="none" strike="noStrike" dirty="0">
                <a:solidFill>
                  <a:srgbClr val="000000"/>
                </a:solidFill>
                <a:effectLst/>
                <a:latin typeface="Arial" panose="020B0604020202020204" pitchFamily="34" charset="0"/>
                <a:cs typeface="Arial" panose="020B0604020202020204" pitchFamily="34" charset="0"/>
              </a:rPr>
              <a:t>Es </a:t>
            </a:r>
            <a:r>
              <a:rPr lang="en-US" sz="4400" b="0" i="0" u="none" strike="noStrike" dirty="0" err="1">
                <a:solidFill>
                  <a:srgbClr val="000000"/>
                </a:solidFill>
                <a:effectLst/>
                <a:latin typeface="Arial" panose="020B0604020202020204" pitchFamily="34" charset="0"/>
                <a:cs typeface="Arial" panose="020B0604020202020204" pitchFamily="34" charset="0"/>
              </a:rPr>
              <a:t>el</a:t>
            </a:r>
            <a:r>
              <a:rPr lang="en-US" sz="4400" b="0" i="0" u="none" strike="noStrike" dirty="0">
                <a:solidFill>
                  <a:srgbClr val="000000"/>
                </a:solidFill>
                <a:effectLst/>
                <a:latin typeface="Arial" panose="020B0604020202020204" pitchFamily="34" charset="0"/>
                <a:cs typeface="Arial" panose="020B0604020202020204" pitchFamily="34" charset="0"/>
              </a:rPr>
              <a:t> Dios de la </a:t>
            </a:r>
            <a:r>
              <a:rPr lang="en-US" sz="4400" b="0" i="0" u="none" strike="noStrike" dirty="0" err="1">
                <a:solidFill>
                  <a:srgbClr val="000000"/>
                </a:solidFill>
                <a:effectLst/>
                <a:latin typeface="Arial" panose="020B0604020202020204" pitchFamily="34" charset="0"/>
                <a:cs typeface="Arial" panose="020B0604020202020204" pitchFamily="34" charset="0"/>
              </a:rPr>
              <a:t>verdad</a:t>
            </a:r>
            <a:r>
              <a:rPr lang="en-US" sz="4400" b="0" i="0" u="none" strike="noStrike" dirty="0">
                <a:solidFill>
                  <a:srgbClr val="000000"/>
                </a:solidFill>
                <a:effectLst/>
                <a:latin typeface="Arial" panose="020B0604020202020204" pitchFamily="34" charset="0"/>
                <a:cs typeface="Arial" panose="020B0604020202020204" pitchFamily="34" charset="0"/>
              </a:rPr>
              <a:t>, </a:t>
            </a:r>
            <a:r>
              <a:rPr lang="en-US" sz="4400" b="0" i="0" u="none" strike="noStrike" dirty="0" err="1">
                <a:solidFill>
                  <a:srgbClr val="000000"/>
                </a:solidFill>
                <a:effectLst/>
                <a:latin typeface="Arial" panose="020B0604020202020204" pitchFamily="34" charset="0"/>
                <a:cs typeface="Arial" panose="020B0604020202020204" pitchFamily="34" charset="0"/>
              </a:rPr>
              <a:t>justo</a:t>
            </a:r>
            <a:r>
              <a:rPr lang="en-US" sz="4400" b="0" i="0" u="none" strike="noStrike" dirty="0">
                <a:solidFill>
                  <a:srgbClr val="000000"/>
                </a:solidFill>
                <a:effectLst/>
                <a:latin typeface="Arial" panose="020B0604020202020204" pitchFamily="34" charset="0"/>
                <a:cs typeface="Arial" panose="020B0604020202020204" pitchFamily="34" charset="0"/>
              </a:rPr>
              <a:t> y recto;</a:t>
            </a:r>
            <a:br>
              <a:rPr lang="en-US" sz="4400" dirty="0">
                <a:latin typeface="Arial" panose="020B0604020202020204" pitchFamily="34" charset="0"/>
                <a:cs typeface="Arial" panose="020B0604020202020204" pitchFamily="34" charset="0"/>
              </a:rPr>
            </a:br>
            <a:r>
              <a:rPr lang="en-US" sz="4400" b="0" i="0" u="none" strike="noStrike" dirty="0" err="1">
                <a:solidFill>
                  <a:srgbClr val="000000"/>
                </a:solidFill>
                <a:effectLst/>
                <a:latin typeface="Arial" panose="020B0604020202020204" pitchFamily="34" charset="0"/>
                <a:cs typeface="Arial" panose="020B0604020202020204" pitchFamily="34" charset="0"/>
              </a:rPr>
              <a:t>en</a:t>
            </a:r>
            <a:r>
              <a:rPr lang="en-US" sz="4400" b="0" i="0" u="none" strike="noStrike" dirty="0">
                <a:solidFill>
                  <a:srgbClr val="000000"/>
                </a:solidFill>
                <a:effectLst/>
                <a:latin typeface="Arial" panose="020B0604020202020204" pitchFamily="34" charset="0"/>
                <a:cs typeface="Arial" panose="020B0604020202020204" pitchFamily="34" charset="0"/>
              </a:rPr>
              <a:t> </a:t>
            </a:r>
            <a:r>
              <a:rPr lang="en-US" sz="4400" b="0" i="0" u="none" strike="noStrike" dirty="0" err="1">
                <a:solidFill>
                  <a:srgbClr val="000000"/>
                </a:solidFill>
                <a:effectLst/>
                <a:latin typeface="Arial" panose="020B0604020202020204" pitchFamily="34" charset="0"/>
                <a:cs typeface="Arial" panose="020B0604020202020204" pitchFamily="34" charset="0"/>
              </a:rPr>
              <a:t>él</a:t>
            </a:r>
            <a:r>
              <a:rPr lang="en-US" sz="4400" b="0" i="0" u="none" strike="noStrike" dirty="0">
                <a:solidFill>
                  <a:srgbClr val="000000"/>
                </a:solidFill>
                <a:effectLst/>
                <a:latin typeface="Arial" panose="020B0604020202020204" pitchFamily="34" charset="0"/>
                <a:cs typeface="Arial" panose="020B0604020202020204" pitchFamily="34" charset="0"/>
              </a:rPr>
              <a:t> no hay </a:t>
            </a:r>
            <a:r>
              <a:rPr lang="en-US" sz="4400" b="0" i="0" u="none" strike="noStrike" dirty="0" err="1">
                <a:solidFill>
                  <a:srgbClr val="000000"/>
                </a:solidFill>
                <a:effectLst/>
                <a:latin typeface="Arial" panose="020B0604020202020204" pitchFamily="34" charset="0"/>
                <a:cs typeface="Arial" panose="020B0604020202020204" pitchFamily="34" charset="0"/>
              </a:rPr>
              <a:t>ninguna</a:t>
            </a:r>
            <a:r>
              <a:rPr lang="en-US" sz="4400" b="0" i="0" u="none" strike="noStrike" dirty="0">
                <a:solidFill>
                  <a:srgbClr val="000000"/>
                </a:solidFill>
                <a:effectLst/>
                <a:latin typeface="Arial" panose="020B0604020202020204" pitchFamily="34" charset="0"/>
                <a:cs typeface="Arial" panose="020B0604020202020204" pitchFamily="34" charset="0"/>
              </a:rPr>
              <a:t> </a:t>
            </a:r>
            <a:r>
              <a:rPr lang="en-US" sz="4400" b="0" i="0" u="none" strike="noStrike" dirty="0" err="1">
                <a:solidFill>
                  <a:srgbClr val="000000"/>
                </a:solidFill>
                <a:effectLst/>
                <a:latin typeface="Arial" panose="020B0604020202020204" pitchFamily="34" charset="0"/>
                <a:cs typeface="Arial" panose="020B0604020202020204" pitchFamily="34" charset="0"/>
              </a:rPr>
              <a:t>maldad</a:t>
            </a:r>
            <a:r>
              <a:rPr lang="en-US" sz="4400" b="0" i="0" u="none" strike="noStrike" dirty="0">
                <a:solidFill>
                  <a:srgbClr val="000000"/>
                </a:solidFill>
                <a:effectLst/>
                <a:latin typeface="Arial" panose="020B0604020202020204" pitchFamily="34" charset="0"/>
                <a:cs typeface="Arial" panose="020B0604020202020204" pitchFamily="34" charset="0"/>
              </a:rPr>
              <a:t>.</a:t>
            </a:r>
            <a:endParaRPr lang="es-ES" sz="4400"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56118" y="569791"/>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Dios protégé a </a:t>
            </a:r>
            <a:r>
              <a:rPr lang="en-US" sz="4000" dirty="0" err="1">
                <a:solidFill>
                  <a:srgbClr val="009444"/>
                </a:solidFill>
                <a:latin typeface="Lato" panose="020F0502020204030203"/>
                <a:ea typeface="Lato" panose="020F0502020204030203"/>
                <a:cs typeface="Lato" panose="020F0502020204030203"/>
                <a:sym typeface="Lato" panose="020F0502020204030203"/>
              </a:rPr>
              <a:t>su</a:t>
            </a:r>
            <a:r>
              <a:rPr lang="en-US" sz="4000" dirty="0">
                <a:solidFill>
                  <a:srgbClr val="009444"/>
                </a:solidFill>
                <a:latin typeface="Lato" panose="020F0502020204030203"/>
                <a:ea typeface="Lato" panose="020F0502020204030203"/>
                <a:cs typeface="Lato" panose="020F0502020204030203"/>
                <a:sym typeface="Lato" panose="020F0502020204030203"/>
              </a:rPr>
              <a:t> pueblo</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56118" y="2374063"/>
            <a:ext cx="9692537" cy="341376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rPr>
              <a:t>Salmo 18:30</a:t>
            </a:r>
            <a:endPar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endParaRPr>
          </a:p>
          <a:p>
            <a:pPr marR="0" lvl="0" algn="l" rtl="0">
              <a:spcBef>
                <a:spcPts val="0"/>
              </a:spcBef>
              <a:spcAft>
                <a:spcPts val="0"/>
              </a:spcAft>
            </a:pPr>
            <a:r>
              <a:rPr lang="en-US" sz="4400" b="0" i="0" u="none" strike="noStrike" dirty="0">
                <a:solidFill>
                  <a:srgbClr val="000000"/>
                </a:solidFill>
                <a:effectLst/>
                <a:latin typeface="Arial" panose="020B0604020202020204" pitchFamily="34" charset="0"/>
                <a:cs typeface="Arial" panose="020B0604020202020204" pitchFamily="34" charset="0"/>
              </a:rPr>
              <a:t>El </a:t>
            </a:r>
            <a:r>
              <a:rPr lang="en-US" sz="4400" b="0" i="0" u="none" strike="noStrike" dirty="0" err="1">
                <a:solidFill>
                  <a:srgbClr val="000000"/>
                </a:solidFill>
                <a:effectLst/>
                <a:latin typeface="Arial" panose="020B0604020202020204" pitchFamily="34" charset="0"/>
                <a:cs typeface="Arial" panose="020B0604020202020204" pitchFamily="34" charset="0"/>
              </a:rPr>
              <a:t>camino</a:t>
            </a:r>
            <a:r>
              <a:rPr lang="en-US" sz="4400" b="0" i="0" u="none" strike="noStrike" dirty="0">
                <a:solidFill>
                  <a:srgbClr val="000000"/>
                </a:solidFill>
                <a:effectLst/>
                <a:latin typeface="Arial" panose="020B0604020202020204" pitchFamily="34" charset="0"/>
                <a:cs typeface="Arial" panose="020B0604020202020204" pitchFamily="34" charset="0"/>
              </a:rPr>
              <a:t> de Dios es perfecto;</a:t>
            </a:r>
            <a:br>
              <a:rPr lang="en-US" sz="4400" dirty="0">
                <a:latin typeface="Arial" panose="020B0604020202020204" pitchFamily="34" charset="0"/>
                <a:cs typeface="Arial" panose="020B0604020202020204" pitchFamily="34" charset="0"/>
              </a:rPr>
            </a:br>
            <a:r>
              <a:rPr lang="en-US" sz="4400" b="0" i="0" u="none" strike="noStrike" dirty="0">
                <a:solidFill>
                  <a:srgbClr val="000000"/>
                </a:solidFill>
                <a:effectLst/>
                <a:latin typeface="Arial" panose="020B0604020202020204" pitchFamily="34" charset="0"/>
                <a:cs typeface="Arial" panose="020B0604020202020204" pitchFamily="34" charset="0"/>
              </a:rPr>
              <a:t>la palabra del </a:t>
            </a:r>
            <a:r>
              <a:rPr lang="en-US" sz="4400" b="0" i="0" u="none" strike="noStrike" dirty="0" err="1">
                <a:solidFill>
                  <a:srgbClr val="000000"/>
                </a:solidFill>
                <a:effectLst/>
                <a:latin typeface="Arial" panose="020B0604020202020204" pitchFamily="34" charset="0"/>
                <a:cs typeface="Arial" panose="020B0604020202020204" pitchFamily="34" charset="0"/>
              </a:rPr>
              <a:t>Señor</a:t>
            </a:r>
            <a:r>
              <a:rPr lang="en-US" sz="4400" b="0" i="0" u="none" strike="noStrike" dirty="0">
                <a:solidFill>
                  <a:srgbClr val="000000"/>
                </a:solidFill>
                <a:effectLst/>
                <a:latin typeface="Arial" panose="020B0604020202020204" pitchFamily="34" charset="0"/>
                <a:cs typeface="Arial" panose="020B0604020202020204" pitchFamily="34" charset="0"/>
              </a:rPr>
              <a:t>, </a:t>
            </a:r>
            <a:r>
              <a:rPr lang="en-US" sz="4400" b="0" i="0" u="none" strike="noStrike" dirty="0" err="1">
                <a:solidFill>
                  <a:srgbClr val="000000"/>
                </a:solidFill>
                <a:effectLst/>
                <a:latin typeface="Arial" panose="020B0604020202020204" pitchFamily="34" charset="0"/>
                <a:cs typeface="Arial" panose="020B0604020202020204" pitchFamily="34" charset="0"/>
              </a:rPr>
              <a:t>acrisolada</a:t>
            </a:r>
            <a:r>
              <a:rPr lang="en-US" sz="4400" b="0" i="0" u="none" strike="noStrike" dirty="0">
                <a:solidFill>
                  <a:srgbClr val="000000"/>
                </a:solidFill>
                <a:effectLst/>
                <a:latin typeface="Arial" panose="020B0604020202020204" pitchFamily="34" charset="0"/>
                <a:cs typeface="Arial" panose="020B0604020202020204" pitchFamily="34" charset="0"/>
              </a:rPr>
              <a:t>;</a:t>
            </a:r>
            <a:br>
              <a:rPr lang="en-US" sz="4400" dirty="0">
                <a:latin typeface="Arial" panose="020B0604020202020204" pitchFamily="34" charset="0"/>
                <a:cs typeface="Arial" panose="020B0604020202020204" pitchFamily="34" charset="0"/>
              </a:rPr>
            </a:br>
            <a:r>
              <a:rPr lang="en-US" sz="4400" b="0" i="0" u="none" strike="noStrike" dirty="0">
                <a:solidFill>
                  <a:srgbClr val="000000"/>
                </a:solidFill>
                <a:effectLst/>
                <a:latin typeface="Arial" panose="020B0604020202020204" pitchFamily="34" charset="0"/>
                <a:cs typeface="Arial" panose="020B0604020202020204" pitchFamily="34" charset="0"/>
              </a:rPr>
              <a:t>Dios es </a:t>
            </a:r>
            <a:r>
              <a:rPr lang="en-US" sz="4400" b="0" i="0" u="none" strike="noStrike" dirty="0" err="1">
                <a:solidFill>
                  <a:srgbClr val="000000"/>
                </a:solidFill>
                <a:effectLst/>
                <a:latin typeface="Arial" panose="020B0604020202020204" pitchFamily="34" charset="0"/>
                <a:cs typeface="Arial" panose="020B0604020202020204" pitchFamily="34" charset="0"/>
              </a:rPr>
              <a:t>el</a:t>
            </a:r>
            <a:r>
              <a:rPr lang="en-US" sz="4400" b="0" i="0" u="none" strike="noStrike" dirty="0">
                <a:solidFill>
                  <a:srgbClr val="000000"/>
                </a:solidFill>
                <a:effectLst/>
                <a:latin typeface="Arial" panose="020B0604020202020204" pitchFamily="34" charset="0"/>
                <a:cs typeface="Arial" panose="020B0604020202020204" pitchFamily="34" charset="0"/>
              </a:rPr>
              <a:t> escudo de </a:t>
            </a:r>
            <a:r>
              <a:rPr lang="en-US" sz="4400" b="0" i="0" u="none" strike="noStrike" dirty="0" err="1">
                <a:solidFill>
                  <a:srgbClr val="000000"/>
                </a:solidFill>
                <a:effectLst/>
                <a:latin typeface="Arial" panose="020B0604020202020204" pitchFamily="34" charset="0"/>
                <a:cs typeface="Arial" panose="020B0604020202020204" pitchFamily="34" charset="0"/>
              </a:rPr>
              <a:t>los</a:t>
            </a:r>
            <a:r>
              <a:rPr lang="en-US" sz="4400" b="0" i="0" u="none" strike="noStrike" dirty="0">
                <a:solidFill>
                  <a:srgbClr val="000000"/>
                </a:solidFill>
                <a:effectLst/>
                <a:latin typeface="Arial" panose="020B0604020202020204" pitchFamily="34" charset="0"/>
                <a:cs typeface="Arial" panose="020B0604020202020204" pitchFamily="34" charset="0"/>
              </a:rPr>
              <a:t> que </a:t>
            </a:r>
            <a:r>
              <a:rPr lang="en-US" sz="4400" b="0" i="0" u="none" strike="noStrike" dirty="0" err="1">
                <a:solidFill>
                  <a:srgbClr val="000000"/>
                </a:solidFill>
                <a:effectLst/>
                <a:latin typeface="Arial" panose="020B0604020202020204" pitchFamily="34" charset="0"/>
                <a:cs typeface="Arial" panose="020B0604020202020204" pitchFamily="34" charset="0"/>
              </a:rPr>
              <a:t>en</a:t>
            </a:r>
            <a:r>
              <a:rPr lang="en-US" sz="4400" b="0" i="0" u="none" strike="noStrike" dirty="0">
                <a:solidFill>
                  <a:srgbClr val="000000"/>
                </a:solidFill>
                <a:effectLst/>
                <a:latin typeface="Arial" panose="020B0604020202020204" pitchFamily="34" charset="0"/>
                <a:cs typeface="Arial" panose="020B0604020202020204" pitchFamily="34" charset="0"/>
              </a:rPr>
              <a:t> </a:t>
            </a:r>
            <a:r>
              <a:rPr lang="en-US" sz="4400" b="0" i="0" u="none" strike="noStrike" dirty="0" err="1">
                <a:solidFill>
                  <a:srgbClr val="000000"/>
                </a:solidFill>
                <a:effectLst/>
                <a:latin typeface="Arial" panose="020B0604020202020204" pitchFamily="34" charset="0"/>
                <a:cs typeface="Arial" panose="020B0604020202020204" pitchFamily="34" charset="0"/>
              </a:rPr>
              <a:t>él</a:t>
            </a:r>
            <a:r>
              <a:rPr lang="en-US" sz="4400" b="0" i="0" u="none" strike="noStrike" dirty="0">
                <a:solidFill>
                  <a:srgbClr val="000000"/>
                </a:solidFill>
                <a:effectLst/>
                <a:latin typeface="Arial" panose="020B0604020202020204" pitchFamily="34" charset="0"/>
                <a:cs typeface="Arial" panose="020B0604020202020204" pitchFamily="34" charset="0"/>
              </a:rPr>
              <a:t> </a:t>
            </a:r>
            <a:r>
              <a:rPr lang="en-US" sz="4400" b="0" i="0" u="none" strike="noStrike" dirty="0" err="1">
                <a:solidFill>
                  <a:srgbClr val="000000"/>
                </a:solidFill>
                <a:effectLst/>
                <a:latin typeface="Arial" panose="020B0604020202020204" pitchFamily="34" charset="0"/>
                <a:cs typeface="Arial" panose="020B0604020202020204" pitchFamily="34" charset="0"/>
              </a:rPr>
              <a:t>confían</a:t>
            </a:r>
            <a:r>
              <a:rPr lang="en-US" sz="4400" b="0" i="0" u="none" strike="noStrike" dirty="0">
                <a:solidFill>
                  <a:srgbClr val="000000"/>
                </a:solidFill>
                <a:effectLst/>
                <a:latin typeface="Arial" panose="020B0604020202020204" pitchFamily="34" charset="0"/>
                <a:cs typeface="Arial" panose="020B0604020202020204" pitchFamily="34" charset="0"/>
              </a:rPr>
              <a:t>.</a:t>
            </a:r>
            <a:endParaRPr lang="es-ES" sz="4400"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56118" y="569791"/>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Dios es </a:t>
            </a:r>
            <a:r>
              <a:rPr lang="en-US" sz="4000" dirty="0" err="1">
                <a:solidFill>
                  <a:srgbClr val="009444"/>
                </a:solidFill>
                <a:latin typeface="Lato" panose="020F0502020204030203"/>
                <a:ea typeface="Lato" panose="020F0502020204030203"/>
                <a:cs typeface="Lato" panose="020F0502020204030203"/>
                <a:sym typeface="Lato" panose="020F0502020204030203"/>
              </a:rPr>
              <a:t>misericordioso</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56118" y="2374063"/>
            <a:ext cx="9692537" cy="40913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a:highlight>
                  <a:srgbClr val="FFFFFF"/>
                </a:highlight>
                <a:latin typeface="Arial" panose="020B0604020202020204" pitchFamily="34" charset="0"/>
                <a:cs typeface="Arial" panose="020B0604020202020204" pitchFamily="34" charset="0"/>
              </a:rPr>
              <a:t>Juan 3:16 </a:t>
            </a:r>
            <a:endPar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endParaRPr>
          </a:p>
          <a:p>
            <a:pPr marR="0" lvl="0" algn="l" rtl="0">
              <a:spcBef>
                <a:spcPts val="0"/>
              </a:spcBef>
              <a:spcAft>
                <a:spcPts val="0"/>
              </a:spcAft>
            </a:pPr>
            <a:r>
              <a:rPr lang="en-US" sz="4400" b="1" i="0" u="none" strike="noStrike" baseline="30000" dirty="0">
                <a:solidFill>
                  <a:srgbClr val="000000"/>
                </a:solidFill>
                <a:effectLst/>
                <a:latin typeface="Arial" panose="020B0604020202020204" pitchFamily="34" charset="0"/>
                <a:cs typeface="Arial" panose="020B0604020202020204" pitchFamily="34" charset="0"/>
              </a:rPr>
              <a:t>6 </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Porque</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de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tal</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manera</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amó</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Dios al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mundo</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que ha dado a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su</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Hijo</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unigénito</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para que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todo</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aquel</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que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en</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él</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cree</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no se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pierda</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sino</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que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tenga</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vida</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eterna</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a:t>
            </a:r>
            <a:endParaRPr lang="es-ES" sz="4400"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56118" y="569791"/>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Dios </a:t>
            </a:r>
            <a:r>
              <a:rPr lang="en-US" sz="4000" dirty="0" err="1">
                <a:solidFill>
                  <a:srgbClr val="009444"/>
                </a:solidFill>
                <a:latin typeface="Lato" panose="020F0502020204030203"/>
                <a:ea typeface="Lato" panose="020F0502020204030203"/>
                <a:cs typeface="Lato" panose="020F0502020204030203"/>
                <a:sym typeface="Lato" panose="020F0502020204030203"/>
              </a:rPr>
              <a:t>nos</a:t>
            </a:r>
            <a:r>
              <a:rPr lang="en-US" sz="4000" dirty="0">
                <a:solidFill>
                  <a:srgbClr val="009444"/>
                </a:solidFill>
                <a:latin typeface="Lato" panose="020F0502020204030203"/>
                <a:ea typeface="Lato" panose="020F0502020204030203"/>
                <a:cs typeface="Lato" panose="020F0502020204030203"/>
                <a:sym typeface="Lato" panose="020F0502020204030203"/>
              </a:rPr>
              <a:t> ama</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56118" y="2153345"/>
            <a:ext cx="9692537" cy="43986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rPr>
              <a:t>Ezequi</a:t>
            </a:r>
            <a:r>
              <a:rPr lang="en-US" sz="4000" b="1" dirty="0">
                <a:highlight>
                  <a:srgbClr val="FFFFFF"/>
                </a:highlight>
                <a:latin typeface="Arial" panose="020B0604020202020204" pitchFamily="34" charset="0"/>
                <a:cs typeface="Arial" panose="020B0604020202020204" pitchFamily="34" charset="0"/>
              </a:rPr>
              <a:t>el 33:11</a:t>
            </a:r>
            <a:endParaRPr lang="es-ES" sz="4400" b="1" dirty="0">
              <a:solidFill>
                <a:schemeClr val="dk1"/>
              </a:solidFill>
              <a:highlight>
                <a:srgbClr val="FFFFFF"/>
              </a:highlight>
              <a:latin typeface="Arial" panose="020B0604020202020204" pitchFamily="34" charset="0"/>
              <a:ea typeface="Lato" panose="020F0502020204030203"/>
              <a:cs typeface="Arial" panose="020B0604020202020204" pitchFamily="34" charset="0"/>
              <a:sym typeface="Lato" panose="020F0502020204030203"/>
            </a:endParaRPr>
          </a:p>
          <a:p>
            <a:pPr marR="0" lvl="0" algn="l" rtl="0">
              <a:spcBef>
                <a:spcPts val="0"/>
              </a:spcBef>
              <a:spcAft>
                <a:spcPts val="0"/>
              </a:spcAft>
            </a:pPr>
            <a:r>
              <a:rPr lang="en-US" sz="4000" i="0" u="none" strike="noStrike" dirty="0" err="1">
                <a:solidFill>
                  <a:srgbClr val="000000"/>
                </a:solidFill>
                <a:effectLst/>
                <a:highlight>
                  <a:srgbClr val="FFFFFF"/>
                </a:highlight>
                <a:latin typeface="Arial" panose="020B0604020202020204" pitchFamily="34" charset="0"/>
                <a:cs typeface="Arial" panose="020B0604020202020204" pitchFamily="34" charset="0"/>
              </a:rPr>
              <a:t>Pues</a:t>
            </a:r>
            <a:r>
              <a:rPr lang="en-US" sz="400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i="0" u="none" strike="noStrike" dirty="0" err="1">
                <a:solidFill>
                  <a:srgbClr val="000000"/>
                </a:solidFill>
                <a:effectLst/>
                <a:highlight>
                  <a:srgbClr val="FFFFFF"/>
                </a:highlight>
                <a:latin typeface="Arial" panose="020B0604020202020204" pitchFamily="34" charset="0"/>
                <a:cs typeface="Arial" panose="020B0604020202020204" pitchFamily="34" charset="0"/>
              </a:rPr>
              <a:t>yo</a:t>
            </a:r>
            <a:r>
              <a:rPr lang="en-US" sz="400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i="0" u="none" strike="noStrike" dirty="0" err="1">
                <a:solidFill>
                  <a:srgbClr val="000000"/>
                </a:solidFill>
                <a:effectLst/>
                <a:highlight>
                  <a:srgbClr val="FFFFFF"/>
                </a:highlight>
                <a:latin typeface="Arial" panose="020B0604020202020204" pitchFamily="34" charset="0"/>
                <a:cs typeface="Arial" panose="020B0604020202020204" pitchFamily="34" charset="0"/>
              </a:rPr>
              <a:t>su</a:t>
            </a:r>
            <a:r>
              <a:rPr lang="en-US" sz="400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i="0" u="none" strike="noStrike" dirty="0" err="1">
                <a:solidFill>
                  <a:srgbClr val="000000"/>
                </a:solidFill>
                <a:effectLst/>
                <a:highlight>
                  <a:srgbClr val="FFFFFF"/>
                </a:highlight>
                <a:latin typeface="Arial" panose="020B0604020202020204" pitchFamily="34" charset="0"/>
                <a:cs typeface="Arial" panose="020B0604020202020204" pitchFamily="34" charset="0"/>
              </a:rPr>
              <a:t>Señor</a:t>
            </a:r>
            <a:r>
              <a:rPr lang="en-US" sz="4000" dirty="0">
                <a:highlight>
                  <a:srgbClr val="FFFFFF"/>
                </a:highlight>
                <a:latin typeface="Arial" panose="020B0604020202020204" pitchFamily="34" charset="0"/>
                <a:cs typeface="Arial" panose="020B0604020202020204" pitchFamily="34" charset="0"/>
              </a:rPr>
              <a:t> y Dios, </a:t>
            </a:r>
            <a:r>
              <a:rPr lang="en-US" sz="4000" dirty="0" err="1">
                <a:highlight>
                  <a:srgbClr val="FFFFFF"/>
                </a:highlight>
                <a:latin typeface="Arial" panose="020B0604020202020204" pitchFamily="34" charset="0"/>
                <a:cs typeface="Arial" panose="020B0604020202020204" pitchFamily="34" charset="0"/>
              </a:rPr>
              <a:t>juro</a:t>
            </a:r>
            <a:r>
              <a:rPr lang="en-US" sz="4000" dirty="0">
                <a:highlight>
                  <a:srgbClr val="FFFFFF"/>
                </a:highlight>
                <a:latin typeface="Arial" panose="020B0604020202020204" pitchFamily="34" charset="0"/>
                <a:cs typeface="Arial" panose="020B0604020202020204" pitchFamily="34" charset="0"/>
              </a:rPr>
              <a:t> que no </a:t>
            </a:r>
            <a:r>
              <a:rPr lang="en-US" sz="4000" dirty="0" err="1">
                <a:highlight>
                  <a:srgbClr val="FFFFFF"/>
                </a:highlight>
                <a:latin typeface="Arial" panose="020B0604020202020204" pitchFamily="34" charset="0"/>
                <a:cs typeface="Arial" panose="020B0604020202020204" pitchFamily="34" charset="0"/>
              </a:rPr>
              <a:t>quiero</a:t>
            </a:r>
            <a:r>
              <a:rPr lang="en-US" sz="4000" dirty="0">
                <a:highlight>
                  <a:srgbClr val="FFFFFF"/>
                </a:highlight>
                <a:latin typeface="Arial" panose="020B0604020202020204" pitchFamily="34" charset="0"/>
                <a:cs typeface="Arial" panose="020B0604020202020204" pitchFamily="34" charset="0"/>
              </a:rPr>
              <a:t> la m</a:t>
            </a:r>
            <a:r>
              <a:rPr lang="en-US" sz="4000">
                <a:highlight>
                  <a:srgbClr val="FFFFFF"/>
                </a:highlight>
                <a:latin typeface="Arial" panose="020B0604020202020204" pitchFamily="34" charset="0"/>
                <a:cs typeface="Arial" panose="020B0604020202020204" pitchFamily="34" charset="0"/>
              </a:rPr>
              <a:t>uerte</a:t>
            </a:r>
            <a:r>
              <a:rPr lang="en-US" sz="4000" dirty="0">
                <a:highlight>
                  <a:srgbClr val="FFFFFF"/>
                </a:highlight>
                <a:latin typeface="Arial" panose="020B0604020202020204" pitchFamily="34" charset="0"/>
                <a:cs typeface="Arial" panose="020B0604020202020204" pitchFamily="34" charset="0"/>
              </a:rPr>
              <a:t> del </a:t>
            </a:r>
            <a:r>
              <a:rPr lang="en-US" sz="4000" dirty="0" err="1">
                <a:highlight>
                  <a:srgbClr val="FFFFFF"/>
                </a:highlight>
                <a:latin typeface="Arial" panose="020B0604020202020204" pitchFamily="34" charset="0"/>
                <a:cs typeface="Arial" panose="020B0604020202020204" pitchFamily="34" charset="0"/>
              </a:rPr>
              <a:t>impío</a:t>
            </a:r>
            <a:r>
              <a:rPr lang="en-US" sz="4000" dirty="0">
                <a:highlight>
                  <a:srgbClr val="FFFFFF"/>
                </a:highlight>
                <a:latin typeface="Arial" panose="020B0604020202020204" pitchFamily="34" charset="0"/>
                <a:cs typeface="Arial" panose="020B0604020202020204" pitchFamily="34" charset="0"/>
              </a:rPr>
              <a:t>, </a:t>
            </a:r>
            <a:r>
              <a:rPr lang="en-US" sz="4000" dirty="0" err="1">
                <a:highlight>
                  <a:srgbClr val="FFFFFF"/>
                </a:highlight>
                <a:latin typeface="Arial" panose="020B0604020202020204" pitchFamily="34" charset="0"/>
                <a:cs typeface="Arial" panose="020B0604020202020204" pitchFamily="34" charset="0"/>
              </a:rPr>
              <a:t>sino</a:t>
            </a:r>
            <a:r>
              <a:rPr lang="en-US" sz="4000" dirty="0">
                <a:highlight>
                  <a:srgbClr val="FFFFFF"/>
                </a:highlight>
                <a:latin typeface="Arial" panose="020B0604020202020204" pitchFamily="34" charset="0"/>
                <a:cs typeface="Arial" panose="020B0604020202020204" pitchFamily="34" charset="0"/>
              </a:rPr>
              <a:t> que </a:t>
            </a:r>
            <a:r>
              <a:rPr lang="en-US" sz="4000" dirty="0" err="1">
                <a:highlight>
                  <a:srgbClr val="FFFFFF"/>
                </a:highlight>
                <a:latin typeface="Arial" panose="020B0604020202020204" pitchFamily="34" charset="0"/>
                <a:cs typeface="Arial" panose="020B0604020202020204" pitchFamily="34" charset="0"/>
              </a:rPr>
              <a:t>éste</a:t>
            </a:r>
            <a:r>
              <a:rPr lang="en-US" sz="4000" dirty="0">
                <a:highlight>
                  <a:srgbClr val="FFFFFF"/>
                </a:highlight>
                <a:latin typeface="Arial" panose="020B0604020202020204" pitchFamily="34" charset="0"/>
                <a:cs typeface="Arial" panose="020B0604020202020204" pitchFamily="34" charset="0"/>
              </a:rPr>
              <a:t> se </a:t>
            </a:r>
            <a:r>
              <a:rPr lang="en-US" sz="4000" dirty="0" err="1">
                <a:highlight>
                  <a:srgbClr val="FFFFFF"/>
                </a:highlight>
                <a:latin typeface="Arial" panose="020B0604020202020204" pitchFamily="34" charset="0"/>
                <a:cs typeface="Arial" panose="020B0604020202020204" pitchFamily="34" charset="0"/>
              </a:rPr>
              <a:t>aparte</a:t>
            </a:r>
            <a:r>
              <a:rPr lang="en-US" sz="4000" dirty="0">
                <a:highlight>
                  <a:srgbClr val="FFFFFF"/>
                </a:highlight>
                <a:latin typeface="Arial" panose="020B0604020202020204" pitchFamily="34" charset="0"/>
                <a:cs typeface="Arial" panose="020B0604020202020204" pitchFamily="34" charset="0"/>
              </a:rPr>
              <a:t> de </a:t>
            </a:r>
            <a:r>
              <a:rPr lang="en-US" sz="4000" dirty="0" err="1">
                <a:highlight>
                  <a:srgbClr val="FFFFFF"/>
                </a:highlight>
                <a:latin typeface="Arial" panose="020B0604020202020204" pitchFamily="34" charset="0"/>
                <a:cs typeface="Arial" panose="020B0604020202020204" pitchFamily="34" charset="0"/>
              </a:rPr>
              <a:t>su</a:t>
            </a:r>
            <a:r>
              <a:rPr lang="en-US" sz="4000" dirty="0">
                <a:highlight>
                  <a:srgbClr val="FFFFFF"/>
                </a:highlight>
                <a:latin typeface="Arial" panose="020B0604020202020204" pitchFamily="34" charset="0"/>
                <a:cs typeface="Arial" panose="020B0604020202020204" pitchFamily="34" charset="0"/>
              </a:rPr>
              <a:t> mal </a:t>
            </a:r>
            <a:r>
              <a:rPr lang="en-US" sz="4000" dirty="0" err="1">
                <a:highlight>
                  <a:srgbClr val="FFFFFF"/>
                </a:highlight>
                <a:latin typeface="Arial" panose="020B0604020202020204" pitchFamily="34" charset="0"/>
                <a:cs typeface="Arial" panose="020B0604020202020204" pitchFamily="34" charset="0"/>
              </a:rPr>
              <a:t>camino</a:t>
            </a:r>
            <a:r>
              <a:rPr lang="en-US" sz="4000" dirty="0">
                <a:highlight>
                  <a:srgbClr val="FFFFFF"/>
                </a:highlight>
                <a:latin typeface="Arial" panose="020B0604020202020204" pitchFamily="34" charset="0"/>
                <a:cs typeface="Arial" panose="020B0604020202020204" pitchFamily="34" charset="0"/>
              </a:rPr>
              <a:t> y viva. </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¿Por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qué</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ustedes</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pueblo de Israel,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quieren</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morir</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Apártense</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apártense</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de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su</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 mal </a:t>
            </a:r>
            <a:r>
              <a:rPr lang="en-US" sz="40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camino</a:t>
            </a:r>
            <a:r>
              <a:rPr lang="en-US" sz="4000" b="0" i="0" u="none" strike="noStrike" dirty="0">
                <a:solidFill>
                  <a:srgbClr val="000000"/>
                </a:solidFill>
                <a:effectLst/>
                <a:highlight>
                  <a:srgbClr val="FFFFFF"/>
                </a:highlight>
                <a:latin typeface="Arial" panose="020B0604020202020204" pitchFamily="34" charset="0"/>
                <a:cs typeface="Arial" panose="020B0604020202020204" pitchFamily="34" charset="0"/>
              </a:rPr>
              <a:t>!”</a:t>
            </a:r>
            <a:endParaRPr lang="en-US" sz="4000" i="0" u="none" strike="noStrike" dirty="0">
              <a:solidFill>
                <a:srgbClr val="000000"/>
              </a:solidFill>
              <a:effectLst/>
              <a:highlight>
                <a:srgbClr val="FFFFFF"/>
              </a:highlight>
              <a:latin typeface="Arial" panose="020B0604020202020204" pitchFamily="34" charset="0"/>
              <a:cs typeface="Arial" panose="020B0604020202020204" pitchFamily="34" charset="0"/>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56118" y="569791"/>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Dios es </a:t>
            </a:r>
            <a:r>
              <a:rPr lang="en-US" sz="4000" dirty="0" err="1">
                <a:solidFill>
                  <a:srgbClr val="009444"/>
                </a:solidFill>
                <a:latin typeface="Lato" panose="020F0502020204030203"/>
                <a:ea typeface="Lato" panose="020F0502020204030203"/>
                <a:cs typeface="Lato" panose="020F0502020204030203"/>
                <a:sym typeface="Lato" panose="020F0502020204030203"/>
              </a:rPr>
              <a:t>fiel</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56118" y="2374063"/>
            <a:ext cx="9692537" cy="273685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rPr>
              <a:t>1 </a:t>
            </a:r>
            <a:r>
              <a:rPr lang="en-US" sz="4000" b="1" dirty="0" err="1">
                <a:highlight>
                  <a:srgbClr val="FFFFFF"/>
                </a:highlight>
                <a:latin typeface="Arial" panose="020B0604020202020204" pitchFamily="34" charset="0"/>
                <a:cs typeface="Arial" panose="020B0604020202020204" pitchFamily="34" charset="0"/>
              </a:rPr>
              <a:t>Corintios</a:t>
            </a:r>
            <a:r>
              <a:rPr lang="en-US" sz="4000" b="1" dirty="0">
                <a:highlight>
                  <a:srgbClr val="FFFFFF"/>
                </a:highlight>
                <a:latin typeface="Arial" panose="020B0604020202020204" pitchFamily="34" charset="0"/>
                <a:cs typeface="Arial" panose="020B0604020202020204" pitchFamily="34" charset="0"/>
              </a:rPr>
              <a:t> 15:57</a:t>
            </a:r>
            <a:endParaRPr lang="en-US" sz="4000" b="1" i="0" u="none" strike="noStrike" dirty="0">
              <a:solidFill>
                <a:srgbClr val="000000"/>
              </a:solidFill>
              <a:effectLst/>
              <a:highlight>
                <a:srgbClr val="FFFFFF"/>
              </a:highlight>
              <a:latin typeface="Arial" panose="020B0604020202020204" pitchFamily="34" charset="0"/>
              <a:cs typeface="Arial" panose="020B0604020202020204" pitchFamily="34" charset="0"/>
            </a:endParaRPr>
          </a:p>
          <a:p>
            <a:pPr marR="0" lvl="0" algn="l" rtl="0">
              <a:spcBef>
                <a:spcPts val="0"/>
              </a:spcBef>
              <a:spcAft>
                <a:spcPts val="0"/>
              </a:spcAft>
            </a:pPr>
            <a:r>
              <a:rPr lang="en-US" sz="4400" b="1" i="0" u="none" strike="noStrike" baseline="30000" dirty="0">
                <a:solidFill>
                  <a:srgbClr val="000000"/>
                </a:solidFill>
                <a:effectLst/>
                <a:latin typeface="Arial" panose="020B0604020202020204" pitchFamily="34" charset="0"/>
                <a:cs typeface="Arial" panose="020B0604020202020204" pitchFamily="34" charset="0"/>
              </a:rPr>
              <a:t>57 </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¡Pero gracias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sean</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dadas a Dios, de que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nos</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da la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victoria</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por</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medio de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nuestro</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Señor</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US" sz="4400" b="0" i="0" u="none" strike="noStrike" dirty="0" err="1">
                <a:solidFill>
                  <a:srgbClr val="000000"/>
                </a:solidFill>
                <a:effectLst/>
                <a:highlight>
                  <a:srgbClr val="FFFFFF"/>
                </a:highlight>
                <a:latin typeface="Arial" panose="020B0604020202020204" pitchFamily="34" charset="0"/>
                <a:cs typeface="Arial" panose="020B0604020202020204" pitchFamily="34" charset="0"/>
              </a:rPr>
              <a:t>Jesucristo</a:t>
            </a:r>
            <a:r>
              <a:rPr lang="en-US" sz="4400" b="0" i="0" u="none" strike="noStrike" dirty="0">
                <a:solidFill>
                  <a:srgbClr val="000000"/>
                </a:solidFill>
                <a:effectLst/>
                <a:highlight>
                  <a:srgbClr val="FFFFFF"/>
                </a:highlight>
                <a:latin typeface="Arial" panose="020B0604020202020204" pitchFamily="34" charset="0"/>
                <a:cs typeface="Arial" panose="020B0604020202020204" pitchFamily="34" charset="0"/>
              </a:rPr>
              <a:t>!</a:t>
            </a:r>
            <a:endParaRPr lang="es-ES" sz="4400"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1"/>
          <a:srcRect/>
          <a:stretch>
            <a:fill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tema</a:t>
            </a:r>
            <a:r>
              <a:rPr lang="en-US" sz="4860" dirty="0">
                <a:solidFill>
                  <a:srgbClr val="009444"/>
                </a:solidFill>
                <a:latin typeface="Lato" panose="020F0502020204030203"/>
                <a:ea typeface="Lato" panose="020F0502020204030203"/>
                <a:cs typeface="Lato" panose="020F0502020204030203"/>
                <a:sym typeface="Lato" panose="020F0502020204030203"/>
              </a:rPr>
              <a:t> principal: Salmo 27:1</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solidFill>
                  <a:srgbClr val="000000"/>
                </a:solidFill>
                <a:effectLst/>
                <a:latin typeface="Calibri" panose="020F0502020204030204" pitchFamily="34" charset="0"/>
                <a:ea typeface="Calibri" panose="020F0502020204030204" pitchFamily="34" charset="0"/>
              </a:rPr>
              <a:t>El Señor es mi luz y mi salvación; ¿a quién podría yo temer? </a:t>
            </a:r>
            <a:r>
              <a:rPr lang="es-ES" sz="3200" i="1" u="sng" dirty="0">
                <a:solidFill>
                  <a:srgbClr val="000000"/>
                </a:solidFill>
                <a:effectLst/>
                <a:latin typeface="Calibri" panose="020F0502020204030204" pitchFamily="34" charset="0"/>
                <a:ea typeface="Calibri" panose="020F0502020204030204" pitchFamily="34" charset="0"/>
              </a:rPr>
              <a:t>El Señor es la fortaleza de mi vida; </a:t>
            </a:r>
            <a:r>
              <a:rPr lang="es-ES" sz="3200" i="1" dirty="0">
                <a:solidFill>
                  <a:srgbClr val="000000"/>
                </a:solidFill>
                <a:effectLst/>
                <a:latin typeface="Calibri" panose="020F0502020204030204" pitchFamily="34" charset="0"/>
                <a:ea typeface="Calibri" panose="020F0502020204030204" pitchFamily="34" charset="0"/>
              </a:rPr>
              <a:t>¿quién podría infundirme miedo?</a:t>
            </a:r>
            <a:r>
              <a:rPr lang="es-ES" sz="3200" b="1" dirty="0">
                <a:solidFill>
                  <a:srgbClr val="000000"/>
                </a:solidFill>
                <a:effectLst/>
                <a:latin typeface="Calibri" panose="020F0502020204030204" pitchFamily="34" charset="0"/>
                <a:ea typeface="Calibri" panose="020F0502020204030204" pitchFamily="34" charset="0"/>
              </a:rPr>
              <a:t> </a:t>
            </a:r>
            <a:endParaRPr sz="3200" dirty="0">
              <a:solidFill>
                <a:schemeClr val="dk1"/>
              </a:solidFill>
              <a:latin typeface="Lato" panose="020F0502020204030203"/>
              <a:ea typeface="Lato" panose="020F0502020204030203"/>
              <a:cs typeface="Lato" panose="020F0502020204030203"/>
              <a:sym typeface="Lato" panose="020F0502020204030203"/>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0" name="Google Shape;160;p6"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Compartir</a:t>
              </a:r>
              <a:r>
                <a:rPr lang="en-US" sz="2800" dirty="0">
                  <a:solidFill>
                    <a:schemeClr val="tx1"/>
                  </a:solidFill>
                  <a:latin typeface="Lato" panose="020F0502020204030203"/>
                  <a:ea typeface="Lato" panose="020F0502020204030203"/>
                  <a:cs typeface="Lato" panose="020F0502020204030203"/>
                  <a:sym typeface="Lato" panose="020F0502020204030203"/>
                </a:rPr>
                <a:t> un “</a:t>
              </a:r>
              <a:r>
                <a:rPr lang="en-US" sz="2800" dirty="0" err="1">
                  <a:solidFill>
                    <a:schemeClr val="tx1"/>
                  </a:solidFill>
                  <a:latin typeface="Lato" panose="020F0502020204030203"/>
                  <a:ea typeface="Lato" panose="020F0502020204030203"/>
                  <a:cs typeface="Lato" panose="020F0502020204030203"/>
                  <a:sym typeface="Lato" panose="020F0502020204030203"/>
                </a:rPr>
                <a:t>Captar</a:t>
              </a:r>
              <a:r>
                <a:rPr lang="en-US" sz="2800" dirty="0">
                  <a:solidFill>
                    <a:schemeClr val="tx1"/>
                  </a:solidFill>
                  <a:latin typeface="Lato" panose="020F0502020204030203"/>
                  <a:ea typeface="Lato" panose="020F0502020204030203"/>
                  <a:cs typeface="Lato" panose="020F0502020204030203"/>
                  <a:sym typeface="Lato" panose="020F0502020204030203"/>
                </a:rPr>
                <a:t>” para la </a:t>
              </a:r>
              <a:r>
                <a:rPr lang="en-US" sz="2800" dirty="0" err="1">
                  <a:solidFill>
                    <a:schemeClr val="tx1"/>
                  </a:solidFill>
                  <a:latin typeface="Lato" panose="020F0502020204030203"/>
                  <a:ea typeface="Lato" panose="020F0502020204030203"/>
                  <a:cs typeface="Lato" panose="020F0502020204030203"/>
                  <a:sym typeface="Lato" panose="020F0502020204030203"/>
                </a:rPr>
                <a:t>historia</a:t>
              </a:r>
              <a:r>
                <a:rPr lang="en-US" sz="2800" dirty="0">
                  <a:solidFill>
                    <a:schemeClr val="tx1"/>
                  </a:solidFill>
                  <a:latin typeface="Lato" panose="020F0502020204030203"/>
                  <a:ea typeface="Lato" panose="020F0502020204030203"/>
                  <a:cs typeface="Lato" panose="020F0502020204030203"/>
                  <a:sym typeface="Lato" panose="020F0502020204030203"/>
                </a:rPr>
                <a:t> de la </a:t>
              </a:r>
              <a:r>
                <a:rPr lang="en-US" sz="2800" dirty="0" err="1">
                  <a:solidFill>
                    <a:schemeClr val="tx1"/>
                  </a:solidFill>
                  <a:latin typeface="Lato" panose="020F0502020204030203"/>
                  <a:ea typeface="Lato" panose="020F0502020204030203"/>
                  <a:cs typeface="Lato" panose="020F0502020204030203"/>
                  <a:sym typeface="Lato" panose="020F0502020204030203"/>
                </a:rPr>
                <a:t>caída</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Jericó</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a:t>
              </a:r>
              <a:r>
                <a:rPr lang="en-US" sz="2800" dirty="0">
                  <a:solidFill>
                    <a:schemeClr val="lt1"/>
                  </a:solidFill>
                  <a:latin typeface="Lato" panose="020F0502020204030203"/>
                  <a:ea typeface="Lato" panose="020F0502020204030203"/>
                  <a:cs typeface="Lato" panose="020F0502020204030203"/>
                  <a:sym typeface="Lato" panose="020F0502020204030203"/>
                </a:rPr>
                <a:t>para leer y </a:t>
              </a: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Josué</a:t>
              </a:r>
              <a:r>
                <a:rPr lang="en-US" sz="2800" dirty="0">
                  <a:solidFill>
                    <a:schemeClr val="lt1"/>
                  </a:solidFill>
                  <a:latin typeface="Lato" panose="020F0502020204030203"/>
                  <a:ea typeface="Lato" panose="020F0502020204030203"/>
                  <a:cs typeface="Lato" panose="020F0502020204030203"/>
                  <a:sym typeface="Lato" panose="020F0502020204030203"/>
                </a:rPr>
                <a:t> 6.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violencia</a:t>
              </a:r>
              <a:r>
                <a:rPr lang="en-US" sz="2800" dirty="0">
                  <a:solidFill>
                    <a:schemeClr val="lt1"/>
                  </a:solidFill>
                  <a:latin typeface="Lato" panose="020F0502020204030203"/>
                  <a:ea typeface="Lato" panose="020F0502020204030203"/>
                  <a:cs typeface="Lato" panose="020F0502020204030203"/>
                  <a:sym typeface="Lato" panose="020F0502020204030203"/>
                </a:rPr>
                <a:t> del </a:t>
              </a:r>
              <a:r>
                <a:rPr lang="en-US" sz="2800" dirty="0" err="1">
                  <a:solidFill>
                    <a:schemeClr val="lt1"/>
                  </a:solidFill>
                  <a:latin typeface="Lato" panose="020F0502020204030203"/>
                  <a:ea typeface="Lato" panose="020F0502020204030203"/>
                  <a:cs typeface="Lato" panose="020F0502020204030203"/>
                  <a:sym typeface="Lato" panose="020F0502020204030203"/>
                </a:rPr>
                <a:t>Antiguo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Testamento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37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Tarea</a:t>
            </a:r>
            <a:r>
              <a:rPr lang="en-US" sz="4860" dirty="0">
                <a:solidFill>
                  <a:srgbClr val="009444"/>
                </a:solidFill>
                <a:latin typeface="Lato" panose="020F0502020204030203"/>
                <a:ea typeface="Lato" panose="020F0502020204030203"/>
                <a:cs typeface="Lato" panose="020F0502020204030203"/>
                <a:sym typeface="Lato" panose="020F0502020204030203"/>
              </a:rPr>
              <a:t> para </a:t>
            </a:r>
            <a:r>
              <a:rPr lang="es-CO" alt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5</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44" name="Google Shape;544;p30"/>
          <p:cNvSpPr txBox="1"/>
          <p:nvPr/>
        </p:nvSpPr>
        <p:spPr>
          <a:xfrm>
            <a:off x="2477430" y="2615790"/>
            <a:ext cx="8701847" cy="245999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panose="020F0502020204030203"/>
              <a:buChar char="•"/>
            </a:pPr>
            <a:r>
              <a:rPr lang="en-US" sz="3600" b="1" dirty="0" err="1">
                <a:solidFill>
                  <a:schemeClr val="dk1"/>
                </a:solidFill>
                <a:latin typeface="Lato" panose="020F0502020204030203"/>
                <a:ea typeface="Lato" panose="020F0502020204030203"/>
                <a:cs typeface="Lato" panose="020F0502020204030203"/>
                <a:sym typeface="Lato" panose="020F0502020204030203"/>
              </a:rPr>
              <a:t>Vea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video</a:t>
            </a:r>
            <a:endParaRPr sz="3600" dirty="0">
              <a:latin typeface="Lato" panose="020F0502020204030203"/>
              <a:ea typeface="Lato" panose="020F0502020204030203"/>
              <a:cs typeface="Lato" panose="020F0502020204030203"/>
              <a:sym typeface="Lato" panose="020F0502020204030203"/>
            </a:endParaRPr>
          </a:p>
          <a:p>
            <a:pPr marL="457200" marR="0" lvl="0" indent="-457200" algn="l" rtl="0">
              <a:spcBef>
                <a:spcPts val="60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Lea Samuel 2:18-3:21</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457200" indent="-457200">
              <a:spcBef>
                <a:spcPts val="600"/>
              </a:spcBef>
              <a:buClr>
                <a:schemeClr val="dk1"/>
              </a:buClr>
              <a:buSzPts val="3200"/>
              <a:buFont typeface="Lato" panose="020F0502020204030203"/>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¿Cuál  “Captar”</a:t>
            </a:r>
            <a:r>
              <a:rPr lang="es-ES" sz="3600" b="1" dirty="0">
                <a:latin typeface="Calibri" panose="020F0502020204030204" pitchFamily="34" charset="0"/>
                <a:ea typeface="Cambria" panose="02040503050406030204" pitchFamily="18" charset="0"/>
                <a:cs typeface="Times New Roman" panose="02020603050405020304" pitchFamily="18" charset="0"/>
              </a:rPr>
              <a:t> podrías utilizar para luego contar la historia de Samuel? </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45" name="Google Shape;54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The Club Bringing Hispanic Culture to NYU's Campus - MEET NYU"/>
          <p:cNvPicPr>
            <a:picLocks noChangeAspect="1" noChangeArrowheads="1"/>
          </p:cNvPicPr>
          <p:nvPr/>
        </p:nvPicPr>
        <p:blipFill rotWithShape="1">
          <a:blip r:embed="rId1">
            <a:extLst>
              <a:ext uri="{28A0092B-C50C-407E-A947-70E740481C1C}">
                <a14:useLocalDpi xmlns:a14="http://schemas.microsoft.com/office/drawing/2010/main" val="0"/>
              </a:ext>
            </a:extLst>
          </a:blip>
          <a:srcRect l="8646" r="17290" b="4257"/>
          <a:stretch>
            <a:fillRect/>
          </a:stretch>
        </p:blipFill>
        <p:spPr bwMode="auto">
          <a:xfrm>
            <a:off x="6499919" y="2048424"/>
            <a:ext cx="2138415" cy="23035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een Question Mark PNG Transparent Images Free Download | Vector Files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478" y="2069206"/>
            <a:ext cx="2303604" cy="23036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368672" y="4927799"/>
            <a:ext cx="7772400" cy="9322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767300"/>
            <a:ext cx="9994079" cy="1323399"/>
          </a:xfrm>
          <a:prstGeom prst="rect">
            <a:avLst/>
          </a:prstGeom>
          <a:noFill/>
          <a:ln>
            <a:noFill/>
          </a:ln>
        </p:spPr>
        <p:txBody>
          <a:bodyPr spcFirstLastPara="1" wrap="square" lIns="91425" tIns="45700" rIns="91425" bIns="45700" anchor="t" anchorCtr="0">
            <a:spAutoFit/>
          </a:bodyPr>
          <a:lstStyle/>
          <a:p>
            <a:pPr algn="ctr"/>
            <a:r>
              <a:rPr lang="es-ES" sz="4000" b="1" dirty="0">
                <a:latin typeface="Calibri" panose="020F0502020204030204" pitchFamily="34" charset="0"/>
                <a:ea typeface="Lato" panose="020F0502020204030203"/>
                <a:cs typeface="Times New Roman" panose="02020603050405020304" pitchFamily="18" charset="0"/>
                <a:sym typeface="Lato" panose="020F0502020204030203"/>
              </a:rPr>
              <a:t>Crea un ”Captar” para la historia </a:t>
            </a:r>
            <a:endParaRPr lang="es-ES" sz="4000" b="1" dirty="0">
              <a:latin typeface="Calibri" panose="020F0502020204030204" pitchFamily="34" charset="0"/>
              <a:ea typeface="Lato" panose="020F0502020204030203"/>
              <a:cs typeface="Times New Roman" panose="02020603050405020304" pitchFamily="18" charset="0"/>
              <a:sym typeface="Lato" panose="020F0502020204030203"/>
            </a:endParaRPr>
          </a:p>
          <a:p>
            <a:pPr algn="ctr"/>
            <a:r>
              <a:rPr lang="es-ES" sz="4000" b="1" dirty="0">
                <a:latin typeface="Calibri" panose="020F0502020204030204" pitchFamily="34" charset="0"/>
                <a:ea typeface="Lato" panose="020F0502020204030203"/>
                <a:cs typeface="Times New Roman" panose="02020603050405020304" pitchFamily="18" charset="0"/>
                <a:sym typeface="Lato" panose="020F0502020204030203"/>
              </a:rPr>
              <a:t>de la caída de Jericó. </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caída</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Jericó</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a:t>
              </a:r>
              <a:r>
                <a:rPr lang="en-US" sz="2800" dirty="0">
                  <a:solidFill>
                    <a:schemeClr val="tx1"/>
                  </a:solidFill>
                  <a:latin typeface="Lato" panose="020F0502020204030203"/>
                  <a:ea typeface="Lato" panose="020F0502020204030203"/>
                  <a:cs typeface="Lato" panose="020F0502020204030203"/>
                  <a:sym typeface="Lato" panose="020F0502020204030203"/>
                </a:rPr>
                <a:t>para leer y </a:t>
              </a: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lang="en-US" sz="28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Josué</a:t>
              </a:r>
              <a:r>
                <a:rPr lang="en-US" sz="2800" dirty="0">
                  <a:solidFill>
                    <a:schemeClr val="tx1"/>
                  </a:solidFill>
                  <a:latin typeface="Lato" panose="020F0502020204030203"/>
                  <a:ea typeface="Lato" panose="020F0502020204030203"/>
                  <a:cs typeface="Lato" panose="020F0502020204030203"/>
                  <a:sym typeface="Lato" panose="020F0502020204030203"/>
                </a:rPr>
                <a:t> 6</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violencia</a:t>
              </a:r>
              <a:r>
                <a:rPr lang="en-US" sz="2800" dirty="0">
                  <a:solidFill>
                    <a:schemeClr val="lt1"/>
                  </a:solidFill>
                  <a:latin typeface="Lato" panose="020F0502020204030203"/>
                  <a:ea typeface="Lato" panose="020F0502020204030203"/>
                  <a:cs typeface="Lato" panose="020F0502020204030203"/>
                  <a:sym typeface="Lato" panose="020F0502020204030203"/>
                </a:rPr>
                <a:t> del </a:t>
              </a:r>
              <a:r>
                <a:rPr lang="en-US" sz="2800" dirty="0" err="1">
                  <a:solidFill>
                    <a:schemeClr val="lt1"/>
                  </a:solidFill>
                  <a:latin typeface="Lato" panose="020F0502020204030203"/>
                  <a:ea typeface="Lato" panose="020F0502020204030203"/>
                  <a:cs typeface="Lato" panose="020F0502020204030203"/>
                  <a:sym typeface="Lato" panose="020F0502020204030203"/>
                </a:rPr>
                <a:t>Antiguo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Testamento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Online Media 1" descr="Josué batalló en Jérico">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2528024" y="1701943"/>
            <a:ext cx="8300547" cy="4689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3690</Words>
  <Application>WPS Presentation</Application>
  <PresentationFormat>Widescreen</PresentationFormat>
  <Paragraphs>239</Paragraphs>
  <Slides>41</Slides>
  <Notes>41</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41</vt:i4>
      </vt:variant>
    </vt:vector>
  </HeadingPairs>
  <TitlesOfParts>
    <vt:vector size="59" baseType="lpstr">
      <vt:lpstr>Arial</vt:lpstr>
      <vt:lpstr>SimSun</vt:lpstr>
      <vt:lpstr>Wingdings</vt:lpstr>
      <vt:lpstr>Arial</vt:lpstr>
      <vt:lpstr>Calibri</vt:lpstr>
      <vt:lpstr>Calibri</vt:lpstr>
      <vt:lpstr>Lato</vt:lpstr>
      <vt:lpstr>Cambria</vt:lpstr>
      <vt:lpstr>Times New Roman</vt:lpstr>
      <vt:lpstr>Overlock</vt:lpstr>
      <vt:lpstr>Microsoft YaHei</vt:lpstr>
      <vt:lpstr>Arial Unicode MS</vt:lpstr>
      <vt:lpstr>Symbol</vt:lpstr>
      <vt:lpstr>Lato</vt:lpstr>
      <vt:lpstr>Courier New</vt:lpstr>
      <vt:lpstr>system-ui</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251</cp:revision>
  <dcterms:created xsi:type="dcterms:W3CDTF">2023-11-29T19:33:00Z</dcterms:created>
  <dcterms:modified xsi:type="dcterms:W3CDTF">2025-03-01T19:20:28Z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921F5B490FCD46C796A39103E33801CE_12</vt:lpwstr>
  </property>
  <property fmtid="{D5CDD505-2E9C-101B-9397-08002B2CF9AE}" pid="3" name="KSOProductBuildVer">
    <vt:lpwstr>2058-12.2.0.20323</vt:lpwstr>
  </property>
</Properties>
</file>