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58" r:id="rId7"/>
    <p:sldId id="260" r:id="rId8"/>
    <p:sldId id="261" r:id="rId9"/>
    <p:sldId id="266" r:id="rId10"/>
    <p:sldId id="267" r:id="rId11"/>
    <p:sldId id="268" r:id="rId12"/>
    <p:sldId id="269" r:id="rId13"/>
    <p:sldId id="294" r:id="rId14"/>
    <p:sldId id="295" r:id="rId15"/>
    <p:sldId id="275" r:id="rId16"/>
    <p:sldId id="293" r:id="rId17"/>
    <p:sldId id="307" r:id="rId18"/>
    <p:sldId id="300" r:id="rId19"/>
    <p:sldId id="291" r:id="rId20"/>
    <p:sldId id="274" r:id="rId21"/>
    <p:sldId id="277" r:id="rId22"/>
    <p:sldId id="278" r:id="rId23"/>
    <p:sldId id="301" r:id="rId24"/>
    <p:sldId id="280" r:id="rId25"/>
    <p:sldId id="302" r:id="rId26"/>
    <p:sldId id="303" r:id="rId27"/>
    <p:sldId id="304" r:id="rId28"/>
    <p:sldId id="305" r:id="rId29"/>
    <p:sldId id="306" r:id="rId30"/>
    <p:sldId id="308" r:id="rId31"/>
    <p:sldId id="285" r:id="rId32"/>
    <p:sldId id="286" r:id="rId33"/>
    <p:sldId id="287"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443"/>
    <a:srgbClr val="5F39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80" autoAdjust="0"/>
    <p:restoredTop sz="94660"/>
  </p:normalViewPr>
  <p:slideViewPr>
    <p:cSldViewPr snapToGrid="0">
      <p:cViewPr varScale="1">
        <p:scale>
          <a:sx n="98" d="100"/>
          <a:sy n="98" d="100"/>
        </p:scale>
        <p:origin x="200" y="184"/>
      </p:cViewPr>
      <p:guideLst/>
    </p:cSldViewPr>
  </p:slideViewPr>
  <p:notesTextViewPr>
    <p:cViewPr>
      <p:scale>
        <a:sx n="1" d="1"/>
        <a:sy n="1" d="1"/>
      </p:scale>
      <p:origin x="0" y="0"/>
    </p:cViewPr>
  </p:notesTextViewPr>
  <p:sorterViewPr>
    <p:cViewPr>
      <p:scale>
        <a:sx n="100" d="100"/>
        <a:sy n="100" d="100"/>
      </p:scale>
      <p:origin x="0" y="-3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20166-486D-4A91-A14D-0F5886A2BE21}" type="datetimeFigureOut">
              <a:rPr lang="en-US" smtClean="0"/>
              <a:t>6/12/23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E2035-59E8-4149-BD1B-827783978824}" type="slidenum">
              <a:rPr lang="en-US" smtClean="0"/>
              <a:t>‹#›</a:t>
            </a:fld>
            <a:endParaRPr lang="en-US"/>
          </a:p>
        </p:txBody>
      </p:sp>
    </p:spTree>
    <p:extLst>
      <p:ext uri="{BB962C8B-B14F-4D97-AF65-F5344CB8AC3E}">
        <p14:creationId xmlns:p14="http://schemas.microsoft.com/office/powerpoint/2010/main" val="138428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3F107E-542C-4F93-8F1B-75D8E47B02A2}"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2882341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F107E-542C-4F93-8F1B-75D8E47B02A2}"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419586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F107E-542C-4F93-8F1B-75D8E47B02A2}"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9952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3F107E-542C-4F93-8F1B-75D8E47B02A2}"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66055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3F107E-542C-4F93-8F1B-75D8E47B02A2}"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5546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3F107E-542C-4F93-8F1B-75D8E47B02A2}"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148190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3F107E-542C-4F93-8F1B-75D8E47B02A2}" type="datetimeFigureOut">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71176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3F107E-542C-4F93-8F1B-75D8E47B02A2}" type="datetimeFigureOut">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30152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3F107E-542C-4F93-8F1B-75D8E47B02A2}" type="datetimeFigureOut">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183211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3F107E-542C-4F93-8F1B-75D8E47B02A2}"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2958514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3F107E-542C-4F93-8F1B-75D8E47B02A2}"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EF412-7A27-464D-A465-13275E072503}" type="slidenum">
              <a:rPr lang="en-US" smtClean="0"/>
              <a:t>‹#›</a:t>
            </a:fld>
            <a:endParaRPr lang="en-US"/>
          </a:p>
        </p:txBody>
      </p:sp>
    </p:spTree>
    <p:extLst>
      <p:ext uri="{BB962C8B-B14F-4D97-AF65-F5344CB8AC3E}">
        <p14:creationId xmlns:p14="http://schemas.microsoft.com/office/powerpoint/2010/main" val="321150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F107E-542C-4F93-8F1B-75D8E47B02A2}" type="datetimeFigureOut">
              <a:rPr lang="en-US" smtClean="0"/>
              <a:t>6/12/23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EF412-7A27-464D-A465-13275E072503}" type="slidenum">
              <a:rPr lang="en-US" smtClean="0"/>
              <a:t>‹#›</a:t>
            </a:fld>
            <a:endParaRPr lang="en-US"/>
          </a:p>
        </p:txBody>
      </p:sp>
    </p:spTree>
    <p:extLst>
      <p:ext uri="{BB962C8B-B14F-4D97-AF65-F5344CB8AC3E}">
        <p14:creationId xmlns:p14="http://schemas.microsoft.com/office/powerpoint/2010/main" val="829420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109" y="523366"/>
            <a:ext cx="8878298" cy="5826680"/>
          </a:xfrm>
          <a:prstGeom prst="rect">
            <a:avLst/>
          </a:prstGeom>
        </p:spPr>
      </p:pic>
    </p:spTree>
    <p:extLst>
      <p:ext uri="{BB962C8B-B14F-4D97-AF65-F5344CB8AC3E}">
        <p14:creationId xmlns:p14="http://schemas.microsoft.com/office/powerpoint/2010/main" val="51060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692835" y="967675"/>
            <a:ext cx="10806330" cy="2800767"/>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La adoración litúrgica consiste en </a:t>
            </a:r>
            <a:r>
              <a:rPr lang="es-ES" sz="4400" dirty="0">
                <a:solidFill>
                  <a:srgbClr val="018443"/>
                </a:solidFill>
                <a:latin typeface="Berlin Sans FB Demi" panose="020E0802020502020306" pitchFamily="34" charset="0"/>
              </a:rPr>
              <a:t>“el Propio”</a:t>
            </a:r>
            <a:r>
              <a:rPr lang="es-ES" sz="4400" dirty="0">
                <a:solidFill>
                  <a:srgbClr val="5F3913"/>
                </a:solidFill>
                <a:latin typeface="Berlin Sans FB Demi" panose="020E0802020502020306" pitchFamily="34" charset="0"/>
              </a:rPr>
              <a:t> y </a:t>
            </a:r>
            <a:r>
              <a:rPr lang="es-ES" sz="4400" dirty="0">
                <a:solidFill>
                  <a:srgbClr val="018443"/>
                </a:solidFill>
                <a:latin typeface="Berlin Sans FB Demi" panose="020E0802020502020306" pitchFamily="34" charset="0"/>
              </a:rPr>
              <a:t>“el Ordinario”</a:t>
            </a:r>
            <a:r>
              <a:rPr lang="es-ES" sz="4400" dirty="0">
                <a:solidFill>
                  <a:srgbClr val="5F3913"/>
                </a:solidFill>
                <a:latin typeface="Berlin Sans FB Demi" panose="020E0802020502020306" pitchFamily="34" charset="0"/>
              </a:rPr>
              <a:t>. ¿Cómo se definen esas palabras y qué componentes de la adoración se encuentran en cada una? </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23606" y="4253422"/>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16</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27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829064" y="369518"/>
            <a:ext cx="10583473" cy="1569660"/>
          </a:xfrm>
          <a:prstGeom prst="rect">
            <a:avLst/>
          </a:prstGeom>
          <a:noFill/>
        </p:spPr>
        <p:txBody>
          <a:bodyPr wrap="square" rtlCol="0">
            <a:spAutoFit/>
          </a:bodyPr>
          <a:lstStyle/>
          <a:p>
            <a:pPr algn="ctr"/>
            <a:r>
              <a:rPr lang="es-ES" sz="3200" dirty="0">
                <a:solidFill>
                  <a:srgbClr val="5F3913"/>
                </a:solidFill>
                <a:latin typeface="Berlin Sans FB Demi" panose="020E0802020502020306" pitchFamily="34" charset="0"/>
              </a:rPr>
              <a:t>La adoración litúrgica consiste en “el Propio” y “el Ordinario”. ¿Cómo se definen esas palabras y qué componentes de la adoración se encuentran en cada una? </a:t>
            </a:r>
            <a:endParaRPr lang="en-US" sz="3200" dirty="0">
              <a:solidFill>
                <a:srgbClr val="5F3913"/>
              </a:solidFill>
              <a:latin typeface="Berlin Sans FB Demi" panose="020E0802020502020306" pitchFamily="34" charset="0"/>
            </a:endParaRPr>
          </a:p>
        </p:txBody>
      </p:sp>
      <p:sp>
        <p:nvSpPr>
          <p:cNvPr id="4" name="TextBox 3"/>
          <p:cNvSpPr txBox="1"/>
          <p:nvPr/>
        </p:nvSpPr>
        <p:spPr>
          <a:xfrm>
            <a:off x="908927" y="2183784"/>
            <a:ext cx="10423749" cy="3539430"/>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El Ordinario: </a:t>
            </a:r>
            <a:r>
              <a:rPr lang="es-ES" sz="3200" dirty="0">
                <a:solidFill>
                  <a:srgbClr val="018443"/>
                </a:solidFill>
                <a:latin typeface="Berlin Sans FB" panose="020E0602020502020306" pitchFamily="34" charset="0"/>
              </a:rPr>
              <a:t>Lo elementos de adoración que se repiten la mayoría de los domingos. Estos elementos repetidos expresan las verdades principales del cristianismo. </a:t>
            </a:r>
          </a:p>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El Propio: </a:t>
            </a:r>
            <a:r>
              <a:rPr lang="es-ES" sz="3200" dirty="0">
                <a:solidFill>
                  <a:srgbClr val="018443"/>
                </a:solidFill>
                <a:latin typeface="Berlin Sans FB" panose="020E0602020502020306" pitchFamily="34" charset="0"/>
              </a:rPr>
              <a:t>Los himnos, salmos y oraciones, y lecciones que apoyan el énfasis de las lecturas del evangelio para un domingo en particular. Estos elementos cambian cada semana con los temas cambiantes de cada servicio.</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17</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6508" y="1006720"/>
            <a:ext cx="10364114"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Resumamos  5-10 minutos</a:t>
            </a:r>
            <a:endParaRPr lang="en-US" sz="4400" dirty="0">
              <a:solidFill>
                <a:srgbClr val="018443"/>
              </a:solidFill>
              <a:latin typeface="Berlin Sans FB Demi" panose="020E0802020502020306" pitchFamily="34" charset="0"/>
            </a:endParaRPr>
          </a:p>
        </p:txBody>
      </p:sp>
      <p:pic>
        <p:nvPicPr>
          <p:cNvPr id="18434" name="Picture 2" descr="Image result for professor teaching cartoo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23" y="1776161"/>
            <a:ext cx="6250484" cy="4164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459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858144" y="329546"/>
            <a:ext cx="10364114" cy="769441"/>
          </a:xfrm>
          <a:prstGeom prst="rect">
            <a:avLst/>
          </a:prstGeom>
          <a:noFill/>
        </p:spPr>
        <p:txBody>
          <a:bodyPr wrap="square" rtlCol="0">
            <a:spAutoFit/>
          </a:bodyPr>
          <a:lstStyle/>
          <a:p>
            <a:pPr algn="ctr"/>
            <a:r>
              <a:rPr lang="es-ES" sz="4400" dirty="0">
                <a:solidFill>
                  <a:srgbClr val="018443"/>
                </a:solidFill>
                <a:latin typeface="Berlin Sans FB Demi" panose="020E0802020502020306" pitchFamily="34" charset="0"/>
              </a:rPr>
              <a:t>¿Qué es Liturgia?</a:t>
            </a:r>
            <a:endParaRPr lang="en-US" sz="4400" dirty="0">
              <a:solidFill>
                <a:srgbClr val="018443"/>
              </a:solidFill>
              <a:latin typeface="Berlin Sans FB Demi" panose="020E0802020502020306" pitchFamily="34" charset="0"/>
            </a:endParaRPr>
          </a:p>
        </p:txBody>
      </p:sp>
      <p:sp>
        <p:nvSpPr>
          <p:cNvPr id="8" name="TextBox 7"/>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21</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pic>
        <p:nvPicPr>
          <p:cNvPr id="3" name="Picture 2" descr="Image result for litur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059" y="1806963"/>
            <a:ext cx="5048013" cy="3826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03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8" name="TextBox 7"/>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21</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67003" y="1182249"/>
            <a:ext cx="2518412" cy="707886"/>
          </a:xfrm>
          <a:prstGeom prst="rect">
            <a:avLst/>
          </a:prstGeom>
          <a:noFill/>
        </p:spPr>
        <p:txBody>
          <a:bodyPr wrap="square" rtlCol="0">
            <a:spAutoFit/>
          </a:bodyPr>
          <a:lstStyle/>
          <a:p>
            <a:pPr algn="ctr"/>
            <a:r>
              <a:rPr lang="es-CO" sz="4000" dirty="0">
                <a:latin typeface="Berlin Sans FB Demi" panose="020E0802020502020306" pitchFamily="34" charset="0"/>
              </a:rPr>
              <a:t>Ordinario</a:t>
            </a:r>
            <a:endParaRPr lang="en-US" sz="4000" dirty="0">
              <a:latin typeface="Berlin Sans FB Demi" panose="020E0802020502020306" pitchFamily="34" charset="0"/>
            </a:endParaRPr>
          </a:p>
        </p:txBody>
      </p:sp>
      <p:sp>
        <p:nvSpPr>
          <p:cNvPr id="10" name="TextBox 9"/>
          <p:cNvSpPr txBox="1"/>
          <p:nvPr/>
        </p:nvSpPr>
        <p:spPr>
          <a:xfrm>
            <a:off x="7862717" y="1182249"/>
            <a:ext cx="2518412" cy="707886"/>
          </a:xfrm>
          <a:prstGeom prst="rect">
            <a:avLst/>
          </a:prstGeom>
          <a:noFill/>
        </p:spPr>
        <p:txBody>
          <a:bodyPr wrap="square" rtlCol="0">
            <a:spAutoFit/>
          </a:bodyPr>
          <a:lstStyle/>
          <a:p>
            <a:pPr algn="ctr"/>
            <a:r>
              <a:rPr lang="es-CO" sz="4000" dirty="0">
                <a:latin typeface="Berlin Sans FB Demi" panose="020E0802020502020306" pitchFamily="34" charset="0"/>
              </a:rPr>
              <a:t>Propio</a:t>
            </a:r>
            <a:endParaRPr lang="en-US" sz="4000" dirty="0">
              <a:latin typeface="Berlin Sans FB Demi" panose="020E0802020502020306" pitchFamily="34" charset="0"/>
            </a:endParaRPr>
          </a:p>
        </p:txBody>
      </p:sp>
    </p:spTree>
    <p:extLst>
      <p:ext uri="{BB962C8B-B14F-4D97-AF65-F5344CB8AC3E}">
        <p14:creationId xmlns:p14="http://schemas.microsoft.com/office/powerpoint/2010/main" val="3149113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858144" y="310964"/>
            <a:ext cx="10364114" cy="1323439"/>
          </a:xfrm>
          <a:prstGeom prst="rect">
            <a:avLst/>
          </a:prstGeom>
          <a:noFill/>
        </p:spPr>
        <p:txBody>
          <a:bodyPr wrap="square" rtlCol="0">
            <a:spAutoFit/>
          </a:bodyPr>
          <a:lstStyle/>
          <a:p>
            <a:r>
              <a:rPr lang="es-ES" sz="4000" dirty="0">
                <a:solidFill>
                  <a:srgbClr val="018443"/>
                </a:solidFill>
                <a:latin typeface="Berlin Sans FB Demi" panose="020E0802020502020306" pitchFamily="34" charset="0"/>
              </a:rPr>
              <a:t>El Año Eclesiástico – Siguiendo el ministerio y la misión de Jesús:</a:t>
            </a:r>
            <a:endParaRPr lang="en-US" sz="4000" dirty="0">
              <a:solidFill>
                <a:srgbClr val="018443"/>
              </a:solidFill>
              <a:latin typeface="Berlin Sans FB Demi" panose="020E0802020502020306" pitchFamily="34" charset="0"/>
            </a:endParaRPr>
          </a:p>
        </p:txBody>
      </p:sp>
      <p:sp>
        <p:nvSpPr>
          <p:cNvPr id="8" name="TextBox 7"/>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22</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93086" y="1372457"/>
            <a:ext cx="4719302" cy="4524315"/>
          </a:xfrm>
          <a:prstGeom prst="rect">
            <a:avLst/>
          </a:prstGeom>
          <a:noFill/>
        </p:spPr>
        <p:txBody>
          <a:bodyPr wrap="square" rtlCol="0">
            <a:spAutoFit/>
          </a:bodyPr>
          <a:lstStyle/>
          <a:p>
            <a:r>
              <a:rPr lang="es-CO" sz="3600" dirty="0">
                <a:latin typeface="Berlin Sans FB Demi" panose="020E0802020502020306" pitchFamily="34" charset="0"/>
              </a:rPr>
              <a:t>Adviento</a:t>
            </a:r>
          </a:p>
          <a:p>
            <a:r>
              <a:rPr lang="es-CO" sz="3600" dirty="0">
                <a:latin typeface="Berlin Sans FB Demi" panose="020E0802020502020306" pitchFamily="34" charset="0"/>
              </a:rPr>
              <a:t>Navidad</a:t>
            </a:r>
          </a:p>
          <a:p>
            <a:r>
              <a:rPr lang="es-CO" sz="3600" dirty="0">
                <a:latin typeface="Berlin Sans FB Demi" panose="020E0802020502020306" pitchFamily="34" charset="0"/>
              </a:rPr>
              <a:t>Epifanía</a:t>
            </a:r>
          </a:p>
          <a:p>
            <a:r>
              <a:rPr lang="es-CO" sz="3600" dirty="0">
                <a:latin typeface="Berlin Sans FB Demi" panose="020E0802020502020306" pitchFamily="34" charset="0"/>
              </a:rPr>
              <a:t>Cuaresma</a:t>
            </a:r>
          </a:p>
          <a:p>
            <a:r>
              <a:rPr lang="es-CO" sz="3600" dirty="0">
                <a:latin typeface="Berlin Sans FB Demi" panose="020E0802020502020306" pitchFamily="34" charset="0"/>
              </a:rPr>
              <a:t>Semana Santa</a:t>
            </a:r>
          </a:p>
          <a:p>
            <a:r>
              <a:rPr lang="es-CO" sz="3600" dirty="0">
                <a:latin typeface="Berlin Sans FB Demi" panose="020E0802020502020306" pitchFamily="34" charset="0"/>
              </a:rPr>
              <a:t>Pascua</a:t>
            </a:r>
          </a:p>
          <a:p>
            <a:r>
              <a:rPr lang="es-CO" sz="3600" dirty="0" err="1">
                <a:latin typeface="Berlin Sans FB Demi" panose="020E0802020502020306" pitchFamily="34" charset="0"/>
              </a:rPr>
              <a:t>Ascención</a:t>
            </a:r>
            <a:endParaRPr lang="es-CO" sz="3600" dirty="0">
              <a:latin typeface="Berlin Sans FB Demi" panose="020E0802020502020306" pitchFamily="34" charset="0"/>
            </a:endParaRPr>
          </a:p>
          <a:p>
            <a:r>
              <a:rPr lang="es-CO" sz="3600" dirty="0">
                <a:latin typeface="Berlin Sans FB Demi" panose="020E0802020502020306" pitchFamily="34" charset="0"/>
              </a:rPr>
              <a:t>Pentecostés</a:t>
            </a:r>
            <a:endParaRPr lang="en-US" sz="3600" dirty="0">
              <a:latin typeface="Berlin Sans FB Demi" panose="020E0802020502020306" pitchFamily="34" charset="0"/>
            </a:endParaRPr>
          </a:p>
        </p:txBody>
      </p:sp>
      <p:pic>
        <p:nvPicPr>
          <p:cNvPr id="4098" name="Picture 2" descr="Image result for el año eclesias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360" y="1722852"/>
            <a:ext cx="3752530"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453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6513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23</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86508" y="483334"/>
            <a:ext cx="10364114"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Los tres componentes principales de la adoración</a:t>
            </a:r>
            <a:endParaRPr lang="en-US" sz="4400" dirty="0">
              <a:solidFill>
                <a:srgbClr val="5F3913"/>
              </a:solidFill>
              <a:latin typeface="Berlin Sans FB Demi" panose="020E0802020502020306" pitchFamily="34" charset="0"/>
            </a:endParaRPr>
          </a:p>
        </p:txBody>
      </p:sp>
      <p:sp>
        <p:nvSpPr>
          <p:cNvPr id="4" name="TextBox 3"/>
          <p:cNvSpPr txBox="1"/>
          <p:nvPr/>
        </p:nvSpPr>
        <p:spPr>
          <a:xfrm>
            <a:off x="1156447" y="2551948"/>
            <a:ext cx="10703859" cy="2554545"/>
          </a:xfrm>
          <a:prstGeom prst="rect">
            <a:avLst/>
          </a:prstGeom>
          <a:noFill/>
        </p:spPr>
        <p:txBody>
          <a:bodyPr wrap="square" rtlCol="0">
            <a:spAutoFit/>
          </a:bodyPr>
          <a:lstStyle/>
          <a:p>
            <a:pPr marL="457200" indent="-457200">
              <a:buFont typeface="Arial" panose="020B0604020202020204" pitchFamily="34" charset="0"/>
              <a:buChar char="•"/>
            </a:pPr>
            <a:r>
              <a:rPr lang="es-ES" sz="4000" dirty="0">
                <a:solidFill>
                  <a:srgbClr val="018443"/>
                </a:solidFill>
                <a:latin typeface="Berlin Sans FB" panose="020E0602020502020306" pitchFamily="34" charset="0"/>
              </a:rPr>
              <a:t>Un orden de adoración basado en ciertos elementos de los ritos cristianos históricos.</a:t>
            </a:r>
          </a:p>
          <a:p>
            <a:pPr marL="457200" indent="-457200">
              <a:buFont typeface="Arial" panose="020B0604020202020204" pitchFamily="34" charset="0"/>
              <a:buChar char="•"/>
            </a:pPr>
            <a:r>
              <a:rPr lang="es-ES" sz="4000" dirty="0">
                <a:solidFill>
                  <a:srgbClr val="5F3913"/>
                </a:solidFill>
                <a:latin typeface="Berlin Sans FB" panose="020E0602020502020306" pitchFamily="34" charset="0"/>
              </a:rPr>
              <a:t>El uso de un calendario anual de la Iglesia.</a:t>
            </a:r>
          </a:p>
          <a:p>
            <a:pPr marL="457200" indent="-457200">
              <a:buFont typeface="Arial" panose="020B0604020202020204" pitchFamily="34" charset="0"/>
              <a:buChar char="•"/>
            </a:pPr>
            <a:r>
              <a:rPr lang="es-ES" sz="4000" dirty="0">
                <a:solidFill>
                  <a:srgbClr val="018443"/>
                </a:solidFill>
                <a:latin typeface="Berlin Sans FB" panose="020E0602020502020306" pitchFamily="34" charset="0"/>
              </a:rPr>
              <a:t>La administración de los sacramentos.</a:t>
            </a:r>
          </a:p>
        </p:txBody>
      </p:sp>
    </p:spTree>
    <p:extLst>
      <p:ext uri="{BB962C8B-B14F-4D97-AF65-F5344CB8AC3E}">
        <p14:creationId xmlns:p14="http://schemas.microsoft.com/office/powerpoint/2010/main" val="115567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5014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24</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75936"/>
            <a:ext cx="10364114" cy="769441"/>
          </a:xfrm>
          <a:prstGeom prst="rect">
            <a:avLst/>
          </a:prstGeom>
          <a:noFill/>
        </p:spPr>
        <p:txBody>
          <a:bodyPr wrap="square" rtlCol="0">
            <a:spAutoFit/>
          </a:bodyPr>
          <a:lstStyle/>
          <a:p>
            <a:pPr algn="ctr"/>
            <a:r>
              <a:rPr lang="es-ES" sz="4400" dirty="0" err="1">
                <a:solidFill>
                  <a:srgbClr val="5F3913"/>
                </a:solidFill>
                <a:latin typeface="Berlin Sans FB Demi" panose="020E0802020502020306" pitchFamily="34" charset="0"/>
              </a:rPr>
              <a:t>Profundizemos</a:t>
            </a:r>
            <a:endParaRPr lang="en-US" sz="4400" dirty="0">
              <a:solidFill>
                <a:srgbClr val="5F3913"/>
              </a:solidFill>
              <a:latin typeface="Berlin Sans FB Demi" panose="020E0802020502020306" pitchFamily="34" charset="0"/>
            </a:endParaRPr>
          </a:p>
        </p:txBody>
      </p:sp>
      <p:pic>
        <p:nvPicPr>
          <p:cNvPr id="15362" name="Picture 2" descr="Image result for cartoon man diving&qu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734"/>
          <a:stretch/>
        </p:blipFill>
        <p:spPr bwMode="auto">
          <a:xfrm>
            <a:off x="1393360" y="2114315"/>
            <a:ext cx="3090545" cy="34368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794728" y="4843298"/>
            <a:ext cx="3586401" cy="707886"/>
          </a:xfrm>
          <a:prstGeom prst="rect">
            <a:avLst/>
          </a:prstGeom>
          <a:noFill/>
        </p:spPr>
        <p:txBody>
          <a:bodyPr wrap="square" rtlCol="0">
            <a:spAutoFit/>
          </a:bodyPr>
          <a:lstStyle/>
          <a:p>
            <a:pPr algn="ctr"/>
            <a:r>
              <a:rPr lang="es-CO" sz="4000" dirty="0">
                <a:solidFill>
                  <a:srgbClr val="018443"/>
                </a:solidFill>
                <a:latin typeface="Berlin Sans FB Demi" panose="020E0802020502020306" pitchFamily="34" charset="0"/>
              </a:rPr>
              <a:t>15 - 20 Minutos</a:t>
            </a:r>
            <a:endParaRPr lang="en-US" sz="4000" dirty="0">
              <a:solidFill>
                <a:srgbClr val="018443"/>
              </a:solidFill>
              <a:latin typeface="Berlin Sans FB Demi" panose="020E0802020502020306" pitchFamily="34" charset="0"/>
            </a:endParaRPr>
          </a:p>
        </p:txBody>
      </p:sp>
      <p:pic>
        <p:nvPicPr>
          <p:cNvPr id="15364" name="Picture 4" descr="Image result for clock&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462" y="2200216"/>
            <a:ext cx="2525611" cy="2525611"/>
          </a:xfrm>
          <a:prstGeom prst="rect">
            <a:avLst/>
          </a:prstGeom>
          <a:noFill/>
          <a:extLst>
            <a:ext uri="{909E8E84-426E-40DD-AFC4-6F175D3DCCD1}">
              <a14:hiddenFill xmlns:a14="http://schemas.microsoft.com/office/drawing/2010/main">
                <a:solidFill>
                  <a:srgbClr val="FFFFFF"/>
                </a:solidFill>
              </a14:hiddenFill>
            </a:ext>
          </a:extLst>
        </p:spPr>
      </p:pic>
      <p:sp>
        <p:nvSpPr>
          <p:cNvPr id="2" name="Down Arrow 1"/>
          <p:cNvSpPr/>
          <p:nvPr/>
        </p:nvSpPr>
        <p:spPr>
          <a:xfrm rot="18251760">
            <a:off x="8675646" y="3222288"/>
            <a:ext cx="289932" cy="748021"/>
          </a:xfrm>
          <a:prstGeom prst="downArrow">
            <a:avLst/>
          </a:prstGeom>
          <a:solidFill>
            <a:srgbClr val="0184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6603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5215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25</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129" y="1260068"/>
            <a:ext cx="10963742" cy="4154984"/>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#1 - </a:t>
            </a:r>
            <a:r>
              <a:rPr lang="es-ES" sz="4400" dirty="0">
                <a:solidFill>
                  <a:srgbClr val="018443"/>
                </a:solidFill>
                <a:latin typeface="Berlin Sans FB Demi" panose="020E0802020502020306" pitchFamily="34" charset="0"/>
              </a:rPr>
              <a:t>En la adoración litúrgica, las lecturas o lecciones (Antiguo Testamento, Epístola, Evangelio) para cada domingo ya están seleccionadas en lo que se llama una </a:t>
            </a:r>
            <a:r>
              <a:rPr lang="es-ES" sz="4400" dirty="0" err="1">
                <a:solidFill>
                  <a:srgbClr val="018443"/>
                </a:solidFill>
                <a:latin typeface="Berlin Sans FB Demi" panose="020E0802020502020306" pitchFamily="34" charset="0"/>
              </a:rPr>
              <a:t>perícope</a:t>
            </a:r>
            <a:r>
              <a:rPr lang="es-ES" sz="4400" dirty="0">
                <a:solidFill>
                  <a:srgbClr val="018443"/>
                </a:solidFill>
                <a:latin typeface="Berlin Sans FB Demi" panose="020E0802020502020306" pitchFamily="34" charset="0"/>
              </a:rPr>
              <a:t> que sigue un ciclo de tres años. ¿Hay valor al usar la </a:t>
            </a:r>
            <a:r>
              <a:rPr lang="es-ES" sz="4400" dirty="0" err="1">
                <a:solidFill>
                  <a:srgbClr val="018443"/>
                </a:solidFill>
                <a:latin typeface="Berlin Sans FB Demi" panose="020E0802020502020306" pitchFamily="34" charset="0"/>
              </a:rPr>
              <a:t>perícope</a:t>
            </a:r>
            <a:r>
              <a:rPr lang="es-ES" sz="4400" dirty="0">
                <a:solidFill>
                  <a:srgbClr val="018443"/>
                </a:solidFill>
                <a:latin typeface="Berlin Sans FB Demi" panose="020E0802020502020306" pitchFamily="34" charset="0"/>
              </a:rPr>
              <a:t>?</a:t>
            </a:r>
            <a:endParaRPr lang="en-US" sz="4400" dirty="0">
              <a:solidFill>
                <a:srgbClr val="018443"/>
              </a:solidFill>
              <a:latin typeface="Berlin Sans FB Demi" panose="020E0802020502020306" pitchFamily="34" charset="0"/>
            </a:endParaRPr>
          </a:p>
        </p:txBody>
      </p:sp>
    </p:spTree>
    <p:extLst>
      <p:ext uri="{BB962C8B-B14F-4D97-AF65-F5344CB8AC3E}">
        <p14:creationId xmlns:p14="http://schemas.microsoft.com/office/powerpoint/2010/main" val="2138184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5215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26</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0568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2" name="TextBox 1"/>
          <p:cNvSpPr txBox="1"/>
          <p:nvPr/>
        </p:nvSpPr>
        <p:spPr>
          <a:xfrm>
            <a:off x="988138" y="1338677"/>
            <a:ext cx="10571856" cy="4524315"/>
          </a:xfrm>
          <a:prstGeom prst="rect">
            <a:avLst/>
          </a:prstGeom>
          <a:noFill/>
        </p:spPr>
        <p:txBody>
          <a:bodyPr wrap="square" rtlCol="0">
            <a:spAutoFit/>
          </a:bodyPr>
          <a:lstStyle/>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Un beneficio es que las lecturas en la </a:t>
            </a:r>
            <a:r>
              <a:rPr lang="es-ES" sz="3200" dirty="0" err="1">
                <a:solidFill>
                  <a:srgbClr val="018443"/>
                </a:solidFill>
                <a:latin typeface="Berlin Sans FB" panose="020E0602020502020306" pitchFamily="34" charset="0"/>
              </a:rPr>
              <a:t>perícope</a:t>
            </a:r>
            <a:r>
              <a:rPr lang="es-ES" sz="3200" dirty="0">
                <a:solidFill>
                  <a:srgbClr val="018443"/>
                </a:solidFill>
                <a:latin typeface="Berlin Sans FB" panose="020E0602020502020306" pitchFamily="34" charset="0"/>
              </a:rPr>
              <a:t> han sido cuidadosamente seleccionadas para asegurar que todos los aspectos de las enseñanzas y eventos en la Biblia están contemplados.</a:t>
            </a:r>
            <a:endParaRPr lang="en-US" sz="3200" dirty="0">
              <a:solidFill>
                <a:srgbClr val="018443"/>
              </a:solidFill>
              <a:latin typeface="Berlin Sans FB" panose="020E0602020502020306" pitchFamily="34" charset="0"/>
            </a:endParaRPr>
          </a:p>
          <a:p>
            <a:pPr marL="457200" indent="-457200">
              <a:buFont typeface="Arial" panose="020B0604020202020204" pitchFamily="34" charset="0"/>
              <a:buChar char="•"/>
            </a:pPr>
            <a:r>
              <a:rPr lang="es-ES" sz="3200" dirty="0">
                <a:solidFill>
                  <a:srgbClr val="5F3913"/>
                </a:solidFill>
                <a:latin typeface="Berlin Sans FB" panose="020E0602020502020306" pitchFamily="34" charset="0"/>
              </a:rPr>
              <a:t>Un beneficio adicional es que las lecturas reflejan las estaciones del Año Eclesiástico.</a:t>
            </a:r>
            <a:endParaRPr lang="en-US" sz="3200" dirty="0">
              <a:solidFill>
                <a:srgbClr val="5F3913"/>
              </a:solidFill>
              <a:latin typeface="Berlin Sans FB" panose="020E0602020502020306" pitchFamily="34" charset="0"/>
            </a:endParaRPr>
          </a:p>
          <a:p>
            <a:pPr marL="457200" indent="-457200">
              <a:buFont typeface="Arial" panose="020B0604020202020204" pitchFamily="34" charset="0"/>
              <a:buChar char="•"/>
            </a:pPr>
            <a:r>
              <a:rPr lang="es-ES" sz="3200" dirty="0">
                <a:solidFill>
                  <a:srgbClr val="018443"/>
                </a:solidFill>
                <a:latin typeface="Berlin Sans FB" panose="020E0602020502020306" pitchFamily="34" charset="0"/>
              </a:rPr>
              <a:t>Sin embargo, puede haber ocasiones en que el servicio aborde un problema muy específico. Entonces, es mejor elegir lecturas apropiadas que no estén en la </a:t>
            </a:r>
            <a:r>
              <a:rPr lang="es-ES" sz="3200" dirty="0" err="1">
                <a:solidFill>
                  <a:srgbClr val="018443"/>
                </a:solidFill>
                <a:latin typeface="Berlin Sans FB" panose="020E0602020502020306" pitchFamily="34" charset="0"/>
              </a:rPr>
              <a:t>perícope</a:t>
            </a:r>
            <a:r>
              <a:rPr lang="es-ES" sz="3200" dirty="0">
                <a:solidFill>
                  <a:srgbClr val="018443"/>
                </a:solidFill>
                <a:latin typeface="Berlin Sans FB" panose="020E0602020502020306" pitchFamily="34" charset="0"/>
              </a:rPr>
              <a:t>.</a:t>
            </a:r>
            <a:endParaRPr lang="en-US" sz="3200" dirty="0">
              <a:solidFill>
                <a:srgbClr val="018443"/>
              </a:solidFill>
              <a:latin typeface="Berlin Sans FB" panose="020E0602020502020306" pitchFamily="34" charset="0"/>
            </a:endParaRPr>
          </a:p>
        </p:txBody>
      </p:sp>
    </p:spTree>
    <p:extLst>
      <p:ext uri="{BB962C8B-B14F-4D97-AF65-F5344CB8AC3E}">
        <p14:creationId xmlns:p14="http://schemas.microsoft.com/office/powerpoint/2010/main" val="38846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63564"/>
            <a:ext cx="12192000" cy="769441"/>
          </a:xfrm>
          <a:prstGeom prst="rect">
            <a:avLst/>
          </a:prstGeom>
          <a:noFill/>
        </p:spPr>
        <p:txBody>
          <a:bodyPr wrap="square" rtlCol="0">
            <a:spAutoFit/>
          </a:bodyPr>
          <a:lstStyle/>
          <a:p>
            <a:pPr algn="ctr"/>
            <a:r>
              <a:rPr lang="es-CO" sz="4400" dirty="0">
                <a:solidFill>
                  <a:srgbClr val="018443"/>
                </a:solidFill>
                <a:latin typeface="Berlin Sans FB Demi" panose="020E0802020502020306" pitchFamily="34" charset="0"/>
              </a:rPr>
              <a:t>Adoremos al Señor II </a:t>
            </a:r>
            <a:r>
              <a:rPr lang="en-US" sz="4400" dirty="0">
                <a:solidFill>
                  <a:srgbClr val="018443"/>
                </a:solidFill>
                <a:latin typeface="Berlin Sans FB Demi" panose="020E0802020502020306" pitchFamily="34" charset="0"/>
              </a:rPr>
              <a:t>– 4</a:t>
            </a:r>
            <a:endParaRPr lang="es-CO" sz="4400" dirty="0">
              <a:solidFill>
                <a:srgbClr val="018443"/>
              </a:solidFill>
              <a:latin typeface="Berlin Sans FB Demi" panose="020E0802020502020306" pitchFamily="34" charset="0"/>
            </a:endParaRPr>
          </a:p>
        </p:txBody>
      </p:sp>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13" name="TextBox 1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a:t>
            </a:r>
          </a:p>
        </p:txBody>
      </p:sp>
      <p:cxnSp>
        <p:nvCxnSpPr>
          <p:cNvPr id="14" name="Straight Connector 13"/>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25205" y="3615411"/>
            <a:ext cx="8141590" cy="707886"/>
          </a:xfrm>
          <a:prstGeom prst="rect">
            <a:avLst/>
          </a:prstGeom>
          <a:solidFill>
            <a:srgbClr val="E6E6E6"/>
          </a:solidFill>
        </p:spPr>
        <p:txBody>
          <a:bodyPr wrap="square" rtlCol="0">
            <a:spAutoFit/>
          </a:bodyPr>
          <a:lstStyle/>
          <a:p>
            <a:pPr algn="ctr"/>
            <a:r>
              <a:rPr lang="es-ES" sz="4000" dirty="0">
                <a:solidFill>
                  <a:srgbClr val="5F3913"/>
                </a:solidFill>
                <a:effectLst/>
                <a:latin typeface="Berlin Sans FB" panose="020E0602020502020306" pitchFamily="34" charset="77"/>
                <a:ea typeface="SimSun" panose="02010600030101010101" pitchFamily="2" charset="-122"/>
              </a:rPr>
              <a:t>¿Liturgia</a:t>
            </a:r>
            <a:r>
              <a:rPr lang="es-PY" sz="4000" dirty="0">
                <a:solidFill>
                  <a:srgbClr val="5F3913"/>
                </a:solidFill>
                <a:effectLst/>
                <a:latin typeface="Berlin Sans FB" panose="020E0602020502020306" pitchFamily="34" charset="77"/>
                <a:ea typeface="SimSun" panose="02010600030101010101" pitchFamily="2" charset="-122"/>
              </a:rPr>
              <a:t>?  </a:t>
            </a:r>
            <a:r>
              <a:rPr lang="es-ES" sz="4000" dirty="0">
                <a:solidFill>
                  <a:srgbClr val="5F3913"/>
                </a:solidFill>
                <a:effectLst/>
                <a:latin typeface="Berlin Sans FB" panose="020E0602020502020306" pitchFamily="34" charset="77"/>
                <a:ea typeface="SimSun" panose="02010600030101010101" pitchFamily="2" charset="-122"/>
              </a:rPr>
              <a:t>No se asusten </a:t>
            </a:r>
            <a:endParaRPr lang="en-US" sz="4000" dirty="0">
              <a:solidFill>
                <a:srgbClr val="5F3913"/>
              </a:solidFill>
              <a:latin typeface="Berlin Sans FB" panose="020E0602020502020306" pitchFamily="34" charset="77"/>
            </a:endParaRPr>
          </a:p>
        </p:txBody>
      </p:sp>
    </p:spTree>
    <p:extLst>
      <p:ext uri="{BB962C8B-B14F-4D97-AF65-F5344CB8AC3E}">
        <p14:creationId xmlns:p14="http://schemas.microsoft.com/office/powerpoint/2010/main" val="3062363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858144" y="310964"/>
            <a:ext cx="10364114" cy="1754326"/>
          </a:xfrm>
          <a:prstGeom prst="rect">
            <a:avLst/>
          </a:prstGeom>
          <a:noFill/>
        </p:spPr>
        <p:txBody>
          <a:bodyPr wrap="square" rtlCol="0">
            <a:spAutoFit/>
          </a:bodyPr>
          <a:lstStyle/>
          <a:p>
            <a:r>
              <a:rPr lang="es-ES" sz="3600" dirty="0">
                <a:solidFill>
                  <a:srgbClr val="5F3913"/>
                </a:solidFill>
                <a:latin typeface="Berlin Sans FB Demi" panose="020E0802020502020306" pitchFamily="34" charset="0"/>
              </a:rPr>
              <a:t>#2</a:t>
            </a:r>
            <a:r>
              <a:rPr lang="es-ES" sz="3600" dirty="0">
                <a:solidFill>
                  <a:srgbClr val="018443"/>
                </a:solidFill>
                <a:latin typeface="Berlin Sans FB Demi" panose="020E0802020502020306" pitchFamily="34" charset="0"/>
              </a:rPr>
              <a:t> - Repase el tema principal para cada estación del Año Eclesiástico que sigue la vida de Cristo (la mitad del Calendario del Año Eclesiástico)</a:t>
            </a:r>
            <a:endParaRPr lang="en-US" sz="3600" dirty="0">
              <a:solidFill>
                <a:srgbClr val="018443"/>
              </a:solidFill>
              <a:latin typeface="Berlin Sans FB Demi" panose="020E0802020502020306" pitchFamily="34" charset="0"/>
            </a:endParaRPr>
          </a:p>
        </p:txBody>
      </p:sp>
      <p:sp>
        <p:nvSpPr>
          <p:cNvPr id="8" name="TextBox 7"/>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27</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93086" y="2264206"/>
            <a:ext cx="4719302" cy="4031873"/>
          </a:xfrm>
          <a:prstGeom prst="rect">
            <a:avLst/>
          </a:prstGeom>
          <a:noFill/>
        </p:spPr>
        <p:txBody>
          <a:bodyPr wrap="square" rtlCol="0">
            <a:spAutoFit/>
          </a:bodyPr>
          <a:lstStyle/>
          <a:p>
            <a:r>
              <a:rPr lang="es-CO" sz="3200" dirty="0">
                <a:latin typeface="Berlin Sans FB Demi" panose="020E0802020502020306" pitchFamily="34" charset="0"/>
              </a:rPr>
              <a:t>Adviento</a:t>
            </a:r>
          </a:p>
          <a:p>
            <a:r>
              <a:rPr lang="es-CO" sz="3200" dirty="0">
                <a:latin typeface="Berlin Sans FB Demi" panose="020E0802020502020306" pitchFamily="34" charset="0"/>
              </a:rPr>
              <a:t>Navidad</a:t>
            </a:r>
          </a:p>
          <a:p>
            <a:r>
              <a:rPr lang="es-CO" sz="3200" dirty="0">
                <a:latin typeface="Berlin Sans FB Demi" panose="020E0802020502020306" pitchFamily="34" charset="0"/>
              </a:rPr>
              <a:t>Epifanía</a:t>
            </a:r>
          </a:p>
          <a:p>
            <a:r>
              <a:rPr lang="es-CO" sz="3200" dirty="0">
                <a:latin typeface="Berlin Sans FB Demi" panose="020E0802020502020306" pitchFamily="34" charset="0"/>
              </a:rPr>
              <a:t>Cuaresma</a:t>
            </a:r>
          </a:p>
          <a:p>
            <a:r>
              <a:rPr lang="es-CO" sz="3200" dirty="0">
                <a:latin typeface="Berlin Sans FB Demi" panose="020E0802020502020306" pitchFamily="34" charset="0"/>
              </a:rPr>
              <a:t>Semana Santa</a:t>
            </a:r>
          </a:p>
          <a:p>
            <a:r>
              <a:rPr lang="es-CO" sz="3200" dirty="0">
                <a:latin typeface="Berlin Sans FB Demi" panose="020E0802020502020306" pitchFamily="34" charset="0"/>
              </a:rPr>
              <a:t>Pascua</a:t>
            </a:r>
          </a:p>
          <a:p>
            <a:r>
              <a:rPr lang="es-CO" sz="3200" dirty="0" err="1">
                <a:latin typeface="Berlin Sans FB Demi" panose="020E0802020502020306" pitchFamily="34" charset="0"/>
              </a:rPr>
              <a:t>Ascención</a:t>
            </a:r>
            <a:endParaRPr lang="es-CO" sz="3200" dirty="0">
              <a:latin typeface="Berlin Sans FB Demi" panose="020E0802020502020306" pitchFamily="34" charset="0"/>
            </a:endParaRPr>
          </a:p>
          <a:p>
            <a:r>
              <a:rPr lang="es-CO" sz="3200" dirty="0">
                <a:latin typeface="Berlin Sans FB Demi" panose="020E0802020502020306" pitchFamily="34" charset="0"/>
              </a:rPr>
              <a:t>Pentecostés</a:t>
            </a:r>
            <a:endParaRPr lang="en-US" sz="3200" dirty="0">
              <a:latin typeface="Berlin Sans FB Demi" panose="020E0802020502020306" pitchFamily="34" charset="0"/>
            </a:endParaRPr>
          </a:p>
        </p:txBody>
      </p:sp>
      <p:pic>
        <p:nvPicPr>
          <p:cNvPr id="4098" name="Picture 2" descr="Image result for el año eclesias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724" y="2290079"/>
            <a:ext cx="3309628" cy="3387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94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215878"/>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065566" y="1169678"/>
            <a:ext cx="10060868" cy="5570756"/>
          </a:xfrm>
          <a:prstGeom prst="rect">
            <a:avLst/>
          </a:prstGeom>
          <a:noFill/>
        </p:spPr>
        <p:txBody>
          <a:bodyPr wrap="square" rtlCol="0">
            <a:spAutoFit/>
          </a:bodyPr>
          <a:lstStyle/>
          <a:p>
            <a:r>
              <a:rPr lang="es-ES" sz="3600" dirty="0">
                <a:solidFill>
                  <a:srgbClr val="5F3913"/>
                </a:solidFill>
                <a:latin typeface="Berlin Sans FB" panose="020E0602020502020306" pitchFamily="34" charset="0"/>
              </a:rPr>
              <a:t>Tiempo de Adviento: </a:t>
            </a:r>
            <a:r>
              <a:rPr lang="es-ES" sz="3600" dirty="0">
                <a:solidFill>
                  <a:srgbClr val="018443"/>
                </a:solidFill>
                <a:latin typeface="Berlin Sans FB" panose="020E0602020502020306" pitchFamily="34" charset="0"/>
              </a:rPr>
              <a:t>Los cuatro domingos antes de Navidad. La palabra Adviento significa venir. Tiempo de arrepentimiento para prepararnos para la primera venida de Jesús (su nacimiento), así como su segunda venida en el Día del Juicio.</a:t>
            </a:r>
          </a:p>
          <a:p>
            <a:endParaRPr lang="en-US" sz="3600" dirty="0">
              <a:solidFill>
                <a:srgbClr val="018443"/>
              </a:solidFill>
              <a:latin typeface="Berlin Sans FB" panose="020E0602020502020306" pitchFamily="34" charset="0"/>
            </a:endParaRPr>
          </a:p>
          <a:p>
            <a:r>
              <a:rPr lang="es-ES" sz="3600" dirty="0">
                <a:solidFill>
                  <a:srgbClr val="5F3913"/>
                </a:solidFill>
                <a:latin typeface="Berlin Sans FB" panose="020E0602020502020306" pitchFamily="34" charset="0"/>
              </a:rPr>
              <a:t>Navidad: </a:t>
            </a:r>
            <a:r>
              <a:rPr lang="es-ES" sz="3600" dirty="0">
                <a:solidFill>
                  <a:srgbClr val="018443"/>
                </a:solidFill>
                <a:latin typeface="Berlin Sans FB" panose="020E0602020502020306" pitchFamily="34" charset="0"/>
              </a:rPr>
              <a:t>El nacimiento de Cristo. El Salvador vino al mundo que tomó carne y sangre para vivir y morir como nuestro sustituto.</a:t>
            </a:r>
            <a:endParaRPr lang="en-US" sz="3600" dirty="0">
              <a:solidFill>
                <a:srgbClr val="018443"/>
              </a:solidFill>
              <a:latin typeface="Berlin Sans FB" panose="020E0602020502020306" pitchFamily="34" charset="0"/>
            </a:endParaRPr>
          </a:p>
          <a:p>
            <a:endParaRPr lang="en-US" sz="3200" dirty="0">
              <a:solidFill>
                <a:srgbClr val="018443"/>
              </a:solidFill>
              <a:latin typeface="Berlin Sans FB" panose="020E0602020502020306" pitchFamily="34" charset="0"/>
            </a:endParaRPr>
          </a:p>
        </p:txBody>
      </p:sp>
    </p:spTree>
    <p:extLst>
      <p:ext uri="{BB962C8B-B14F-4D97-AF65-F5344CB8AC3E}">
        <p14:creationId xmlns:p14="http://schemas.microsoft.com/office/powerpoint/2010/main" val="97365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97338"/>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013538" y="1568729"/>
            <a:ext cx="10521056" cy="4524315"/>
          </a:xfrm>
          <a:prstGeom prst="rect">
            <a:avLst/>
          </a:prstGeom>
          <a:noFill/>
        </p:spPr>
        <p:txBody>
          <a:bodyPr wrap="square" rtlCol="0">
            <a:spAutoFit/>
          </a:bodyPr>
          <a:lstStyle/>
          <a:p>
            <a:r>
              <a:rPr lang="es-ES" sz="3600" dirty="0">
                <a:solidFill>
                  <a:srgbClr val="5F3913"/>
                </a:solidFill>
                <a:latin typeface="Berlin Sans FB" panose="020E0602020502020306" pitchFamily="34" charset="0"/>
              </a:rPr>
              <a:t>Epifanía: </a:t>
            </a:r>
            <a:r>
              <a:rPr lang="es-ES" sz="3600" dirty="0">
                <a:solidFill>
                  <a:srgbClr val="018443"/>
                </a:solidFill>
                <a:latin typeface="Berlin Sans FB" panose="020E0602020502020306" pitchFamily="34" charset="0"/>
              </a:rPr>
              <a:t>La palabra Epifanía significa revelación o manifestación. En esta estación, a través de sus milagros y el testimonio del Padre, Jesús se revela como verdadero Dios y Salvador de judíos y gentiles.</a:t>
            </a:r>
          </a:p>
          <a:p>
            <a:endParaRPr lang="en-US" sz="3600" dirty="0">
              <a:solidFill>
                <a:srgbClr val="018443"/>
              </a:solidFill>
              <a:latin typeface="Berlin Sans FB" panose="020E0602020502020306" pitchFamily="34" charset="0"/>
            </a:endParaRPr>
          </a:p>
          <a:p>
            <a:r>
              <a:rPr lang="es-ES" sz="3600" dirty="0">
                <a:solidFill>
                  <a:srgbClr val="5F3913"/>
                </a:solidFill>
                <a:latin typeface="Berlin Sans FB" panose="020E0602020502020306" pitchFamily="34" charset="0"/>
              </a:rPr>
              <a:t>Cuaresma: </a:t>
            </a:r>
            <a:r>
              <a:rPr lang="es-ES" sz="3600" dirty="0">
                <a:solidFill>
                  <a:srgbClr val="018443"/>
                </a:solidFill>
                <a:latin typeface="Berlin Sans FB" panose="020E0602020502020306" pitchFamily="34" charset="0"/>
              </a:rPr>
              <a:t>Se enfoca en el sufrimiento y la muerte de Jesús como pago por los pecados del mundo. Culmina en Semana Santa.</a:t>
            </a:r>
            <a:endParaRPr lang="en-US" sz="3600" dirty="0">
              <a:solidFill>
                <a:srgbClr val="018443"/>
              </a:solidFill>
              <a:latin typeface="Berlin Sans FB" panose="020E0602020502020306" pitchFamily="34" charset="0"/>
            </a:endParaRPr>
          </a:p>
        </p:txBody>
      </p:sp>
    </p:spTree>
    <p:extLst>
      <p:ext uri="{BB962C8B-B14F-4D97-AF65-F5344CB8AC3E}">
        <p14:creationId xmlns:p14="http://schemas.microsoft.com/office/powerpoint/2010/main" val="3113876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3578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858144" y="1166780"/>
            <a:ext cx="10521056" cy="5509200"/>
          </a:xfrm>
          <a:prstGeom prst="rect">
            <a:avLst/>
          </a:prstGeom>
          <a:noFill/>
        </p:spPr>
        <p:txBody>
          <a:bodyPr wrap="square" rtlCol="0">
            <a:spAutoFit/>
          </a:bodyPr>
          <a:lstStyle/>
          <a:p>
            <a:r>
              <a:rPr lang="es-ES" sz="3200" dirty="0">
                <a:solidFill>
                  <a:srgbClr val="5F3913"/>
                </a:solidFill>
                <a:latin typeface="Berlin Sans FB" panose="020E0602020502020306" pitchFamily="34" charset="0"/>
              </a:rPr>
              <a:t>Pascua: </a:t>
            </a:r>
            <a:r>
              <a:rPr lang="es-ES" sz="3200" dirty="0">
                <a:solidFill>
                  <a:srgbClr val="018443"/>
                </a:solidFill>
                <a:latin typeface="Berlin Sans FB" panose="020E0602020502020306" pitchFamily="34" charset="0"/>
              </a:rPr>
              <a:t>La resurrección de Cristo - la prueba de que Dios aceptó la perfecta obediencia de su Hijo a la Ley por nosotros y también su sacrificio en la cruz como pago completo por nuestros pecados - victoria final sobre la muerte - porque resucitó, nosotros también en el último día</a:t>
            </a:r>
            <a:endParaRPr lang="en-US" sz="3200" dirty="0">
              <a:solidFill>
                <a:srgbClr val="018443"/>
              </a:solidFill>
              <a:latin typeface="Berlin Sans FB" panose="020E0602020502020306" pitchFamily="34" charset="0"/>
            </a:endParaRPr>
          </a:p>
          <a:p>
            <a:r>
              <a:rPr lang="es-ES" sz="3200" dirty="0">
                <a:solidFill>
                  <a:srgbClr val="5F3913"/>
                </a:solidFill>
                <a:latin typeface="Berlin Sans FB" panose="020E0602020502020306" pitchFamily="34" charset="0"/>
              </a:rPr>
              <a:t>Ascensión: </a:t>
            </a:r>
            <a:r>
              <a:rPr lang="es-ES" sz="3200" dirty="0">
                <a:solidFill>
                  <a:srgbClr val="018443"/>
                </a:solidFill>
                <a:latin typeface="Berlin Sans FB" panose="020E0602020502020306" pitchFamily="34" charset="0"/>
              </a:rPr>
              <a:t>40 días después de su resurrección, Jesús asciende al cielo. Nuestro Salvador ascendido: 1) intercede por nosotros, 2) nos protege (a la iglesia), 3) prepara un lugar en el cielo para nosotros, 4) elige hombres y mujeres para compartir su Palabra.</a:t>
            </a:r>
            <a:endParaRPr lang="en-US" sz="3200" dirty="0">
              <a:solidFill>
                <a:srgbClr val="018443"/>
              </a:solidFill>
              <a:latin typeface="Berlin Sans FB" panose="020E0602020502020306" pitchFamily="34" charset="0"/>
            </a:endParaRPr>
          </a:p>
          <a:p>
            <a:endParaRPr lang="en-US" sz="3200" dirty="0">
              <a:solidFill>
                <a:srgbClr val="018443"/>
              </a:solidFill>
              <a:latin typeface="Berlin Sans FB" panose="020E0602020502020306" pitchFamily="34" charset="0"/>
            </a:endParaRPr>
          </a:p>
        </p:txBody>
      </p:sp>
    </p:spTree>
    <p:extLst>
      <p:ext uri="{BB962C8B-B14F-4D97-AF65-F5344CB8AC3E}">
        <p14:creationId xmlns:p14="http://schemas.microsoft.com/office/powerpoint/2010/main" val="413294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28</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3578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029937" y="1353727"/>
            <a:ext cx="10020527" cy="4524315"/>
          </a:xfrm>
          <a:prstGeom prst="rect">
            <a:avLst/>
          </a:prstGeom>
          <a:noFill/>
        </p:spPr>
        <p:txBody>
          <a:bodyPr wrap="square" rtlCol="0">
            <a:spAutoFit/>
          </a:bodyPr>
          <a:lstStyle/>
          <a:p>
            <a:r>
              <a:rPr lang="es-ES" sz="3200" dirty="0">
                <a:solidFill>
                  <a:srgbClr val="5F3913"/>
                </a:solidFill>
                <a:latin typeface="Berlin Sans FB" panose="020E0602020502020306" pitchFamily="34" charset="0"/>
              </a:rPr>
              <a:t>Pentecostés: </a:t>
            </a:r>
            <a:r>
              <a:rPr lang="es-ES" sz="3200" dirty="0">
                <a:solidFill>
                  <a:srgbClr val="018443"/>
                </a:solidFill>
                <a:latin typeface="Berlin Sans FB" panose="020E0602020502020306" pitchFamily="34" charset="0"/>
              </a:rPr>
              <a:t>50 días después de su resurrección, cumple su promesa dada en el aposento alto de enviar al Espíritu Santo para guiar y fortalecer a los discípulos. Aniversario de la iglesia cristiana.</a:t>
            </a:r>
            <a:endParaRPr lang="en-US" sz="3200" dirty="0">
              <a:solidFill>
                <a:srgbClr val="018443"/>
              </a:solidFill>
              <a:latin typeface="Berlin Sans FB" panose="020E0602020502020306" pitchFamily="34" charset="0"/>
            </a:endParaRPr>
          </a:p>
          <a:p>
            <a:r>
              <a:rPr lang="es-ES" sz="3200" dirty="0">
                <a:solidFill>
                  <a:srgbClr val="5F3913"/>
                </a:solidFill>
                <a:latin typeface="Berlin Sans FB" panose="020E0602020502020306" pitchFamily="34" charset="0"/>
              </a:rPr>
              <a:t>Tiempo Ordinario del Año Eclesiástico: </a:t>
            </a:r>
            <a:r>
              <a:rPr lang="es-ES" sz="3200" dirty="0">
                <a:solidFill>
                  <a:srgbClr val="018443"/>
                </a:solidFill>
                <a:latin typeface="Berlin Sans FB" panose="020E0602020502020306" pitchFamily="34" charset="0"/>
              </a:rPr>
              <a:t>Llamado los domingos después de Pentecostés. Por lo general, alrededor de 26 domingos: los temas son de carácter más general. Los últimos domingos se ocupan de los “tiempos finales” (día del juicio).</a:t>
            </a:r>
            <a:endParaRPr lang="en-US" sz="3200" dirty="0">
              <a:solidFill>
                <a:srgbClr val="018443"/>
              </a:solidFill>
              <a:latin typeface="Berlin Sans FB" panose="020E0602020502020306" pitchFamily="34" charset="0"/>
            </a:endParaRPr>
          </a:p>
        </p:txBody>
      </p:sp>
    </p:spTree>
    <p:extLst>
      <p:ext uri="{BB962C8B-B14F-4D97-AF65-F5344CB8AC3E}">
        <p14:creationId xmlns:p14="http://schemas.microsoft.com/office/powerpoint/2010/main" val="4097481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55215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32</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13943" y="1878396"/>
            <a:ext cx="10364114" cy="2800767"/>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#3 - </a:t>
            </a:r>
            <a:r>
              <a:rPr lang="es-ES" sz="4400" dirty="0">
                <a:solidFill>
                  <a:srgbClr val="018443"/>
                </a:solidFill>
                <a:latin typeface="Berlin Sans FB Demi" panose="020E0802020502020306" pitchFamily="34" charset="0"/>
              </a:rPr>
              <a:t>El autor dijo: “En la adoración litúrgica luterana, reconocemos tres componentes principales”. ¿Recuerda cuáles son?</a:t>
            </a:r>
            <a:endParaRPr lang="en-US" sz="4400" dirty="0">
              <a:solidFill>
                <a:srgbClr val="018443"/>
              </a:solidFill>
              <a:latin typeface="Berlin Sans FB Demi" panose="020E0802020502020306" pitchFamily="34" charset="0"/>
            </a:endParaRPr>
          </a:p>
        </p:txBody>
      </p:sp>
    </p:spTree>
    <p:extLst>
      <p:ext uri="{BB962C8B-B14F-4D97-AF65-F5344CB8AC3E}">
        <p14:creationId xmlns:p14="http://schemas.microsoft.com/office/powerpoint/2010/main" val="2187333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33</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3578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Organizando los puntos</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201731" y="2170396"/>
            <a:ext cx="10020527" cy="2554545"/>
          </a:xfrm>
          <a:prstGeom prst="rect">
            <a:avLst/>
          </a:prstGeom>
          <a:noFill/>
        </p:spPr>
        <p:txBody>
          <a:bodyPr wrap="square" rtlCol="0">
            <a:spAutoFit/>
          </a:bodyPr>
          <a:lstStyle/>
          <a:p>
            <a:pPr marL="457200" indent="-457200">
              <a:buFont typeface="Arial" panose="020B0604020202020204" pitchFamily="34" charset="0"/>
              <a:buChar char="•"/>
            </a:pPr>
            <a:r>
              <a:rPr lang="es-ES" sz="4000" dirty="0">
                <a:solidFill>
                  <a:srgbClr val="018443"/>
                </a:solidFill>
                <a:latin typeface="Berlin Sans FB" panose="020E0602020502020306" pitchFamily="34" charset="0"/>
              </a:rPr>
              <a:t>Un orden de adoración basado en ciertos elementos de los ritos cristianos históricos.</a:t>
            </a:r>
          </a:p>
          <a:p>
            <a:pPr marL="457200" indent="-457200">
              <a:buFont typeface="Arial" panose="020B0604020202020204" pitchFamily="34" charset="0"/>
              <a:buChar char="•"/>
            </a:pPr>
            <a:r>
              <a:rPr lang="es-ES" sz="4000" dirty="0">
                <a:solidFill>
                  <a:srgbClr val="5F3913"/>
                </a:solidFill>
                <a:latin typeface="Berlin Sans FB" panose="020E0602020502020306" pitchFamily="34" charset="0"/>
              </a:rPr>
              <a:t>El uso de un calendario anual de la Iglesia.</a:t>
            </a:r>
          </a:p>
          <a:p>
            <a:pPr marL="457200" indent="-457200">
              <a:buFont typeface="Arial" panose="020B0604020202020204" pitchFamily="34" charset="0"/>
              <a:buChar char="•"/>
            </a:pPr>
            <a:r>
              <a:rPr lang="es-ES" sz="4000" dirty="0">
                <a:solidFill>
                  <a:srgbClr val="018443"/>
                </a:solidFill>
                <a:latin typeface="Berlin Sans FB" panose="020E0602020502020306" pitchFamily="34" charset="0"/>
              </a:rPr>
              <a:t>La administración de los sacramentos.</a:t>
            </a:r>
          </a:p>
        </p:txBody>
      </p:sp>
    </p:spTree>
    <p:extLst>
      <p:ext uri="{BB962C8B-B14F-4D97-AF65-F5344CB8AC3E}">
        <p14:creationId xmlns:p14="http://schemas.microsoft.com/office/powerpoint/2010/main" val="34787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33</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335783"/>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Nota Final</a:t>
            </a:r>
            <a:endParaRPr lang="en-US" sz="4400" dirty="0">
              <a:solidFill>
                <a:srgbClr val="5F3913"/>
              </a:solidFill>
              <a:latin typeface="Berlin Sans FB Demi" panose="020E0802020502020306" pitchFamily="34" charset="0"/>
            </a:endParaRPr>
          </a:p>
        </p:txBody>
      </p:sp>
      <p:sp>
        <p:nvSpPr>
          <p:cNvPr id="8" name="TextBox 7"/>
          <p:cNvSpPr txBox="1"/>
          <p:nvPr/>
        </p:nvSpPr>
        <p:spPr>
          <a:xfrm>
            <a:off x="1201731" y="1705727"/>
            <a:ext cx="10020527" cy="3970318"/>
          </a:xfrm>
          <a:prstGeom prst="rect">
            <a:avLst/>
          </a:prstGeom>
          <a:noFill/>
        </p:spPr>
        <p:txBody>
          <a:bodyPr wrap="square" rtlCol="0">
            <a:spAutoFit/>
          </a:bodyPr>
          <a:lstStyle/>
          <a:p>
            <a:pPr marL="457200" indent="-457200">
              <a:buFont typeface="Arial" panose="020B0604020202020204" pitchFamily="34" charset="0"/>
              <a:buChar char="•"/>
            </a:pPr>
            <a:r>
              <a:rPr lang="es-ES" sz="3600" dirty="0">
                <a:solidFill>
                  <a:srgbClr val="018443"/>
                </a:solidFill>
                <a:latin typeface="Berlin Sans FB" panose="020E0602020502020306" pitchFamily="34" charset="77"/>
              </a:rPr>
              <a:t>Nada de esto se lo enseñamos con un espíritu legalista.  Nada de esto te hace ni mas ni menos cristiano ni mas ni menos luterano.  Estas son herramientas típicas de la adoración luterana.  Son muy beneficiosas.  Todo esto lo ponemos a su disposición para usar (o no) en su Grupo Sembrador o iglesia. </a:t>
            </a:r>
          </a:p>
        </p:txBody>
      </p:sp>
    </p:spTree>
    <p:extLst>
      <p:ext uri="{BB962C8B-B14F-4D97-AF65-F5344CB8AC3E}">
        <p14:creationId xmlns:p14="http://schemas.microsoft.com/office/powerpoint/2010/main" val="37253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631619"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34</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470695"/>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Oración</a:t>
            </a:r>
            <a:endParaRPr lang="en-US" sz="4400" dirty="0">
              <a:solidFill>
                <a:srgbClr val="5F3913"/>
              </a:solidFill>
              <a:latin typeface="Berlin Sans FB Demi" panose="020E0802020502020306" pitchFamily="34" charset="0"/>
            </a:endParaRPr>
          </a:p>
        </p:txBody>
      </p:sp>
      <p:pic>
        <p:nvPicPr>
          <p:cNvPr id="4" name="Picture 3"/>
          <p:cNvPicPr>
            <a:picLocks noChangeAspect="1"/>
          </p:cNvPicPr>
          <p:nvPr/>
        </p:nvPicPr>
        <p:blipFill>
          <a:blip r:embed="rId3"/>
          <a:stretch>
            <a:fillRect/>
          </a:stretch>
        </p:blipFill>
        <p:spPr>
          <a:xfrm>
            <a:off x="2120134" y="1746968"/>
            <a:ext cx="7840134" cy="3994973"/>
          </a:xfrm>
          <a:prstGeom prst="rect">
            <a:avLst/>
          </a:prstGeom>
        </p:spPr>
      </p:pic>
    </p:spTree>
    <p:extLst>
      <p:ext uri="{BB962C8B-B14F-4D97-AF65-F5344CB8AC3E}">
        <p14:creationId xmlns:p14="http://schemas.microsoft.com/office/powerpoint/2010/main" val="3888108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4" y="6276548"/>
            <a:ext cx="1541007"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35</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259134"/>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La Tarea</a:t>
            </a:r>
            <a:endParaRPr lang="en-US" sz="4400" dirty="0">
              <a:solidFill>
                <a:srgbClr val="5F3913"/>
              </a:solidFill>
              <a:latin typeface="Berlin Sans FB Demi" panose="020E0802020502020306" pitchFamily="34" charset="0"/>
            </a:endParaRPr>
          </a:p>
        </p:txBody>
      </p:sp>
      <p:sp>
        <p:nvSpPr>
          <p:cNvPr id="8" name="TextBox 7"/>
          <p:cNvSpPr txBox="1"/>
          <p:nvPr/>
        </p:nvSpPr>
        <p:spPr>
          <a:xfrm>
            <a:off x="591671" y="1267293"/>
            <a:ext cx="11120717" cy="4794389"/>
          </a:xfrm>
          <a:prstGeom prst="rect">
            <a:avLst/>
          </a:prstGeom>
          <a:noFill/>
        </p:spPr>
        <p:txBody>
          <a:bodyPr wrap="square" rtlCol="0">
            <a:spAutoFit/>
          </a:bodyPr>
          <a:lstStyle/>
          <a:p>
            <a:pPr marL="1143000" marR="0" lvl="2" indent="-228600" algn="just">
              <a:lnSpc>
                <a:spcPct val="107000"/>
              </a:lnSpc>
              <a:spcBef>
                <a:spcPts val="0"/>
              </a:spcBef>
              <a:spcAft>
                <a:spcPts val="0"/>
              </a:spcAft>
              <a:buFont typeface="+mj-lt"/>
              <a:buAutoNum type="alphaL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Hagan una investigación de la frase “Invocar el nombre de Jehová” (o el Señor) en la Biblia.  </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143000" marR="0" lvl="2" indent="-228600" algn="just">
              <a:lnSpc>
                <a:spcPct val="107000"/>
              </a:lnSpc>
              <a:spcBef>
                <a:spcPts val="0"/>
              </a:spcBef>
              <a:spcAft>
                <a:spcPts val="0"/>
              </a:spcAft>
              <a:buFont typeface="+mj-lt"/>
              <a:buAutoNum type="alphaL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Leer el Salmo 51</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143000" marR="0" lvl="2" indent="-228600" algn="just">
              <a:lnSpc>
                <a:spcPct val="107000"/>
              </a:lnSpc>
              <a:spcBef>
                <a:spcPts val="0"/>
              </a:spcBef>
              <a:spcAft>
                <a:spcPts val="0"/>
              </a:spcAft>
              <a:buFont typeface="+mj-lt"/>
              <a:buAutoNum type="alphaL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 Mirar el video 5 y responder las siguientes preguntas</a:t>
            </a:r>
            <a:r>
              <a:rPr lang="es-PY"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0"/>
              </a:spcAft>
              <a:buFont typeface="+mj-lt"/>
              <a:buAutoNum type="arabi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¿Qué es la invocación? </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0"/>
              </a:spcAft>
              <a:buFont typeface="+mj-lt"/>
              <a:buAutoNum type="arabi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¿Por qué confesaríamos nuestros pecados en grupo? </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0"/>
              </a:spcAft>
              <a:buFont typeface="+mj-lt"/>
              <a:buAutoNum type="arabi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¿Qué es el </a:t>
            </a:r>
            <a:r>
              <a:rPr lang="es-ES" sz="3200" dirty="0" err="1">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Kyrie</a:t>
            </a: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 </a:t>
            </a:r>
            <a:r>
              <a:rPr lang="es-ES" sz="3200" dirty="0" err="1">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Eleison</a:t>
            </a: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 y dónde se encuentra con mayor frecuencia en el servicio?</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a:p>
            <a:pPr marL="1600200" marR="0" lvl="3" indent="-228600" algn="just">
              <a:lnSpc>
                <a:spcPct val="107000"/>
              </a:lnSpc>
              <a:spcBef>
                <a:spcPts val="0"/>
              </a:spcBef>
              <a:spcAft>
                <a:spcPts val="800"/>
              </a:spcAft>
              <a:buFont typeface="+mj-lt"/>
              <a:buAutoNum type="arabicPeriod"/>
            </a:pPr>
            <a:r>
              <a:rPr lang="es-ES" sz="3200" dirty="0">
                <a:solidFill>
                  <a:srgbClr val="018443"/>
                </a:solidFill>
                <a:effectLst/>
                <a:latin typeface="Berlin Sans FB" panose="020E0602020502020306" pitchFamily="34" charset="77"/>
                <a:ea typeface="SimSun" panose="02010600030101010101" pitchFamily="2" charset="-122"/>
                <a:cs typeface="Calibri" panose="020F0502020204030204" pitchFamily="34" charset="0"/>
              </a:rPr>
              <a:t>¿Qué significa “absolución?</a:t>
            </a:r>
            <a:endParaRPr lang="en-US" sz="3200" dirty="0">
              <a:solidFill>
                <a:srgbClr val="018443"/>
              </a:solidFill>
              <a:effectLst/>
              <a:latin typeface="Berlin Sans FB" panose="020E0602020502020306" pitchFamily="34" charset="77"/>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700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55058" y="5168834"/>
            <a:ext cx="980260" cy="643328"/>
          </a:xfrm>
          <a:prstGeom prst="rect">
            <a:avLst/>
          </a:prstGeom>
        </p:spPr>
      </p:pic>
      <p:sp>
        <p:nvSpPr>
          <p:cNvPr id="10" name="TextBox 9"/>
          <p:cNvSpPr txBox="1"/>
          <p:nvPr/>
        </p:nvSpPr>
        <p:spPr>
          <a:xfrm>
            <a:off x="850171" y="495278"/>
            <a:ext cx="10430049" cy="5632311"/>
          </a:xfrm>
          <a:prstGeom prst="rect">
            <a:avLst/>
          </a:prstGeom>
          <a:noFill/>
        </p:spPr>
        <p:txBody>
          <a:bodyPr wrap="square" rtlCol="0">
            <a:spAutoFit/>
          </a:bodyPr>
          <a:lstStyle/>
          <a:p>
            <a:pPr lvl="0"/>
            <a:r>
              <a:rPr lang="es-ES" sz="3600" dirty="0">
                <a:solidFill>
                  <a:srgbClr val="5F3913"/>
                </a:solidFill>
                <a:latin typeface="Berlin Sans FB" panose="020E0602020502020306" pitchFamily="34" charset="0"/>
              </a:rPr>
              <a:t>Padre misericordioso, a medida que continuamos nuestro estudio de la adoración cristiana, ayúdanos a recordar que los medios de gracia, el poder del evangelio en la Palabra y el sacramento, deben estar en el centro de todo lo que hagamos. Ya sea que nuestra adoración sea formal y elaborada, o simple y familiar, no solo exalte tu santo Nombre, sino que también sirva como armadura espiritual contra los ataques del diablo que busca despojarnos de nuestra fe. En el nombre de Jesús oramos.  </a:t>
            </a:r>
            <a:r>
              <a:rPr lang="es-ES" sz="3600" dirty="0">
                <a:solidFill>
                  <a:srgbClr val="018443"/>
                </a:solidFill>
                <a:latin typeface="Berlin Sans FB" panose="020E0602020502020306" pitchFamily="34" charset="0"/>
              </a:rPr>
              <a:t>Amén.</a:t>
            </a:r>
            <a:r>
              <a:rPr lang="es-ES" sz="3600" dirty="0">
                <a:solidFill>
                  <a:srgbClr val="5F3913"/>
                </a:solidFill>
                <a:latin typeface="Berlin Sans FB" panose="020E0602020502020306" pitchFamily="34" charset="0"/>
              </a:rPr>
              <a:t> </a:t>
            </a:r>
            <a:endParaRPr lang="en-US" sz="3600" dirty="0">
              <a:solidFill>
                <a:srgbClr val="5F3913"/>
              </a:solidFill>
              <a:latin typeface="Berlin Sans FB" panose="020E0602020502020306" pitchFamily="34" charset="0"/>
            </a:endParaRPr>
          </a:p>
        </p:txBody>
      </p:sp>
      <p:pic>
        <p:nvPicPr>
          <p:cNvPr id="12" name="Picture 4" descr="Image result for praying hand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88" t="4477" r="16984" b="8684"/>
          <a:stretch/>
        </p:blipFill>
        <p:spPr bwMode="auto">
          <a:xfrm>
            <a:off x="10798213" y="5360526"/>
            <a:ext cx="964015" cy="12853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4</a:t>
            </a:r>
          </a:p>
        </p:txBody>
      </p:sp>
      <p:cxnSp>
        <p:nvCxnSpPr>
          <p:cNvPr id="14" name="Straight Connector 13"/>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695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3" name="TextBox 2"/>
          <p:cNvSpPr txBox="1"/>
          <p:nvPr/>
        </p:nvSpPr>
        <p:spPr>
          <a:xfrm>
            <a:off x="488515" y="6276548"/>
            <a:ext cx="1678488"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36</a:t>
            </a:r>
          </a:p>
        </p:txBody>
      </p:sp>
      <p:cxnSp>
        <p:nvCxnSpPr>
          <p:cNvPr id="7" name="Straight Connector 6"/>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144" y="259134"/>
            <a:ext cx="10364114" cy="769441"/>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La Despedida</a:t>
            </a:r>
            <a:endParaRPr lang="en-US" sz="4400" dirty="0">
              <a:solidFill>
                <a:srgbClr val="5F3913"/>
              </a:solidFill>
              <a:latin typeface="Berlin Sans FB Demi" panose="020E0802020502020306" pitchFamily="34" charset="0"/>
            </a:endParaRPr>
          </a:p>
        </p:txBody>
      </p:sp>
      <p:pic>
        <p:nvPicPr>
          <p:cNvPr id="25602" name="Picture 2" descr="Image result for la despedid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662" y="1682769"/>
            <a:ext cx="7460708" cy="419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49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36" y="100351"/>
            <a:ext cx="10168128" cy="6673174"/>
          </a:xfrm>
          <a:prstGeom prst="rect">
            <a:avLst/>
          </a:prstGeom>
        </p:spPr>
      </p:pic>
    </p:spTree>
    <p:extLst>
      <p:ext uri="{BB962C8B-B14F-4D97-AF65-F5344CB8AC3E}">
        <p14:creationId xmlns:p14="http://schemas.microsoft.com/office/powerpoint/2010/main" val="341623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9" name="TextBox 8"/>
          <p:cNvSpPr txBox="1"/>
          <p:nvPr/>
        </p:nvSpPr>
        <p:spPr>
          <a:xfrm>
            <a:off x="3547223" y="1423240"/>
            <a:ext cx="7527659" cy="3477875"/>
          </a:xfrm>
          <a:prstGeom prst="rect">
            <a:avLst/>
          </a:prstGeom>
          <a:noFill/>
        </p:spPr>
        <p:txBody>
          <a:bodyPr wrap="square" rtlCol="0">
            <a:spAutoFit/>
          </a:bodyPr>
          <a:lstStyle/>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venir preparado</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respetar la hora</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los que nos sirven</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los </a:t>
            </a:r>
            <a:r>
              <a:rPr lang="es-CO" sz="4400" dirty="0" err="1">
                <a:solidFill>
                  <a:srgbClr val="5F3913"/>
                </a:solidFill>
                <a:latin typeface="Berlin Sans FB" panose="020E0602020502020306" pitchFamily="34" charset="0"/>
              </a:rPr>
              <a:t>co</a:t>
            </a:r>
            <a:r>
              <a:rPr lang="es-CO" sz="4400" dirty="0">
                <a:solidFill>
                  <a:srgbClr val="5F3913"/>
                </a:solidFill>
                <a:latin typeface="Berlin Sans FB" panose="020E0602020502020306" pitchFamily="34" charset="0"/>
              </a:rPr>
              <a:t>-alumnos</a:t>
            </a:r>
          </a:p>
          <a:p>
            <a:pPr marL="571500" indent="-571500">
              <a:buFont typeface="Arial" panose="020B0604020202020204" pitchFamily="34" charset="0"/>
              <a:buChar char="•"/>
            </a:pPr>
            <a:r>
              <a:rPr lang="es-CO" sz="4400" dirty="0">
                <a:solidFill>
                  <a:srgbClr val="5F3913"/>
                </a:solidFill>
                <a:latin typeface="Berlin Sans FB" panose="020E0602020502020306" pitchFamily="34" charset="0"/>
              </a:rPr>
              <a:t>Por el grupo de </a:t>
            </a:r>
            <a:r>
              <a:rPr lang="es-CO" sz="4400" dirty="0" err="1">
                <a:solidFill>
                  <a:srgbClr val="5F3913"/>
                </a:solidFill>
                <a:latin typeface="Berlin Sans FB" panose="020E0602020502020306" pitchFamily="34" charset="0"/>
              </a:rPr>
              <a:t>Whatsapp</a:t>
            </a:r>
            <a:endParaRPr lang="en-US" sz="4400" dirty="0">
              <a:solidFill>
                <a:srgbClr val="5F3913"/>
              </a:solidFill>
              <a:latin typeface="Berlin Sans FB" panose="020E0602020502020306" pitchFamily="34" charset="0"/>
            </a:endParaRPr>
          </a:p>
        </p:txBody>
      </p:sp>
      <p:pic>
        <p:nvPicPr>
          <p:cNvPr id="3078" name="Picture 6" descr="Image result for respeto&quot;"/>
          <p:cNvPicPr>
            <a:picLocks noChangeAspect="1" noChangeArrowheads="1"/>
          </p:cNvPicPr>
          <p:nvPr/>
        </p:nvPicPr>
        <p:blipFill rotWithShape="1">
          <a:blip r:embed="rId3">
            <a:extLst>
              <a:ext uri="{28A0092B-C50C-407E-A947-70E740481C1C}">
                <a14:useLocalDpi xmlns:a14="http://schemas.microsoft.com/office/drawing/2010/main" val="0"/>
              </a:ext>
            </a:extLst>
          </a:blip>
          <a:srcRect t="11683" b="36396"/>
          <a:stretch/>
        </p:blipFill>
        <p:spPr bwMode="auto">
          <a:xfrm rot="16200000">
            <a:off x="-644268" y="2316028"/>
            <a:ext cx="5215075" cy="1692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5</a:t>
            </a:r>
          </a:p>
        </p:txBody>
      </p:sp>
      <p:cxnSp>
        <p:nvCxnSpPr>
          <p:cNvPr id="12" name="Straight Connector 11"/>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51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pic>
        <p:nvPicPr>
          <p:cNvPr id="4098" name="Picture 2" descr="Image result for repaso&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5038" y="1698040"/>
            <a:ext cx="6961923" cy="18805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42957" y="4178484"/>
            <a:ext cx="7202984" cy="769441"/>
          </a:xfrm>
          <a:prstGeom prst="rect">
            <a:avLst/>
          </a:prstGeom>
          <a:noFill/>
        </p:spPr>
        <p:txBody>
          <a:bodyPr wrap="square" rtlCol="0">
            <a:spAutoFit/>
          </a:bodyPr>
          <a:lstStyle/>
          <a:p>
            <a:pPr algn="ctr"/>
            <a:r>
              <a:rPr lang="es-CO" sz="4400" dirty="0">
                <a:solidFill>
                  <a:srgbClr val="018443"/>
                </a:solidFill>
                <a:latin typeface="Berlin Sans FB Demi" panose="020E0802020502020306" pitchFamily="34" charset="0"/>
              </a:rPr>
              <a:t>15-20 Minutos</a:t>
            </a:r>
            <a:endParaRPr lang="en-US" sz="4400" dirty="0">
              <a:solidFill>
                <a:srgbClr val="018443"/>
              </a:solidFill>
              <a:latin typeface="Berlin Sans FB Demi" panose="020E08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6</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63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6508" y="727767"/>
            <a:ext cx="10364114" cy="3170099"/>
          </a:xfrm>
          <a:prstGeom prst="rect">
            <a:avLst/>
          </a:prstGeom>
          <a:noFill/>
        </p:spPr>
        <p:txBody>
          <a:bodyPr wrap="square" rtlCol="0">
            <a:spAutoFit/>
          </a:bodyPr>
          <a:lstStyle/>
          <a:p>
            <a:pPr algn="ctr"/>
            <a:r>
              <a:rPr lang="es-ES" sz="4000" dirty="0">
                <a:solidFill>
                  <a:srgbClr val="5F3913"/>
                </a:solidFill>
                <a:latin typeface="Berlin Sans FB Demi" panose="020E0802020502020306" pitchFamily="34" charset="0"/>
              </a:rPr>
              <a:t>Si adoramos en un entorno muy formal con un formato de adoración muy formal (liturgia) o si es un arreglo mucho más informal (un Grupo </a:t>
            </a:r>
            <a:r>
              <a:rPr lang="es-ES" sz="4000" dirty="0" err="1">
                <a:solidFill>
                  <a:srgbClr val="5F3913"/>
                </a:solidFill>
                <a:latin typeface="Berlin Sans FB Demi" panose="020E0802020502020306" pitchFamily="34" charset="0"/>
              </a:rPr>
              <a:t>Sembador</a:t>
            </a:r>
            <a:r>
              <a:rPr lang="es-ES" sz="4000" dirty="0">
                <a:solidFill>
                  <a:srgbClr val="5F3913"/>
                </a:solidFill>
                <a:latin typeface="Berlin Sans FB Demi" panose="020E0802020502020306" pitchFamily="34" charset="0"/>
              </a:rPr>
              <a:t>), ¿qué debemos recordar? </a:t>
            </a:r>
            <a:endParaRPr lang="en-US" sz="4000" dirty="0">
              <a:solidFill>
                <a:srgbClr val="5F3913"/>
              </a:solidFill>
              <a:latin typeface="Berlin Sans FB Demi" panose="020E0802020502020306" pitchFamily="34" charset="0"/>
            </a:endParaRPr>
          </a:p>
        </p:txBody>
      </p:sp>
      <p:sp>
        <p:nvSpPr>
          <p:cNvPr id="6" name="TextBox 5"/>
          <p:cNvSpPr txBox="1"/>
          <p:nvPr/>
        </p:nvSpPr>
        <p:spPr>
          <a:xfrm>
            <a:off x="1123606" y="4379321"/>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12</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13943" y="518285"/>
            <a:ext cx="10364114" cy="2062103"/>
          </a:xfrm>
          <a:prstGeom prst="rect">
            <a:avLst/>
          </a:prstGeom>
          <a:noFill/>
        </p:spPr>
        <p:txBody>
          <a:bodyPr wrap="square" rtlCol="0">
            <a:spAutoFit/>
          </a:bodyPr>
          <a:lstStyle/>
          <a:p>
            <a:pPr algn="ctr"/>
            <a:r>
              <a:rPr lang="es-ES" sz="3200" dirty="0">
                <a:solidFill>
                  <a:srgbClr val="5F3913"/>
                </a:solidFill>
                <a:latin typeface="Berlin Sans FB Demi" panose="020E0802020502020306" pitchFamily="34" charset="0"/>
              </a:rPr>
              <a:t>Si adoramos en un entorno muy formal con un formato de adoración muy formal (liturgia) o si es un arreglo mucho más informal (como podría encontrar en un “grupo de apoyo”), ¿qué debemos recordar? </a:t>
            </a:r>
            <a:endParaRPr lang="en-US" sz="3200" dirty="0">
              <a:solidFill>
                <a:srgbClr val="5F3913"/>
              </a:solidFill>
              <a:latin typeface="Berlin Sans FB Demi" panose="020E0802020502020306" pitchFamily="34" charset="0"/>
            </a:endParaRPr>
          </a:p>
        </p:txBody>
      </p:sp>
      <p:sp>
        <p:nvSpPr>
          <p:cNvPr id="4" name="TextBox 3"/>
          <p:cNvSpPr txBox="1"/>
          <p:nvPr/>
        </p:nvSpPr>
        <p:spPr>
          <a:xfrm>
            <a:off x="956589" y="2867665"/>
            <a:ext cx="10634954" cy="3170099"/>
          </a:xfrm>
          <a:prstGeom prst="rect">
            <a:avLst/>
          </a:prstGeom>
          <a:noFill/>
        </p:spPr>
        <p:txBody>
          <a:bodyPr wrap="square" rtlCol="0">
            <a:spAutoFit/>
          </a:bodyPr>
          <a:lstStyle/>
          <a:p>
            <a:pPr marL="571500" indent="-571500">
              <a:buFont typeface="Arial" panose="020B0604020202020204" pitchFamily="34" charset="0"/>
              <a:buChar char="•"/>
            </a:pPr>
            <a:r>
              <a:rPr lang="es-ES" sz="4000" dirty="0">
                <a:solidFill>
                  <a:srgbClr val="018443"/>
                </a:solidFill>
                <a:latin typeface="Berlin Sans FB" panose="020E0602020502020306" pitchFamily="34" charset="0"/>
              </a:rPr>
              <a:t>Estamos en la presencia de Dios y estamos aquí para adorarlo y para recibir fortaleza para nuestra fe a través de la palabra y el sacramento.</a:t>
            </a:r>
          </a:p>
          <a:p>
            <a:pPr marL="571500" indent="-571500">
              <a:buFont typeface="Arial" panose="020B0604020202020204" pitchFamily="34" charset="0"/>
              <a:buChar char="•"/>
            </a:pPr>
            <a:r>
              <a:rPr lang="es-ES" sz="4000" dirty="0">
                <a:solidFill>
                  <a:srgbClr val="5F3913"/>
                </a:solidFill>
                <a:latin typeface="Berlin Sans FB" panose="020E0602020502020306" pitchFamily="34" charset="0"/>
              </a:rPr>
              <a:t>Debemos mostrar respeto y reverencia.</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13</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50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86508" y="1396216"/>
            <a:ext cx="10364114" cy="1446550"/>
          </a:xfrm>
          <a:prstGeom prst="rect">
            <a:avLst/>
          </a:prstGeom>
          <a:noFill/>
        </p:spPr>
        <p:txBody>
          <a:bodyPr wrap="square" rtlCol="0">
            <a:spAutoFit/>
          </a:bodyPr>
          <a:lstStyle/>
          <a:p>
            <a:pPr algn="ctr"/>
            <a:r>
              <a:rPr lang="es-ES" sz="4400" dirty="0">
                <a:solidFill>
                  <a:srgbClr val="5F3913"/>
                </a:solidFill>
                <a:latin typeface="Berlin Sans FB Demi" panose="020E0802020502020306" pitchFamily="34" charset="0"/>
              </a:rPr>
              <a:t>¿Cuál es el significado raíz de la palabra “liturgia” y qué es la adoración litúrgica?</a:t>
            </a:r>
            <a:endParaRPr lang="en-US" sz="4400" dirty="0">
              <a:solidFill>
                <a:srgbClr val="5F3913"/>
              </a:solidFill>
              <a:latin typeface="Berlin Sans FB Demi" panose="020E0802020502020306" pitchFamily="34" charset="0"/>
            </a:endParaRPr>
          </a:p>
        </p:txBody>
      </p:sp>
      <p:sp>
        <p:nvSpPr>
          <p:cNvPr id="6" name="TextBox 5"/>
          <p:cNvSpPr txBox="1"/>
          <p:nvPr/>
        </p:nvSpPr>
        <p:spPr>
          <a:xfrm>
            <a:off x="1123606" y="3745991"/>
            <a:ext cx="9944788" cy="707886"/>
          </a:xfrm>
          <a:prstGeom prst="rect">
            <a:avLst/>
          </a:prstGeom>
          <a:solidFill>
            <a:srgbClr val="E6E6E6"/>
          </a:solidFill>
        </p:spPr>
        <p:txBody>
          <a:bodyPr wrap="square" rtlCol="0">
            <a:spAutoFit/>
          </a:bodyPr>
          <a:lstStyle/>
          <a:p>
            <a:pPr algn="ctr"/>
            <a:r>
              <a:rPr lang="es-CO" sz="4000" dirty="0">
                <a:solidFill>
                  <a:srgbClr val="018443"/>
                </a:solidFill>
                <a:latin typeface="Berlin Sans FB" panose="020E0602020502020306" pitchFamily="34" charset="0"/>
              </a:rPr>
              <a:t>Comparemos, veamos lo que otros han dicho</a:t>
            </a:r>
            <a:endParaRPr lang="en-US" sz="4000" dirty="0">
              <a:solidFill>
                <a:srgbClr val="018443"/>
              </a:solidFill>
              <a:latin typeface="Berlin Sans FB" panose="020E0602020502020306" pitchFamily="34" charset="0"/>
            </a:endParaRP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14</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29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2128" y="6002552"/>
            <a:ext cx="980260" cy="643328"/>
          </a:xfrm>
          <a:prstGeom prst="rect">
            <a:avLst/>
          </a:prstGeom>
        </p:spPr>
      </p:pic>
      <p:sp>
        <p:nvSpPr>
          <p:cNvPr id="2" name="TextBox 1"/>
          <p:cNvSpPr txBox="1"/>
          <p:nvPr/>
        </p:nvSpPr>
        <p:spPr>
          <a:xfrm>
            <a:off x="953455" y="342405"/>
            <a:ext cx="10364114" cy="1323439"/>
          </a:xfrm>
          <a:prstGeom prst="rect">
            <a:avLst/>
          </a:prstGeom>
          <a:noFill/>
        </p:spPr>
        <p:txBody>
          <a:bodyPr wrap="square" rtlCol="0">
            <a:spAutoFit/>
          </a:bodyPr>
          <a:lstStyle/>
          <a:p>
            <a:pPr algn="ctr"/>
            <a:r>
              <a:rPr lang="es-ES" sz="4000" dirty="0">
                <a:solidFill>
                  <a:srgbClr val="5F3913"/>
                </a:solidFill>
                <a:latin typeface="Berlin Sans FB Demi" panose="020E0802020502020306" pitchFamily="34" charset="0"/>
              </a:rPr>
              <a:t>¿Cuál es el significado raíz de la palabra “liturgia” y qué es la adoración litúrgica?</a:t>
            </a:r>
            <a:endParaRPr lang="en-US" sz="4000" dirty="0">
              <a:solidFill>
                <a:srgbClr val="5F3913"/>
              </a:solidFill>
              <a:latin typeface="Berlin Sans FB Demi" panose="020E0802020502020306" pitchFamily="34" charset="0"/>
            </a:endParaRPr>
          </a:p>
        </p:txBody>
      </p:sp>
      <p:sp>
        <p:nvSpPr>
          <p:cNvPr id="4" name="TextBox 3"/>
          <p:cNvSpPr txBox="1"/>
          <p:nvPr/>
        </p:nvSpPr>
        <p:spPr>
          <a:xfrm>
            <a:off x="1300437" y="1986037"/>
            <a:ext cx="9670149" cy="3970318"/>
          </a:xfrm>
          <a:prstGeom prst="rect">
            <a:avLst/>
          </a:prstGeom>
          <a:noFill/>
        </p:spPr>
        <p:txBody>
          <a:bodyPr wrap="square" rtlCol="0">
            <a:spAutoFit/>
          </a:bodyPr>
          <a:lstStyle/>
          <a:p>
            <a:pPr marL="285750" indent="-285750">
              <a:buFont typeface="Arial" panose="020B0604020202020204" pitchFamily="34" charset="0"/>
              <a:buChar char="•"/>
            </a:pPr>
            <a:r>
              <a:rPr lang="es-ES" sz="3600" dirty="0">
                <a:solidFill>
                  <a:srgbClr val="018443"/>
                </a:solidFill>
                <a:latin typeface="Berlin Sans FB" panose="020E0602020502020306" pitchFamily="34" charset="0"/>
              </a:rPr>
              <a:t>Liturgia proviene de dos palabras griegas que significan "personas" y "trabajo". </a:t>
            </a:r>
          </a:p>
          <a:p>
            <a:pPr marL="285750" indent="-285750">
              <a:buFont typeface="Arial" panose="020B0604020202020204" pitchFamily="34" charset="0"/>
              <a:buChar char="•"/>
            </a:pPr>
            <a:r>
              <a:rPr lang="es-ES" sz="3600" dirty="0">
                <a:solidFill>
                  <a:srgbClr val="5F3913"/>
                </a:solidFill>
                <a:latin typeface="Berlin Sans FB" panose="020E0602020502020306" pitchFamily="34" charset="0"/>
              </a:rPr>
              <a:t>La adoración litúrgica es "un patrón regular de adoración con una estructura clara". </a:t>
            </a:r>
          </a:p>
          <a:p>
            <a:pPr marL="285750" indent="-285750">
              <a:buFont typeface="Arial" panose="020B0604020202020204" pitchFamily="34" charset="0"/>
              <a:buChar char="•"/>
            </a:pPr>
            <a:r>
              <a:rPr lang="es-ES" sz="3600" dirty="0">
                <a:solidFill>
                  <a:srgbClr val="018443"/>
                </a:solidFill>
                <a:latin typeface="Berlin Sans FB" panose="020E0602020502020306" pitchFamily="34" charset="0"/>
              </a:rPr>
              <a:t>"La liturgia es simplemente una forma de asegurarse de que sucedan ciertas cosas importantes durante un servicio religioso".</a:t>
            </a:r>
          </a:p>
        </p:txBody>
      </p:sp>
      <p:sp>
        <p:nvSpPr>
          <p:cNvPr id="8" name="TextBox 7"/>
          <p:cNvSpPr txBox="1"/>
          <p:nvPr/>
        </p:nvSpPr>
        <p:spPr>
          <a:xfrm>
            <a:off x="488515" y="6276548"/>
            <a:ext cx="1495202" cy="369332"/>
          </a:xfrm>
          <a:prstGeom prst="rect">
            <a:avLst/>
          </a:prstGeom>
          <a:noFill/>
        </p:spPr>
        <p:txBody>
          <a:bodyPr wrap="square" rtlCol="0">
            <a:spAutoFit/>
          </a:bodyPr>
          <a:lstStyle/>
          <a:p>
            <a:r>
              <a:rPr lang="es-CO" dirty="0">
                <a:solidFill>
                  <a:srgbClr val="5F3913"/>
                </a:solidFill>
                <a:latin typeface="Berlin Sans FB" panose="020E0602020502020306" pitchFamily="34" charset="0"/>
              </a:rPr>
              <a:t>Diapositiva 15</a:t>
            </a:r>
          </a:p>
        </p:txBody>
      </p:sp>
      <p:cxnSp>
        <p:nvCxnSpPr>
          <p:cNvPr id="9" name="Straight Connector 8"/>
          <p:cNvCxnSpPr/>
          <p:nvPr/>
        </p:nvCxnSpPr>
        <p:spPr>
          <a:xfrm flipV="1">
            <a:off x="2167003" y="6488108"/>
            <a:ext cx="8214126" cy="374"/>
          </a:xfrm>
          <a:prstGeom prst="line">
            <a:avLst/>
          </a:prstGeom>
          <a:ln w="38100">
            <a:solidFill>
              <a:srgbClr val="0184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97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AA01B29E-9C4E-4392-B17D-10FA6681A4A9}">
  <ds:schemaRefs>
    <ds:schemaRef ds:uri="http://schemas.microsoft.com/sharepoint/v3/contenttype/forms"/>
  </ds:schemaRefs>
</ds:datastoreItem>
</file>

<file path=customXml/itemProps2.xml><?xml version="1.0" encoding="utf-8"?>
<ds:datastoreItem xmlns:ds="http://schemas.openxmlformats.org/officeDocument/2006/customXml" ds:itemID="{4598216E-CEEE-4238-BADE-424EF3CD2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659EC58-CEC2-4FCB-AC41-CEF7ACC01803}">
  <ds:schemaRefs>
    <ds:schemaRef ds:uri="http://schemas.microsoft.com/office/2006/metadata/properties"/>
    <ds:schemaRef ds:uri="http://schemas.microsoft.com/office/infopath/2007/PartnerControls"/>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4820</TotalTime>
  <Words>1307</Words>
  <Application>Microsoft Macintosh PowerPoint</Application>
  <PresentationFormat>Widescreen</PresentationFormat>
  <Paragraphs>118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Berlin Sans FB</vt:lpstr>
      <vt:lpstr>Berlin Sans FB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 Leyrer</dc:creator>
  <cp:lastModifiedBy>juan david escobar amaya</cp:lastModifiedBy>
  <cp:revision>90</cp:revision>
  <dcterms:created xsi:type="dcterms:W3CDTF">2019-11-25T17:14:25Z</dcterms:created>
  <dcterms:modified xsi:type="dcterms:W3CDTF">2023-06-12T16:31:52Z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