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embeddedFontLst>
    <p:embeddedFont>
      <p:font typeface="Arial Black" panose="020B0604020202020204" pitchFamily="34" charset="0"/>
      <p:bold r:id="rId48"/>
    </p:embeddedFont>
    <p:embeddedFont>
      <p:font typeface="Lato" panose="020F0502020204030203" pitchFamily="34" charset="0"/>
      <p:regular r:id="rId49"/>
      <p:bold r:id="rId50"/>
      <p:italic r:id="rId51"/>
      <p:boldItalic r:id="rId52"/>
    </p:embeddedFont>
    <p:embeddedFont>
      <p:font typeface="Noto Sans Symbols" panose="020B0502040504020204" pitchFamily="34" charset="0"/>
      <p:regular r:id="rId53"/>
    </p:embeddedFont>
    <p:embeddedFont>
      <p:font typeface="Overlock"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3FC745A-BBD9-4C47-8A8C-A6A7CAF69E6D}"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p:restoredTop sz="64619"/>
  </p:normalViewPr>
  <p:slideViewPr>
    <p:cSldViewPr snapToGrid="0">
      <p:cViewPr varScale="1">
        <p:scale>
          <a:sx n="55" d="100"/>
          <a:sy n="55" d="100"/>
        </p:scale>
        <p:origin x="214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DC0CE42-23BD-4B37-9F79-7FFB0472D618}" type="doc">
      <dgm:prSet loTypeId="urn:microsoft.com/office/officeart/2005/8/layout/hierarchy1#5" loCatId="hierarchy" qsTypeId="urn:microsoft.com/office/officeart/2005/8/quickstyle/simple1#7" qsCatId="simple" csTypeId="urn:microsoft.com/office/officeart/2005/8/colors/accent1_2#3" csCatId="accent1" phldr="1"/>
      <dgm:spPr/>
      <dgm:t>
        <a:bodyPr/>
        <a:lstStyle/>
        <a:p>
          <a:endParaRPr lang="en-US"/>
        </a:p>
      </dgm:t>
    </dgm:pt>
    <dgm:pt modelId="{948B4D5D-1B4E-4D40-AC11-4FB982859E57}">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Cuáles</a:t>
          </a:r>
          <a:r>
            <a:rPr lang="en-US" sz="2800" b="0" i="0" dirty="0">
              <a:latin typeface="Arial" panose="020B0604020202020204" pitchFamily="34" charset="0"/>
              <a:cs typeface="Arial" panose="020B0604020202020204" pitchFamily="34" charset="0"/>
            </a:rPr>
            <a:t> son </a:t>
          </a:r>
          <a:r>
            <a:rPr lang="en-US" sz="2800" b="0" i="0" dirty="0" err="1">
              <a:latin typeface="Arial" panose="020B0604020202020204" pitchFamily="34" charset="0"/>
              <a:cs typeface="Arial" panose="020B0604020202020204" pitchFamily="34" charset="0"/>
            </a:rPr>
            <a:t>algunos</a:t>
          </a:r>
          <a:r>
            <a:rPr lang="en-US" sz="2800" b="0" i="0" dirty="0">
              <a:latin typeface="Arial" panose="020B0604020202020204" pitchFamily="34" charset="0"/>
              <a:cs typeface="Arial" panose="020B0604020202020204" pitchFamily="34" charset="0"/>
            </a:rPr>
            <a:t> de </a:t>
          </a:r>
          <a:r>
            <a:rPr lang="en-US" sz="2800" b="0" i="0" dirty="0" err="1">
              <a:latin typeface="Arial" panose="020B0604020202020204" pitchFamily="34" charset="0"/>
              <a:cs typeface="Arial" panose="020B0604020202020204" pitchFamily="34" charset="0"/>
            </a:rPr>
            <a:t>los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requisitos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bíblicos</a:t>
          </a:r>
          <a:r>
            <a:rPr lang="en-US" sz="2800" b="0" i="0" dirty="0">
              <a:latin typeface="Arial" panose="020B0604020202020204" pitchFamily="34" charset="0"/>
              <a:cs typeface="Arial" panose="020B0604020202020204" pitchFamily="34" charset="0"/>
            </a:rPr>
            <a:t> de un </a:t>
          </a:r>
          <a:r>
            <a:rPr lang="en-US" sz="2800" b="0" i="0" dirty="0" err="1">
              <a:latin typeface="Arial" panose="020B0604020202020204" pitchFamily="34" charset="0"/>
              <a:cs typeface="Arial" panose="020B0604020202020204" pitchFamily="34" charset="0"/>
            </a:rPr>
            <a:t>líder</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la </a:t>
          </a:r>
          <a:r>
            <a:rPr lang="en-US" sz="2800" b="0" i="0" dirty="0" err="1">
              <a:latin typeface="Arial" panose="020B0604020202020204" pitchFamily="34" charset="0"/>
              <a:cs typeface="Arial" panose="020B0604020202020204" pitchFamily="34" charset="0"/>
            </a:rPr>
            <a:t>iglesia</a:t>
          </a:r>
          <a:r>
            <a:rPr lang="en-US" sz="2800" b="0" i="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dgm:t>
    </dgm:pt>
    <dgm:pt modelId="{069A088C-FADC-4B64-922A-FBE9A9C9D34E}" type="parTrans" cxnId="{5F8F3226-E856-4914-B5E3-00C60B19A627}">
      <dgm:prSet/>
      <dgm:spPr/>
      <dgm:t>
        <a:bodyPr/>
        <a:lstStyle/>
        <a:p>
          <a:endParaRPr lang="en-US"/>
        </a:p>
      </dgm:t>
    </dgm:pt>
    <dgm:pt modelId="{ACABBE31-D49B-4E92-9D62-B475F3ED26C4}" type="sibTrans" cxnId="{5F8F3226-E856-4914-B5E3-00C60B19A627}">
      <dgm:prSet/>
      <dgm:spPr/>
      <dgm:t>
        <a:bodyPr/>
        <a:lstStyle/>
        <a:p>
          <a:endParaRPr lang="en-US"/>
        </a:p>
      </dgm:t>
    </dgm:pt>
    <dgm:pt modelId="{73DC0ACF-AEF5-4C71-B59D-CAA14CCCCF3A}">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Puedan</a:t>
          </a:r>
          <a:r>
            <a:rPr lang="en-US" sz="2800" b="0" i="0" dirty="0">
              <a:latin typeface="Arial" panose="020B0604020202020204" pitchFamily="34" charset="0"/>
              <a:cs typeface="Arial" panose="020B0604020202020204" pitchFamily="34" charset="0"/>
            </a:rPr>
            <a:t> las </a:t>
          </a:r>
          <a:r>
            <a:rPr lang="en-US" sz="2800" b="0" i="0" dirty="0" err="1">
              <a:latin typeface="Arial" panose="020B0604020202020204" pitchFamily="34" charset="0"/>
              <a:cs typeface="Arial" panose="020B0604020202020204" pitchFamily="34" charset="0"/>
            </a:rPr>
            <a:t>mujeres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ejercer</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autoridad</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sobre</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los</a:t>
          </a:r>
          <a:r>
            <a:rPr lang="en-US" sz="2800" b="0" i="0" dirty="0">
              <a:latin typeface="Arial" panose="020B0604020202020204" pitchFamily="34" charset="0"/>
              <a:cs typeface="Arial" panose="020B0604020202020204" pitchFamily="34" charset="0"/>
            </a:rPr>
            <a:t> hombres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la </a:t>
          </a:r>
          <a:r>
            <a:rPr lang="en-US" sz="2800" b="0" i="0" dirty="0" err="1">
              <a:latin typeface="Arial" panose="020B0604020202020204" pitchFamily="34" charset="0"/>
              <a:cs typeface="Arial" panose="020B0604020202020204" pitchFamily="34" charset="0"/>
            </a:rPr>
            <a:t>iglesia</a:t>
          </a:r>
          <a:r>
            <a:rPr lang="en-US" sz="2800" b="0" i="0" dirty="0">
              <a:latin typeface="Arial" panose="020B0604020202020204" pitchFamily="34" charset="0"/>
              <a:cs typeface="Arial" panose="020B0604020202020204" pitchFamily="34" charset="0"/>
            </a:rPr>
            <a:t>?</a:t>
          </a:r>
          <a:r>
            <a:rPr lang="en-US" sz="3400" b="0" i="0" dirty="0"/>
            <a:t> </a:t>
          </a:r>
          <a:endParaRPr lang="en-US" sz="3400" dirty="0"/>
        </a:p>
      </dgm:t>
    </dgm:pt>
    <dgm:pt modelId="{CD203193-69AD-41B7-83B4-9C965D491129}" type="parTrans" cxnId="{287718B4-1B52-4BC7-98BE-20D229C40C67}">
      <dgm:prSet/>
      <dgm:spPr/>
      <dgm:t>
        <a:bodyPr/>
        <a:lstStyle/>
        <a:p>
          <a:endParaRPr lang="en-US"/>
        </a:p>
      </dgm:t>
    </dgm:pt>
    <dgm:pt modelId="{89567443-FF83-4050-B32B-D464C806FF5A}" type="sibTrans" cxnId="{287718B4-1B52-4BC7-98BE-20D229C40C67}">
      <dgm:prSet/>
      <dgm:spPr/>
      <dgm:t>
        <a:bodyPr/>
        <a:lstStyle/>
        <a:p>
          <a:endParaRPr lang="en-US"/>
        </a:p>
      </dgm:t>
    </dgm:pt>
    <dgm:pt modelId="{7B858D3F-11BF-1444-A9FE-49BB9E1E2C18}" type="pres">
      <dgm:prSet presAssocID="{ADC0CE42-23BD-4B37-9F79-7FFB0472D618}" presName="hierChild1" presStyleCnt="0">
        <dgm:presLayoutVars>
          <dgm:chPref val="1"/>
          <dgm:dir/>
          <dgm:animOne val="branch"/>
          <dgm:animLvl val="lvl"/>
          <dgm:resizeHandles/>
        </dgm:presLayoutVars>
      </dgm:prSet>
      <dgm:spPr/>
    </dgm:pt>
    <dgm:pt modelId="{9B50F6AE-AFFE-504B-8F44-31A627F8A0EF}" type="pres">
      <dgm:prSet presAssocID="{948B4D5D-1B4E-4D40-AC11-4FB982859E57}" presName="hierRoot1" presStyleCnt="0"/>
      <dgm:spPr/>
    </dgm:pt>
    <dgm:pt modelId="{92C7832B-D957-354F-8501-C2896AADC44F}" type="pres">
      <dgm:prSet presAssocID="{948B4D5D-1B4E-4D40-AC11-4FB982859E57}" presName="composite" presStyleCnt="0"/>
      <dgm:spPr/>
    </dgm:pt>
    <dgm:pt modelId="{2597193F-FD35-DD4D-B6A8-3B935915CB31}" type="pres">
      <dgm:prSet presAssocID="{948B4D5D-1B4E-4D40-AC11-4FB982859E57}" presName="background" presStyleLbl="node0" presStyleIdx="0" presStyleCnt="2"/>
      <dgm:spPr/>
    </dgm:pt>
    <dgm:pt modelId="{46C87E7D-DD92-5743-9582-429CD46B1D5C}" type="pres">
      <dgm:prSet presAssocID="{948B4D5D-1B4E-4D40-AC11-4FB982859E57}" presName="text" presStyleLbl="fgAcc0" presStyleIdx="0" presStyleCnt="2">
        <dgm:presLayoutVars>
          <dgm:chPref val="3"/>
        </dgm:presLayoutVars>
      </dgm:prSet>
      <dgm:spPr/>
    </dgm:pt>
    <dgm:pt modelId="{BC713BF6-3ABD-9B47-948E-1A4271CB306C}" type="pres">
      <dgm:prSet presAssocID="{948B4D5D-1B4E-4D40-AC11-4FB982859E57}" presName="hierChild2" presStyleCnt="0"/>
      <dgm:spPr/>
    </dgm:pt>
    <dgm:pt modelId="{6AA56666-C30F-BF47-A449-4FA203A835C6}" type="pres">
      <dgm:prSet presAssocID="{73DC0ACF-AEF5-4C71-B59D-CAA14CCCCF3A}" presName="hierRoot1" presStyleCnt="0"/>
      <dgm:spPr/>
    </dgm:pt>
    <dgm:pt modelId="{EFC1B0D2-572C-5A45-8E4A-7427D23B3EE7}" type="pres">
      <dgm:prSet presAssocID="{73DC0ACF-AEF5-4C71-B59D-CAA14CCCCF3A}" presName="composite" presStyleCnt="0"/>
      <dgm:spPr/>
    </dgm:pt>
    <dgm:pt modelId="{76865215-F4FB-0043-81E4-1313554D62CD}" type="pres">
      <dgm:prSet presAssocID="{73DC0ACF-AEF5-4C71-B59D-CAA14CCCCF3A}" presName="background" presStyleLbl="node0" presStyleIdx="1" presStyleCnt="2"/>
      <dgm:spPr/>
    </dgm:pt>
    <dgm:pt modelId="{F633DBA9-48A7-B143-B176-5E0DE22F33C0}" type="pres">
      <dgm:prSet presAssocID="{73DC0ACF-AEF5-4C71-B59D-CAA14CCCCF3A}" presName="text" presStyleLbl="fgAcc0" presStyleIdx="1" presStyleCnt="2">
        <dgm:presLayoutVars>
          <dgm:chPref val="3"/>
        </dgm:presLayoutVars>
      </dgm:prSet>
      <dgm:spPr/>
    </dgm:pt>
    <dgm:pt modelId="{1340AEEB-8EC2-7F46-A34C-88F69A81C651}" type="pres">
      <dgm:prSet presAssocID="{73DC0ACF-AEF5-4C71-B59D-CAA14CCCCF3A}" presName="hierChild2" presStyleCnt="0"/>
      <dgm:spPr/>
    </dgm:pt>
  </dgm:ptLst>
  <dgm:cxnLst>
    <dgm:cxn modelId="{1E79EF00-E2AE-45B6-8EE1-BDBB6F837B20}" type="presOf" srcId="{73DC0ACF-AEF5-4C71-B59D-CAA14CCCCF3A}" destId="{F633DBA9-48A7-B143-B176-5E0DE22F33C0}" srcOrd="0" destOrd="0" presId="urn:microsoft.com/office/officeart/2005/8/layout/hierarchy1#5"/>
    <dgm:cxn modelId="{5F8F3226-E856-4914-B5E3-00C60B19A627}" srcId="{ADC0CE42-23BD-4B37-9F79-7FFB0472D618}" destId="{948B4D5D-1B4E-4D40-AC11-4FB982859E57}" srcOrd="0" destOrd="0" parTransId="{069A088C-FADC-4B64-922A-FBE9A9C9D34E}" sibTransId="{ACABBE31-D49B-4E92-9D62-B475F3ED26C4}"/>
    <dgm:cxn modelId="{27D0579A-1F26-4957-81B8-23420BB07D67}" type="presOf" srcId="{ADC0CE42-23BD-4B37-9F79-7FFB0472D618}" destId="{7B858D3F-11BF-1444-A9FE-49BB9E1E2C18}" srcOrd="0" destOrd="0" presId="urn:microsoft.com/office/officeart/2005/8/layout/hierarchy1#5"/>
    <dgm:cxn modelId="{287718B4-1B52-4BC7-98BE-20D229C40C67}" srcId="{ADC0CE42-23BD-4B37-9F79-7FFB0472D618}" destId="{73DC0ACF-AEF5-4C71-B59D-CAA14CCCCF3A}" srcOrd="1" destOrd="0" parTransId="{CD203193-69AD-41B7-83B4-9C965D491129}" sibTransId="{89567443-FF83-4050-B32B-D464C806FF5A}"/>
    <dgm:cxn modelId="{8824C8FD-356B-445E-B6C3-37C33DB2DBE3}" type="presOf" srcId="{948B4D5D-1B4E-4D40-AC11-4FB982859E57}" destId="{46C87E7D-DD92-5743-9582-429CD46B1D5C}" srcOrd="0" destOrd="0" presId="urn:microsoft.com/office/officeart/2005/8/layout/hierarchy1#5"/>
    <dgm:cxn modelId="{A3DA55BA-B90E-491D-BBD5-FF6F5394DAA3}" type="presParOf" srcId="{7B858D3F-11BF-1444-A9FE-49BB9E1E2C18}" destId="{9B50F6AE-AFFE-504B-8F44-31A627F8A0EF}" srcOrd="0" destOrd="0" presId="urn:microsoft.com/office/officeart/2005/8/layout/hierarchy1#5"/>
    <dgm:cxn modelId="{50B7A978-D2D6-4D28-8CCE-DC75D1B9E4DA}" type="presParOf" srcId="{9B50F6AE-AFFE-504B-8F44-31A627F8A0EF}" destId="{92C7832B-D957-354F-8501-C2896AADC44F}" srcOrd="0" destOrd="0" presId="urn:microsoft.com/office/officeart/2005/8/layout/hierarchy1#5"/>
    <dgm:cxn modelId="{696664D1-E405-4109-A7B0-662C6309076F}" type="presParOf" srcId="{92C7832B-D957-354F-8501-C2896AADC44F}" destId="{2597193F-FD35-DD4D-B6A8-3B935915CB31}" srcOrd="0" destOrd="0" presId="urn:microsoft.com/office/officeart/2005/8/layout/hierarchy1#5"/>
    <dgm:cxn modelId="{537765CC-F265-4D5E-A48B-FDA76CEEC907}" type="presParOf" srcId="{92C7832B-D957-354F-8501-C2896AADC44F}" destId="{46C87E7D-DD92-5743-9582-429CD46B1D5C}" srcOrd="1" destOrd="0" presId="urn:microsoft.com/office/officeart/2005/8/layout/hierarchy1#5"/>
    <dgm:cxn modelId="{9C847739-3029-4E13-9341-576F20B526BC}" type="presParOf" srcId="{9B50F6AE-AFFE-504B-8F44-31A627F8A0EF}" destId="{BC713BF6-3ABD-9B47-948E-1A4271CB306C}" srcOrd="1" destOrd="0" presId="urn:microsoft.com/office/officeart/2005/8/layout/hierarchy1#5"/>
    <dgm:cxn modelId="{5EEAC0C2-804E-4D50-B3DC-F304D96FC36A}" type="presParOf" srcId="{7B858D3F-11BF-1444-A9FE-49BB9E1E2C18}" destId="{6AA56666-C30F-BF47-A449-4FA203A835C6}" srcOrd="1" destOrd="0" presId="urn:microsoft.com/office/officeart/2005/8/layout/hierarchy1#5"/>
    <dgm:cxn modelId="{CB5F64D8-1538-4B65-8E30-2AD8D65FE818}" type="presParOf" srcId="{6AA56666-C30F-BF47-A449-4FA203A835C6}" destId="{EFC1B0D2-572C-5A45-8E4A-7427D23B3EE7}" srcOrd="0" destOrd="0" presId="urn:microsoft.com/office/officeart/2005/8/layout/hierarchy1#5"/>
    <dgm:cxn modelId="{BEB128DF-211F-4CCF-A312-575E48875519}" type="presParOf" srcId="{EFC1B0D2-572C-5A45-8E4A-7427D23B3EE7}" destId="{76865215-F4FB-0043-81E4-1313554D62CD}" srcOrd="0" destOrd="0" presId="urn:microsoft.com/office/officeart/2005/8/layout/hierarchy1#5"/>
    <dgm:cxn modelId="{B7A8891F-338C-4B71-88EF-4E5AFD5D03CE}" type="presParOf" srcId="{EFC1B0D2-572C-5A45-8E4A-7427D23B3EE7}" destId="{F633DBA9-48A7-B143-B176-5E0DE22F33C0}" srcOrd="1" destOrd="0" presId="urn:microsoft.com/office/officeart/2005/8/layout/hierarchy1#5"/>
    <dgm:cxn modelId="{05E6E56E-8A61-4962-B890-FE847CE4414F}" type="presParOf" srcId="{6AA56666-C30F-BF47-A449-4FA203A835C6}" destId="{1340AEEB-8EC2-7F46-A34C-88F69A81C651}" srcOrd="1" destOrd="0" presId="urn:microsoft.com/office/officeart/2005/8/layout/hierarchy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193F-FD35-DD4D-B6A8-3B935915CB31}">
      <dsp:nvSpPr>
        <dsp:cNvPr id="0" name=""/>
        <dsp:cNvSpPr/>
      </dsp:nvSpPr>
      <dsp:spPr>
        <a:xfrm>
          <a:off x="1320" y="22637"/>
          <a:ext cx="4635114" cy="2943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87E7D-DD92-5743-9582-429CD46B1D5C}">
      <dsp:nvSpPr>
        <dsp:cNvPr id="0" name=""/>
        <dsp:cNvSpPr/>
      </dsp:nvSpPr>
      <dsp:spPr bwMode="white">
        <a:xfrm>
          <a:off x="516333" y="511899"/>
          <a:ext cx="4635114" cy="29432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Cuáles</a:t>
          </a:r>
          <a:r>
            <a:rPr lang="en-US" sz="2800" b="0" i="0" kern="1200" dirty="0">
              <a:latin typeface="Arial" panose="020B0604020202020204" pitchFamily="34" charset="0"/>
              <a:cs typeface="Arial" panose="020B0604020202020204" pitchFamily="34" charset="0"/>
            </a:rPr>
            <a:t> son </a:t>
          </a:r>
          <a:r>
            <a:rPr lang="en-US" sz="2800" b="0" i="0" kern="1200" dirty="0" err="1">
              <a:latin typeface="Arial" panose="020B0604020202020204" pitchFamily="34" charset="0"/>
              <a:cs typeface="Arial" panose="020B0604020202020204" pitchFamily="34" charset="0"/>
            </a:rPr>
            <a:t>algunos</a:t>
          </a:r>
          <a:r>
            <a:rPr lang="en-US" sz="2800" b="0" i="0" kern="1200" dirty="0">
              <a:latin typeface="Arial" panose="020B0604020202020204" pitchFamily="34" charset="0"/>
              <a:cs typeface="Arial" panose="020B0604020202020204" pitchFamily="34" charset="0"/>
            </a:rPr>
            <a:t> de </a:t>
          </a:r>
          <a:r>
            <a:rPr lang="en-US" sz="2800" b="0" i="0" kern="1200" dirty="0" err="1">
              <a:latin typeface="Arial" panose="020B0604020202020204" pitchFamily="34" charset="0"/>
              <a:cs typeface="Arial" panose="020B0604020202020204" pitchFamily="34" charset="0"/>
            </a:rPr>
            <a:t>los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requisitos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bíblicos</a:t>
          </a:r>
          <a:r>
            <a:rPr lang="en-US" sz="2800" b="0" i="0" kern="1200" dirty="0">
              <a:latin typeface="Arial" panose="020B0604020202020204" pitchFamily="34" charset="0"/>
              <a:cs typeface="Arial" panose="020B0604020202020204" pitchFamily="34" charset="0"/>
            </a:rPr>
            <a:t> de un </a:t>
          </a:r>
          <a:r>
            <a:rPr lang="en-US" sz="2800" b="0" i="0" kern="1200" dirty="0" err="1">
              <a:latin typeface="Arial" panose="020B0604020202020204" pitchFamily="34" charset="0"/>
              <a:cs typeface="Arial" panose="020B0604020202020204" pitchFamily="34" charset="0"/>
            </a:rPr>
            <a:t>líder</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la </a:t>
          </a:r>
          <a:r>
            <a:rPr lang="en-US" sz="2800" b="0" i="0" kern="1200" dirty="0" err="1">
              <a:latin typeface="Arial" panose="020B0604020202020204" pitchFamily="34" charset="0"/>
              <a:cs typeface="Arial" panose="020B0604020202020204" pitchFamily="34" charset="0"/>
            </a:rPr>
            <a:t>iglesia</a:t>
          </a:r>
          <a:r>
            <a:rPr lang="en-US" sz="2800" b="0" i="0" kern="1200" dirty="0">
              <a:latin typeface="Arial" panose="020B0604020202020204" pitchFamily="34" charset="0"/>
              <a:cs typeface="Arial" panose="020B0604020202020204" pitchFamily="34" charset="0"/>
            </a:rPr>
            <a:t>? </a:t>
          </a:r>
          <a:endParaRPr lang="en-US" sz="2800" kern="1200" dirty="0">
            <a:latin typeface="Arial" panose="020B0604020202020204" pitchFamily="34" charset="0"/>
            <a:cs typeface="Arial" panose="020B0604020202020204" pitchFamily="34" charset="0"/>
          </a:endParaRPr>
        </a:p>
      </dsp:txBody>
      <dsp:txXfrm>
        <a:off x="602539" y="598105"/>
        <a:ext cx="4462702" cy="2770885"/>
      </dsp:txXfrm>
    </dsp:sp>
    <dsp:sp modelId="{76865215-F4FB-0043-81E4-1313554D62CD}">
      <dsp:nvSpPr>
        <dsp:cNvPr id="0" name=""/>
        <dsp:cNvSpPr/>
      </dsp:nvSpPr>
      <dsp:spPr>
        <a:xfrm>
          <a:off x="5666460" y="22637"/>
          <a:ext cx="4635114" cy="2943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3DBA9-48A7-B143-B176-5E0DE22F33C0}">
      <dsp:nvSpPr>
        <dsp:cNvPr id="0" name=""/>
        <dsp:cNvSpPr/>
      </dsp:nvSpPr>
      <dsp:spPr bwMode="white">
        <a:xfrm>
          <a:off x="6181473" y="511899"/>
          <a:ext cx="4635114" cy="29432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Puedan</a:t>
          </a:r>
          <a:r>
            <a:rPr lang="en-US" sz="2800" b="0" i="0" kern="1200" dirty="0">
              <a:latin typeface="Arial" panose="020B0604020202020204" pitchFamily="34" charset="0"/>
              <a:cs typeface="Arial" panose="020B0604020202020204" pitchFamily="34" charset="0"/>
            </a:rPr>
            <a:t> las </a:t>
          </a:r>
          <a:r>
            <a:rPr lang="en-US" sz="2800" b="0" i="0" kern="1200" dirty="0" err="1">
              <a:latin typeface="Arial" panose="020B0604020202020204" pitchFamily="34" charset="0"/>
              <a:cs typeface="Arial" panose="020B0604020202020204" pitchFamily="34" charset="0"/>
            </a:rPr>
            <a:t>mujeres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ejercer</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autoridad</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sobre</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los</a:t>
          </a:r>
          <a:r>
            <a:rPr lang="en-US" sz="2800" b="0" i="0" kern="1200" dirty="0">
              <a:latin typeface="Arial" panose="020B0604020202020204" pitchFamily="34" charset="0"/>
              <a:cs typeface="Arial" panose="020B0604020202020204" pitchFamily="34" charset="0"/>
            </a:rPr>
            <a:t> hombres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la </a:t>
          </a:r>
          <a:r>
            <a:rPr lang="en-US" sz="2800" b="0" i="0" kern="1200" dirty="0" err="1">
              <a:latin typeface="Arial" panose="020B0604020202020204" pitchFamily="34" charset="0"/>
              <a:cs typeface="Arial" panose="020B0604020202020204" pitchFamily="34" charset="0"/>
            </a:rPr>
            <a:t>iglesia</a:t>
          </a:r>
          <a:r>
            <a:rPr lang="en-US" sz="2800" b="0" i="0" kern="1200" dirty="0">
              <a:latin typeface="Arial" panose="020B0604020202020204" pitchFamily="34" charset="0"/>
              <a:cs typeface="Arial" panose="020B0604020202020204" pitchFamily="34" charset="0"/>
            </a:rPr>
            <a:t>?</a:t>
          </a:r>
          <a:r>
            <a:rPr lang="en-US" sz="3400" b="0" i="0" kern="1200" dirty="0"/>
            <a:t> </a:t>
          </a:r>
          <a:endParaRPr lang="en-US" sz="3400" kern="1200" dirty="0"/>
        </a:p>
      </dsp:txBody>
      <dsp:txXfrm>
        <a:off x="6267679" y="598105"/>
        <a:ext cx="4462702" cy="2770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5">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AYnrbw3uYL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1. Recordar nuestro propósito en Cristo</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Explicar </a:t>
            </a:r>
            <a:r>
              <a:rPr lang="en-US" sz="1800" b="1">
                <a:latin typeface="Calibri" panose="020F0502020204030204"/>
                <a:ea typeface="Calibri" panose="020F0502020204030204"/>
                <a:cs typeface="Calibri" panose="020F0502020204030204"/>
                <a:sym typeface="Calibri" panose="020F0502020204030204"/>
              </a:rPr>
              <a:t>¿Cómo</a:t>
            </a:r>
            <a:r>
              <a:rPr lang="en-US" sz="1800" b="1">
                <a:solidFill>
                  <a:srgbClr val="000000"/>
                </a:solidFill>
                <a:latin typeface="Calibri" panose="020F0502020204030204"/>
                <a:ea typeface="Calibri" panose="020F0502020204030204"/>
                <a:cs typeface="Calibri" panose="020F0502020204030204"/>
                <a:sym typeface="Calibri" panose="020F0502020204030204"/>
              </a:rPr>
              <a:t> Dios da la iglesia líderes? y los requisitos para ser un líder.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3. Describir los papeles del hombre y </a:t>
            </a:r>
            <a:r>
              <a:rPr lang="en-US" sz="1800">
                <a:latin typeface="Calibri" panose="020F0502020204030204"/>
                <a:ea typeface="Calibri" panose="020F0502020204030204"/>
                <a:cs typeface="Calibri" panose="020F0502020204030204"/>
                <a:sym typeface="Calibri" panose="020F0502020204030204"/>
              </a:rPr>
              <a:t>de</a:t>
            </a:r>
            <a:r>
              <a:rPr lang="en-US" sz="1800" b="0">
                <a:solidFill>
                  <a:srgbClr val="000000"/>
                </a:solidFill>
                <a:latin typeface="Calibri" panose="020F0502020204030204"/>
                <a:ea typeface="Calibri" panose="020F0502020204030204"/>
                <a:cs typeface="Calibri" panose="020F0502020204030204"/>
                <a:sym typeface="Calibri" panose="020F0502020204030204"/>
              </a:rPr>
              <a:t> la mujer. </a:t>
            </a:r>
            <a:endParaRPr sz="1800" b="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p>
        </p:txBody>
      </p:sp>
      <p:sp>
        <p:nvSpPr>
          <p:cNvPr id="149" name="Google Shape;1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Líderes en la iglesia</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Aunque todos tenemos el privilegio de evangelizar, Jesús le dio a su iglesia el don especial de los líderes que representan a un grupo en el ministerio del evangelio </a:t>
            </a:r>
            <a:r>
              <a:rPr lang="en-US" sz="1800" i="1">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¿Quién escoge a </a:t>
            </a:r>
            <a:r>
              <a:rPr lang="en-US" sz="1800">
                <a:latin typeface="Calibri" panose="020F0502020204030204"/>
                <a:ea typeface="Calibri" panose="020F0502020204030204"/>
                <a:cs typeface="Calibri" panose="020F0502020204030204"/>
                <a:sym typeface="Calibri" panose="020F0502020204030204"/>
              </a:rPr>
              <a:t>los líderes de la Iglesia</a:t>
            </a:r>
            <a:r>
              <a:rPr lang="en-US" sz="1800">
                <a:solidFill>
                  <a:srgbClr val="000000"/>
                </a:solidFill>
                <a:latin typeface="Calibri" panose="020F0502020204030204"/>
                <a:ea typeface="Calibri" panose="020F0502020204030204"/>
                <a:cs typeface="Calibri" panose="020F0502020204030204"/>
                <a:sym typeface="Calibri" panose="020F0502020204030204"/>
              </a:rPr>
              <a:t>?</a:t>
            </a:r>
            <a:r>
              <a:rPr lang="en-US" sz="1800" b="1">
                <a:solidFill>
                  <a:srgbClr val="000000"/>
                </a:solidFill>
                <a:latin typeface="Calibri" panose="020F0502020204030204"/>
                <a:ea typeface="Calibri" panose="020F0502020204030204"/>
                <a:cs typeface="Calibri" panose="020F0502020204030204"/>
                <a:sym typeface="Calibri" panose="020F0502020204030204"/>
              </a:rPr>
              <a:t>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0"/>
              </a:spcAft>
              <a:buClr>
                <a:schemeClr val="dk1"/>
              </a:buClr>
              <a:buSzPts val="1100"/>
              <a:buFont typeface="Arial" panose="020B0604020202020204"/>
              <a:buNone/>
            </a:pPr>
            <a:endParaRPr u="sng">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5" name="Google Shape;155;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4:11-13 Y él mismo constituyó a unos, apóstoles; a otros, profetas; a otros, evangelistas; a otros, pastores y maestros, a fin de perfeccionar a los santos para la obra del ministerio, para la edificación del cuerpo de Cristo, hasta que todos lleguemos a estar unidos por fe y el conocimiento del Hijo de Dios; hasta que lleguemos a ser un hombre perfecto, a la medida de la estatura de la plenitud de Cristo. </a:t>
            </a: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los da. Los líderes que tenemos son dados por Jesús.</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¿Una persona puede forzosamente hacerse a sí mismo líder de un grupo?</a:t>
            </a:r>
            <a:r>
              <a:rPr lang="en-US" sz="1800" i="1">
                <a:solidFill>
                  <a:srgbClr val="00B050"/>
                </a:solidFill>
                <a:latin typeface="Calibri" panose="020F0502020204030204"/>
                <a:ea typeface="Calibri" panose="020F0502020204030204"/>
                <a:cs typeface="Calibri" panose="020F0502020204030204"/>
                <a:sym typeface="Calibri" panose="020F0502020204030204"/>
              </a:rPr>
              <a:t> 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100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 debemos concluir que una persona en un día determinado puede decir: “Tuve el sueño de ser pastor de esta iglesia. Por lo tanto, voy a predicar el domingo.” No. Dios es un Dios de orden.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Uno podría estar incorrecto en pensar que un líder recibe poder especial de otra persona y/o otros líderes – algunas veces ellos llaman a esta conexión “cobertura” o “sucesión apostólica”. Sin embargo, aunque Jesús quiere que líderes entrenen a otros líderes, la Biblia nunca sugiere que los líderes tengan ciertos poderes o autoridad que pasan a otras personas.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9" name="Google Shape;16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¿Cómo da Dios a la iglesia sus líderes?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Jesús quiere que su rebaño sea atendido mientras está aquí en la tierra, así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provee una variedad de líderes dependiendo de las circunstancias y necesidades de cada grupo.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usa a los propios grupos para llamar (es decir, invitar) a los líderes a sus puestos. Este procedimiento puede pasar informalmente y naturalmente o puede pasar en una manera formal. De cualquier forma, Dios provee </a:t>
            </a:r>
            <a:r>
              <a:rPr lang="en-US" sz="1800">
                <a:latin typeface="Calibri" panose="020F0502020204030204"/>
                <a:ea typeface="Calibri" panose="020F0502020204030204"/>
                <a:cs typeface="Calibri" panose="020F0502020204030204"/>
                <a:sym typeface="Calibri" panose="020F0502020204030204"/>
              </a:rPr>
              <a:t>líderes</a:t>
            </a:r>
            <a:r>
              <a:rPr lang="en-US" sz="1800">
                <a:solidFill>
                  <a:srgbClr val="000000"/>
                </a:solidFill>
                <a:latin typeface="Calibri" panose="020F0502020204030204"/>
                <a:ea typeface="Calibri" panose="020F0502020204030204"/>
                <a:cs typeface="Calibri" panose="020F0502020204030204"/>
                <a:sym typeface="Calibri" panose="020F0502020204030204"/>
              </a:rPr>
              <a:t> para su iglesia por medio de la misma iglesia.</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Hechos 13 :1-3 el Espíritu Santo usó a la congregación para llamar a Pablo y Bernabé para que fueran sus misioneros. </a:t>
            </a: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En la iglesia de Antioquía era profetas y maestros Bernabé; Simeón, apodado el Negro; Lucio de Cirene; Manaén, que se había criado con Herodes el tetrarca; y Saulo. Mientras ayunaban y participaban en el culto al Señor, el Espíritu Santo dijo: Apártenme ahora a Bernabé y a Saulo para el trabajo al que los he llamado. Entonces, después de a ver ayunado y orado, pusieron sus manos sobre ellos y los enviaron.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84" name="Google Shape;184;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10:15 Pablo escribe “¿Y cómo predicarán si no fueren enviados? </a:t>
            </a: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Tito 1:5 Por esto te dejé en Creta, para </a:t>
            </a:r>
            <a:r>
              <a:rPr lang="es-CO" altLang="en-US" sz="1800" i="1">
                <a:solidFill>
                  <a:srgbClr val="000000"/>
                </a:solidFill>
                <a:latin typeface="Calibri" panose="020F0502020204030204"/>
                <a:ea typeface="Calibri" panose="020F0502020204030204"/>
                <a:cs typeface="Calibri" panose="020F0502020204030204"/>
                <a:sym typeface="Calibri" panose="020F0502020204030204"/>
              </a:rPr>
              <a:t>que </a:t>
            </a:r>
            <a:r>
              <a:rPr lang="en-US" sz="1800" i="1">
                <a:solidFill>
                  <a:srgbClr val="000000"/>
                </a:solidFill>
                <a:latin typeface="Calibri" panose="020F0502020204030204"/>
                <a:ea typeface="Calibri" panose="020F0502020204030204"/>
                <a:cs typeface="Calibri" panose="020F0502020204030204"/>
                <a:sym typeface="Calibri" panose="020F0502020204030204"/>
              </a:rPr>
              <a:t>corrigieras lo deficiente y estableciera</a:t>
            </a:r>
            <a:r>
              <a:rPr lang="es-CO" altLang="en-US" sz="1800" i="1">
                <a:solidFill>
                  <a:srgbClr val="000000"/>
                </a:solidFill>
                <a:latin typeface="Calibri" panose="020F0502020204030204"/>
                <a:ea typeface="Calibri" panose="020F0502020204030204"/>
                <a:cs typeface="Calibri" panose="020F0502020204030204"/>
                <a:sym typeface="Calibri" panose="020F0502020204030204"/>
              </a:rPr>
              <a:t>s</a:t>
            </a:r>
            <a:r>
              <a:rPr lang="en-US" sz="1800" i="1">
                <a:solidFill>
                  <a:srgbClr val="000000"/>
                </a:solidFill>
                <a:latin typeface="Calibri" panose="020F0502020204030204"/>
                <a:ea typeface="Calibri" panose="020F0502020204030204"/>
                <a:cs typeface="Calibri" panose="020F0502020204030204"/>
                <a:sym typeface="Calibri" panose="020F0502020204030204"/>
              </a:rPr>
              <a:t> ancianos en cada ciudad, tal y como yo te mandé. (Pablo le dijo a Tito que designara ancianos en Creta)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91" name="Google Shape;191;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Hechos 20:28 Yo les ruego que piensen en ustedes mismos, y que velen por el rebaño sobre el cual el Espíritu Santo los ha puesto como obispos, para que cuiden de la iglesia del Señor, que el ganó por su propia sangre. (Pablo les dijo a los ancianos de Éfeso. Aunque eso ancianos habían sido llamados por medio de la iglesia, Pablo dice que fue el Espíritu Santo quien los llamó)</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00" name="Google Shape;200;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usa el llamado, o invitación, de la iglesia para proveer líderes para la misma. Dios usa a los propios grupos para llamar (es decir, invitar) a los líderes a sus puestos. Puede ser por forma formal o informal. No es un tipo de “cobertura” ni “sucesión apostólica”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07" name="Google Shape;207;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12a1b2af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5. ¿Cuáles son algunos de los requisitos bíblicos para ser un líder en la iglesia?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Dado que los líderes de la iglesia sirven en nombre de la congregación en su nombre, Dios impone algunos requisitos a aquellos que desean servir como líderes.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3" name="Google Shape;213;g2812a1b2af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12a1b2af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i="1">
                <a:solidFill>
                  <a:srgbClr val="000000"/>
                </a:solidFill>
                <a:latin typeface="Calibri" panose="020F0502020204030204"/>
                <a:ea typeface="Calibri" panose="020F0502020204030204"/>
                <a:cs typeface="Calibri" panose="020F0502020204030204"/>
                <a:sym typeface="Calibri" panose="020F0502020204030204"/>
              </a:rPr>
              <a:t>Tito 1:6-9 ancianos irreprensibles, maridos de una sola mujer y con hijos creyentes, que no estén acusados de disolución ni de rebeldía. Porque es necesario que el obispo, como administrador de Dios, sea irreprensible, no soberbio ni iracundo, ni afecto al vino, ni pendenciero, ni codicioso de ganancias deshonestas,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1" name="Google Shape;221;g2812a1b2a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12a1b2af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sino hospitalario, fiel, tal y como ha sido enseñada, para que también pueda exhortar con sana enseñanza y convencer a los que contradicen. </a:t>
            </a: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(1 Timoteo 3:1-10 tiene una lista similar que incluye las cualidades para ser capaz de enseñar)</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9" name="Google Shape;229;g2812a1b2a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f331569a3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Llamar a alguien para que sea un líder en la iglesia no es una responsabilidad que deba tomarse a la ligera. Un líder espiritual tiene la gran responsabilidad de cuidar de las almas.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Hechos 20 [Pablo a los líderes de Éfeso] </a:t>
            </a:r>
            <a:r>
              <a:rPr lang="en-US" sz="1800" i="1">
                <a:solidFill>
                  <a:srgbClr val="000000"/>
                </a:solidFill>
                <a:latin typeface="Calibri" panose="020F0502020204030204"/>
                <a:ea typeface="Calibri" panose="020F0502020204030204"/>
                <a:cs typeface="Calibri" panose="020F0502020204030204"/>
                <a:sym typeface="Calibri" panose="020F0502020204030204"/>
              </a:rPr>
              <a:t>Yo les ruego que piensen en ustedes mismos, y que velen por el rebaño sobre el cual el Espíritu Santo los ha puesto como obispos, para que cuiden de la iglesia del Señor, que el ganó por su propia sangre.</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 name="Google Shape;237;g2f331569a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812a1b2af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6. El Ministerio Público</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Estos puestos de liderazgo --- ya sean maestros, visitadores, predicadores, pastores, evangelistas o cualquier oficio que la iglesia requiere – son parte del ministerio público.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Se llama el “ministerio público”, no porque necesariamente ocurra en un espacio público (algunos no, por ejemplo, una visita a la casa de alguien), sino porque se lleva a cabo por parte y a nombre del grupo.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Otro nombre para el ministerio público es el “ministerio representativo”. En su obra, el líder representa al grupo que lo llamó. En otras palabras, cuando esos líderes están haciendo la obra del grupo que lo llamó, ellos están sirviendo en el lugar y por el llamado del grupo. </a:t>
            </a:r>
            <a:endParaRPr sz="1800">
              <a:latin typeface="Calibri" panose="020F0502020204030204"/>
              <a:ea typeface="Calibri" panose="020F0502020204030204"/>
              <a:cs typeface="Calibri" panose="020F0502020204030204"/>
              <a:sym typeface="Calibri" panose="020F0502020204030204"/>
            </a:endParaRPr>
          </a:p>
          <a:p>
            <a:pPr marL="914400" marR="171450" lvl="0" indent="-228600" algn="l" rtl="0">
              <a:lnSpc>
                <a:spcPct val="100000"/>
              </a:lnSpc>
              <a:spcBef>
                <a:spcPts val="0"/>
              </a:spcBef>
              <a:spcAft>
                <a:spcPts val="1000"/>
              </a:spcAft>
              <a:buClr>
                <a:schemeClr val="dk1"/>
              </a:buClr>
              <a:buSzPts val="1100"/>
              <a:buFont typeface="Calibri" panose="020F0502020204030204"/>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 name="Google Shape;244;g2812a1b2a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1. Recordar nuestro propósito en Cristo</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2. Explicar </a:t>
            </a:r>
            <a:r>
              <a:rPr lang="en-US" sz="1800">
                <a:latin typeface="Calibri" panose="020F0502020204030204"/>
                <a:ea typeface="Calibri" panose="020F0502020204030204"/>
                <a:cs typeface="Calibri" panose="020F0502020204030204"/>
                <a:sym typeface="Calibri" panose="020F0502020204030204"/>
              </a:rPr>
              <a:t>¿Cómo</a:t>
            </a:r>
            <a:r>
              <a:rPr lang="en-US" sz="1800" b="0">
                <a:solidFill>
                  <a:srgbClr val="000000"/>
                </a:solidFill>
                <a:latin typeface="Calibri" panose="020F0502020204030204"/>
                <a:ea typeface="Calibri" panose="020F0502020204030204"/>
                <a:cs typeface="Calibri" panose="020F0502020204030204"/>
                <a:sym typeface="Calibri" panose="020F0502020204030204"/>
              </a:rPr>
              <a:t> Dios da la iglesia líderes</a:t>
            </a:r>
            <a:r>
              <a:rPr lang="en-US" sz="1800">
                <a:latin typeface="Calibri" panose="020F0502020204030204"/>
                <a:ea typeface="Calibri" panose="020F0502020204030204"/>
                <a:cs typeface="Calibri" panose="020F0502020204030204"/>
                <a:sym typeface="Calibri" panose="020F0502020204030204"/>
              </a:rPr>
              <a:t>?</a:t>
            </a:r>
            <a:r>
              <a:rPr lang="en-US" sz="1800" b="0">
                <a:solidFill>
                  <a:srgbClr val="000000"/>
                </a:solidFill>
                <a:latin typeface="Calibri" panose="020F0502020204030204"/>
                <a:ea typeface="Calibri" panose="020F0502020204030204"/>
                <a:cs typeface="Calibri" panose="020F0502020204030204"/>
                <a:sym typeface="Calibri" panose="020F0502020204030204"/>
              </a:rPr>
              <a:t> y los requisitos para ser un líder. </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Describir los papeles del hombre y </a:t>
            </a:r>
            <a:r>
              <a:rPr lang="en-US" sz="1800" b="1">
                <a:latin typeface="Calibri" panose="020F0502020204030204"/>
                <a:ea typeface="Calibri" panose="020F0502020204030204"/>
                <a:cs typeface="Calibri" panose="020F0502020204030204"/>
                <a:sym typeface="Calibri" panose="020F0502020204030204"/>
              </a:rPr>
              <a:t>de</a:t>
            </a:r>
            <a:r>
              <a:rPr lang="en-US" sz="1800" b="1">
                <a:solidFill>
                  <a:srgbClr val="000000"/>
                </a:solidFill>
                <a:latin typeface="Calibri" panose="020F0502020204030204"/>
                <a:ea typeface="Calibri" panose="020F0502020204030204"/>
                <a:cs typeface="Calibri" panose="020F0502020204030204"/>
                <a:sym typeface="Calibri" panose="020F0502020204030204"/>
              </a:rPr>
              <a:t> la mujer.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p>
        </p:txBody>
      </p:sp>
      <p:sp>
        <p:nvSpPr>
          <p:cNvPr id="252" name="Google Shape;25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Aunque Dios quiere que tanto los hombres como las mujeres estén activos en el ministerio del evangelio, Él ha asignado papeles distintos a hombres y mujeres en el ministerio público.</a:t>
            </a: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Repasar lo que enseña la Escritura sobre los papeles del hombre y la mujer en el mundo de Dios.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59" name="Google Shape;25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Dios ama a las mujeres y hombres igualmente</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ciertamente ama a los hombres y mujeres por igual. Él salvó a todas las personas.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Romanos 3:23-24 dice: </a:t>
            </a:r>
            <a:r>
              <a:rPr lang="en-US" sz="1800" i="1">
                <a:solidFill>
                  <a:srgbClr val="000000"/>
                </a:solidFill>
                <a:latin typeface="Calibri" panose="020F0502020204030204"/>
                <a:ea typeface="Calibri" panose="020F0502020204030204"/>
                <a:cs typeface="Calibri" panose="020F0502020204030204"/>
                <a:sym typeface="Calibri" panose="020F0502020204030204"/>
              </a:rPr>
              <a:t>Por cuanto todos pecaron y están destituidos de la gloria de Dios; pero son justificados gratuitamente por su gracia, mediante la redención que proveyó Cristo Jesús.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70" name="Google Shape;27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12a1b2afc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0"/>
              </a:spcBef>
              <a:spcAft>
                <a:spcPts val="1000"/>
              </a:spcAft>
              <a:buClr>
                <a:schemeClr val="dk1"/>
              </a:buClr>
              <a:buSzPts val="1804"/>
              <a:buFont typeface="Calibri" panose="020F0502020204030204"/>
              <a:buAutoNum type="romanLcPeriod"/>
            </a:pPr>
            <a:r>
              <a:rPr lang="en-US" sz="1800">
                <a:solidFill>
                  <a:schemeClr val="dk1"/>
                </a:solidFill>
                <a:latin typeface="Calibri" panose="020F0502020204030204"/>
                <a:ea typeface="Calibri" panose="020F0502020204030204"/>
                <a:cs typeface="Calibri" panose="020F0502020204030204"/>
                <a:sym typeface="Calibri" panose="020F0502020204030204"/>
              </a:rPr>
              <a:t>No. Como Romanos 3:23-24 dice: “Por cuanto todos pecaron y están destituidos de la gloria de Dios; pero son justificados gratuitamente por su gracia, mediante la redención que proveyó Cristo Jesús.” Todos somos iguales ante los ojos de Dios como Gálatas 3:26-28 lo afirma: “Todos ustedes son hijos de Dios por la fe en Cristo Jesús. Porque todos ustedes, los que han sido bautizados en Cristo, están revestidos de Cristo. Ya no hay judío ni griego; no hay esclavo ni libre; no hay varón ni mujer, sino que todos ustedes son uno en Cristo Jesús.”</a:t>
            </a: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6" name="Google Shape;276;g2812a1b2af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Dios desea que mujeres sean parte de la iglesia y la Gran Comisión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Claro que si. Las mujeres forman parte y la iglesia y la Gran Comisión. Tenemos muchos ejemplos de mujeres en los grupos de creyentes en la Biblia y obrando en el ministerio. Ana, Lidia, Priscila, Dorcas, Junia, etc. etc.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84" name="Google Shape;2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6</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Bienvenida a nuestra segunda lección sobre “Las llaves.” Record</a:t>
            </a:r>
            <a:r>
              <a:rPr lang="en-US" sz="1800">
                <a:latin typeface="Calibri" panose="020F0502020204030204"/>
                <a:ea typeface="Calibri" panose="020F0502020204030204"/>
                <a:cs typeface="Calibri" panose="020F0502020204030204"/>
                <a:sym typeface="Calibri" panose="020F0502020204030204"/>
              </a:rPr>
              <a:t>e</a:t>
            </a:r>
            <a:r>
              <a:rPr lang="en-US" sz="1800">
                <a:solidFill>
                  <a:srgbClr val="000000"/>
                </a:solidFill>
                <a:latin typeface="Calibri" panose="020F0502020204030204"/>
                <a:ea typeface="Calibri" panose="020F0502020204030204"/>
                <a:cs typeface="Calibri" panose="020F0502020204030204"/>
                <a:sym typeface="Calibri" panose="020F0502020204030204"/>
              </a:rPr>
              <a:t>mos que Dios nos ha dado el gran privilegio de compartir la ley y el evangelio con otros en el oficio de las llaves. Cuando aplicamos la ley a las personas, estamos mostrándoles sus pecados con el propósito de </a:t>
            </a:r>
            <a:r>
              <a:rPr lang="en-US" sz="1800">
                <a:latin typeface="Calibri" panose="020F0502020204030204"/>
                <a:ea typeface="Calibri" panose="020F0502020204030204"/>
                <a:cs typeface="Calibri" panose="020F0502020204030204"/>
                <a:sym typeface="Calibri" panose="020F0502020204030204"/>
              </a:rPr>
              <a:t>guiarlos</a:t>
            </a:r>
            <a:r>
              <a:rPr lang="en-US" sz="1800">
                <a:solidFill>
                  <a:srgbClr val="000000"/>
                </a:solidFill>
                <a:latin typeface="Calibri" panose="020F0502020204030204"/>
                <a:ea typeface="Calibri" panose="020F0502020204030204"/>
                <a:cs typeface="Calibri" panose="020F0502020204030204"/>
                <a:sym typeface="Calibri" panose="020F0502020204030204"/>
              </a:rPr>
              <a:t> al arrepentimiento. Cuando aplicamos el evangelio a las personas, estamos mostrándoles su Salvador y Su perdón de pecados. Hoy veremos especialmente el uso de las llaves en las iglesias y los papeles del hombre y mujer.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4. ¿Cuál es la voluntad de Dios acerca de los papeles del hombre y de la mujer?</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Dios ha decidido dar al hombre y a la mujer diferentes papeles para servirle, todos los cuales son igualmente valiosos a sus ojos.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interesante notar que Dios estableció los diferentes papeles del hombre y mujer desde la creación, antes de la caída al pecado.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Génesis 1 vemos que Dios creó al hombre y la mujer a su imagen; la imagen de Dios les dio igualdad espiritual (Génesis 1:26,27). Pero el relato de la creación enseña también que Dios estableció una relación de roles entre el hombre y la mujer. Dios creó primero al hombre (Génesis 2:7,2) y la mujer fue hecha para el hombre como ayudante (Génesis 2:18).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95" name="Google Shape;295;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12a1b2afc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0"/>
              </a:spcBef>
              <a:spcAft>
                <a:spcPts val="1000"/>
              </a:spcAft>
              <a:buClr>
                <a:schemeClr val="dk1"/>
              </a:buClr>
              <a:buSzPts val="1800"/>
              <a:buFont typeface="Calibri" panose="020F0502020204030204"/>
              <a:buAutoNum type="romanLcPeriod"/>
            </a:pPr>
            <a:r>
              <a:rPr lang="en-US" sz="1800">
                <a:solidFill>
                  <a:schemeClr val="dk1"/>
                </a:solidFill>
                <a:latin typeface="Calibri" panose="020F0502020204030204"/>
                <a:ea typeface="Calibri" panose="020F0502020204030204"/>
                <a:cs typeface="Calibri" panose="020F0502020204030204"/>
                <a:sym typeface="Calibri" panose="020F0502020204030204"/>
              </a:rPr>
              <a:t>Génesis 2:18 dice: “Después Dios el Señor dijo: No está bien que el hombre esté solo, le haré una ayuda a su medida”.</a:t>
            </a: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0" name="Google Shape;300;g2812a1b2afc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812a1b2afc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0"/>
              </a:spcBef>
              <a:spcAft>
                <a:spcPts val="0"/>
              </a:spcAft>
              <a:buClr>
                <a:schemeClr val="dk1"/>
              </a:buClr>
              <a:buSzPts val="1800"/>
              <a:buFont typeface="Calibri" panose="020F0502020204030204"/>
              <a:buAutoNum type="romanLcPeriod"/>
            </a:pPr>
            <a:r>
              <a:rPr lang="en-US" sz="1800">
                <a:solidFill>
                  <a:schemeClr val="dk1"/>
                </a:solidFill>
                <a:latin typeface="Calibri" panose="020F0502020204030204"/>
                <a:ea typeface="Calibri" panose="020F0502020204030204"/>
                <a:cs typeface="Calibri" panose="020F0502020204030204"/>
                <a:sym typeface="Calibri" panose="020F0502020204030204"/>
              </a:rPr>
              <a:t>1 Corintios 11:3 dice: “Pero quiero que sepan que Cristo es la cabeza de todo hombre, y que el hombre es la cabeza de la mujer, y que Dios es la cabeza de Cristo”. También vemos ese principio en 1 Timoteo 2:12, “No permito que la mujer enseñe ni ejerza dominio sobre el hombre, sino que guarde silencio”.</a:t>
            </a:r>
            <a:endParaRPr sz="18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8" name="Google Shape;308;g2812a1b2af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También vemos ese principio en 1 Timoteo 2:12-13: </a:t>
            </a:r>
            <a:r>
              <a:rPr lang="en-US" sz="1800" i="1">
                <a:solidFill>
                  <a:srgbClr val="000000"/>
                </a:solidFill>
                <a:latin typeface="Calibri" panose="020F0502020204030204"/>
                <a:ea typeface="Calibri" panose="020F0502020204030204"/>
                <a:cs typeface="Calibri" panose="020F0502020204030204"/>
                <a:sym typeface="Calibri" panose="020F0502020204030204"/>
              </a:rPr>
              <a:t>No permito que la mujer enseñe ni ejerza dominio sobre el hombre, sino que guarde silencio. Porque primero fue formado Adán , y después Eva…</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17" name="Google Shape;317;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5. ¿Cómo deben el hombre y la mujer actuar en sus papeles dados por Dios?</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1 Corintios 16:14 dice: </a:t>
            </a:r>
            <a:r>
              <a:rPr lang="en-US" sz="1800" i="1">
                <a:solidFill>
                  <a:srgbClr val="000000"/>
                </a:solidFill>
                <a:latin typeface="Calibri" panose="020F0502020204030204"/>
                <a:ea typeface="Calibri" panose="020F0502020204030204"/>
                <a:cs typeface="Calibri" panose="020F0502020204030204"/>
                <a:sym typeface="Calibri" panose="020F0502020204030204"/>
              </a:rPr>
              <a:t>Háganlo todo con amor.</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hombre y la mujer querrán servir uno al otro en amor a través de los papeles que Dios les ha dado. Ninguno querrá usar su posición para abusar o herir a la otra persona. Mientras la sociedad juzga que algunos trabajos son más importantes que otros, ante los ojos de Dios, todo trabajo hecho fielmente en amor es igual, ya sea predicando a miles o enseñando a niños es la escuela dominical.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sociedad menosprecia los papeles, pero todo trabajo hecho fielmente en el amor es igual a Dios.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23" name="Google Shape;3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6. ¿Permite Dios que las mujeres sean líderes de la iglesia y que tengan autoridad sobre la congregación?</a:t>
            </a:r>
            <a:r>
              <a:rPr lang="en-US" sz="1800" b="1">
                <a:solidFill>
                  <a:srgbClr val="0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Dios ha reservado los papeles de pastor y obispo a los hombres de la iglesia. (Timoteo y Tito lo dejan claro).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1 Timoteo 2:12 no permito que la mujer enseñe ni ejerza </a:t>
            </a:r>
            <a:r>
              <a:rPr lang="en-US" sz="1800">
                <a:latin typeface="Calibri" panose="020F0502020204030204"/>
                <a:ea typeface="Calibri" panose="020F0502020204030204"/>
                <a:cs typeface="Calibri" panose="020F0502020204030204"/>
                <a:sym typeface="Calibri" panose="020F0502020204030204"/>
              </a:rPr>
              <a:t>dominio</a:t>
            </a:r>
            <a:r>
              <a:rPr lang="en-US" sz="1800">
                <a:solidFill>
                  <a:srgbClr val="000000"/>
                </a:solidFill>
                <a:latin typeface="Calibri" panose="020F0502020204030204"/>
                <a:ea typeface="Calibri" panose="020F0502020204030204"/>
                <a:cs typeface="Calibri" panose="020F0502020204030204"/>
                <a:sym typeface="Calibri" panose="020F0502020204030204"/>
              </a:rPr>
              <a:t> sobre el hombre</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Tito: Requisitos de ser líder</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Este papel le fue dado no porque son inherentemente más capaces que las mujeres. Simplemente refleja la voluntad de Dios, algo que le pedimos a hombres y mujeres que respeten.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29" name="Google Shape;3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7. ¿Puede en alguna forma la mujer ayudar espiritualmente al hombre?</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Ciertamente. Los papeles del hombre y la mujer no significan que una mujer está pecando cada vez que ella habla y dice algo sabio y, como resultado, un hombre aprende algo de ella. Dios quiere que la mujer edifique al hombre. La gran comisión también se aplica a las mujeres.</a:t>
            </a: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Un ejemplo bíblico se encuentra en Hechos 18:24-28, la historia de una mujer, Priscila, que espiritualmente edificó a un hombre, Apolos, cumpliendo con el papel que Dios le había dado como mujer.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335" name="Google Shape;33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8. El principio de los papeles del hombre y la mujer es una verdad bíblica y clara. La aplicación de ese principio en nuestros hogares, congregaciones y en la sociedad es más difícil. Nosotros </a:t>
            </a:r>
            <a:r>
              <a:rPr lang="en-US" sz="1800">
                <a:latin typeface="Calibri" panose="020F0502020204030204"/>
                <a:ea typeface="Calibri" panose="020F0502020204030204"/>
                <a:cs typeface="Calibri" panose="020F0502020204030204"/>
                <a:sym typeface="Calibri" panose="020F0502020204030204"/>
              </a:rPr>
              <a:t>queremos</a:t>
            </a:r>
            <a:r>
              <a:rPr lang="en-US" sz="1800">
                <a:solidFill>
                  <a:srgbClr val="000000"/>
                </a:solidFill>
                <a:latin typeface="Calibri" panose="020F0502020204030204"/>
                <a:ea typeface="Calibri" panose="020F0502020204030204"/>
                <a:cs typeface="Calibri" panose="020F0502020204030204"/>
                <a:sym typeface="Calibri" panose="020F0502020204030204"/>
              </a:rPr>
              <a:t> pedir a Dios que nos dé sabiduría en esas situaciones. También queremos ser pacientes con nosotros mismos y con otros mientras intentamos aplicar la verdad de Dios en nuestras vidas.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41" name="Google Shape;341;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348" name="Google Shape;34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Padre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te agradecemos por todos los líderes espirituales que nos has dado. Ellos son una bendición de tu mano. Mantenlos firmes en tu Palabra en todo momento. Dale sabiduría y paciencia en todo lo que hacen. Te lo pedimos en el nombre de Jesús. Amén.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7: </a:t>
            </a:r>
            <a:endParaRPr sz="1800"/>
          </a:p>
          <a:p>
            <a:pPr marL="171450" marR="0" lvl="0" indent="-1016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Ver el siguiente video de instrucción: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https://www.youtube.com/watch?v=AYnrbw3uYL0</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 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qué tenemos acceso completo a Dios en la oración? </a:t>
            </a:r>
            <a:endParaRPr sz="1800">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¿Por qué es tan importante pedir que se haga la voluntad de Dios en nuestras oraciones?</a:t>
            </a:r>
            <a:endParaRPr sz="1800">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latin typeface="Calibri" panose="020F0502020204030204"/>
                <a:ea typeface="Calibri" panose="020F0502020204030204"/>
                <a:cs typeface="Calibri" panose="020F0502020204030204"/>
                <a:sym typeface="Calibri" panose="020F0502020204030204"/>
              </a:rPr>
              <a:t> Leer Lucas 11:1-13.</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8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5" name="Google Shape;3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5" name="Google Shape;36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3" name="Google Shape;37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Recordar nuestro propósito en Cristo</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Explicar </a:t>
            </a:r>
            <a:r>
              <a:rPr lang="en-US" sz="1800">
                <a:latin typeface="Calibri" panose="020F0502020204030204"/>
                <a:ea typeface="Calibri" panose="020F0502020204030204"/>
                <a:cs typeface="Calibri" panose="020F0502020204030204"/>
                <a:sym typeface="Calibri" panose="020F0502020204030204"/>
              </a:rPr>
              <a:t>¿Cómo</a:t>
            </a:r>
            <a:r>
              <a:rPr lang="en-US" sz="1800">
                <a:solidFill>
                  <a:srgbClr val="000000"/>
                </a:solidFill>
                <a:latin typeface="Calibri" panose="020F0502020204030204"/>
                <a:ea typeface="Calibri" panose="020F0502020204030204"/>
                <a:cs typeface="Calibri" panose="020F0502020204030204"/>
                <a:sym typeface="Calibri" panose="020F0502020204030204"/>
              </a:rPr>
              <a:t> Dios da</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 a</a:t>
            </a:r>
            <a:r>
              <a:rPr lang="en-US" sz="1800">
                <a:solidFill>
                  <a:srgbClr val="000000"/>
                </a:solidFill>
                <a:latin typeface="Calibri" panose="020F0502020204030204"/>
                <a:ea typeface="Calibri" panose="020F0502020204030204"/>
                <a:cs typeface="Calibri" panose="020F0502020204030204"/>
                <a:sym typeface="Calibri" panose="020F0502020204030204"/>
              </a:rPr>
              <a:t> la iglesia líderes? y los requisitos para ser un líder.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Describir los papeles del hombre y </a:t>
            </a:r>
            <a:r>
              <a:rPr lang="en-US" sz="1800">
                <a:latin typeface="Calibri" panose="020F0502020204030204"/>
                <a:ea typeface="Calibri" panose="020F0502020204030204"/>
                <a:cs typeface="Calibri" panose="020F0502020204030204"/>
                <a:sym typeface="Calibri" panose="020F0502020204030204"/>
              </a:rPr>
              <a:t>de</a:t>
            </a:r>
            <a:r>
              <a:rPr lang="en-US" sz="1800">
                <a:solidFill>
                  <a:srgbClr val="000000"/>
                </a:solidFill>
                <a:latin typeface="Calibri" panose="020F0502020204030204"/>
                <a:ea typeface="Calibri" panose="020F0502020204030204"/>
                <a:cs typeface="Calibri" panose="020F0502020204030204"/>
                <a:sym typeface="Calibri" panose="020F0502020204030204"/>
              </a:rPr>
              <a:t> la mujer.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sz="1800" b="0" i="0" dirty="0">
                <a:solidFill>
                  <a:srgbClr val="000000"/>
                </a:solidFill>
                <a:latin typeface="Calibri" panose="020F0502020204030204"/>
                <a:ea typeface="Calibri" panose="020F0502020204030204"/>
                <a:cs typeface="Calibri" panose="020F0502020204030204"/>
                <a:sym typeface="Calibri" panose="020F0502020204030204"/>
              </a:rPr>
              <a:t>1. ¿</a:t>
            </a:r>
            <a:r>
              <a:rPr lang="en-US" sz="1800" b="0" i="0" dirty="0" err="1">
                <a:solidFill>
                  <a:srgbClr val="000000"/>
                </a:solidFill>
                <a:latin typeface="Calibri" panose="020F0502020204030204"/>
                <a:ea typeface="Calibri" panose="020F0502020204030204"/>
                <a:cs typeface="Calibri" panose="020F0502020204030204"/>
                <a:sym typeface="Calibri" panose="020F0502020204030204"/>
              </a:rPr>
              <a:t>Quién</a:t>
            </a:r>
            <a:r>
              <a:rPr lang="en-US" sz="1800" b="0" i="0" dirty="0">
                <a:solidFill>
                  <a:srgbClr val="000000"/>
                </a:solidFill>
                <a:latin typeface="Calibri" panose="020F0502020204030204"/>
                <a:ea typeface="Calibri" panose="020F0502020204030204"/>
                <a:cs typeface="Calibri" panose="020F0502020204030204"/>
                <a:sym typeface="Calibri" panose="020F0502020204030204"/>
              </a:rPr>
              <a:t> soy </a:t>
            </a:r>
            <a:r>
              <a:rPr lang="en-US" sz="1800" b="0" i="0" dirty="0" err="1">
                <a:solidFill>
                  <a:srgbClr val="000000"/>
                </a:solidFill>
                <a:latin typeface="Calibri" panose="020F0502020204030204"/>
                <a:ea typeface="Calibri" panose="020F0502020204030204"/>
                <a:cs typeface="Calibri" panose="020F0502020204030204"/>
                <a:sym typeface="Calibri" panose="020F0502020204030204"/>
              </a:rPr>
              <a:t>yo</a:t>
            </a:r>
            <a:r>
              <a:rPr lang="en-US" sz="1800" b="0" i="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0" i="0" dirty="0" err="1">
                <a:solidFill>
                  <a:srgbClr val="000000"/>
                </a:solidFill>
                <a:latin typeface="Calibri" panose="020F0502020204030204"/>
                <a:ea typeface="Calibri" panose="020F0502020204030204"/>
                <a:cs typeface="Calibri" panose="020F0502020204030204"/>
                <a:sym typeface="Calibri" panose="020F0502020204030204"/>
              </a:rPr>
              <a:t>Cuál</a:t>
            </a:r>
            <a:r>
              <a:rPr lang="en-US" sz="1800" b="0" i="0" dirty="0">
                <a:solidFill>
                  <a:srgbClr val="000000"/>
                </a:solidFill>
                <a:latin typeface="Calibri" panose="020F0502020204030204"/>
                <a:ea typeface="Calibri" panose="020F0502020204030204"/>
                <a:cs typeface="Calibri" panose="020F0502020204030204"/>
                <a:sym typeface="Calibri" panose="020F0502020204030204"/>
              </a:rPr>
              <a:t> es mi </a:t>
            </a:r>
            <a:r>
              <a:rPr lang="en-US" sz="1800" b="0" i="0" dirty="0" err="1">
                <a:solidFill>
                  <a:srgbClr val="000000"/>
                </a:solidFill>
                <a:latin typeface="Calibri" panose="020F0502020204030204"/>
                <a:ea typeface="Calibri" panose="020F0502020204030204"/>
                <a:cs typeface="Calibri" panose="020F0502020204030204"/>
                <a:sym typeface="Calibri" panose="020F0502020204030204"/>
              </a:rPr>
              <a:t>propósito</a:t>
            </a:r>
            <a:r>
              <a:rPr lang="en-US" sz="1800" b="0" i="0" dirty="0">
                <a:solidFill>
                  <a:srgbClr val="0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SzPts val="1100"/>
              <a:buNone/>
            </a:pPr>
            <a:endParaRPr sz="1800" dirty="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None/>
            </a:pPr>
            <a:r>
              <a:rPr lang="en-US" sz="1800" dirty="0">
                <a:solidFill>
                  <a:srgbClr val="000000"/>
                </a:solidFill>
                <a:latin typeface="Calibri" panose="020F0502020204030204"/>
                <a:ea typeface="Calibri" panose="020F0502020204030204"/>
                <a:cs typeface="Calibri" panose="020F0502020204030204"/>
                <a:sym typeface="Calibri" panose="020F0502020204030204"/>
              </a:rPr>
              <a:t>Esta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pregunta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atormenta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muchas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personas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mientras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tratan</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decir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cuál</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su</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identidad</a:t>
            </a:r>
            <a:r>
              <a:rPr lang="en-US" sz="1800" dirty="0">
                <a:solidFill>
                  <a:srgbClr val="000000"/>
                </a:solidFill>
                <a:latin typeface="Calibri" panose="020F0502020204030204"/>
                <a:ea typeface="Calibri" panose="020F0502020204030204"/>
                <a:cs typeface="Calibri" panose="020F0502020204030204"/>
                <a:sym typeface="Calibri" panose="020F0502020204030204"/>
              </a:rPr>
              <a:t>. Gloria a Dios,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cristianos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ya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tienen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identidad</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identidad</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fue</a:t>
            </a:r>
            <a:r>
              <a:rPr lang="en-US" sz="1800" dirty="0">
                <a:solidFill>
                  <a:srgbClr val="000000"/>
                </a:solidFill>
                <a:latin typeface="Calibri" panose="020F0502020204030204"/>
                <a:ea typeface="Calibri" panose="020F0502020204030204"/>
                <a:cs typeface="Calibri" panose="020F0502020204030204"/>
                <a:sym typeface="Calibri" panose="020F0502020204030204"/>
              </a:rPr>
              <a:t> dad</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hecho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fue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ganad</a:t>
            </a:r>
            <a:r>
              <a:rPr lang="es-CO" altLang="en-US" sz="1800" dirty="0">
                <a:solidFill>
                  <a:srgbClr val="000000"/>
                </a:solidFill>
                <a:latin typeface="Calibri" panose="020F0502020204030204"/>
                <a:ea typeface="Calibri" panose="020F0502020204030204"/>
                <a:cs typeface="Calibri" panose="020F0502020204030204"/>
                <a:sym typeface="Calibri" panose="020F0502020204030204"/>
              </a:rPr>
              <a: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nosotros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dirty="0">
                <a:solidFill>
                  <a:srgbClr val="000000"/>
                </a:solidFill>
                <a:latin typeface="Calibri" panose="020F0502020204030204"/>
                <a:ea typeface="Calibri" panose="020F0502020204030204"/>
                <a:cs typeface="Calibri" panose="020F0502020204030204"/>
                <a:sym typeface="Calibri" panose="020F0502020204030204"/>
              </a:rPr>
              <a:t> Cristo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cruz</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elegidos por Dios, Rey de reyes</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creados por el Padre Celestial.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pecadores y salvados por el regalo de la vida y muerte de Cristo.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adoptados y forman parte de la familia de Dios.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valorados como parte del cuerpo de </a:t>
            </a:r>
            <a:r>
              <a:rPr lang="en-US" sz="1800">
                <a:latin typeface="Calibri" panose="020F0502020204030204"/>
                <a:ea typeface="Calibri" panose="020F0502020204030204"/>
                <a:cs typeface="Calibri" panose="020F0502020204030204"/>
                <a:sym typeface="Calibri" panose="020F0502020204030204"/>
              </a:rPr>
              <a:t>D</a:t>
            </a:r>
            <a:r>
              <a:rPr lang="en-US" sz="1800">
                <a:solidFill>
                  <a:srgbClr val="000000"/>
                </a:solidFill>
                <a:latin typeface="Calibri" panose="020F0502020204030204"/>
                <a:ea typeface="Calibri" panose="020F0502020204030204"/>
                <a:cs typeface="Calibri" panose="020F0502020204030204"/>
                <a:sym typeface="Calibri" panose="020F0502020204030204"/>
              </a:rPr>
              <a:t>ios.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parte de la Gran Comisión, la misión de compartir la Palabra.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Los c</a:t>
            </a:r>
            <a:r>
              <a:rPr lang="en-US" sz="1800">
                <a:solidFill>
                  <a:srgbClr val="000000"/>
                </a:solidFill>
                <a:latin typeface="Calibri" panose="020F0502020204030204"/>
                <a:ea typeface="Calibri" panose="020F0502020204030204"/>
                <a:cs typeface="Calibri" panose="020F0502020204030204"/>
                <a:sym typeface="Calibri" panose="020F0502020204030204"/>
              </a:rPr>
              <a:t>ristianos son ya victoriosos y compartirán la eternidad en el cielo con Dios.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Tenemos identidad en Cristo. También tenemos propósito en Cristo. En 1 Pedro 2:9-10, el apóstol Pedro nos recuerda que: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0" name="Google Shape;13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Pero ustedes son linaje escogido, real sacerdocio, nación santa, pueblo adquirido por Dios, para que anuncien los hechos maravillosos de aquel que los llamó de las tinieblas a su luz admirable. Antes, ustedes no eran un pueblo; ¡pero ahora son el pueblo de Dios!; antes no habían sido compadecidos, pero ahora ya han sido compadecidos.”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Dios nos da una identidad y un propósito en la vida. Cada uno de nosotros es un embajador de Cristo. Proclamamos sus alabanzas por lo que ha hecho por nosotros.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6" name="Google Shape;13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i="1">
                <a:solidFill>
                  <a:srgbClr val="000000"/>
                </a:solidFill>
                <a:latin typeface="Calibri" panose="020F0502020204030204"/>
                <a:ea typeface="Calibri" panose="020F0502020204030204"/>
                <a:cs typeface="Calibri" panose="020F0502020204030204"/>
                <a:sym typeface="Calibri" panose="020F0502020204030204"/>
              </a:rPr>
              <a:t>¿Quién soy yo? ¿Cuál es mi propósito? </a:t>
            </a:r>
            <a:endParaRPr sz="1800" b="1"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b="1"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Times New Roman" panose="02020603050405020304"/>
              <a:buNone/>
            </a:pPr>
            <a:r>
              <a:rPr lang="en-US" sz="1800" b="0" i="0">
                <a:latin typeface="Times New Roman" panose="02020603050405020304"/>
                <a:ea typeface="Times New Roman" panose="02020603050405020304"/>
                <a:cs typeface="Times New Roman" panose="02020603050405020304"/>
                <a:sym typeface="Times New Roman" panose="02020603050405020304"/>
              </a:rPr>
              <a:t>Soy hijo de Dios para anunciar los hechos maravillosos de aquel que me llamó de las tinieblas a su luz admirable. </a:t>
            </a:r>
          </a:p>
        </p:txBody>
      </p:sp>
      <p:sp>
        <p:nvSpPr>
          <p:cNvPr id="143" name="Google Shape;143;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p:nvPr/>
        </p:nvSpPr>
        <p:spPr>
          <a:xfrm>
            <a:off x="209550" y="659130"/>
            <a:ext cx="1151128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6: El uso de las llaves/ </a:t>
            </a:r>
          </a:p>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Los papeles del hombre y mujer</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52" name="Google Shape;152;p11"/>
          <p:cNvGraphicFramePr/>
          <p:nvPr>
            <p:custDataLst>
              <p:tags r:id="rId1"/>
            </p:custDataLst>
          </p:nvPr>
        </p:nvGraphicFramePr>
        <p:xfrm>
          <a:off x="1450975" y="2242185"/>
          <a:ext cx="9467215" cy="3582035"/>
        </p:xfrm>
        <a:graphic>
          <a:graphicData uri="http://schemas.openxmlformats.org/drawingml/2006/table">
            <a:tbl>
              <a:tblPr firstRow="1" bandRow="1">
                <a:noFill/>
                <a:tableStyleId>{33FC745A-BBD9-4C47-8A8C-A6A7CAF69E6D}</a:tableStyleId>
              </a:tblPr>
              <a:tblGrid>
                <a:gridCol w="778510">
                  <a:extLst>
                    <a:ext uri="{9D8B030D-6E8A-4147-A177-3AD203B41FA5}">
                      <a16:colId xmlns:a16="http://schemas.microsoft.com/office/drawing/2014/main" val="20000"/>
                    </a:ext>
                  </a:extLst>
                </a:gridCol>
                <a:gridCol w="8688705">
                  <a:extLst>
                    <a:ext uri="{9D8B030D-6E8A-4147-A177-3AD203B41FA5}">
                      <a16:colId xmlns:a16="http://schemas.microsoft.com/office/drawing/2014/main" val="20001"/>
                    </a:ext>
                  </a:extLst>
                </a:gridCol>
              </a:tblGrid>
              <a:tr h="79692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96925">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Recordar</a:t>
                      </a:r>
                      <a:r>
                        <a:rPr lang="en-US" sz="2800" b="0" u="none" strike="noStrike" cap="none" dirty="0"/>
                        <a:t> </a:t>
                      </a:r>
                      <a:r>
                        <a:rPr lang="en-US" sz="2800" b="0" u="none" strike="noStrike" cap="none" dirty="0" err="1"/>
                        <a:t>nuestro</a:t>
                      </a:r>
                      <a:r>
                        <a:rPr lang="en-US" sz="2800" b="0" u="none" strike="noStrike" cap="none" dirty="0"/>
                        <a:t> </a:t>
                      </a:r>
                      <a:r>
                        <a:rPr lang="en-US" sz="2800" b="0" u="none" strike="noStrike" cap="none" dirty="0" err="1"/>
                        <a:t>propósito</a:t>
                      </a:r>
                      <a:r>
                        <a:rPr lang="en-US" sz="2800" b="0" u="none" strike="noStrike" cap="none" dirty="0"/>
                        <a:t> </a:t>
                      </a:r>
                      <a:r>
                        <a:rPr lang="en-US" sz="2800" b="0" u="none" strike="noStrike" cap="none" dirty="0" err="1"/>
                        <a:t>en</a:t>
                      </a:r>
                      <a:r>
                        <a:rPr lang="en-US" sz="2800" b="0" u="none" strike="noStrike" cap="none" dirty="0"/>
                        <a:t> Cristo.</a:t>
                      </a:r>
                    </a:p>
                  </a:txBody>
                  <a:tcPr marL="91450" marR="91450" marT="45725" marB="45725"/>
                </a:tc>
                <a:extLst>
                  <a:ext uri="{0D108BD9-81ED-4DB2-BD59-A6C34878D82A}">
                    <a16:rowId xmlns:a16="http://schemas.microsoft.com/office/drawing/2014/main" val="10001"/>
                  </a:ext>
                </a:extLst>
              </a:tr>
              <a:tr h="99441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Explicar </a:t>
                      </a:r>
                      <a:r>
                        <a:rPr lang="en-US" sz="2800" b="1"/>
                        <a:t>¿Cómo</a:t>
                      </a:r>
                      <a:r>
                        <a:rPr lang="en-US" sz="2800" b="1" u="none" strike="noStrike" cap="none"/>
                        <a:t> Dios da la iglesia líderes? y los requisitos para ser un líder. </a:t>
                      </a:r>
                    </a:p>
                  </a:txBody>
                  <a:tcPr marL="91450" marR="91450" marT="45725" marB="45725"/>
                </a:tc>
                <a:extLst>
                  <a:ext uri="{0D108BD9-81ED-4DB2-BD59-A6C34878D82A}">
                    <a16:rowId xmlns:a16="http://schemas.microsoft.com/office/drawing/2014/main" val="10002"/>
                  </a:ext>
                </a:extLst>
              </a:tr>
              <a:tr h="99377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Describir</a:t>
                      </a:r>
                      <a:r>
                        <a:rPr lang="en-US" sz="2800" b="0" u="none" strike="noStrike" cap="none" dirty="0"/>
                        <a:t> </a:t>
                      </a:r>
                      <a:r>
                        <a:rPr lang="en-US" sz="2800" b="0" u="none" strike="noStrike" cap="none" dirty="0" err="1"/>
                        <a:t>el</a:t>
                      </a:r>
                      <a:r>
                        <a:rPr lang="en-US" sz="2800" b="0" u="none" strike="noStrike" cap="none" dirty="0"/>
                        <a:t> principio de </a:t>
                      </a:r>
                      <a:r>
                        <a:rPr lang="en-US" sz="2800" b="0" u="none" strike="noStrike" cap="none" dirty="0" err="1"/>
                        <a:t>los</a:t>
                      </a:r>
                      <a:r>
                        <a:rPr lang="en-US" sz="2800" b="0" u="none" strike="noStrike" cap="none" dirty="0"/>
                        <a:t> </a:t>
                      </a:r>
                      <a:r>
                        <a:rPr lang="en-US" sz="2800" b="0" u="none" strike="noStrike" cap="none" dirty="0" err="1"/>
                        <a:t>papeles</a:t>
                      </a:r>
                      <a:r>
                        <a:rPr lang="en-US" sz="2800" b="0" u="none" strike="noStrike" cap="none" dirty="0"/>
                        <a:t> del hombre y de la </a:t>
                      </a:r>
                      <a:r>
                        <a:rPr lang="en-US" sz="2800" b="0" u="none" strike="noStrike" cap="none" dirty="0" err="1"/>
                        <a:t>mujer</a:t>
                      </a:r>
                      <a:endParaRPr lang="en-US" sz="2800" b="0" u="none" strike="noStrike" cap="none" dirty="0"/>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8" name="Google Shape;158;g2e8f58b83d9_0_989"/>
          <p:cNvPicPr preferRelativeResize="0"/>
          <p:nvPr/>
        </p:nvPicPr>
        <p:blipFill rotWithShape="1">
          <a:blip r:embed="rId3"/>
          <a:srcRect/>
          <a:stretch>
            <a:fillRect/>
          </a:stretch>
        </p:blipFill>
        <p:spPr>
          <a:xfrm>
            <a:off x="80900" y="1600389"/>
            <a:ext cx="3125597" cy="3218436"/>
          </a:xfrm>
          <a:prstGeom prst="rect">
            <a:avLst/>
          </a:prstGeom>
          <a:noFill/>
          <a:ln>
            <a:noFill/>
          </a:ln>
          <a:effectLst>
            <a:outerShdw blurRad="50800" dist="38100" dir="2700000" algn="tl" rotWithShape="0">
              <a:srgbClr val="000000">
                <a:alpha val="40000"/>
              </a:srgbClr>
            </a:outerShdw>
          </a:effectLst>
        </p:spPr>
      </p:pic>
      <p:pic>
        <p:nvPicPr>
          <p:cNvPr id="159" name="Google Shape;159;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160" name="Google Shape;160;g2e8f58b83d9_0_989"/>
          <p:cNvSpPr txBox="1"/>
          <p:nvPr/>
        </p:nvSpPr>
        <p:spPr>
          <a:xfrm>
            <a:off x="3287398" y="2694622"/>
            <a:ext cx="6755130" cy="146875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Quién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escoge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líderes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iglesia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4"/>
        <p:cNvGrpSpPr/>
        <p:nvPr/>
      </p:nvGrpSpPr>
      <p:grpSpPr>
        <a:xfrm>
          <a:off x="0" y="0"/>
          <a:ext cx="0" cy="0"/>
          <a:chOff x="0" y="0"/>
          <a:chExt cx="0" cy="0"/>
        </a:xfrm>
      </p:grpSpPr>
      <p:sp useBgFill="1">
        <p:nvSpPr>
          <p:cNvPr id="171" name="Rectangle 17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p12"/>
          <p:cNvSpPr txBox="1">
            <a:spLocks noGrp="1"/>
          </p:cNvSpPr>
          <p:nvPr>
            <p:ph type="title"/>
          </p:nvPr>
        </p:nvSpPr>
        <p:spPr>
          <a:xfrm>
            <a:off x="245110" y="1153795"/>
            <a:ext cx="364236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Efesios 4:11-13</a:t>
            </a:r>
            <a:r>
              <a:rPr lang="en-US" sz="3200" b="1">
                <a:solidFill>
                  <a:srgbClr val="FFFFFF"/>
                </a:solidFill>
                <a:latin typeface="Calibri" panose="020F0502020204030204"/>
                <a:ea typeface="Calibri" panose="020F0502020204030204"/>
                <a:cs typeface="Calibri" panose="020F0502020204030204"/>
                <a:sym typeface="Calibri" panose="020F0502020204030204"/>
              </a:rPr>
              <a:t> </a:t>
            </a:r>
            <a:endParaRPr lang="en-US" sz="3200" b="1">
              <a:solidFill>
                <a:srgbClr val="FFFFFF"/>
              </a:solidFill>
            </a:endParaRPr>
          </a:p>
        </p:txBody>
      </p:sp>
      <p:sp>
        <p:nvSpPr>
          <p:cNvPr id="175" name="Arc 17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6" name="Google Shape;166;p12"/>
          <p:cNvSpPr txBox="1">
            <a:spLocks noGrp="1"/>
          </p:cNvSpPr>
          <p:nvPr>
            <p:ph type="body" idx="1"/>
          </p:nvPr>
        </p:nvSpPr>
        <p:spPr>
          <a:xfrm>
            <a:off x="4310744" y="591344"/>
            <a:ext cx="7043056"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Y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constituyó</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unos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apóstoles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otros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profetas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otros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evangelistas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otros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pastores</a:t>
            </a:r>
            <a:r>
              <a:rPr lang="en-US" dirty="0">
                <a:latin typeface="Arial" panose="020B0604020202020204" pitchFamily="34" charset="0"/>
                <a:ea typeface="Calibri" panose="020F0502020204030204"/>
                <a:cs typeface="Arial" panose="020B0604020202020204" pitchFamily="34" charset="0"/>
                <a:sym typeface="Calibri" panose="020F0502020204030204"/>
              </a:rPr>
              <a:t> y maestros, a fin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perfeccionar</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santos para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obra</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ministerio</a:t>
            </a:r>
            <a:r>
              <a:rPr lang="en-US" dirty="0">
                <a:latin typeface="Arial" panose="020B0604020202020204" pitchFamily="34" charset="0"/>
                <a:ea typeface="Calibri" panose="020F0502020204030204"/>
                <a:cs typeface="Arial" panose="020B0604020202020204" pitchFamily="34" charset="0"/>
                <a:sym typeface="Calibri" panose="020F0502020204030204"/>
              </a:rPr>
              <a:t>, para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edificación</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de Cristo, hasta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lleguemos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fe</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conocimiento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Hijo</a:t>
            </a:r>
            <a:r>
              <a:rPr lang="en-US" dirty="0">
                <a:latin typeface="Arial" panose="020B0604020202020204" pitchFamily="34" charset="0"/>
                <a:ea typeface="Calibri" panose="020F0502020204030204"/>
                <a:cs typeface="Arial" panose="020B0604020202020204" pitchFamily="34" charset="0"/>
                <a:sym typeface="Calibri" panose="020F0502020204030204"/>
              </a:rPr>
              <a:t> de Dios; hasta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lleguemos</a:t>
            </a:r>
            <a:r>
              <a:rPr lang="en-US" dirty="0">
                <a:latin typeface="Arial" panose="020B0604020202020204" pitchFamily="34" charset="0"/>
                <a:ea typeface="Calibri" panose="020F0502020204030204"/>
                <a:cs typeface="Arial" panose="020B0604020202020204" pitchFamily="34" charset="0"/>
                <a:sym typeface="Calibri" panose="020F0502020204030204"/>
              </a:rPr>
              <a:t> a ser un hombre perfecto, 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medida</a:t>
            </a:r>
            <a:r>
              <a:rPr lang="en-US" dirty="0">
                <a:latin typeface="Arial" panose="020B0604020202020204" pitchFamily="34" charset="0"/>
                <a:ea typeface="Calibri" panose="020F0502020204030204"/>
                <a:cs typeface="Arial" panose="020B0604020202020204" pitchFamily="34" charset="0"/>
                <a:sym typeface="Calibri" panose="020F0502020204030204"/>
              </a:rPr>
              <a:t> de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estatura</a:t>
            </a:r>
            <a:r>
              <a:rPr lang="en-US" dirty="0">
                <a:latin typeface="Arial" panose="020B0604020202020204" pitchFamily="34" charset="0"/>
                <a:ea typeface="Calibri" panose="020F0502020204030204"/>
                <a:cs typeface="Arial" panose="020B0604020202020204" pitchFamily="34" charset="0"/>
                <a:sym typeface="Calibri" panose="020F0502020204030204"/>
              </a:rPr>
              <a:t> de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plenitud</a:t>
            </a:r>
            <a:r>
              <a:rPr lang="en-US" dirty="0">
                <a:latin typeface="Arial" panose="020B0604020202020204" pitchFamily="34" charset="0"/>
                <a:ea typeface="Calibri" panose="020F0502020204030204"/>
                <a:cs typeface="Arial" panose="020B0604020202020204" pitchFamily="34" charset="0"/>
                <a:sym typeface="Calibri" panose="020F0502020204030204"/>
              </a:rPr>
              <a:t> de Cristo.</a:t>
            </a:r>
            <a:r>
              <a:rPr lang="en-US" sz="3600" dirty="0">
                <a:latin typeface="Calibri" panose="020F0502020204030204"/>
                <a:ea typeface="Calibri" panose="020F0502020204030204"/>
                <a:cs typeface="Calibri" panose="020F0502020204030204"/>
                <a:sym typeface="Calibri" panose="020F0502020204030204"/>
              </a:rPr>
              <a:t> </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2" name="Google Shape;172;g2eb293faa54_0_118"/>
          <p:cNvPicPr preferRelativeResize="0"/>
          <p:nvPr/>
        </p:nvPicPr>
        <p:blipFill rotWithShape="1">
          <a:blip r:embed="rId3"/>
          <a:srcRect/>
          <a:stretch>
            <a:fillRect/>
          </a:stretch>
        </p:blipFill>
        <p:spPr>
          <a:xfrm>
            <a:off x="80900" y="1786255"/>
            <a:ext cx="3125597" cy="3218436"/>
          </a:xfrm>
          <a:prstGeom prst="rect">
            <a:avLst/>
          </a:prstGeom>
          <a:noFill/>
          <a:ln>
            <a:noFill/>
          </a:ln>
          <a:effectLst>
            <a:outerShdw blurRad="50800" dist="38100" dir="2700000" algn="tl" rotWithShape="0">
              <a:srgbClr val="000000">
                <a:alpha val="40000"/>
              </a:srgbClr>
            </a:outerShdw>
          </a:effectLst>
        </p:spPr>
      </p:pic>
      <p:sp>
        <p:nvSpPr>
          <p:cNvPr id="173" name="Google Shape;173;g2eb293faa54_0_118"/>
          <p:cNvSpPr txBox="1"/>
          <p:nvPr/>
        </p:nvSpPr>
        <p:spPr>
          <a:xfrm>
            <a:off x="3206497" y="1786255"/>
            <a:ext cx="7028815" cy="34715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¿Por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no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puede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una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persona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forzosamente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hacerse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sí</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mismo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líder</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un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grupo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p>
        </p:txBody>
      </p:sp>
      <p:pic>
        <p:nvPicPr>
          <p:cNvPr id="174" name="Google Shape;174;g2eb293faa54_0_11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useBgFill="1">
        <p:nvSpPr>
          <p:cNvPr id="185" name="Rectangle 18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Freeform 13"/>
          <p:cNvSpPr>
            <a:spLocks noGrp="1" noRot="1" noChangeAspect="1" noMove="1" noResize="1" noEditPoints="1" noAdjustHandles="1" noChangeArrowheads="1" noChangeShapeType="1" noTextEdit="1"/>
          </p:cNvSpPr>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Arc 192"/>
          <p:cNvSpPr>
            <a:spLocks noGrp="1" noRot="1" noChangeAspect="1" noMove="1" noResize="1" noEditPoints="1" noAdjustHandles="1" noChangeArrowheads="1" noChangeShapeType="1" noTextEdit="1"/>
          </p:cNvSpPr>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Google Shape;180;p13"/>
          <p:cNvSpPr txBox="1">
            <a:spLocks noGrp="1"/>
          </p:cNvSpPr>
          <p:nvPr>
            <p:ph type="title"/>
          </p:nvPr>
        </p:nvSpPr>
        <p:spPr>
          <a:xfrm>
            <a:off x="4038600" y="2303145"/>
            <a:ext cx="7024370" cy="2386965"/>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7500"/>
            </a:pPr>
            <a:r>
              <a:rPr lang="en-US" kern="1200" dirty="0">
                <a:solidFill>
                  <a:schemeClr val="accent4"/>
                </a:solidFill>
                <a:latin typeface="Arial Black" panose="020B0A04020102020204" charset="0"/>
                <a:ea typeface="+mj-ea"/>
                <a:cs typeface="Arial Black" panose="020B0A04020102020204" charset="0"/>
                <a:sym typeface="Overlock" panose="02000506030000020004"/>
              </a:rPr>
              <a:t>¿</a:t>
            </a:r>
            <a:r>
              <a:rPr lang="en-US" kern="1200" dirty="0" err="1">
                <a:solidFill>
                  <a:schemeClr val="accent4"/>
                </a:solidFill>
                <a:latin typeface="Arial Black" panose="020B0A04020102020204" charset="0"/>
                <a:ea typeface="+mj-ea"/>
                <a:cs typeface="Arial Black" panose="020B0A04020102020204" charset="0"/>
                <a:sym typeface="Overlock" panose="02000506030000020004"/>
              </a:rPr>
              <a:t>Cómo</a:t>
            </a:r>
            <a:r>
              <a:rPr lang="en-US" kern="1200" dirty="0">
                <a:solidFill>
                  <a:schemeClr val="accent4"/>
                </a:solidFill>
                <a:latin typeface="Arial Black" panose="020B0A04020102020204" charset="0"/>
                <a:ea typeface="+mj-ea"/>
                <a:cs typeface="Arial Black" panose="020B0A04020102020204" charset="0"/>
                <a:sym typeface="Overlock" panose="02000506030000020004"/>
              </a:rPr>
              <a:t> da Dios a la </a:t>
            </a:r>
            <a:r>
              <a:rPr lang="en-US" kern="1200" dirty="0" err="1">
                <a:solidFill>
                  <a:schemeClr val="accent4"/>
                </a:solidFill>
                <a:latin typeface="Arial Black" panose="020B0A04020102020204" charset="0"/>
                <a:ea typeface="+mj-ea"/>
                <a:cs typeface="Arial Black" panose="020B0A04020102020204" charset="0"/>
                <a:sym typeface="Overlock" panose="02000506030000020004"/>
              </a:rPr>
              <a:t>iglesia</a:t>
            </a:r>
            <a:r>
              <a:rPr lang="en-US" kern="1200" dirty="0">
                <a:solidFill>
                  <a:schemeClr val="accent4"/>
                </a:solidFill>
                <a:latin typeface="Arial Black" panose="020B0A04020102020204" charset="0"/>
                <a:ea typeface="+mj-ea"/>
                <a:cs typeface="Arial Black" panose="020B0A04020102020204" charset="0"/>
                <a:sym typeface="Overlock" panose="02000506030000020004"/>
              </a:rPr>
              <a:t> sus </a:t>
            </a:r>
            <a:r>
              <a:rPr lang="en-US" kern="1200" dirty="0" err="1">
                <a:solidFill>
                  <a:schemeClr val="accent4"/>
                </a:solidFill>
                <a:latin typeface="Arial Black" panose="020B0A04020102020204" charset="0"/>
                <a:ea typeface="+mj-ea"/>
                <a:cs typeface="Arial Black" panose="020B0A04020102020204" charset="0"/>
                <a:sym typeface="Overlock" panose="02000506030000020004"/>
              </a:rPr>
              <a:t>líderes</a:t>
            </a:r>
            <a:r>
              <a:rPr lang="en-US" kern="1200" dirty="0">
                <a:solidFill>
                  <a:schemeClr val="accent4"/>
                </a:solidFill>
                <a:latin typeface="Arial Black" panose="020B0A04020102020204" charset="0"/>
                <a:ea typeface="+mj-ea"/>
                <a:cs typeface="Arial Black" panose="020B0A04020102020204" charset="0"/>
                <a:sym typeface="Overlock" panose="02000506030000020004"/>
              </a:rPr>
              <a:t>?</a:t>
            </a:r>
            <a:endParaRPr lang="en-US" kern="1200" dirty="0">
              <a:solidFill>
                <a:schemeClr val="accent4"/>
              </a:solidFill>
              <a:highlight>
                <a:srgbClr val="FFFF00"/>
              </a:highlight>
              <a:latin typeface="Arial Black" panose="020B0A04020102020204" charset="0"/>
              <a:ea typeface="+mj-ea"/>
              <a:cs typeface="Arial Black" panose="020B0A0402010202020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092690" y="752475"/>
            <a:ext cx="130302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80"/>
                                        </p:tgtEl>
                                        <p:attrNameLst>
                                          <p:attrName>style.visibility</p:attrName>
                                        </p:attrNameLst>
                                      </p:cBhvr>
                                      <p:to>
                                        <p:strVal val="visible"/>
                                      </p:to>
                                    </p:set>
                                    <p:animEffect transition="in" filter="fade">
                                      <p:cBhvr>
                                        <p:cTn id="7" dur="4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5"/>
        <p:cNvGrpSpPr/>
        <p:nvPr/>
      </p:nvGrpSpPr>
      <p:grpSpPr>
        <a:xfrm>
          <a:off x="0" y="0"/>
          <a:ext cx="0" cy="0"/>
          <a:chOff x="0" y="0"/>
          <a:chExt cx="0" cy="0"/>
        </a:xfrm>
      </p:grpSpPr>
      <p:sp useBgFill="1">
        <p:nvSpPr>
          <p:cNvPr id="192" name="Rectangle 19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14"/>
          <p:cNvSpPr txBox="1">
            <a:spLocks noGrp="1"/>
          </p:cNvSpPr>
          <p:nvPr>
            <p:ph type="title"/>
          </p:nvPr>
        </p:nvSpPr>
        <p:spPr>
          <a:xfrm>
            <a:off x="277586" y="1153572"/>
            <a:ext cx="3609648"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dirty="0" err="1">
                <a:solidFill>
                  <a:srgbClr val="FFFFFF"/>
                </a:solidFill>
                <a:latin typeface="Arial Black" panose="020B0A04020102020204" charset="0"/>
                <a:cs typeface="Arial Black" panose="020B0A04020102020204" charset="0"/>
              </a:rPr>
              <a:t>Hechos</a:t>
            </a:r>
            <a:r>
              <a:rPr lang="en-US" sz="3200" dirty="0">
                <a:solidFill>
                  <a:srgbClr val="FFFFFF"/>
                </a:solidFill>
                <a:latin typeface="Arial Black" panose="020B0A04020102020204" charset="0"/>
                <a:cs typeface="Arial Black" panose="020B0A04020102020204" charset="0"/>
              </a:rPr>
              <a:t> 13:1-3</a:t>
            </a:r>
          </a:p>
        </p:txBody>
      </p:sp>
      <p:sp>
        <p:nvSpPr>
          <p:cNvPr id="196" name="Arc 19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Google Shape;187;p14"/>
          <p:cNvSpPr txBox="1">
            <a:spLocks noGrp="1"/>
          </p:cNvSpPr>
          <p:nvPr>
            <p:ph type="body" idx="1"/>
          </p:nvPr>
        </p:nvSpPr>
        <p:spPr>
          <a:xfrm>
            <a:off x="4447308" y="319088"/>
            <a:ext cx="6906491" cy="6219824"/>
          </a:xfrm>
          <a:prstGeom prst="rect">
            <a:avLst/>
          </a:prstGeom>
        </p:spPr>
        <p:txBody>
          <a:bodyPr spcFirstLastPara="1" lIns="91425" tIns="45700" rIns="91425" bIns="45700" anchor="ctr" anchorCtr="0">
            <a:normAutofit/>
          </a:bodyPr>
          <a:lstStyle/>
          <a:p>
            <a:pPr marL="114300" lvl="0" indent="0" rtl="0">
              <a:spcBef>
                <a:spcPts val="1000"/>
              </a:spcBef>
              <a:spcAft>
                <a:spcPts val="0"/>
              </a:spcAft>
              <a:buSzPct val="54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En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Antioquía</a:t>
            </a:r>
            <a:r>
              <a:rPr lang="en-US" dirty="0">
                <a:latin typeface="Arial" panose="020B0604020202020204" pitchFamily="34" charset="0"/>
                <a:ea typeface="Calibri" panose="020F0502020204030204"/>
                <a:cs typeface="Arial" panose="020B0604020202020204" pitchFamily="34" charset="0"/>
                <a:sym typeface="Calibri" panose="020F0502020204030204"/>
              </a:rPr>
              <a:t> era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profetas</a:t>
            </a:r>
            <a:r>
              <a:rPr lang="en-US" dirty="0">
                <a:latin typeface="Arial" panose="020B0604020202020204" pitchFamily="34" charset="0"/>
                <a:ea typeface="Calibri" panose="020F0502020204030204"/>
                <a:cs typeface="Arial" panose="020B0604020202020204" pitchFamily="34" charset="0"/>
                <a:sym typeface="Calibri" panose="020F0502020204030204"/>
              </a:rPr>
              <a:t> y maestros Bernabé; Simeón, </a:t>
            </a:r>
            <a:r>
              <a:rPr lang="en-US" dirty="0" err="1">
                <a:latin typeface="Arial" panose="020B0604020202020204" pitchFamily="34" charset="0"/>
                <a:ea typeface="Calibri" panose="020F0502020204030204"/>
                <a:cs typeface="Arial" panose="020B0604020202020204" pitchFamily="34" charset="0"/>
                <a:sym typeface="Calibri" panose="020F0502020204030204"/>
              </a:rPr>
              <a:t>apodado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Negro; Lucio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Cirene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Manaén</a:t>
            </a:r>
            <a:r>
              <a:rPr lang="en-US" dirty="0">
                <a:latin typeface="Arial" panose="020B0604020202020204" pitchFamily="34" charset="0"/>
                <a:ea typeface="Calibri" panose="020F0502020204030204"/>
                <a:cs typeface="Arial" panose="020B0604020202020204" pitchFamily="34" charset="0"/>
                <a:sym typeface="Calibri" panose="020F0502020204030204"/>
              </a:rPr>
              <a:t>, que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había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criado</a:t>
            </a:r>
            <a:r>
              <a:rPr lang="en-US" dirty="0">
                <a:latin typeface="Arial" panose="020B0604020202020204" pitchFamily="34" charset="0"/>
                <a:ea typeface="Calibri" panose="020F0502020204030204"/>
                <a:cs typeface="Arial" panose="020B0604020202020204" pitchFamily="34" charset="0"/>
                <a:sym typeface="Calibri" panose="020F0502020204030204"/>
              </a:rPr>
              <a:t> con Herodes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tetrarca</a:t>
            </a:r>
            <a:r>
              <a:rPr lang="en-US" dirty="0">
                <a:latin typeface="Arial" panose="020B0604020202020204" pitchFamily="34" charset="0"/>
                <a:ea typeface="Calibri" panose="020F0502020204030204"/>
                <a:cs typeface="Arial" panose="020B0604020202020204" pitchFamily="34" charset="0"/>
                <a:sym typeface="Calibri" panose="020F0502020204030204"/>
              </a:rPr>
              <a:t>; y Saulo. </a:t>
            </a: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ayunaban</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participaban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culto</a:t>
            </a:r>
            <a:r>
              <a:rPr lang="en-US" dirty="0">
                <a:latin typeface="Arial" panose="020B0604020202020204" pitchFamily="34" charset="0"/>
                <a:ea typeface="Calibri" panose="020F0502020204030204"/>
                <a:cs typeface="Arial" panose="020B0604020202020204" pitchFamily="34" charset="0"/>
                <a:sym typeface="Calibri" panose="020F0502020204030204"/>
              </a:rPr>
              <a:t> al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Espíritu Santo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Apártenme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a Bernabé y a Saulo para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trabajo</a:t>
            </a:r>
            <a:r>
              <a:rPr lang="en-US" dirty="0">
                <a:latin typeface="Arial" panose="020B0604020202020204" pitchFamily="34" charset="0"/>
                <a:ea typeface="Calibri" panose="020F0502020204030204"/>
                <a:cs typeface="Arial" panose="020B0604020202020204" pitchFamily="34" charset="0"/>
                <a:sym typeface="Calibri" panose="020F0502020204030204"/>
              </a:rPr>
              <a:t> al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he </a:t>
            </a:r>
            <a:r>
              <a:rPr lang="en-US" dirty="0" err="1">
                <a:latin typeface="Arial" panose="020B0604020202020204" pitchFamily="34" charset="0"/>
                <a:ea typeface="Calibri" panose="020F0502020204030204"/>
                <a:cs typeface="Arial" panose="020B0604020202020204" pitchFamily="34" charset="0"/>
                <a:sym typeface="Calibri" panose="020F0502020204030204"/>
              </a:rPr>
              <a:t>llamado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Entonces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de a </a:t>
            </a:r>
            <a:r>
              <a:rPr lang="en-US" dirty="0" err="1">
                <a:latin typeface="Arial" panose="020B0604020202020204" pitchFamily="34" charset="0"/>
                <a:ea typeface="Calibri" panose="020F0502020204030204"/>
                <a:cs typeface="Arial" panose="020B0604020202020204" pitchFamily="34" charset="0"/>
                <a:sym typeface="Calibri" panose="020F0502020204030204"/>
              </a:rPr>
              <a:t>ver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ayunado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orado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pusieron</a:t>
            </a:r>
            <a:r>
              <a:rPr lang="en-US" dirty="0">
                <a:latin typeface="Arial" panose="020B0604020202020204" pitchFamily="34" charset="0"/>
                <a:ea typeface="Calibri" panose="020F0502020204030204"/>
                <a:cs typeface="Arial" panose="020B0604020202020204" pitchFamily="34" charset="0"/>
                <a:sym typeface="Calibri" panose="020F0502020204030204"/>
              </a:rPr>
              <a:t> sus manos </a:t>
            </a:r>
            <a:r>
              <a:rPr lang="en-US" dirty="0" err="1">
                <a:latin typeface="Arial" panose="020B0604020202020204" pitchFamily="34" charset="0"/>
                <a:ea typeface="Calibri" panose="020F0502020204030204"/>
                <a:cs typeface="Arial" panose="020B0604020202020204" pitchFamily="34" charset="0"/>
                <a:sym typeface="Calibri" panose="020F0502020204030204"/>
              </a:rPr>
              <a:t>sobre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ellos</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enviaron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rtl="0">
              <a:spcBef>
                <a:spcPts val="1000"/>
              </a:spcBef>
              <a:spcAft>
                <a:spcPts val="0"/>
              </a:spcAft>
              <a:buClr>
                <a:schemeClr val="dk1"/>
              </a:buClr>
              <a:buSzPct val="690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74842" y="8282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dirty="0">
                <a:solidFill>
                  <a:schemeClr val="accent4"/>
                </a:solidFill>
                <a:latin typeface="Arial Black" panose="020B0A04020102020204" charset="0"/>
                <a:cs typeface="Arial Black" panose="020B0A04020102020204" charset="0"/>
              </a:rPr>
              <a:t>Romanos 10:15</a:t>
            </a:r>
          </a:p>
        </p:txBody>
      </p:sp>
      <p:sp>
        <p:nvSpPr>
          <p:cNvPr id="194" name="Google Shape;194;p15"/>
          <p:cNvSpPr txBox="1">
            <a:spLocks noGrp="1"/>
          </p:cNvSpPr>
          <p:nvPr>
            <p:ph type="body" idx="1"/>
          </p:nvPr>
        </p:nvSpPr>
        <p:spPr>
          <a:xfrm>
            <a:off x="801558" y="1571325"/>
            <a:ext cx="10043160" cy="2118360"/>
          </a:xfrm>
          <a:prstGeom prst="rect">
            <a:avLst/>
          </a:prstGeom>
          <a:noFill/>
          <a:ln>
            <a:noFill/>
          </a:ln>
        </p:spPr>
        <p:txBody>
          <a:bodyPr spcFirstLastPara="1" wrap="square" lIns="91425" tIns="45700" rIns="91425" bIns="45700" anchor="t" anchorCtr="0">
            <a:normAutofit/>
          </a:bodyPr>
          <a:lstStyle/>
          <a:p>
            <a:pPr marL="114300" lvl="0" indent="0" algn="l" rtl="0">
              <a:lnSpc>
                <a:spcPct val="150000"/>
              </a:lnSpc>
              <a:spcBef>
                <a:spcPts val="1000"/>
              </a:spcBef>
              <a:spcAft>
                <a:spcPts val="0"/>
              </a:spcAft>
              <a:buSzPts val="1800"/>
              <a:buNone/>
            </a:pP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Pablo escribe: “Y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cómo</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predicarán</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si</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fueren</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enviados</a:t>
            </a:r>
            <a:r>
              <a:rPr lang="en-US"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p>
        </p:txBody>
      </p:sp>
      <p:sp>
        <p:nvSpPr>
          <p:cNvPr id="195" name="Google Shape;195;p15"/>
          <p:cNvSpPr txBox="1"/>
          <p:nvPr/>
        </p:nvSpPr>
        <p:spPr>
          <a:xfrm>
            <a:off x="874842" y="2397442"/>
            <a:ext cx="10515600" cy="235140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Calibri" panose="020F0502020204030204"/>
              <a:buNone/>
            </a:pPr>
            <a:r>
              <a:rPr lang="en-US" sz="3200" b="0" i="0" u="none" strike="noStrike" cap="none" dirty="0">
                <a:solidFill>
                  <a:schemeClr val="accent4"/>
                </a:solidFill>
                <a:latin typeface="Arial Black" panose="020B0A04020102020204" charset="0"/>
                <a:ea typeface="Calibri" panose="020F0502020204030204"/>
                <a:cs typeface="Arial Black" panose="020B0A04020102020204" charset="0"/>
                <a:sym typeface="Calibri" panose="020F0502020204030204"/>
              </a:rPr>
              <a:t>Tito 1:5</a:t>
            </a:r>
          </a:p>
        </p:txBody>
      </p:sp>
      <p:sp>
        <p:nvSpPr>
          <p:cNvPr id="196" name="Google Shape;196;p15"/>
          <p:cNvSpPr txBox="1"/>
          <p:nvPr/>
        </p:nvSpPr>
        <p:spPr>
          <a:xfrm>
            <a:off x="838200" y="3573145"/>
            <a:ext cx="10043160" cy="2428875"/>
          </a:xfrm>
          <a:prstGeom prst="rect">
            <a:avLst/>
          </a:prstGeom>
          <a:noFill/>
          <a:ln>
            <a:noFill/>
          </a:ln>
        </p:spPr>
        <p:txBody>
          <a:bodyPr spcFirstLastPara="1" wrap="square" lIns="91425" tIns="45700" rIns="91425" bIns="45700" anchor="t" anchorCtr="0">
            <a:normAutofit/>
          </a:bodyPr>
          <a:lstStyle/>
          <a:p>
            <a:pPr marL="114300" marR="0" lvl="0" indent="0" algn="l" rtl="0">
              <a:lnSpc>
                <a:spcPct val="150000"/>
              </a:lnSpc>
              <a:spcBef>
                <a:spcPts val="1000"/>
              </a:spcBef>
              <a:spcAft>
                <a:spcPts val="0"/>
              </a:spcAft>
              <a:buClr>
                <a:schemeClr val="dk1"/>
              </a:buClr>
              <a:buSzPct val="54000"/>
              <a:buFont typeface="Arial" panose="020B0604020202020204"/>
              <a:buNone/>
            </a:pP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Por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esto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te</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dejé</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Creta, para que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corrigieras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lo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deficiente</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establecieras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ancianos</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cada</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ciudad,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tal</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y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como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yo</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te</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2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mandé</a:t>
            </a:r>
            <a:r>
              <a:rPr lang="en-US" sz="2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a:t>
            </a:r>
            <a:endParaRPr sz="2800" b="0" i="0" u="none" strike="noStrike" cap="none"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useBgFill="1">
        <p:nvSpPr>
          <p:cNvPr id="208" name="Rectangle 20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oogle Shape;202;p1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Hechos 20:28</a:t>
            </a:r>
          </a:p>
        </p:txBody>
      </p:sp>
      <p:sp>
        <p:nvSpPr>
          <p:cNvPr id="212" name="Arc 2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Google Shape;203;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ruego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piensen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mismos</a:t>
            </a:r>
            <a:r>
              <a:rPr lang="en-US" dirty="0">
                <a:latin typeface="Arial" panose="020B0604020202020204" pitchFamily="34" charset="0"/>
                <a:ea typeface="Calibri" panose="020F0502020204030204"/>
                <a:cs typeface="Arial" panose="020B0604020202020204" pitchFamily="34" charset="0"/>
                <a:sym typeface="Calibri" panose="020F0502020204030204"/>
              </a:rPr>
              <a:t>, y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velen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rebaño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sobre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cual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Espíritu Santo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ha </a:t>
            </a:r>
            <a:r>
              <a:rPr lang="en-US" dirty="0" err="1">
                <a:latin typeface="Arial" panose="020B0604020202020204" pitchFamily="34" charset="0"/>
                <a:ea typeface="Calibri" panose="020F0502020204030204"/>
                <a:cs typeface="Arial" panose="020B0604020202020204" pitchFamily="34" charset="0"/>
                <a:sym typeface="Calibri" panose="020F0502020204030204"/>
              </a:rPr>
              <a:t>puesto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obispos</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cuiden</a:t>
            </a:r>
            <a:r>
              <a:rPr lang="en-US" dirty="0">
                <a:latin typeface="Arial" panose="020B0604020202020204" pitchFamily="34" charset="0"/>
                <a:ea typeface="Calibri" panose="020F0502020204030204"/>
                <a:cs typeface="Arial" panose="020B0604020202020204" pitchFamily="34" charset="0"/>
                <a:sym typeface="Calibri" panose="020F0502020204030204"/>
              </a:rPr>
              <a:t> de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ganó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propia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215" name="Rectangle 21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Google Shape;209;p17"/>
          <p:cNvSpPr txBox="1">
            <a:spLocks noGrp="1"/>
          </p:cNvSpPr>
          <p:nvPr>
            <p:ph type="title"/>
          </p:nvPr>
        </p:nvSpPr>
        <p:spPr>
          <a:xfrm>
            <a:off x="389890" y="1153795"/>
            <a:ext cx="3497580" cy="4460875"/>
          </a:xfrm>
          <a:prstGeom prst="rect">
            <a:avLst/>
          </a:prstGeom>
        </p:spPr>
        <p:txBody>
          <a:bodyPr spcFirstLastPara="1" lIns="91425" tIns="45700" rIns="91425" bIns="45700" anchorCtr="0">
            <a:normAutofit/>
          </a:bodyPr>
          <a:lstStyle/>
          <a:p>
            <a:pPr marL="0" lvl="0" indent="0" rtl="0">
              <a:spcBef>
                <a:spcPts val="0"/>
              </a:spcBef>
              <a:spcAft>
                <a:spcPts val="0"/>
              </a:spcAft>
              <a:buSzPts val="1800"/>
              <a:buNone/>
            </a:pPr>
            <a:r>
              <a:rPr lang="en-US">
                <a:solidFill>
                  <a:srgbClr val="FFFFFF"/>
                </a:solidFill>
                <a:latin typeface="Arial Black" panose="020B0A04020102020204" charset="0"/>
                <a:ea typeface="Overlock" panose="02000506030000020004"/>
                <a:cs typeface="Arial Black" panose="020B0A04020102020204" charset="0"/>
                <a:sym typeface="Overlock" panose="02000506030000020004"/>
              </a:rPr>
              <a:t>¿Cómo da Dios a la iglesia sus líderes?</a:t>
            </a:r>
            <a:endParaRPr lang="en-US">
              <a:solidFill>
                <a:srgbClr val="FFFFFF"/>
              </a:solidFill>
              <a:latin typeface="Arial Black" panose="020B0A04020102020204" charset="0"/>
              <a:cs typeface="Arial Black" panose="020B0A04020102020204" charset="0"/>
            </a:endParaRPr>
          </a:p>
        </p:txBody>
      </p:sp>
      <p:sp>
        <p:nvSpPr>
          <p:cNvPr id="219" name="Arc 218"/>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0" name="Google Shape;210;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457200" lvl="0" indent="-342900" rtl="0">
              <a:spcBef>
                <a:spcPts val="1000"/>
              </a:spcBef>
              <a:spcAft>
                <a:spcPts val="0"/>
              </a:spcAft>
              <a:buClr>
                <a:schemeClr val="dk1"/>
              </a:buClr>
              <a:buSzPts val="1800"/>
              <a:buChar char="•"/>
            </a:pPr>
            <a:r>
              <a:rPr lang="en-US" dirty="0">
                <a:latin typeface="Arial" panose="020B0604020202020204" pitchFamily="34" charset="0"/>
                <a:cs typeface="Arial" panose="020B0604020202020204" pitchFamily="34" charset="0"/>
              </a:rPr>
              <a:t>Dios </a:t>
            </a:r>
            <a:r>
              <a:rPr lang="en-US" dirty="0" err="1">
                <a:latin typeface="Arial" panose="020B0604020202020204" pitchFamily="34" charset="0"/>
                <a:cs typeface="Arial" panose="020B0604020202020204" pitchFamily="34" charset="0"/>
              </a:rPr>
              <a:t>usa</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propios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grupos</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llamar</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decir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invitar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líderes</a:t>
            </a:r>
            <a:r>
              <a:rPr lang="en-US" dirty="0">
                <a:latin typeface="Arial" panose="020B0604020202020204" pitchFamily="34" charset="0"/>
                <a:cs typeface="Arial" panose="020B0604020202020204" pitchFamily="34" charset="0"/>
              </a:rPr>
              <a:t> a sus </a:t>
            </a:r>
            <a:r>
              <a:rPr lang="en-US" dirty="0" err="1">
                <a:latin typeface="Arial" panose="020B0604020202020204" pitchFamily="34" charset="0"/>
                <a:cs typeface="Arial" panose="020B0604020202020204" pitchFamily="34" charset="0"/>
              </a:rPr>
              <a:t>puestos</a:t>
            </a:r>
            <a:r>
              <a:rPr lang="en-US" dirty="0">
                <a:latin typeface="Arial" panose="020B0604020202020204" pitchFamily="34" charset="0"/>
                <a:cs typeface="Arial" panose="020B0604020202020204" pitchFamily="34" charset="0"/>
              </a:rPr>
              <a:t>. </a:t>
            </a:r>
          </a:p>
          <a:p>
            <a:pPr marL="457200" lvl="0" indent="-342900" rtl="0">
              <a:spcBef>
                <a:spcPts val="1000"/>
              </a:spcBef>
              <a:spcAft>
                <a:spcPts val="0"/>
              </a:spcAft>
              <a:buClr>
                <a:schemeClr val="dk1"/>
              </a:buClr>
              <a:buSzPts val="1800"/>
              <a:buChar char="•"/>
            </a:pPr>
            <a:r>
              <a:rPr lang="en-US" dirty="0" err="1">
                <a:latin typeface="Arial" panose="020B0604020202020204" pitchFamily="34" charset="0"/>
                <a:cs typeface="Arial" panose="020B0604020202020204" pitchFamily="34" charset="0"/>
              </a:rPr>
              <a:t>Informalmente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formalmente</a:t>
            </a:r>
            <a:endParaRPr lang="en-US" dirty="0">
              <a:latin typeface="Arial" panose="020B0604020202020204" pitchFamily="34" charset="0"/>
              <a:cs typeface="Arial" panose="020B0604020202020204" pitchFamily="34" charset="0"/>
            </a:endParaRPr>
          </a:p>
          <a:p>
            <a:pPr marL="457200" lvl="0" indent="-342900" rtl="0">
              <a:spcBef>
                <a:spcPts val="1000"/>
              </a:spcBef>
              <a:spcAft>
                <a:spcPts val="0"/>
              </a:spcAft>
              <a:buClr>
                <a:schemeClr val="dk1"/>
              </a:buClr>
              <a:buSzPts val="1800"/>
              <a:buChar char="•"/>
            </a:pPr>
            <a:r>
              <a:rPr lang="en-US" dirty="0">
                <a:latin typeface="Arial" panose="020B0604020202020204" pitchFamily="34" charset="0"/>
                <a:cs typeface="Arial" panose="020B0604020202020204" pitchFamily="34" charset="0"/>
              </a:rPr>
              <a:t>No es un </a:t>
            </a:r>
            <a:r>
              <a:rPr lang="en-US" dirty="0" err="1">
                <a:latin typeface="Arial" panose="020B0604020202020204" pitchFamily="34" charset="0"/>
                <a:cs typeface="Arial" panose="020B0604020202020204" pitchFamily="34" charset="0"/>
              </a:rPr>
              <a:t>tipo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cobertura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sucesión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apostólica</a:t>
            </a:r>
            <a:r>
              <a:rPr lang="en-US" dirty="0">
                <a:latin typeface="Arial" panose="020B0604020202020204" pitchFamily="34" charset="0"/>
                <a:cs typeface="Arial" panose="020B060402020202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812a1b2afc_0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6" name="Google Shape;216;g2812a1b2afc_0_3"/>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17" name="Google Shape;217;g2812a1b2afc_0_3"/>
          <p:cNvSpPr txBox="1"/>
          <p:nvPr/>
        </p:nvSpPr>
        <p:spPr>
          <a:xfrm>
            <a:off x="3206497" y="2115705"/>
            <a:ext cx="6838950" cy="27349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Cuáles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son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algunos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requisitos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bíblicos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para ser un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líder</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iglesia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p>
        </p:txBody>
      </p:sp>
      <p:pic>
        <p:nvPicPr>
          <p:cNvPr id="218" name="Google Shape;218;g2812a1b2afc_0_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2812a1b2afc_0_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4" name="Google Shape;224;g2812a1b2afc_0_11"/>
          <p:cNvPicPr preferRelativeResize="0"/>
          <p:nvPr/>
        </p:nvPicPr>
        <p:blipFill rotWithShape="1">
          <a:blip r:embed="rId3"/>
          <a:srcRect/>
          <a:stretch>
            <a:fillRect/>
          </a:stretch>
        </p:blipFill>
        <p:spPr>
          <a:xfrm>
            <a:off x="80901" y="1727200"/>
            <a:ext cx="3125596" cy="3218436"/>
          </a:xfrm>
          <a:prstGeom prst="rect">
            <a:avLst/>
          </a:prstGeom>
          <a:noFill/>
          <a:ln>
            <a:noFill/>
          </a:ln>
          <a:effectLst>
            <a:outerShdw blurRad="50800" dist="38100" dir="2700000" algn="tl" rotWithShape="0">
              <a:srgbClr val="000000">
                <a:alpha val="40000"/>
              </a:srgbClr>
            </a:outerShdw>
          </a:effectLst>
        </p:spPr>
      </p:pic>
      <p:sp>
        <p:nvSpPr>
          <p:cNvPr id="225" name="Google Shape;225;g2812a1b2afc_0_11"/>
          <p:cNvSpPr txBox="1"/>
          <p:nvPr/>
        </p:nvSpPr>
        <p:spPr>
          <a:xfrm>
            <a:off x="3287399" y="1727200"/>
            <a:ext cx="7905115" cy="27768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ancianos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irreprensibles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maridos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una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sola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mujer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con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hijos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creyentes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están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acusados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disolución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rebeldía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es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necesario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obispo,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administrador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Dios, sea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irreprensible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soberbio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iracundo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afecto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 vino,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pendenciero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codicioso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ganancias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deshonestas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226" name="Google Shape;226;g2812a1b2afc_0_1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812a1b2afc_0_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2" name="Google Shape;232;g2812a1b2afc_0_19"/>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233" name="Google Shape;233;g2812a1b2afc_0_19"/>
          <p:cNvSpPr txBox="1"/>
          <p:nvPr/>
        </p:nvSpPr>
        <p:spPr>
          <a:xfrm>
            <a:off x="3287399" y="2088832"/>
            <a:ext cx="7905115" cy="26803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hospitalario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amante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lo bueno,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sobrio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justo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santo,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dueño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sí</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mismo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apegado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la palabra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fiel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tal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enseñada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para que también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pueda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exhortar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con sana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enseñanza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convencer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contradicen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Tito 1:6-9</a:t>
            </a:r>
          </a:p>
        </p:txBody>
      </p:sp>
      <p:pic>
        <p:nvPicPr>
          <p:cNvPr id="234" name="Google Shape;234;g2812a1b2afc_0_1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2f331569a33_0_5"/>
          <p:cNvSpPr/>
          <p:nvPr/>
        </p:nvSpPr>
        <p:spPr>
          <a:xfrm>
            <a:off x="0" y="0"/>
            <a:ext cx="2329815"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1" name="Google Shape;241;g2f331569a33_0_5"/>
          <p:cNvPicPr preferRelativeResize="0"/>
          <p:nvPr/>
        </p:nvPicPr>
        <p:blipFill rotWithShape="1">
          <a:blip r:embed="rId3"/>
          <a:srcRect l="9852" t="10152"/>
          <a:stretch>
            <a:fillRect/>
          </a:stretch>
        </p:blipFill>
        <p:spPr>
          <a:xfrm>
            <a:off x="2329815" y="0"/>
            <a:ext cx="9862185"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Google Shape;246;g2812a1b2afc_0_2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47" name="Google Shape;247;g2812a1b2afc_0_28"/>
          <p:cNvSpPr txBox="1"/>
          <p:nvPr/>
        </p:nvSpPr>
        <p:spPr>
          <a:xfrm>
            <a:off x="746850" y="1746200"/>
            <a:ext cx="106983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a:solidFill>
                  <a:srgbClr val="009444"/>
                </a:solidFill>
                <a:latin typeface="Arial Black" panose="020B0A04020102020204" charset="0"/>
                <a:ea typeface="Lato Black" panose="020F0A02020204030203"/>
                <a:cs typeface="Arial Black" panose="020B0A04020102020204" charset="0"/>
                <a:sym typeface="Lato Black" panose="020F0A02020204030203"/>
              </a:rPr>
              <a:t>M</a:t>
            </a:r>
            <a:r>
              <a:rPr lang="en-US"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rPr>
              <a:t>inisterio público</a:t>
            </a:r>
            <a:endParaRPr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endParaRPr>
          </a:p>
        </p:txBody>
      </p:sp>
      <p:sp>
        <p:nvSpPr>
          <p:cNvPr id="248" name="Google Shape;248;g2812a1b2afc_0_28"/>
          <p:cNvSpPr txBox="1"/>
          <p:nvPr/>
        </p:nvSpPr>
        <p:spPr>
          <a:xfrm>
            <a:off x="0" y="3853300"/>
            <a:ext cx="121920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a:solidFill>
                  <a:srgbClr val="009444"/>
                </a:solidFill>
                <a:latin typeface="Arial Black" panose="020B0A04020102020204" charset="0"/>
                <a:ea typeface="Lato Black" panose="020F0A02020204030203"/>
                <a:cs typeface="Arial Black" panose="020B0A04020102020204" charset="0"/>
                <a:sym typeface="Lato Black" panose="020F0A02020204030203"/>
              </a:rPr>
              <a:t>M</a:t>
            </a:r>
            <a:r>
              <a:rPr lang="en-US"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rPr>
              <a:t>inisterio representativo</a:t>
            </a:r>
            <a:endParaRPr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p:nvPr/>
        </p:nvSpPr>
        <p:spPr>
          <a:xfrm>
            <a:off x="-1344930" y="659130"/>
            <a:ext cx="14374495"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6: El uso de las llaves/ </a:t>
            </a:r>
          </a:p>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Los papeles del hombre y mujer</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255" name="Google Shape;255;p18"/>
          <p:cNvGraphicFramePr/>
          <p:nvPr>
            <p:custDataLst>
              <p:tags r:id="rId1"/>
            </p:custDataLst>
          </p:nvPr>
        </p:nvGraphicFramePr>
        <p:xfrm>
          <a:off x="811530" y="2216150"/>
          <a:ext cx="10568940" cy="3608070"/>
        </p:xfrm>
        <a:graphic>
          <a:graphicData uri="http://schemas.openxmlformats.org/drawingml/2006/table">
            <a:tbl>
              <a:tblPr firstRow="1" bandRow="1">
                <a:noFill/>
                <a:tableStyleId>{33FC745A-BBD9-4C47-8A8C-A6A7CAF69E6D}</a:tableStyleId>
              </a:tblPr>
              <a:tblGrid>
                <a:gridCol w="869315">
                  <a:extLst>
                    <a:ext uri="{9D8B030D-6E8A-4147-A177-3AD203B41FA5}">
                      <a16:colId xmlns:a16="http://schemas.microsoft.com/office/drawing/2014/main" val="20000"/>
                    </a:ext>
                  </a:extLst>
                </a:gridCol>
                <a:gridCol w="9699625">
                  <a:extLst>
                    <a:ext uri="{9D8B030D-6E8A-4147-A177-3AD203B41FA5}">
                      <a16:colId xmlns:a16="http://schemas.microsoft.com/office/drawing/2014/main" val="20001"/>
                    </a:ext>
                  </a:extLst>
                </a:gridCol>
              </a:tblGrid>
              <a:tr h="80264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80264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Recordar nuestro propósito en Cristo.</a:t>
                      </a:r>
                    </a:p>
                  </a:txBody>
                  <a:tcPr marL="91450" marR="91450" marT="45725" marB="45725"/>
                </a:tc>
                <a:extLst>
                  <a:ext uri="{0D108BD9-81ED-4DB2-BD59-A6C34878D82A}">
                    <a16:rowId xmlns:a16="http://schemas.microsoft.com/office/drawing/2014/main" val="10001"/>
                  </a:ext>
                </a:extLst>
              </a:tr>
              <a:tr h="1001395">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a:t>
                      </a:r>
                      <a:r>
                        <a:rPr lang="en-US" sz="2800"/>
                        <a:t>¿Cómo</a:t>
                      </a:r>
                      <a:r>
                        <a:rPr lang="en-US" sz="2800" b="0" u="none" strike="noStrike" cap="none"/>
                        <a:t> Dios da la iglesia líderes? y los requisitos para ser un líder. </a:t>
                      </a:r>
                    </a:p>
                  </a:txBody>
                  <a:tcPr marL="91450" marR="91450" marT="45725" marB="45725"/>
                </a:tc>
                <a:extLst>
                  <a:ext uri="{0D108BD9-81ED-4DB2-BD59-A6C34878D82A}">
                    <a16:rowId xmlns:a16="http://schemas.microsoft.com/office/drawing/2014/main" val="10002"/>
                  </a:ext>
                </a:extLst>
              </a:tr>
              <a:tr h="100139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Describir el principio de los papeles del hombre y de la mujer</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66" name="Rectangle 26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19"/>
          <p:cNvSpPr txBox="1">
            <a:spLocks noGrp="1"/>
          </p:cNvSpPr>
          <p:nvPr>
            <p:ph type="body" idx="1"/>
          </p:nvPr>
        </p:nvSpPr>
        <p:spPr>
          <a:xfrm>
            <a:off x="4930838" y="713381"/>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Aunque</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Dios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quiere</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que tanto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los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hombres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como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las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mujeres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estén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activos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ministerio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del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evangelio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Él</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ha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asignado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papeles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distintos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 hombres y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mujeres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ministerio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público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5"/>
        <p:cNvGrpSpPr/>
        <p:nvPr/>
      </p:nvGrpSpPr>
      <p:grpSpPr>
        <a:xfrm>
          <a:off x="0" y="0"/>
          <a:ext cx="0" cy="0"/>
          <a:chOff x="0" y="0"/>
          <a:chExt cx="0" cy="0"/>
        </a:xfrm>
      </p:grpSpPr>
      <p:sp useBgFill="1">
        <p:nvSpPr>
          <p:cNvPr id="271" name="Rectangle 270"/>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3" name="Freeform: Shape 272"/>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5" name="Freeform: Shape 274"/>
          <p:cNvSpPr>
            <a:spLocks noGrp="1" noRot="1" noChangeAspect="1" noMove="1" noResize="1" noEditPoints="1" noAdjustHandles="1" noChangeArrowheads="1" noChangeShapeType="1" noTextEdit="1"/>
          </p:cNvSpPr>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Rectangle 276"/>
          <p:cNvSpPr>
            <a:spLocks noGrp="1" noRot="1" noChangeAspect="1" noMove="1" noResize="1" noEditPoints="1" noAdjustHandles="1" noChangeArrowheads="1" noChangeShapeType="1" noTextEdit="1"/>
          </p:cNvSpPr>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6" name="Google Shape;266;p20"/>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50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Dios ama a las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mujeres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y hombres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igualmente</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1"/>
        <p:cNvGrpSpPr/>
        <p:nvPr/>
      </p:nvGrpSpPr>
      <p:grpSpPr>
        <a:xfrm>
          <a:off x="0" y="0"/>
          <a:ext cx="0" cy="0"/>
          <a:chOff x="0" y="0"/>
          <a:chExt cx="0" cy="0"/>
        </a:xfrm>
      </p:grpSpPr>
      <p:sp useBgFill="1">
        <p:nvSpPr>
          <p:cNvPr id="278" name="Rectangle 27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272;p2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Romanos 3:23-24</a:t>
            </a:r>
          </a:p>
        </p:txBody>
      </p:sp>
      <p:sp>
        <p:nvSpPr>
          <p:cNvPr id="282" name="Arc 28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3" name="Google Shape;273;p2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Por </a:t>
            </a:r>
            <a:r>
              <a:rPr lang="en-US" dirty="0" err="1">
                <a:latin typeface="Arial" panose="020B0604020202020204" pitchFamily="34" charset="0"/>
                <a:ea typeface="Calibri" panose="020F0502020204030204"/>
                <a:cs typeface="Arial" panose="020B0604020202020204" pitchFamily="34" charset="0"/>
                <a:sym typeface="Calibri" panose="020F0502020204030204"/>
              </a:rPr>
              <a:t>cuanto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pecaron</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están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destituidos</a:t>
            </a:r>
            <a:r>
              <a:rPr lang="en-US" dirty="0">
                <a:latin typeface="Arial" panose="020B0604020202020204" pitchFamily="34" charset="0"/>
                <a:ea typeface="Calibri" panose="020F0502020204030204"/>
                <a:cs typeface="Arial" panose="020B0604020202020204" pitchFamily="34" charset="0"/>
                <a:sym typeface="Calibri" panose="020F0502020204030204"/>
              </a:rPr>
              <a:t> de la gloria de Dios;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son </a:t>
            </a:r>
            <a:r>
              <a:rPr lang="en-US" dirty="0" err="1">
                <a:latin typeface="Arial" panose="020B0604020202020204" pitchFamily="34" charset="0"/>
                <a:ea typeface="Calibri" panose="020F0502020204030204"/>
                <a:cs typeface="Arial" panose="020B0604020202020204" pitchFamily="34" charset="0"/>
                <a:sym typeface="Calibri" panose="020F0502020204030204"/>
              </a:rPr>
              <a:t>justificados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gratuitamente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gracia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mediante</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redención</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proveyó</a:t>
            </a:r>
            <a:r>
              <a:rPr lang="en-US" dirty="0">
                <a:latin typeface="Arial" panose="020B0604020202020204" pitchFamily="34" charset="0"/>
                <a:ea typeface="Calibri" panose="020F0502020204030204"/>
                <a:cs typeface="Arial" panose="020B0604020202020204" pitchFamily="34" charset="0"/>
                <a:sym typeface="Calibri" panose="020F0502020204030204"/>
              </a:rPr>
              <a:t> Cristo Jesús.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rtl="0">
              <a:spcBef>
                <a:spcPts val="1000"/>
              </a:spcBef>
              <a:spcAft>
                <a:spcPts val="0"/>
              </a:spcAft>
              <a:buClr>
                <a:schemeClr val="dk1"/>
              </a:buClr>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g2812a1b2afc_0_1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812a1b2afc_0_198"/>
          <p:cNvPicPr preferRelativeResize="0"/>
          <p:nvPr/>
        </p:nvPicPr>
        <p:blipFill rotWithShape="1">
          <a:blip r:embed="rId3"/>
          <a:srcRect/>
          <a:stretch>
            <a:fillRect/>
          </a:stretch>
        </p:blipFill>
        <p:spPr>
          <a:xfrm>
            <a:off x="80901" y="1850262"/>
            <a:ext cx="3125596" cy="3218436"/>
          </a:xfrm>
          <a:prstGeom prst="rect">
            <a:avLst/>
          </a:prstGeom>
          <a:noFill/>
          <a:ln>
            <a:noFill/>
          </a:ln>
          <a:effectLst>
            <a:outerShdw blurRad="50800" dist="38100" dir="2700000" algn="tl" rotWithShape="0">
              <a:srgbClr val="000000">
                <a:alpha val="40000"/>
              </a:srgbClr>
            </a:outerShdw>
          </a:effectLst>
        </p:spPr>
      </p:pic>
      <p:sp>
        <p:nvSpPr>
          <p:cNvPr id="280" name="Google Shape;280;g2812a1b2afc_0_198"/>
          <p:cNvSpPr txBox="1"/>
          <p:nvPr/>
        </p:nvSpPr>
        <p:spPr>
          <a:xfrm>
            <a:off x="3294891" y="1850262"/>
            <a:ext cx="7905115" cy="38150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ustedes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son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hijos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Dios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fe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Cristo Jesús.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ustedes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han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bautizados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Cristo,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están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revestidos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Cristo. Ya no hay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judío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griego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no hay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esclavo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libre; no hay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varón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mujer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ustedes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son uno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Cristo Jesús.</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err="1">
                <a:solidFill>
                  <a:srgbClr val="019444"/>
                </a:solidFill>
                <a:latin typeface="Arial Black" panose="020B0A04020102020204" charset="0"/>
                <a:ea typeface="Lato" panose="020F0502020204030203"/>
                <a:cs typeface="Arial Black" panose="020B0A04020102020204" charset="0"/>
                <a:sym typeface="Lato" panose="020F0502020204030203"/>
              </a:rPr>
              <a:t>Gálatas</a:t>
            </a:r>
            <a:r>
              <a:rPr lang="en-US" sz="3200" b="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 3:26-28</a:t>
            </a:r>
          </a:p>
        </p:txBody>
      </p:sp>
      <p:pic>
        <p:nvPicPr>
          <p:cNvPr id="281" name="Google Shape;281;g2812a1b2afc_0_19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5"/>
        <p:cNvGrpSpPr/>
        <p:nvPr/>
      </p:nvGrpSpPr>
      <p:grpSpPr>
        <a:xfrm>
          <a:off x="0" y="0"/>
          <a:ext cx="0" cy="0"/>
          <a:chOff x="0" y="0"/>
          <a:chExt cx="0" cy="0"/>
        </a:xfrm>
      </p:grpSpPr>
      <p:sp useBgFill="1">
        <p:nvSpPr>
          <p:cNvPr id="291" name="Rectangle 290"/>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sketch line"/>
          <p:cNvSpPr>
            <a:spLocks noGrp="1" noRot="1" noChangeAspect="1" noMove="1" noResize="1" noEditPoints="1" noAdjustHandles="1" noChangeArrowheads="1" noChangeShapeType="1" noTextEdit="1"/>
          </p:cNvSpPr>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Google Shape;286;p22"/>
          <p:cNvSpPr txBox="1">
            <a:spLocks noGrp="1"/>
          </p:cNvSpPr>
          <p:nvPr>
            <p:ph type="body" idx="1"/>
          </p:nvPr>
        </p:nvSpPr>
        <p:spPr>
          <a:xfrm>
            <a:off x="836676" y="2606040"/>
            <a:ext cx="10515600" cy="4251960"/>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dk1"/>
              </a:buClr>
              <a:buSzPts val="50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Dios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desea</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que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mujeres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sean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parte</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la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iglesia</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y la Gran Comisión.</a:t>
            </a:r>
            <a:endParaRPr lang="en-US" sz="4400"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a:p>
            <a:pPr marL="0" lvl="0" indent="0" algn="ctr" rtl="0">
              <a:spcBef>
                <a:spcPts val="1000"/>
              </a:spcBef>
              <a:spcAft>
                <a:spcPts val="0"/>
              </a:spcAft>
              <a:buClr>
                <a:schemeClr val="dk1"/>
              </a:buClr>
              <a:buSzPts val="4600"/>
              <a:buNone/>
            </a:pPr>
            <a:endParaRPr lang="en-US" sz="4400"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383022" y="2249792"/>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6</a:t>
            </a:r>
          </a:p>
        </p:txBody>
      </p:sp>
      <p:cxnSp>
        <p:nvCxnSpPr>
          <p:cNvPr id="101" name="Google Shape;101;p2"/>
          <p:cNvCxnSpPr/>
          <p:nvPr/>
        </p:nvCxnSpPr>
        <p:spPr>
          <a:xfrm>
            <a:off x="3383022" y="345614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383022" y="3806305"/>
            <a:ext cx="7435200" cy="951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Las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llaves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papeles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del hombre y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mujer</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0"/>
        <p:cNvGrpSpPr/>
        <p:nvPr/>
      </p:nvGrpSpPr>
      <p:grpSpPr>
        <a:xfrm>
          <a:off x="0" y="0"/>
          <a:ext cx="0" cy="0"/>
          <a:chOff x="0" y="0"/>
          <a:chExt cx="0" cy="0"/>
        </a:xfrm>
      </p:grpSpPr>
      <p:sp useBgFill="1">
        <p:nvSpPr>
          <p:cNvPr id="296" name="Rectangle 29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Google Shape;291;p23"/>
          <p:cNvSpPr txBox="1">
            <a:spLocks noGrp="1"/>
          </p:cNvSpPr>
          <p:nvPr>
            <p:ph type="body" idx="1"/>
          </p:nvPr>
        </p:nvSpPr>
        <p:spPr>
          <a:xfrm>
            <a:off x="5126418" y="552091"/>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50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Cuál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es la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voluntad</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Dios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acerca</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los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papeles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del hombre y de la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endParaRPr lang="en-US" sz="4400"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1000"/>
              </a:spcBef>
              <a:spcAft>
                <a:spcPts val="0"/>
              </a:spcAft>
              <a:buClr>
                <a:schemeClr val="dk1"/>
              </a:buClr>
              <a:buSzPts val="4600"/>
              <a:buNone/>
            </a:pPr>
            <a:endParaRPr lang="en-US" sz="4400"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useBgFill="1">
        <p:nvSpPr>
          <p:cNvPr id="302" name="Rectangle 30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oogle Shape;297;p24" descr="Creation | Answers in Genesis"/>
          <p:cNvPicPr preferRelativeResize="0"/>
          <p:nvPr/>
        </p:nvPicPr>
        <p:blipFill rotWithShape="1">
          <a:blip r:embed="rId3"/>
          <a:srcRect l="19812" r="20486" b="-1"/>
          <a:stretch>
            <a:fillRect/>
          </a:stretch>
        </p:blipFill>
        <p:spPr>
          <a:xfrm>
            <a:off x="635" y="-635"/>
            <a:ext cx="12188190" cy="6858635"/>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g2812a1b2afc_0_2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3" name="Google Shape;303;g2812a1b2afc_0_225"/>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304" name="Google Shape;304;g2812a1b2afc_0_225"/>
          <p:cNvSpPr txBox="1"/>
          <p:nvPr/>
        </p:nvSpPr>
        <p:spPr>
          <a:xfrm>
            <a:off x="3295006" y="2276157"/>
            <a:ext cx="7905000" cy="2305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Después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Dios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Señor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dijo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está</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bien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hombre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esté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solo, le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haré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una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ayuda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medida</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err="1">
                <a:solidFill>
                  <a:srgbClr val="019444"/>
                </a:solidFill>
                <a:latin typeface="Arial Black" panose="020B0A04020102020204" charset="0"/>
                <a:ea typeface="Lato" panose="020F0502020204030203"/>
                <a:cs typeface="Arial Black" panose="020B0A04020102020204" charset="0"/>
                <a:sym typeface="Lato" panose="020F0502020204030203"/>
              </a:rPr>
              <a:t>Génesis</a:t>
            </a:r>
            <a:r>
              <a:rPr lang="en-US" sz="3200" b="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 2:18</a:t>
            </a:r>
          </a:p>
        </p:txBody>
      </p:sp>
      <p:pic>
        <p:nvPicPr>
          <p:cNvPr id="305" name="Google Shape;305;g2812a1b2afc_0_22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g2812a1b2afc_0_2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1" name="Google Shape;311;g2812a1b2afc_0_242"/>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312" name="Google Shape;312;g2812a1b2afc_0_242"/>
          <p:cNvSpPr txBox="1"/>
          <p:nvPr/>
        </p:nvSpPr>
        <p:spPr>
          <a:xfrm>
            <a:off x="3294891" y="2422842"/>
            <a:ext cx="7905115" cy="2012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Pero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quiero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sepan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Cristo es la cabeza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hombre, y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hombre es la cabeza de la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mujer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que Dios es la cabeza de Cristo.</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endParaRPr sz="28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2800"/>
              <a:buFont typeface="Arial" panose="020B0604020202020204"/>
              <a:buNone/>
            </a:pPr>
            <a:r>
              <a:rPr lang="en-US" sz="3200" b="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1 </a:t>
            </a:r>
            <a:r>
              <a:rPr lang="en-US" sz="3200" b="0" u="none" strike="noStrike" cap="none" dirty="0" err="1">
                <a:solidFill>
                  <a:srgbClr val="019444"/>
                </a:solidFill>
                <a:latin typeface="Arial Black" panose="020B0A04020102020204" charset="0"/>
                <a:ea typeface="Lato" panose="020F0502020204030203"/>
                <a:cs typeface="Arial Black" panose="020B0A04020102020204" charset="0"/>
                <a:sym typeface="Lato" panose="020F0502020204030203"/>
              </a:rPr>
              <a:t>Corintios</a:t>
            </a:r>
            <a:r>
              <a:rPr lang="en-US" sz="3200" b="0" u="none" strike="noStrike" cap="none" dirty="0">
                <a:solidFill>
                  <a:srgbClr val="019444"/>
                </a:solidFill>
                <a:latin typeface="Arial Black" panose="020B0A04020102020204" charset="0"/>
                <a:ea typeface="Lato" panose="020F0502020204030203"/>
                <a:cs typeface="Arial Black" panose="020B0A04020102020204" charset="0"/>
                <a:sym typeface="Lato" panose="020F0502020204030203"/>
              </a:rPr>
              <a:t> 11:3</a:t>
            </a:r>
          </a:p>
        </p:txBody>
      </p:sp>
      <p:pic>
        <p:nvPicPr>
          <p:cNvPr id="313" name="Google Shape;313;g2812a1b2afc_0_24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useBgFill="1">
        <p:nvSpPr>
          <p:cNvPr id="325" name="Rectangle 32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Google Shape;319;p25"/>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1 Timoteo 2:12-13</a:t>
            </a:r>
          </a:p>
        </p:txBody>
      </p:sp>
      <p:sp>
        <p:nvSpPr>
          <p:cNvPr id="329" name="Arc 328"/>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0" name="Google Shape;320;p2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No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permito</a:t>
            </a:r>
            <a:r>
              <a:rPr lang="en-US" dirty="0">
                <a:latin typeface="Arial" panose="020B0604020202020204" pitchFamily="34" charset="0"/>
                <a:ea typeface="Calibri" panose="020F0502020204030204"/>
                <a:cs typeface="Arial" panose="020B0604020202020204" pitchFamily="34" charset="0"/>
                <a:sym typeface="Calibri" panose="020F0502020204030204"/>
              </a:rPr>
              <a:t> que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mujer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enseñe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ejerza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dominio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sobre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hombre, </a:t>
            </a:r>
            <a:r>
              <a:rPr lang="en-US" dirty="0" err="1">
                <a:latin typeface="Arial" panose="020B0604020202020204" pitchFamily="34" charset="0"/>
                <a:ea typeface="Calibri" panose="020F0502020204030204"/>
                <a:cs typeface="Arial" panose="020B0604020202020204" pitchFamily="34" charset="0"/>
                <a:sym typeface="Calibri" panose="020F0502020204030204"/>
              </a:rPr>
              <a:t>sino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guarde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silencio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primero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formado</a:t>
            </a:r>
            <a:r>
              <a:rPr lang="en-US" dirty="0">
                <a:latin typeface="Arial" panose="020B0604020202020204" pitchFamily="34" charset="0"/>
                <a:ea typeface="Calibri" panose="020F0502020204030204"/>
                <a:cs typeface="Arial" panose="020B0604020202020204" pitchFamily="34" charset="0"/>
                <a:sym typeface="Calibri" panose="020F0502020204030204"/>
              </a:rPr>
              <a:t> Adán ,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Eva…</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useBgFill="1">
        <p:nvSpPr>
          <p:cNvPr id="330" name="Rectangle 32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sketch line"/>
          <p:cNvSpPr>
            <a:spLocks noGrp="1" noRot="1" noChangeAspect="1" noMove="1" noResize="1" noEditPoints="1" noAdjustHandles="1" noChangeArrowheads="1" noChangeShapeType="1" noTextEdit="1"/>
          </p:cNvSpPr>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26"/>
          <p:cNvSpPr txBox="1">
            <a:spLocks noGrp="1"/>
          </p:cNvSpPr>
          <p:nvPr>
            <p:ph type="body" idx="1"/>
          </p:nvPr>
        </p:nvSpPr>
        <p:spPr>
          <a:xfrm>
            <a:off x="5079526" y="1027579"/>
            <a:ext cx="6224335" cy="543153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50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Cómo</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deben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hombre y la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mujer</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actuar</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sus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papeles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dados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por</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Dios?</a:t>
            </a:r>
            <a:endParaRPr lang="en-US" sz="4400" dirty="0">
              <a:solidFill>
                <a:schemeClr val="accent4"/>
              </a:solidFill>
              <a:latin typeface="Arial Black" panose="020B0A04020102020204" charset="0"/>
              <a:cs typeface="Arial Black" panose="020B0A04020102020204" charset="0"/>
            </a:endParaRPr>
          </a:p>
          <a:p>
            <a:pPr marL="0" lvl="0" indent="0" rtl="0">
              <a:spcBef>
                <a:spcPts val="1000"/>
              </a:spcBef>
              <a:spcAft>
                <a:spcPts val="0"/>
              </a:spcAft>
              <a:buClr>
                <a:schemeClr val="dk1"/>
              </a:buClr>
              <a:buSzPts val="4600"/>
              <a:buNone/>
            </a:pPr>
            <a:endParaRPr lang="en-US" sz="4400" dirty="0">
              <a:solidFill>
                <a:schemeClr val="accent4"/>
              </a:solidFill>
              <a:latin typeface="Arial Black" panose="020B0A04020102020204" charset="0"/>
              <a:ea typeface="Overlock" panose="02000506030000020004"/>
              <a:cs typeface="Arial Black" panose="020B0A04020102020204" charset="0"/>
              <a:sym typeface="Overlock" panose="020005060300000200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body" idx="1"/>
          </p:nvPr>
        </p:nvSpPr>
        <p:spPr>
          <a:xfrm>
            <a:off x="1931670" y="2026285"/>
            <a:ext cx="8568690" cy="33420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¿Permite Dios que las mujeres sean líderes </a:t>
            </a:r>
          </a:p>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de la iglesia y que tengan autoridad sobre </a:t>
            </a:r>
          </a:p>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la congregación? </a:t>
            </a:r>
            <a:endParaRPr lang="en-US" sz="440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body" idx="1"/>
          </p:nvPr>
        </p:nvSpPr>
        <p:spPr>
          <a:xfrm>
            <a:off x="1642110" y="2395855"/>
            <a:ext cx="9056370" cy="29724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¿Puede en alguna forma la mujer ayudar espiritualmente al hombre? </a:t>
            </a:r>
            <a:endParaRPr lang="en-US" sz="440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2"/>
        <p:cNvGrpSpPr/>
        <p:nvPr/>
      </p:nvGrpSpPr>
      <p:grpSpPr>
        <a:xfrm>
          <a:off x="0" y="0"/>
          <a:ext cx="0" cy="0"/>
          <a:chOff x="0" y="0"/>
          <a:chExt cx="0" cy="0"/>
        </a:xfrm>
      </p:grpSpPr>
      <p:sp useBgFill="1">
        <p:nvSpPr>
          <p:cNvPr id="349" name="Rectangle 348"/>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Google Shape;343;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1 Corintios 12:4-6</a:t>
            </a:r>
          </a:p>
        </p:txBody>
      </p:sp>
      <p:sp>
        <p:nvSpPr>
          <p:cNvPr id="353" name="Arc 352"/>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4" name="Google Shape;344;p2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bien, hay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diversidad</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dones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Espíritu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Hay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diversidad</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ministerios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Hay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diversidad</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actividades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Dios,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hace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52" name="Google Shape;352;p31"/>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54" name="Google Shape;351;p31"/>
          <p:cNvGraphicFramePr/>
          <p:nvPr>
            <p:extLst>
              <p:ext uri="{D42A27DB-BD31-4B8C-83A1-F6EECF244321}">
                <p14:modId xmlns:p14="http://schemas.microsoft.com/office/powerpoint/2010/main" val="3839860784"/>
              </p:ext>
            </p:extLst>
          </p:nvPr>
        </p:nvGraphicFramePr>
        <p:xfrm>
          <a:off x="687046" y="2445699"/>
          <a:ext cx="10817908" cy="347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348189" y="304546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358" name="Google Shape;358;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9" name="Google Shape;359;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0" name="Google Shape;360;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61" name="Google Shape;361;p30"/>
          <p:cNvSpPr txBox="1"/>
          <p:nvPr/>
        </p:nvSpPr>
        <p:spPr>
          <a:xfrm>
            <a:off x="4127382" y="363384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62" name="Google Shape;362;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2adf2547317_0_0"/>
          <p:cNvSpPr txBox="1"/>
          <p:nvPr/>
        </p:nvSpPr>
        <p:spPr>
          <a:xfrm>
            <a:off x="3310989" y="3010216"/>
            <a:ext cx="7189500" cy="837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86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endParaRPr sz="60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68" name="Google Shape;36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9" name="Google Shape;369;g2adf2547317_0_0"/>
          <p:cNvPicPr preferRelativeResize="0"/>
          <p:nvPr/>
        </p:nvPicPr>
        <p:blipFill rotWithShape="1">
          <a:blip r:embed="rId3"/>
          <a:srcRect/>
          <a:stretch>
            <a:fill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70" name="Google Shape;370;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76" name="Google Shape;37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7" name="Google Shape;377;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78" name="Google Shape;378;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79" name="Google Shape;37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80" name="Google Shape;38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1" name="Google Shape;38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2" y="659181"/>
            <a:ext cx="11249411"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6: Las llaves y </a:t>
            </a:r>
          </a:p>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los papeles del hombre y mujer</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nvGraphicFramePr>
        <p:xfrm>
          <a:off x="811615" y="2419438"/>
          <a:ext cx="10568775" cy="3217990"/>
        </p:xfrm>
        <a:graphic>
          <a:graphicData uri="http://schemas.openxmlformats.org/drawingml/2006/table">
            <a:tbl>
              <a:tblPr firstRow="1" bandRow="1">
                <a:noFill/>
                <a:tableStyleId>{33FC745A-BBD9-4C47-8A8C-A6A7CAF69E6D}</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Recordar nuestro propósito en Cristo.</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a:t>
                      </a:r>
                      <a:r>
                        <a:rPr lang="en-US" sz="2800"/>
                        <a:t>¿Cómo</a:t>
                      </a:r>
                      <a:r>
                        <a:rPr lang="en-US" sz="2800" b="0" u="none" strike="noStrike" cap="none"/>
                        <a:t> Dios da la iglesia líderes? y los requisitos para ser un líder. </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Describir los papeles del hombre y de la mujer.</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1" name="Rectangle 13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Freeform 13"/>
          <p:cNvSpPr>
            <a:spLocks noGrp="1" noRot="1" noChangeAspect="1" noMove="1" noResize="1" noEditPoints="1" noAdjustHandles="1" noChangeArrowheads="1" noChangeShapeType="1" noTextEdit="1"/>
          </p:cNvSpPr>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Arc 138"/>
          <p:cNvSpPr>
            <a:spLocks noGrp="1" noRot="1" noChangeAspect="1" noMove="1" noResize="1" noEditPoints="1" noAdjustHandles="1" noChangeArrowheads="1" noChangeShapeType="1" noTextEdit="1"/>
          </p:cNvSpPr>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Google Shape;126;p7"/>
          <p:cNvSpPr txBox="1">
            <a:spLocks noGrp="1"/>
          </p:cNvSpPr>
          <p:nvPr>
            <p:ph type="title"/>
          </p:nvPr>
        </p:nvSpPr>
        <p:spPr>
          <a:xfrm>
            <a:off x="4038600" y="1939159"/>
            <a:ext cx="7644627" cy="2751086"/>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Quién</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 soy? </a:t>
            </a:r>
            <a:br>
              <a:rPr lang="en-US" b="1" kern="1200" dirty="0">
                <a:solidFill>
                  <a:schemeClr val="accent4"/>
                </a:solidFill>
                <a:latin typeface="Arial Black" panose="020B0A04020102020204" charset="0"/>
                <a:ea typeface="+mj-ea"/>
                <a:cs typeface="Arial Black" panose="020B0A04020102020204" charset="0"/>
                <a:sym typeface="Calibri" panose="020F0502020204030204"/>
              </a:rPr>
            </a:b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Cuál</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 es mi </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propósito</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endParaRPr lang="en-US" b="1" kern="1200" dirty="0">
              <a:solidFill>
                <a:schemeClr val="accent4"/>
              </a:solidFill>
              <a:highlight>
                <a:srgbClr val="FFFF00"/>
              </a:highlight>
              <a:latin typeface="Arial Black" panose="020B0A04020102020204" charset="0"/>
              <a:ea typeface="+mj-ea"/>
              <a:cs typeface="Arial Black" panose="020B0A04020102020204" charset="0"/>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360" y="997585"/>
            <a:ext cx="949960" cy="857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41" name="Rectangle 140"/>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8"/>
          <p:cNvSpPr txBox="1">
            <a:spLocks noGrp="1"/>
          </p:cNvSpPr>
          <p:nvPr>
            <p:ph type="title"/>
          </p:nvPr>
        </p:nvSpPr>
        <p:spPr>
          <a:xfrm>
            <a:off x="2197100" y="735330"/>
            <a:ext cx="4978400" cy="4589145"/>
          </a:xfrm>
          <a:prstGeom prst="rect">
            <a:avLst/>
          </a:prstGeom>
        </p:spPr>
        <p:txBody>
          <a:bodyPr spcFirstLastPara="1" vert="horz" lIns="91440" tIns="45720" rIns="91440" bIns="45720" rtlCol="0" anchor="b" anchorCtr="0">
            <a:noAutofit/>
          </a:bodyPr>
          <a:lstStyle/>
          <a:p>
            <a:pPr marL="0" lvl="0" indent="0">
              <a:spcBef>
                <a:spcPct val="0"/>
              </a:spcBef>
              <a:spcAft>
                <a:spcPts val="0"/>
              </a:spcAft>
              <a:buClr>
                <a:schemeClr val="dk1"/>
              </a:buClr>
              <a:buSzPts val="1800"/>
            </a:pPr>
            <a:r>
              <a:rPr lang="en-US" sz="2800" b="1" kern="1200">
                <a:solidFill>
                  <a:schemeClr val="tx1"/>
                </a:solidFill>
                <a:latin typeface="Arial Black" panose="020B0A04020102020204" charset="0"/>
                <a:ea typeface="+mj-ea"/>
                <a:cs typeface="Arial Black" panose="020B0A04020102020204" charset="0"/>
                <a:sym typeface="Calibri" panose="020F0502020204030204"/>
              </a:rPr>
              <a:t>Elegidos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Creados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Pecadores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Salvos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Adoptados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Valorados</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Parte de la Gran Comisión</a:t>
            </a:r>
            <a:br>
              <a:rPr lang="en-US" sz="2800" b="1" kern="1200">
                <a:solidFill>
                  <a:schemeClr val="tx1"/>
                </a:solidFill>
                <a:latin typeface="Arial Black" panose="020B0A04020102020204" charset="0"/>
                <a:ea typeface="+mj-ea"/>
                <a:cs typeface="Arial Black" panose="020B0A04020102020204" charset="0"/>
                <a:sym typeface="Calibri" panose="020F0502020204030204"/>
              </a:rPr>
            </a:br>
            <a:r>
              <a:rPr lang="en-US" sz="2800" b="1" kern="1200">
                <a:solidFill>
                  <a:schemeClr val="tx1"/>
                </a:solidFill>
                <a:latin typeface="Arial Black" panose="020B0A04020102020204" charset="0"/>
                <a:ea typeface="+mj-ea"/>
                <a:cs typeface="Arial Black" panose="020B0A04020102020204" charset="0"/>
                <a:sym typeface="Calibri" panose="020F0502020204030204"/>
              </a:rPr>
              <a:t>Victoriosos</a:t>
            </a:r>
          </a:p>
        </p:txBody>
      </p:sp>
      <p:pic>
        <p:nvPicPr>
          <p:cNvPr id="136" name="Graphic 135" descr="Checkmark"/>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138" name="Graphic 137" descr="Checkmark"/>
          <p:cNvPicPr>
            <a:picLocks noGrp="1" noRot="1" noChangeAspect="1" noMove="1" noResize="1" noEditPoints="1" noAdjustHandles="1" noChangeArrowheads="1" noChangeShapeType="1" noCrop="1"/>
          </p:cNvPicPr>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useBgFill="1">
        <p:nvSpPr>
          <p:cNvPr id="144" name="Rectangle 14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9"/>
          <p:cNvSpPr txBox="1">
            <a:spLocks noGrp="1"/>
          </p:cNvSpPr>
          <p:nvPr>
            <p:ph type="title"/>
          </p:nvPr>
        </p:nvSpPr>
        <p:spPr>
          <a:xfrm>
            <a:off x="408940" y="1153795"/>
            <a:ext cx="347853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a:solidFill>
                  <a:srgbClr val="FFFFFF"/>
                </a:solidFill>
                <a:latin typeface="Arial Black" panose="020B0A04020102020204" charset="0"/>
                <a:cs typeface="Arial Black" panose="020B0A04020102020204" charset="0"/>
              </a:rPr>
              <a:t>1 Pedro 2:9-10</a:t>
            </a:r>
          </a:p>
        </p:txBody>
      </p:sp>
      <p:sp>
        <p:nvSpPr>
          <p:cNvPr id="148" name="Arc 14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 name="Google Shape;139;p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Pero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son </a:t>
            </a:r>
            <a:r>
              <a:rPr lang="en-US" dirty="0" err="1">
                <a:latin typeface="Arial" panose="020B0604020202020204" pitchFamily="34" charset="0"/>
                <a:ea typeface="Calibri" panose="020F0502020204030204"/>
                <a:cs typeface="Arial" panose="020B0604020202020204" pitchFamily="34" charset="0"/>
                <a:sym typeface="Calibri" panose="020F0502020204030204"/>
              </a:rPr>
              <a:t>linaje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escogido</a:t>
            </a:r>
            <a:r>
              <a:rPr lang="en-US" dirty="0">
                <a:latin typeface="Arial" panose="020B0604020202020204" pitchFamily="34" charset="0"/>
                <a:ea typeface="Calibri" panose="020F0502020204030204"/>
                <a:cs typeface="Arial" panose="020B0604020202020204" pitchFamily="34" charset="0"/>
                <a:sym typeface="Calibri" panose="020F0502020204030204"/>
              </a:rPr>
              <a:t>, real </a:t>
            </a:r>
            <a:r>
              <a:rPr lang="en-US" dirty="0" err="1">
                <a:latin typeface="Arial" panose="020B0604020202020204" pitchFamily="34" charset="0"/>
                <a:ea typeface="Calibri" panose="020F0502020204030204"/>
                <a:cs typeface="Arial" panose="020B0604020202020204" pitchFamily="34" charset="0"/>
                <a:sym typeface="Calibri" panose="020F0502020204030204"/>
              </a:rPr>
              <a:t>sacerdocio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nación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santa</a:t>
            </a:r>
            <a:r>
              <a:rPr lang="en-US" dirty="0">
                <a:latin typeface="Arial" panose="020B0604020202020204" pitchFamily="34" charset="0"/>
                <a:ea typeface="Calibri" panose="020F0502020204030204"/>
                <a:cs typeface="Arial" panose="020B0604020202020204" pitchFamily="34" charset="0"/>
                <a:sym typeface="Calibri" panose="020F0502020204030204"/>
              </a:rPr>
              <a:t>, pueblo </a:t>
            </a:r>
            <a:r>
              <a:rPr lang="en-US" dirty="0" err="1">
                <a:latin typeface="Arial" panose="020B0604020202020204" pitchFamily="34" charset="0"/>
                <a:ea typeface="Calibri" panose="020F0502020204030204"/>
                <a:cs typeface="Arial" panose="020B0604020202020204" pitchFamily="34" charset="0"/>
                <a:sym typeface="Calibri" panose="020F0502020204030204"/>
              </a:rPr>
              <a:t>adquirido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Dios,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anuncien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hechos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maravillosos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aquel</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llamó</a:t>
            </a:r>
            <a:r>
              <a:rPr lang="en-US" dirty="0">
                <a:latin typeface="Arial" panose="020B0604020202020204" pitchFamily="34" charset="0"/>
                <a:ea typeface="Calibri" panose="020F0502020204030204"/>
                <a:cs typeface="Arial" panose="020B0604020202020204" pitchFamily="34" charset="0"/>
                <a:sym typeface="Calibri" panose="020F0502020204030204"/>
              </a:rPr>
              <a:t> de las </a:t>
            </a:r>
            <a:r>
              <a:rPr lang="en-US" dirty="0" err="1">
                <a:latin typeface="Arial" panose="020B0604020202020204" pitchFamily="34" charset="0"/>
                <a:ea typeface="Calibri" panose="020F0502020204030204"/>
                <a:cs typeface="Arial" panose="020B0604020202020204" pitchFamily="34" charset="0"/>
                <a:sym typeface="Calibri" panose="020F0502020204030204"/>
              </a:rPr>
              <a:t>tinieblas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luz admirable. Antes,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eran</a:t>
            </a:r>
            <a:r>
              <a:rPr lang="en-US" dirty="0">
                <a:latin typeface="Arial" panose="020B0604020202020204" pitchFamily="34" charset="0"/>
                <a:ea typeface="Calibri" panose="020F0502020204030204"/>
                <a:cs typeface="Arial" panose="020B0604020202020204" pitchFamily="34" charset="0"/>
                <a:sym typeface="Calibri" panose="020F0502020204030204"/>
              </a:rPr>
              <a:t> un pueblo;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son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pueblo de Dios!; antes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habían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compadecidos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compadecidos</a:t>
            </a:r>
            <a:r>
              <a:rPr lang="en-US" dirty="0">
                <a:latin typeface="Arial" panose="020B0604020202020204" pitchFamily="34" charset="0"/>
                <a:ea typeface="Calibri" panose="020F0502020204030204"/>
                <a:cs typeface="Arial" panose="020B0604020202020204" pitchFamily="34" charset="0"/>
                <a:sym typeface="Calibri" panose="020F0502020204030204"/>
              </a:rPr>
              <a:t>.”</a:t>
            </a:r>
            <a:r>
              <a:rPr lang="en-US" sz="3025" dirty="0">
                <a:latin typeface="Arial" panose="020B0604020202020204" pitchFamily="34" charset="0"/>
                <a:ea typeface="Calibri" panose="020F0502020204030204"/>
                <a:cs typeface="Arial" panose="020B0604020202020204" pitchFamily="34" charset="0"/>
                <a:sym typeface="Calibri" panose="020F0502020204030204"/>
              </a:rPr>
              <a:t> </a:t>
            </a:r>
            <a:endParaRPr lang="en-US" sz="3025"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rtl="0">
              <a:spcBef>
                <a:spcPts val="1000"/>
              </a:spcBef>
              <a:spcAft>
                <a:spcPts val="0"/>
              </a:spcAft>
              <a:buClr>
                <a:schemeClr val="dk1"/>
              </a:buClr>
              <a:buSzPts val="1800"/>
              <a:buNone/>
            </a:pPr>
            <a:endParaRPr lang="en-US" sz="3025"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sp useBgFill="1">
        <p:nvSpPr>
          <p:cNvPr id="150" name="Rectangle 14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eeform 13"/>
          <p:cNvSpPr>
            <a:spLocks noGrp="1" noRot="1" noChangeAspect="1" noMove="1" noResize="1" noEditPoints="1" noAdjustHandles="1" noChangeArrowheads="1" noChangeShapeType="1" noTextEdit="1"/>
          </p:cNvSpPr>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Arc 157"/>
          <p:cNvSpPr>
            <a:spLocks noGrp="1" noRot="1" noChangeAspect="1" noMove="1" noResize="1" noEditPoints="1" noAdjustHandles="1" noChangeArrowheads="1" noChangeShapeType="1" noTextEdit="1"/>
          </p:cNvSpPr>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5" name="Google Shape;145;p10"/>
          <p:cNvSpPr txBox="1">
            <a:spLocks noGrp="1"/>
          </p:cNvSpPr>
          <p:nvPr>
            <p:ph type="title"/>
          </p:nvPr>
        </p:nvSpPr>
        <p:spPr>
          <a:xfrm>
            <a:off x="4038600" y="1939159"/>
            <a:ext cx="7644627" cy="2751086"/>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Quién</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 soy? </a:t>
            </a:r>
            <a:br>
              <a:rPr lang="en-US" b="1" kern="1200" dirty="0">
                <a:solidFill>
                  <a:schemeClr val="accent4"/>
                </a:solidFill>
                <a:latin typeface="Arial Black" panose="020B0A04020102020204" charset="0"/>
                <a:ea typeface="+mj-ea"/>
                <a:cs typeface="Arial Black" panose="020B0A04020102020204" charset="0"/>
              </a:rPr>
            </a:b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Cuál</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 es mi </a:t>
            </a:r>
            <a:r>
              <a:rPr lang="en-US" b="1" kern="1200" dirty="0" err="1">
                <a:solidFill>
                  <a:schemeClr val="accent4"/>
                </a:solidFill>
                <a:latin typeface="Arial Black" panose="020B0A04020102020204" charset="0"/>
                <a:ea typeface="+mj-ea"/>
                <a:cs typeface="Arial Black" panose="020B0A04020102020204" charset="0"/>
                <a:sym typeface="Calibri" panose="020F0502020204030204"/>
              </a:rPr>
              <a:t>propósito</a:t>
            </a:r>
            <a:r>
              <a:rPr lang="en-US" b="1" kern="1200" dirty="0">
                <a:solidFill>
                  <a:schemeClr val="accent4"/>
                </a:solidFill>
                <a:latin typeface="Arial Black" panose="020B0A04020102020204" charset="0"/>
                <a:ea typeface="+mj-ea"/>
                <a:cs typeface="Arial Black" panose="020B0A04020102020204" charset="0"/>
                <a:sym typeface="Calibri" panose="020F0502020204030204"/>
              </a:rPr>
              <a:t>?</a:t>
            </a:r>
            <a:endParaRPr lang="en-US" b="1" kern="1200" dirty="0">
              <a:solidFill>
                <a:schemeClr val="accent4"/>
              </a:solidFill>
              <a:highlight>
                <a:srgbClr val="FFFF00"/>
              </a:highlight>
              <a:latin typeface="Arial Black" panose="020B0A04020102020204" charset="0"/>
              <a:ea typeface="+mj-ea"/>
              <a:cs typeface="Arial Black" panose="020B0A04020102020204" charset="0"/>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365105" y="886460"/>
            <a:ext cx="744855" cy="7372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7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95*282"/>
  <p:tag name="TABLE_ENDDRAG_RECT" val="63*176*795*282"/>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32*284"/>
  <p:tag name="TABLE_ENDDRAG_RECT" val="63*174*832*284"/>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527F3-2E52-4BC5-BC9B-FD0A52F35409}">
  <ds:schemaRefs/>
</ds:datastoreItem>
</file>

<file path=customXml/itemProps2.xml><?xml version="1.0" encoding="utf-8"?>
<ds:datastoreItem xmlns:ds="http://schemas.openxmlformats.org/officeDocument/2006/customXml" ds:itemID="{D87DC6E1-9B4C-4A11-8045-07880EC7CFE7}">
  <ds:schemaRefs/>
</ds:datastoreItem>
</file>

<file path=customXml/itemProps3.xml><?xml version="1.0" encoding="utf-8"?>
<ds:datastoreItem xmlns:ds="http://schemas.openxmlformats.org/officeDocument/2006/customXml" ds:itemID="{BB23A095-701C-43EC-B1C2-D003B86ABF7F}">
  <ds:schemaRefs/>
</ds:datastoreItem>
</file>

<file path=docProps/app.xml><?xml version="1.0" encoding="utf-8"?>
<Properties xmlns="http://schemas.openxmlformats.org/officeDocument/2006/extended-properties" xmlns:vt="http://schemas.openxmlformats.org/officeDocument/2006/docPropsVTypes">
  <TotalTime>3</TotalTime>
  <Words>3901</Words>
  <Application>Microsoft Macintosh PowerPoint</Application>
  <PresentationFormat>Widescreen</PresentationFormat>
  <Paragraphs>242</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Overlock</vt:lpstr>
      <vt:lpstr>Noto Sans Symbols</vt:lpstr>
      <vt:lpstr>Times New Roman</vt:lpstr>
      <vt:lpstr>Calibri</vt:lpstr>
      <vt:lpstr>Lato</vt:lpstr>
      <vt:lpstr>Arial Black</vt:lpstr>
      <vt:lpstr>Office Theme</vt:lpstr>
      <vt:lpstr>PowerPoint Presentation</vt:lpstr>
      <vt:lpstr>PowerPoint Presentation</vt:lpstr>
      <vt:lpstr>PowerPoint Presentation</vt:lpstr>
      <vt:lpstr>PowerPoint Presentation</vt:lpstr>
      <vt:lpstr>PowerPoint Presentation</vt:lpstr>
      <vt:lpstr>¿Quién soy?  ¿Cuál es mi propósito?</vt:lpstr>
      <vt:lpstr>Elegidos Creados Pecadores Salvos Adoptados Valorados Parte de la Gran Comisión Victoriosos</vt:lpstr>
      <vt:lpstr>1 Pedro 2:9-10</vt:lpstr>
      <vt:lpstr>¿Quién soy?  ¿Cuál es mi propósito?</vt:lpstr>
      <vt:lpstr>PowerPoint Presentation</vt:lpstr>
      <vt:lpstr>PowerPoint Presentation</vt:lpstr>
      <vt:lpstr>Efesios 4:11-13 </vt:lpstr>
      <vt:lpstr>PowerPoint Presentation</vt:lpstr>
      <vt:lpstr>¿Cómo da Dios a la iglesia sus líderes?</vt:lpstr>
      <vt:lpstr>Hechos 13:1-3</vt:lpstr>
      <vt:lpstr>Romanos 10:15</vt:lpstr>
      <vt:lpstr>Hechos 20:28</vt:lpstr>
      <vt:lpstr>¿Cómo da Dios a la iglesia sus líderes?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Romanos 3:23-24</vt:lpstr>
      <vt:lpstr>PowerPoint Presentation</vt:lpstr>
      <vt:lpstr>PowerPoint Presentation</vt:lpstr>
      <vt:lpstr>PowerPoint Presentation</vt:lpstr>
      <vt:lpstr>PowerPoint Presentation</vt:lpstr>
      <vt:lpstr>PowerPoint Presentation</vt:lpstr>
      <vt:lpstr>PowerPoint Presentation</vt:lpstr>
      <vt:lpstr>1 Timoteo 2:12-13</vt:lpstr>
      <vt:lpstr>PowerPoint Presentation</vt:lpstr>
      <vt:lpstr>PowerPoint Presentation</vt:lpstr>
      <vt:lpstr>PowerPoint Presentation</vt:lpstr>
      <vt:lpstr>1 Corintios 12:4-6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6</cp:revision>
  <dcterms:created xsi:type="dcterms:W3CDTF">2023-11-29T19:33:00Z</dcterms:created>
  <dcterms:modified xsi:type="dcterms:W3CDTF">2025-06-23T14:25:33Z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y fmtid="{D5CDD505-2E9C-101B-9397-08002B2CF9AE}" pid="4" name="ICV">
    <vt:lpwstr>658D18B7594D49F79A174F38539CF389_12</vt:lpwstr>
  </property>
  <property fmtid="{D5CDD505-2E9C-101B-9397-08002B2CF9AE}" pid="5" name="KSOProductBuildVer">
    <vt:lpwstr>2058-12.2.0.21546</vt:lpwstr>
  </property>
</Properties>
</file>