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9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</p:sldIdLst>
  <p:sldSz cx="12192000" cy="6858000"/>
  <p:notesSz cx="6858000" cy="9144000"/>
  <p:embeddedFontLs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Lato Black" panose="020F0502020204030203" pitchFamily="34" charset="0"/>
      <p:bold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46" roundtripDataSignature="AMtx7mjza/qnoa/42N46Kb3uxkxrryRdI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828" y="78"/>
      </p:cViewPr>
      <p:guideLst/>
    </p:cSldViewPr>
  </p:slideViewPr>
  <p:notesTextViewPr>
    <p:cViewPr>
      <p:scale>
        <a:sx n="1" d="1"/>
        <a:sy n="1" d="1"/>
      </p:scale>
      <p:origin x="0" y="-126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3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customschemas.google.com/relationships/presentationmetadata" Target="meta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2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5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4.fntdata"/><Relationship Id="rId48" Type="http://schemas.openxmlformats.org/officeDocument/2006/relationships/viewProps" Target="viewProps.xml"/><Relationship Id="rId8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3a9pQlQ1g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Antes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vivo,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profesor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hará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WhatsApp: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siguientes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breve video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enseñanza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 </a:t>
            </a:r>
            <a:r>
              <a:rPr lang="en-US" u="sng" dirty="0">
                <a:solidFill>
                  <a:srgbClr val="0000FF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https://www.youtube.com/watch?v=bT3a9pQlQ1g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)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acompañan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15?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ser salvos?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55269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mayor?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Leer Lucas 15.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2f6bdc44d8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líderes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destacados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religiosos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saduceos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herodianos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palabra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Literalmente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separatistas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tendrían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nada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enorgullecían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separarse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cualquier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espiritualmente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estándares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auto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recaudadores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evitar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costa.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estricta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ceremoniales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dadas a Moisés y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adicionales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leyes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rabínicas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siglos.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68" name="Google Shape;168;g2f6bdc44d8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2f6cb42c78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Odiaban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guardar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contacto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Exponer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hipocresía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auto-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acusaban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de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ley. Pero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rompió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ceremonial (de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ley moral (la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). Jesús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observó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extras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ley.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críticas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narra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Vamos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enfocarnos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 de hoy,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11 al 32,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77" name="Google Shape;177;g2f6cb42c78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f6cb42c787_0_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Lucas 15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(15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7155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simbolismo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celestial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86" name="Google Shape;186;g2f6cb42c787_0_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f6cb42c787_0_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 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también: «Un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12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“Padre, dame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dilapidó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disipada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15 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campos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16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algarrobas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recapacitó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casa de mi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18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 padre,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‘Padre,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19 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!’” 20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 22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vístanlo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Pónganle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pies. 23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luego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mátenlo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fiesta, 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5" name="Google Shape;195;g2f6cb42c787_0_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f6cb42c787_0_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 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también: «Un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12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“Padre, dame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dilapidó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disipada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15 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campos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16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algarrobas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recapacitó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casa de mi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18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 padre,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‘Padre,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19 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!’” 20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 22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vístanlo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Pónganle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pies. 23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luego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mátenlo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fiesta, 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g2f6cb42c787_0_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f6cb42c787_0_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 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también: «Un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12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“Padre, dame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dilapidó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disipada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15 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campos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16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algarrobas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recapacitó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casa de mi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18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 padre,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‘Padre,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19 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!’” 20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 22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vístanlo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Pónganle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pies. 23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luego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mátenlo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fiesta, 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1" name="Google Shape;211;g2f6cb42c787_0_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g2f6cb42c78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15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11 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también: «Un hombre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12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“Padre, dame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repartió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apartada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dilapidó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disipada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provincia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pasar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15 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ciudadanos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aquella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campos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16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llenarse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estómago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las algarrobas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17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recapacitó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Cuántos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casa de mi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abundancia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muriendo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 18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levantarme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 padre, y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diré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‘Padre,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 19 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¡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hazme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jornaleros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!’” 20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levantó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Todavía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21 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“Padre,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no soy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 22 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les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siervos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Traigan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vístanlo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Pónganle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mano,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calzado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pies. 23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Vayan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luego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mátenlo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fiesta, 24 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9" name="Google Shape;219;g2f6cb42c78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12-14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contra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padre”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exclamó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versículo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18.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Pidió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temprano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hasta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casa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anciano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tierra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lejana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Dilapidó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agrega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detalle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dinero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prostitutas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20 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camino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dándole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abrazos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empezara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22-23 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se le vista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se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anillo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sandalias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que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fiesta.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especial.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sorprendente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encontrarse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rebelde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no lo pone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prueba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sermón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son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reacciones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normales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un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ejemplo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divino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Esa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celestial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POR GRACIA,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g2f6bdc44d83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celestial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gozosamente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Muchas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fallamos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apreciar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Dios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voluntad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confesamos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admitimos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mérito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5" name="Google Shape;235;g2f6bdc44d83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f6cb42c787_0_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 »El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casa,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26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27 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“Tu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salvo”.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que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rogarle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29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dado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cabrito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mis amigos. 30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¡y has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 31 El padre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32 Pero era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2" name="Google Shape;242;g2f6cb42c787_0_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2f6cb42c787_0_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 »El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casa,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26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27 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“Tu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salvo”.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que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rogarle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29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dado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cabrito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mis amigos. 30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¡y has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 31 El padre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32 Pero era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g2f6cb42c787_0_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g2f6cb42c787_0_1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(20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marR="17145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25 »El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campo,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regresó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llegó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cerca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casa,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26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llamó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uno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27 El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“Tu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vuelto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salvo”. 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028700" lvl="0" indent="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28 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 que no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quería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rogarle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29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dado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cabrito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mis amigos. 30 Pero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rameras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¡y has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 31 El padre le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conmigo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32 Pero era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necesario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hacer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 y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regocijarnos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revivido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se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lo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i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i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8" name="Google Shape;258;g2f6cb42c787_0_1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2f6c7dfb3d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fiesta,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música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danzas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27-28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celebración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 29-30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llevo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tantos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años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servirte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desobedecido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has dado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cabrito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disfrutar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mis amigos. ¡Pero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malgastado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rameras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ordenado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becerro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gordo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enojado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padre: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tratarle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Tampoco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mostró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Su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ley y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amor. ESTABA PERDIDO.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Google Shape;266;g2f6c7dfb3d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g2f6c7dfb3d7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representa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basada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sintió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moralmente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superior,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cegaba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hubiera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necesidad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entiende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no era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roto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debería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generosa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¡No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!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llama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amor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Si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junto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hermano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falta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del Padre.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hiciste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fiesta”.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intentan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ganarse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controlando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nunca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estarán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seguras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Dios.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274" name="Google Shape;274;g2f6c7dfb3d7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g2f6cb42c787_0_1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amor del Padre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título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tradicional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“El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pródigo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 o “La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 Sin embargo,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figura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central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describe a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juez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severo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Pero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revela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emocionado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familia,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importar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amoroso del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ocurre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ANTES de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siquiera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palabra.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abrumado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inmediatamente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conforta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También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comportamiento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amoroso del Padre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rogarle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fiesta.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ojos de Dios, no hay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cristianos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Ninguno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mayor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igualmente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blanco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puro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Jesús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ganado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Nuestro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brazos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tanto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orgulloso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arrepentido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3" name="Google Shape;283;g2f6cb42c787_0_1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2f6c7dfb3d7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15?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es: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fiesta,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fiesta,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regocijándose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Padre. 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g2f6c7dfb3d7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g2f6cb42c7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Sublime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a 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infeliz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ciego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mas hoy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halló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merezco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”.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legalistas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recordamos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hoy es: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 Padre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a la fiesta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termina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abierta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invitando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oyente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responder: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Participamos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gozo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orgullosos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forma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diligente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cumplían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mandamientos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Dios.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sentían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totalmente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crítica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asociaba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también.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Creyeron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justificados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828800" marR="171450" lvl="3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diablo,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padre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mentiras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dice que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suficiente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responde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“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razón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merezco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formas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cruz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.”</a:t>
            </a:r>
            <a:endParaRPr dirty="0"/>
          </a:p>
        </p:txBody>
      </p:sp>
      <p:sp>
        <p:nvSpPr>
          <p:cNvPr id="299" name="Google Shape;299;g2f6cb42c7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" name="Google Shape;306;g2f6bcc46dec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828800" marR="171450" lvl="3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lpha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Efesios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2:8-9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Ciertamente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medio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es un don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resultado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para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nadie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vanaglorie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7" name="Google Shape;307;g2f6bcc46dec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2f6c7dfb3d7_0_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028700" marR="17145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Aplicación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 un familiar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¿Por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Y me dice: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casino.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días.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familiar?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ayuno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… ¿Y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Cristo? Jesús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salvó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Dios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buenos,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exige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perfectos –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imposibilidad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hizo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perdonados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perfectos solo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debido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 causa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mediante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– sin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duda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Google Shape;315;g2f6c7dfb3d7_0_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2f6bcc46dec_0_1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finales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Gálatas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2:20-21, las palabras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inspiradas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apóstol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Pablo: “Con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juntamente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Cristo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; y lo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carne, lo vivo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entregó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desecho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Dios;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justicia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dependiera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ley,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entonces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Cristo.”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3" name="Google Shape;323;g2f6bcc46dec_0_1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f5882f685f_0_10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amigo,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̈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amigo?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y 5) </a:t>
            </a:r>
            <a:endParaRPr dirty="0"/>
          </a:p>
        </p:txBody>
      </p:sp>
      <p:sp>
        <p:nvSpPr>
          <p:cNvPr id="331" name="Google Shape;331;g2f5882f685f_0_10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Conclusión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bendición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1" name="Google Shape;341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2"/>
            </a:pP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Recuérdeles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próxima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9" name="Google Shape;349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g2adf254731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14400" marR="17145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 startAt="3"/>
            </a:pP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Permita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 se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despida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104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100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9" name="Google Shape;359;g2adf254731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b="1" u="sng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evaluación</a:t>
            </a:r>
            <a:r>
              <a:rPr lang="en-US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final</a:t>
            </a:r>
            <a:r>
              <a:rPr lang="en-US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</a:t>
            </a:r>
            <a:endParaRPr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 un amigo,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preguntaron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muera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́, “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voy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he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dejado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tomar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bailar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apostar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̈ 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contestaría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ese amigo(? (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y 5) </a:t>
            </a:r>
            <a:endParaRPr sz="1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u="sng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7" name="Google Shape;367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7916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 Clase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vivo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Saluda 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(y al panel)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entren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línea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(5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8" name="Google Shape;10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Padre celestial,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dejes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trampa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comparamos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vivimos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perfección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tienes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derecho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esperar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darnos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que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tenemos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dependen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bondad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reconocer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humildad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 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Objetivos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Lección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15.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Dios para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buscar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restaurar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perdido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Lucas 15.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1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Analizar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criticón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arrogante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Mayor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advertencia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Lucas 15.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4" name="Google Shape;124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15 (10 </a:t>
            </a:r>
            <a:r>
              <a:rPr lang="en-US" b="1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914400" marR="171450" lvl="0" indent="-2984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Quiénes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presentes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cuando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cuenta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parábolas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Lucas 15?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2f6cb42c787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71600" marR="171450" lvl="2" indent="-2413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Lucas 15:1-2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acercaban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Jesús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escucharlo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 2 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comenzaron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murmurar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decían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«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Éste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y come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.»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V.1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cobradores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impuestos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(las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rechazadas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sociedad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judía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V.2 Los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escribas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371600" marR="171450" lvl="2" indent="-24130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Calibri"/>
              <a:buAutoNum type="romanLcPeriod"/>
            </a:pP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hablara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personas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pecadoras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gran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ofensa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fariseos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Jesús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recibió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comió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ellos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contexto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aceptó</a:t>
            </a:r>
            <a:r>
              <a:rPr lang="en-US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g2f6cb42c787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2f6cb42c787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971550" marR="171450" lvl="0" indent="-298450" algn="l" rtl="0">
              <a:spcBef>
                <a:spcPts val="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AutoNum type="arabicPeriod"/>
            </a:pPr>
            <a:r>
              <a:rPr lang="en-US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¿Quiénes eran los fariseos y cómo creían que iban a ser salvos? </a:t>
            </a:r>
            <a:endParaRPr sz="1104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0" name="Google Shape;160;g2f6cb42c787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8" name="Google Shape;18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2f6bdc44d83_0_9"/>
          <p:cNvSpPr txBox="1"/>
          <p:nvPr/>
        </p:nvSpPr>
        <p:spPr>
          <a:xfrm>
            <a:off x="2374771" y="11210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Fariseos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1" name="Google Shape;171;g2f6bdc44d83_0_9"/>
          <p:cNvCxnSpPr/>
          <p:nvPr/>
        </p:nvCxnSpPr>
        <p:spPr>
          <a:xfrm>
            <a:off x="2478227" y="20279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72" name="Google Shape;172;g2f6bdc44d83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3" name="Google Shape;173;g2f6bdc44d83_0_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g2f6bdc44d83_0_9"/>
          <p:cNvSpPr txBox="1"/>
          <p:nvPr/>
        </p:nvSpPr>
        <p:spPr>
          <a:xfrm>
            <a:off x="2374775" y="2173300"/>
            <a:ext cx="9524700" cy="37804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Líderes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religiosos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más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destacados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tiempo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“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fariseo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” =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separado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apartado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marR="0" lvl="1" indent="-43815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tendrían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contacto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con nada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ni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nadie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impuro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se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enorgullecían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separarse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marR="0" lvl="0" indent="-43815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Estándares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auto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justicia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- se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querían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justificar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sí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mismos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2f6cb42c787_0_28"/>
          <p:cNvSpPr txBox="1"/>
          <p:nvPr/>
        </p:nvSpPr>
        <p:spPr>
          <a:xfrm>
            <a:off x="2374771" y="11210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Los Fariseos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0" name="Google Shape;180;g2f6cb42c787_0_28"/>
          <p:cNvCxnSpPr/>
          <p:nvPr/>
        </p:nvCxnSpPr>
        <p:spPr>
          <a:xfrm>
            <a:off x="2478227" y="20279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1" name="Google Shape;181;g2f6cb42c787_0_2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2" name="Google Shape;182;g2f6cb42c787_0_2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g2f6cb42c787_0_28"/>
          <p:cNvSpPr txBox="1"/>
          <p:nvPr/>
        </p:nvSpPr>
        <p:spPr>
          <a:xfrm>
            <a:off x="2374775" y="2173300"/>
            <a:ext cx="9524700" cy="378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Odiaban a Jesús por…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guardar sus tradiciones.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 contacto con “pecadores”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Exponer su hipocresía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Criticar su auto-justicia 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fariseos acusaban a Jesús de no seguir la ley.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2f6cb42c787_0_37"/>
          <p:cNvSpPr txBox="1"/>
          <p:nvPr/>
        </p:nvSpPr>
        <p:spPr>
          <a:xfrm>
            <a:off x="2374771" y="11210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Parábola de los Dos Hijos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89" name="Google Shape;189;g2f6cb42c787_0_37"/>
          <p:cNvCxnSpPr/>
          <p:nvPr/>
        </p:nvCxnSpPr>
        <p:spPr>
          <a:xfrm>
            <a:off x="2478227" y="2027965"/>
            <a:ext cx="8247000" cy="960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90" name="Google Shape;190;g2f6cb42c787_0_3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1" name="Google Shape;191;g2f6cb42c787_0_37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g2f6cb42c787_0_37"/>
          <p:cNvSpPr txBox="1"/>
          <p:nvPr/>
        </p:nvSpPr>
        <p:spPr>
          <a:xfrm>
            <a:off x="2374775" y="3007442"/>
            <a:ext cx="9524748" cy="3272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simbolismo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la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parábola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dos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padre =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nuestro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Padre celestial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menor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=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nosotros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914400" lvl="1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○"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hijo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mayor =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fariseos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ese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tiempo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legalistas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hoy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día.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f6cb42c787_0_47"/>
          <p:cNvSpPr txBox="1"/>
          <p:nvPr/>
        </p:nvSpPr>
        <p:spPr>
          <a:xfrm>
            <a:off x="3602250" y="390725"/>
            <a:ext cx="7996500" cy="6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11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Jesús dijo también: «Un hombre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tenía dos hijos,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12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el menor de ellos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 dijo a su padre: “Padre, dame la parte de los bienes que me corresponde.” Entonces el padre les repartió los bienes.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13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Unos días después, el hijo menor juntó todas sus cosas y se fue lejos, a una provincia apartada, y allí dilapidó sus bienes llevando una vida disipada.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14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 ya lo había malgastado todo, sobrevino una gran hambruna en aquella provincia, y comenzó a pasar necesidad.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98" name="Google Shape;198;g2f6cb42c787_0_4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9" name="Google Shape;199;g2f6cb42c787_0_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0" name="Google Shape;200;g2f6cb42c787_0_4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2f6cb42c787_0_70"/>
          <p:cNvSpPr txBox="1"/>
          <p:nvPr/>
        </p:nvSpPr>
        <p:spPr>
          <a:xfrm>
            <a:off x="3602250" y="390725"/>
            <a:ext cx="79965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15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 acercó entonces a uno de los ciudadanos de aquella tierra, quien lo mandó a sus campos para cuidar de los cerdos.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16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aunque deseaba llenarse el estómago con las algarrobas que comían los cerdos, nadie se las daba.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17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Finalmente, recapacitó y dijo: “¡Cuántos jornaleros en la casa de mi padre tienen pan en abundancia, y yo aquí me estoy muriendo de hambre!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18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voy a levantarme, e iré con mi padre, y le diré: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06" name="Google Shape;206;g2f6cb42c787_0_7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7" name="Google Shape;207;g2f6cb42c787_0_7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08" name="Google Shape;208;g2f6cb42c787_0_7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2f6cb42c787_0_77"/>
          <p:cNvSpPr txBox="1"/>
          <p:nvPr/>
        </p:nvSpPr>
        <p:spPr>
          <a:xfrm>
            <a:off x="3602250" y="390725"/>
            <a:ext cx="7996500" cy="58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‘Padre, he pecado contra el cielo y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contra ti,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19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no soy digno ya de ser llamado tu hijo; ¡hazme como a uno de tus jornaleros!’”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20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así, se levantó y regresó con su padre. Todavía estaba lejos cuando su padre lo vio y tuvo compasión de él. Corrió entonces, se echó sobre su cuello, y lo besó.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21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 el hijo le dijo: “Padre, he pecado contra el cielo y contra ti, y no soy digno ya de ser llamado tu hijo.”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22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el padre les dijo a sus siervos: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2f6cb42c787_0_7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5" name="Google Shape;215;g2f6cb42c787_0_7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6" name="Google Shape;216;g2f6cb42c787_0_77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f6cb42c787_0_84"/>
          <p:cNvSpPr txBox="1"/>
          <p:nvPr/>
        </p:nvSpPr>
        <p:spPr>
          <a:xfrm>
            <a:off x="3602250" y="1000325"/>
            <a:ext cx="7996500" cy="501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“Traigan la mejor ropa, y vístanlo. Pónganle también un anillo en su mano, y calzado en sus pies.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23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Vayan luego a buscar el becerro gordo, y mátenlo; y comamos y hagamos fiesta,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24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porque este hijo mío estaba muerto, y ha revivido; se había perdido, y lo hemos hallado.” Y comenzaron a regocijarse.</a:t>
            </a:r>
            <a:endParaRPr sz="34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15:11-24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22" name="Google Shape;222;g2f6cb42c787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3" name="Google Shape;223;g2f6cb42c787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24" name="Google Shape;224;g2f6cb42c787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0" name="Google Shape;230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31" name="Google Shape;231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2" name="Google Shape;232;g2eb293faa54_0_118"/>
          <p:cNvSpPr txBox="1"/>
          <p:nvPr/>
        </p:nvSpPr>
        <p:spPr>
          <a:xfrm>
            <a:off x="3875725" y="26231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el padre recibió al hijo menor?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2f6bdc44d83_0_30"/>
          <p:cNvSpPr txBox="1"/>
          <p:nvPr/>
        </p:nvSpPr>
        <p:spPr>
          <a:xfrm>
            <a:off x="1248300" y="3539300"/>
            <a:ext cx="9695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El amor inmerecido de Dios.</a:t>
            </a:r>
            <a:endParaRPr sz="4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38" name="Google Shape;238;g2f6bdc44d83_0_3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39" name="Google Shape;239;g2f6bdc44d83_0_30"/>
          <p:cNvSpPr txBox="1"/>
          <p:nvPr/>
        </p:nvSpPr>
        <p:spPr>
          <a:xfrm>
            <a:off x="746850" y="1974800"/>
            <a:ext cx="106983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8000">
                <a:solidFill>
                  <a:srgbClr val="009444"/>
                </a:solidFill>
                <a:latin typeface="Lato Black"/>
                <a:ea typeface="Lato Black"/>
                <a:cs typeface="Lato Black"/>
                <a:sym typeface="Lato Black"/>
              </a:rPr>
              <a:t>la gracia</a:t>
            </a:r>
            <a:endParaRPr sz="8000" b="0" i="0" u="none" strike="noStrike" cap="none">
              <a:solidFill>
                <a:srgbClr val="009444"/>
              </a:solidFill>
              <a:latin typeface="Lato Black"/>
              <a:ea typeface="Lato Black"/>
              <a:cs typeface="Lato Black"/>
              <a:sym typeface="Lato Black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g2f6cb42c787_0_92"/>
          <p:cNvSpPr txBox="1"/>
          <p:nvPr/>
        </p:nvSpPr>
        <p:spPr>
          <a:xfrm>
            <a:off x="3602250" y="390725"/>
            <a:ext cx="7996500" cy="637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25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»El hijo mayor estaba en el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campo, y cuando regresó y llegó cerca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 la casa, oyó la música y las danzas.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26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Entonces llamó a uno de los criados, y le preguntó qué estaba pasando.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27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El criado le respondió: “Tu hermano ha vuelto, y tu padre ha ordenado matar el becerro gordo, porque lo ha recibido sano y salvo”.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28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Cuando el hermano mayor escuchó esto, se enojó tanto que no quería entrar.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45" name="Google Shape;245;g2f6cb42c787_0_9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f6cb42c787_0_9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47" name="Google Shape;247;g2f6cb42c787_0_9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12192000" cy="68580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2f6cb42c787_0_99"/>
          <p:cNvSpPr txBox="1"/>
          <p:nvPr/>
        </p:nvSpPr>
        <p:spPr>
          <a:xfrm>
            <a:off x="3602250" y="695525"/>
            <a:ext cx="7996500" cy="532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Así que su padre salió a rogarle que entrara.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29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el hijo mayor le dijo a su padre: “Aunque llevo tantos años de servirte, y nunca te he desobedecido, tú nunca me has dado siquiera un cabrito para disfrutar con mis amigos.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30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ahora viene este hijo tuyo, que ha malgastado tus bienes con rameras, ¡y has ordenado matar el becerro gordo para él!”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53" name="Google Shape;253;g2f6cb42c787_0_9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4" name="Google Shape;254;g2f6cb42c787_0_9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55" name="Google Shape;255;g2f6cb42c787_0_9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g2f6cb42c787_0_108"/>
          <p:cNvSpPr txBox="1"/>
          <p:nvPr/>
        </p:nvSpPr>
        <p:spPr>
          <a:xfrm>
            <a:off x="3602250" y="1457525"/>
            <a:ext cx="7996500" cy="397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31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El padre le dijo: “Hijo mío, tú siempre estás conmigo, y todo lo que tengo es tuyo.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32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Pero era necesario hacer una fiesta y regocijarnos, porque tu hermano estaba muerto, y ha revivido; se había perdido, y lo hemos hallado”.»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i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15: 25-32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61" name="Google Shape;261;g2f6cb42c787_0_10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2" name="Google Shape;262;g2f6cb42c787_0_10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63" name="Google Shape;263;g2f6cb42c787_0_10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2f6c7dfb3d7_0_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9" name="Google Shape;269;g2f6c7dfb3d7_0_2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70" name="Google Shape;270;g2f6c7dfb3d7_0_2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Google Shape;271;g2f6c7dfb3d7_0_21"/>
          <p:cNvSpPr txBox="1"/>
          <p:nvPr/>
        </p:nvSpPr>
        <p:spPr>
          <a:xfrm>
            <a:off x="3875725" y="2546950"/>
            <a:ext cx="80238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¿Por qué estaba enojado con su padre el hijo mayor? </a:t>
            </a:r>
            <a:endParaRPr sz="4000" b="1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2f6c7dfb3d7_0_29"/>
          <p:cNvSpPr txBox="1"/>
          <p:nvPr/>
        </p:nvSpPr>
        <p:spPr>
          <a:xfrm>
            <a:off x="2374771" y="1959250"/>
            <a:ext cx="77970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corazón legalista</a:t>
            </a:r>
            <a:endParaRPr sz="486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77" name="Google Shape;277;g2f6c7dfb3d7_0_29"/>
          <p:cNvCxnSpPr/>
          <p:nvPr/>
        </p:nvCxnSpPr>
        <p:spPr>
          <a:xfrm>
            <a:off x="2478227" y="286616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278" name="Google Shape;278;g2f6c7dfb3d7_0_2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79" name="Google Shape;279;g2f6c7dfb3d7_0_29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0" name="Google Shape;280;g2f6c7dfb3d7_0_29"/>
          <p:cNvSpPr txBox="1"/>
          <p:nvPr/>
        </p:nvSpPr>
        <p:spPr>
          <a:xfrm>
            <a:off x="2374770" y="3011495"/>
            <a:ext cx="8784900" cy="123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38150" algn="l" rtl="0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Justicia basada en obras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457200" lvl="0" indent="-43815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300"/>
              <a:buFont typeface="Lato"/>
              <a:buChar char="●"/>
            </a:pPr>
            <a:r>
              <a:rPr lang="en-US" sz="33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No entiende la gracia de Dios</a:t>
            </a:r>
            <a:endParaRPr sz="33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g2f6cb42c787_0_1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6" name="Google Shape;286;g2f6cb42c787_0_1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87" name="Google Shape;287;g2f6cb42c787_0_11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g2f6cb42c787_0_119"/>
          <p:cNvSpPr txBox="1"/>
          <p:nvPr/>
        </p:nvSpPr>
        <p:spPr>
          <a:xfrm>
            <a:off x="4102521" y="1535625"/>
            <a:ext cx="7797000" cy="383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El hijo pródigo</a:t>
            </a:r>
            <a:endParaRPr sz="486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>
                <a:solidFill>
                  <a:srgbClr val="999999"/>
                </a:solidFill>
                <a:latin typeface="Lato"/>
                <a:ea typeface="Lato"/>
                <a:cs typeface="Lato"/>
                <a:sym typeface="Lato"/>
              </a:rPr>
              <a:t>La Parábola del hijo perdido</a:t>
            </a:r>
            <a:endParaRPr sz="486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endParaRPr sz="4860">
              <a:solidFill>
                <a:srgbClr val="999999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La parábola del amor del Padre</a:t>
            </a:r>
            <a:endParaRPr sz="4860" b="1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2f6c7dfb3d7_0_4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4" name="Google Shape;294;g2f6c7dfb3d7_0_4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95" name="Google Shape;295;g2f6c7dfb3d7_0_4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g2f6c7dfb3d7_0_43"/>
          <p:cNvSpPr txBox="1"/>
          <p:nvPr/>
        </p:nvSpPr>
        <p:spPr>
          <a:xfrm>
            <a:off x="3875725" y="2623150"/>
            <a:ext cx="74541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¿Para quién es la parábola de los dos hijos de Lucas 15?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2f6cb42c787_1_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g2f6cb42c787_1_2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g2f6cb42c787_1_2"/>
          <p:cNvSpPr txBox="1"/>
          <p:nvPr/>
        </p:nvSpPr>
        <p:spPr>
          <a:xfrm>
            <a:off x="3702450" y="2021588"/>
            <a:ext cx="4787100" cy="25083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Sublime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gracia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del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Señor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que a un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infeliz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salvó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Fui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ciego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mas hoy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veo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perdido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Él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me </a:t>
            </a:r>
            <a:r>
              <a:rPr lang="en-US" sz="33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halló</a:t>
            </a:r>
            <a:r>
              <a:rPr lang="en-US" sz="33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</a:t>
            </a:r>
            <a:endParaRPr sz="33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04" name="Google Shape;304;g2f6cb42c787_1_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237625" y="1293175"/>
            <a:ext cx="3965749" cy="3965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g2f6bcc46dec_0_3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0" name="Google Shape;310;g2f6bcc46dec_0_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1" name="Google Shape;311;g2f6bcc46dec_0_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12" name="Google Shape;312;g2f6bcc46dec_0_31"/>
          <p:cNvSpPr txBox="1"/>
          <p:nvPr/>
        </p:nvSpPr>
        <p:spPr>
          <a:xfrm>
            <a:off x="3602250" y="1686125"/>
            <a:ext cx="7996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Ciertamente la gracia de Dios los ha salvado por medio de la fe. Ésta no nació de ustedes, sino que es un don de Dios; ni es resultado de las obras, para que nadie se vanaglorie. </a:t>
            </a:r>
            <a:endParaRPr sz="340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Efesios 2:8-9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2f6c7dfb3d7_0_8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8" name="Google Shape;318;g2f6c7dfb3d7_0_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19" name="Google Shape;319;g2f6c7dfb3d7_0_8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g2f6c7dfb3d7_0_84"/>
          <p:cNvSpPr txBox="1"/>
          <p:nvPr/>
        </p:nvSpPr>
        <p:spPr>
          <a:xfrm>
            <a:off x="3875725" y="641950"/>
            <a:ext cx="7454100" cy="62478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un familiar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tuyo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: ¿Por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irás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cielo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Y me dice: “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siempre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voy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y he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dejado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fumar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bailar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e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casino. Y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ayuno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oro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</a:t>
            </a:r>
            <a:r>
              <a:rPr lang="en-US" sz="40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días.” </a:t>
            </a:r>
            <a:endParaRPr sz="40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40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40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contestarías</a:t>
            </a:r>
            <a:r>
              <a:rPr lang="en-US" sz="40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ese familiar? 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g2f6bcc46dec_0_19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26" name="Google Shape;326;g2f6bcc46dec_0_19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27" name="Google Shape;327;g2f6bcc46dec_0_19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28" name="Google Shape;328;g2f6bcc46dec_0_196"/>
          <p:cNvSpPr txBox="1"/>
          <p:nvPr/>
        </p:nvSpPr>
        <p:spPr>
          <a:xfrm>
            <a:off x="3602250" y="1305125"/>
            <a:ext cx="77064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3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 Cristo estoy juntamente crucificado, y ya no vivo yo, sino que Cristo vive en mí; y lo que ahora vivo en la carne, lo vivo en la fe del Hijo de Dios, el cual me amó y se entregó a sí mismo por mí. No desecho la gracia de Dios; pues si la justicia dependiera de la ley, entonces por demás habría muerto Cristo.</a:t>
            </a:r>
            <a:endParaRPr sz="33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19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7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Gálatas 2:20-21</a:t>
            </a:r>
            <a:endParaRPr sz="33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4127382" y="1806843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 </a:t>
            </a:r>
            <a:r>
              <a:rPr lang="en-US" sz="486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5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1" name="Google Shape;101;p2"/>
          <p:cNvSpPr txBox="1"/>
          <p:nvPr/>
        </p:nvSpPr>
        <p:spPr>
          <a:xfrm>
            <a:off x="4127375" y="3349425"/>
            <a:ext cx="7772100" cy="12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Lecciones sobre el Legalismo de la Parábola de los Dos Hijos</a:t>
            </a:r>
            <a:endParaRPr sz="3888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2" name="Google Shape;102;p2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g2f5882f685f_0_1050"/>
          <p:cNvSpPr txBox="1"/>
          <p:nvPr/>
        </p:nvSpPr>
        <p:spPr>
          <a:xfrm>
            <a:off x="3670182" y="1121043"/>
            <a:ext cx="50178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34" name="Google Shape;334;g2f5882f685f_0_1050"/>
          <p:cNvCxnSpPr/>
          <p:nvPr/>
        </p:nvCxnSpPr>
        <p:spPr>
          <a:xfrm>
            <a:off x="3773627" y="2365895"/>
            <a:ext cx="6269700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35" name="Google Shape;335;g2f5882f685f_0_1050"/>
          <p:cNvSpPr txBox="1"/>
          <p:nvPr/>
        </p:nvSpPr>
        <p:spPr>
          <a:xfrm>
            <a:off x="3670175" y="2663625"/>
            <a:ext cx="7572000" cy="4011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lvl="0" indent="-444500" algn="l" rtl="0"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3400"/>
              <a:buFont typeface="Lato"/>
              <a:buChar char="●"/>
            </a:pP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 un amigo,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preguntaron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́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iría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al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cielo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cuando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muera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́, “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Porque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yo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voy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la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iglesia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oro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he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dejado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de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fumar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tomar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,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bailar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apostar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̈ 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Cómo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le </a:t>
            </a:r>
            <a:r>
              <a:rPr lang="en-US" sz="3400" b="1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contestaría</a:t>
            </a:r>
            <a:r>
              <a:rPr lang="en-US" sz="34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a ese amigo?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(</a:t>
            </a:r>
            <a:r>
              <a:rPr lang="en-US" sz="34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34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3 y 5) </a:t>
            </a:r>
            <a:endParaRPr sz="3400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36" name="Google Shape;336;g2f5882f685f_0_105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7" name="Google Shape;337;g2f5882f685f_0_1050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pic>
        <p:nvPicPr>
          <p:cNvPr id="338" name="Google Shape;338;g2f5882f685f_0_10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5400000">
            <a:off x="4281" y="1168550"/>
            <a:ext cx="4051701" cy="4051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g2adf2547317_0_0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 o bendición 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44" name="Google Shape;344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5" name="Google Shape;345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46" name="Google Shape;346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30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52" name="Google Shape;352;p30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53" name="Google Shape;353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4" name="Google Shape;354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55" name="Google Shape;355;p30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56" name="Google Shape;356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2adf2547317_0_9"/>
          <p:cNvSpPr txBox="1"/>
          <p:nvPr/>
        </p:nvSpPr>
        <p:spPr>
          <a:xfrm>
            <a:off x="4127382" y="2873643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Despedida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62" name="Google Shape;362;g2adf2547317_0_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3" name="Google Shape;363;g2adf2547317_0_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5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4" name="Google Shape;364;g2adf2547317_0_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Google Shape;370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1" name="Google Shape;371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74" name="Google Shape;374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/>
          <p:nvPr/>
        </p:nvSpPr>
        <p:spPr>
          <a:xfrm>
            <a:off x="4078888" y="2741641"/>
            <a:ext cx="6627304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Saludos y bienvenidos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3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3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4"/>
          <p:cNvSpPr txBox="1"/>
          <p:nvPr/>
        </p:nvSpPr>
        <p:spPr>
          <a:xfrm>
            <a:off x="4059441" y="2724595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9" name="Google Shape;119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0" name="Google Shape;120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21" name="Google Shape;121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27" name="Google Shape;127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8" name="Google Shape;128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9" name="Google Shape;129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Identificar el contexto de Lucas 15.</a:t>
              </a:r>
              <a:endParaRPr sz="25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6" name="Google Shape;136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Identificar la gracia de Dios para buscar y restaurar al pecador perdido en Lucas 15. 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40" name="Google Shape;140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2500">
                  <a:solidFill>
                    <a:schemeClr val="lt1"/>
                  </a:solidFill>
                  <a:latin typeface="Lato"/>
                  <a:ea typeface="Lato"/>
                  <a:cs typeface="Lato"/>
                  <a:sym typeface="Lato"/>
                </a:rPr>
                <a:t> Analizar el corazón criticón y arrogante del Hijo Mayor como una advertencia en Lucas 15.</a:t>
              </a:r>
              <a:endParaRPr sz="2500" b="0" i="0" u="none" strike="noStrike" cap="none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41" name="Google Shape;141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8" name="Google Shape;148;g2e8f58b83d9_0_989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están presentes cuando Jesús cuenta las parábolas de Lucas 15?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49" name="Google Shape;149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f6cb42c787_0_6"/>
          <p:cNvSpPr txBox="1"/>
          <p:nvPr/>
        </p:nvSpPr>
        <p:spPr>
          <a:xfrm>
            <a:off x="3602250" y="1533725"/>
            <a:ext cx="7996500" cy="34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Todos los cobradores de impuestos y pecadores se acercaban a Jesús para escucharlo. </a:t>
            </a:r>
            <a:r>
              <a:rPr lang="en-US" sz="34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 </a:t>
            </a:r>
            <a:r>
              <a:rPr lang="en-US" sz="34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Los fariseos y los escribas comenzaron a murmurar, y decían: «Éste recibe a los pecadores, y come con ellos.»</a:t>
            </a:r>
            <a:endParaRPr sz="3400" b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endParaRPr sz="20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US" sz="2800" i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Lucas 15:1-2 </a:t>
            </a:r>
            <a:endParaRPr sz="3400" b="0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55" name="Google Shape;155;g2f6cb42c787_0_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6" name="Google Shape;156;g2f6cb42c787_0_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57" name="Google Shape;157;g2f6cb42c787_0_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2f6cb42c787_0_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3" name="Google Shape;163;g2f6cb42c787_0_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4" name="Google Shape;164;g2f6cb42c787_0_15"/>
          <p:cNvSpPr txBox="1"/>
          <p:nvPr/>
        </p:nvSpPr>
        <p:spPr>
          <a:xfrm>
            <a:off x="3875725" y="2242150"/>
            <a:ext cx="7592400" cy="193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¿Quiénes eran los fariseos y cómo creían que iban a ser salvos? 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65" name="Google Shape;165;g2f6cb42c787_0_1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9dd568f-92e7-4aa1-8e50-87aa9ffea924">
      <Terms xmlns="http://schemas.microsoft.com/office/infopath/2007/PartnerControls"/>
    </lcf76f155ced4ddcb4097134ff3c332f>
    <TaxCatchAll xmlns="9d1aa794-ada9-4a3e-9c2a-189f245fcbb8" xsi:nil="true"/>
    <Doc_x0020__x0023_ xmlns="d9dd568f-92e7-4aa1-8e50-87aa9ffea924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69A67C346E6B04F8F3828DDC292199C" ma:contentTypeVersion="18" ma:contentTypeDescription="Create a new document." ma:contentTypeScope="" ma:versionID="0d5749b665f2ed4d3e752cf6e38612de">
  <xsd:schema xmlns:xsd="http://www.w3.org/2001/XMLSchema" xmlns:xs="http://www.w3.org/2001/XMLSchema" xmlns:p="http://schemas.microsoft.com/office/2006/metadata/properties" xmlns:ns2="d9dd568f-92e7-4aa1-8e50-87aa9ffea924" xmlns:ns3="c29a6dd2-512b-4752-8473-975d37cb7242" xmlns:ns4="9d1aa794-ada9-4a3e-9c2a-189f245fcbb8" targetNamespace="http://schemas.microsoft.com/office/2006/metadata/properties" ma:root="true" ma:fieldsID="cfbe134ecb5f12383eca1a73b1fe9875" ns2:_="" ns3:_="" ns4:_="">
    <xsd:import namespace="d9dd568f-92e7-4aa1-8e50-87aa9ffea924"/>
    <xsd:import namespace="c29a6dd2-512b-4752-8473-975d37cb7242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Doc_x0020__x0023_" minOccurs="0"/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dd568f-92e7-4aa1-8e50-87aa9ffea924" elementFormDefault="qualified">
    <xsd:import namespace="http://schemas.microsoft.com/office/2006/documentManagement/types"/>
    <xsd:import namespace="http://schemas.microsoft.com/office/infopath/2007/PartnerControls"/>
    <xsd:element name="Doc_x0020__x0023_" ma:index="8" nillable="true" ma:displayName="Doc #" ma:indexed="true" ma:internalName="Doc_x0020__x0023_">
      <xsd:simpleType>
        <xsd:restriction base="dms:Text">
          <xsd:maxLength value="255"/>
        </xsd:restriction>
      </xsd:simpleType>
    </xsd:element>
    <xsd:element name="MediaServiceMetadata" ma:index="9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5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29a6dd2-512b-4752-8473-975d37cb7242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f0a306a-6d12-4594-8815-428c8502944f}" ma:internalName="TaxCatchAll" ma:showField="CatchAllData" ma:web="c29a6dd2-512b-4752-8473-975d37cb72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BF7E9FB-2229-4C1D-916C-E5BDEB1E32E5}">
  <ds:schemaRefs>
    <ds:schemaRef ds:uri="http://schemas.microsoft.com/office/2006/metadata/properties"/>
    <ds:schemaRef ds:uri="http://schemas.microsoft.com/office/infopath/2007/PartnerControls"/>
    <ds:schemaRef ds:uri="d9dd568f-92e7-4aa1-8e50-87aa9ffea924"/>
    <ds:schemaRef ds:uri="9d1aa794-ada9-4a3e-9c2a-189f245fcbb8"/>
  </ds:schemaRefs>
</ds:datastoreItem>
</file>

<file path=customXml/itemProps2.xml><?xml version="1.0" encoding="utf-8"?>
<ds:datastoreItem xmlns:ds="http://schemas.openxmlformats.org/officeDocument/2006/customXml" ds:itemID="{BDC37C62-4891-438F-B641-E45994530DA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9dd568f-92e7-4aa1-8e50-87aa9ffea924"/>
    <ds:schemaRef ds:uri="c29a6dd2-512b-4752-8473-975d37cb7242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DEF2836-4DA3-4EF8-AA6E-C7891C74DA6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370</TotalTime>
  <Words>5734</Words>
  <Application>Microsoft Office PowerPoint</Application>
  <PresentationFormat>Widescreen</PresentationFormat>
  <Paragraphs>198</Paragraphs>
  <Slides>34</Slides>
  <Notes>34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Calibri</vt:lpstr>
      <vt:lpstr>Lato</vt:lpstr>
      <vt:lpstr>Arial</vt:lpstr>
      <vt:lpstr>Lato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Carola Del Pino</cp:lastModifiedBy>
  <cp:revision>5</cp:revision>
  <dcterms:created xsi:type="dcterms:W3CDTF">2023-11-29T19:33:05Z</dcterms:created>
  <dcterms:modified xsi:type="dcterms:W3CDTF">2024-12-24T00:28:14Z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0x010100469A67C346E6B04F8F3828DDC292199C</vt:lpwstr>
  </property>
</Properties>
</file>