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50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</p:sldIdLst>
  <p:sldSz cx="12192000" cy="6858000"/>
  <p:notesSz cx="6858000" cy="9144000"/>
  <p:embeddedFontLst>
    <p:embeddedFont>
      <p:font typeface="Lato" panose="020F0502020204030203" pitchFamily="34" charset="0"/>
      <p:regular r:id="rId51"/>
      <p:bold r:id="rId52"/>
      <p:italic r:id="rId53"/>
      <p:boldItalic r:id="rId54"/>
    </p:embeddedFont>
    <p:embeddedFont>
      <p:font typeface="Noto Sans Symbols" panose="020B0502040504020204" pitchFamily="34" charset="0"/>
      <p:regular r:id="rId55"/>
      <p:bold r:id="rId56"/>
      <p:italic r:id="rId57"/>
      <p:boldItalic r:id="rId5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9" roundtripDataSignature="AMtx7mjlDc5IYanY/6hNzIch6eAncocN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04"/>
    <p:restoredTop sz="47555"/>
  </p:normalViewPr>
  <p:slideViewPr>
    <p:cSldViewPr snapToGrid="0">
      <p:cViewPr varScale="1">
        <p:scale>
          <a:sx n="34" d="100"/>
          <a:sy n="34" d="100"/>
        </p:scale>
        <p:origin x="944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5.fntdata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5" Type="http://schemas.openxmlformats.org/officeDocument/2006/relationships/slide" Target="slides/slide1.xml"/><Relationship Id="rId61" Type="http://schemas.openxmlformats.org/officeDocument/2006/relationships/viewProps" Target="view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font" Target="fonts/font6.fntdata"/><Relationship Id="rId8" Type="http://schemas.openxmlformats.org/officeDocument/2006/relationships/slide" Target="slides/slide4.xml"/><Relationship Id="rId51" Type="http://schemas.openxmlformats.org/officeDocument/2006/relationships/font" Target="fonts/font1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customschemas.google.com/relationships/presentationmetadata" Target="meta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4.fntdata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font" Target="fonts/font7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font" Target="fonts/font2.fntdata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6SUIP-2dK0" TargetMode="External"/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71450" lvl="0" indent="0" algn="l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 ¿Por 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veces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se les llama la “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glesia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invisible”? </a:t>
            </a:r>
            <a:endParaRPr lang="en-US" sz="1800" b="1" i="1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>
              <a:buFont typeface="Arial" panose="020B0604020202020204" pitchFamily="34" charset="0"/>
              <a:buChar char="●"/>
            </a:pPr>
            <a:r>
              <a:rPr lang="es-E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 panose="020F0502020204030204" pitchFamily="34" charset="0"/>
              </a:rPr>
              <a:t>Se le llama la iglesia invisible porque no podemos ver con nuestros ojos quién tiene fe verdadera. Solo Dios conoce los corazones y sabe quiénes son realmente suyos. </a:t>
            </a:r>
            <a:endParaRPr lang="en-US" sz="1200" dirty="0">
              <a:effectLst/>
              <a:latin typeface="Noto Sans Symbols" panose="020F0502020204030204" pitchFamily="34" charset="0"/>
              <a:ea typeface="Noto Sans Symbols" panose="020F0502020204030204" pitchFamily="34" charset="0"/>
              <a:cs typeface="Noto Sans Symbols" panose="020F0502020204030204" pitchFamily="34" charset="0"/>
            </a:endParaRPr>
          </a:p>
          <a:p>
            <a:pPr marL="742950" marR="0" lvl="1" indent="-285750">
              <a:buFont typeface="Courier New" panose="02070309020205020404" pitchFamily="49" charset="0"/>
              <a:buChar char="o"/>
            </a:pPr>
            <a:r>
              <a:rPr lang="es-E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2 Timoteo 2:19 El fundamento de Dios permanece firme, teniendo este sello: El Señor conoce a los que son suyos. </a:t>
            </a:r>
          </a:p>
          <a:p>
            <a:pPr marL="742950" marR="0" lvl="1" indent="-285750">
              <a:buFont typeface="Courier New" panose="02070309020205020404" pitchFamily="49" charset="0"/>
              <a:buChar char="o"/>
            </a:pPr>
            <a:endParaRPr lang="en-US" sz="1200" dirty="0">
              <a:effectLst/>
              <a:latin typeface="Courier New" panose="02070309020205020404" pitchFamily="49" charset="0"/>
              <a:ea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marR="0" lvl="0" indent="-342900">
              <a:buFont typeface="Arial" panose="020B0604020202020204" pitchFamily="34" charset="0"/>
              <a:buChar char="●"/>
            </a:pPr>
            <a:r>
              <a:rPr lang="es-E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 panose="020F0502020204030204" pitchFamily="34" charset="0"/>
              </a:rPr>
              <a:t>También se le llama invisible porque no podemos ver a todos los creyentes: hay creyentes en otros partes del mundo y creyentes que ya están en el cielo. Aunque no los vemos, creemos que existen porque la Biblia así lo enseña. </a:t>
            </a:r>
          </a:p>
          <a:p>
            <a:pPr marL="342900" marR="0" lvl="0" indent="-342900">
              <a:buFont typeface="Arial" panose="020B0604020202020204" pitchFamily="34" charset="0"/>
              <a:buChar char="●"/>
            </a:pPr>
            <a:endParaRPr lang="en-US" sz="1200" dirty="0">
              <a:effectLst/>
              <a:latin typeface="Noto Sans Symbols" panose="020F0502020204030204" pitchFamily="34" charset="0"/>
              <a:ea typeface="Noto Sans Symbols" panose="020F0502020204030204" pitchFamily="34" charset="0"/>
              <a:cs typeface="Noto Sans Symbols" panose="020F0502020204030204" pitchFamily="34" charset="0"/>
            </a:endParaRPr>
          </a:p>
          <a:p>
            <a:pPr marL="342900" marR="0" lvl="0" indent="-342900">
              <a:buFont typeface="Arial" panose="020B0604020202020204" pitchFamily="34" charset="0"/>
              <a:buChar char="●"/>
            </a:pPr>
            <a:r>
              <a:rPr lang="es-E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 panose="020F0502020204030204" pitchFamily="34" charset="0"/>
              </a:rPr>
              <a:t>Por eso decimos que los creyentes en Jesús pertenecemos a un cuerpo invisible: la comunidad de todos los creyentes en Cristo de todos los tiempos y de todo el mundo. </a:t>
            </a:r>
          </a:p>
          <a:p>
            <a:pPr marL="342900" marR="0" lvl="0" indent="-342900">
              <a:buFont typeface="Arial" panose="020B0604020202020204" pitchFamily="34" charset="0"/>
              <a:buChar char="●"/>
            </a:pPr>
            <a:endParaRPr lang="en-US" sz="1200" dirty="0">
              <a:effectLst/>
              <a:latin typeface="Noto Sans Symbols" panose="020F0502020204030204" pitchFamily="34" charset="0"/>
              <a:ea typeface="Noto Sans Symbols" panose="020F0502020204030204" pitchFamily="34" charset="0"/>
              <a:cs typeface="Noto Sans Symbols" panose="020F0502020204030204" pitchFamily="34" charset="0"/>
            </a:endParaRPr>
          </a:p>
          <a:p>
            <a:pPr marL="342900" marR="0" lvl="0" indent="-342900">
              <a:buFont typeface="Arial" panose="020B0604020202020204" pitchFamily="34" charset="0"/>
              <a:buChar char="●"/>
            </a:pPr>
            <a:r>
              <a:rPr lang="es-E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 panose="020F0502020204030204" pitchFamily="34" charset="0"/>
              </a:rPr>
              <a:t>Aunque no los conocemos a todos ni los veremos hasta estar en el cielo, estamos profundamente unidos por la fe en Cristo. </a:t>
            </a:r>
            <a:endParaRPr lang="en-US" sz="1200" dirty="0">
              <a:effectLst/>
              <a:latin typeface="Noto Sans Symbols" panose="020F0502020204030204" pitchFamily="34" charset="0"/>
              <a:ea typeface="Noto Sans Symbols" panose="020F0502020204030204" pitchFamily="34" charset="0"/>
              <a:cs typeface="Noto Sans Symbols" panose="020F0502020204030204" pitchFamily="34" charset="0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OBJETIVO</a:t>
            </a:r>
            <a:r>
              <a:rPr lang="es-E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2: Explicar el origen de la Iglesia Cristiana en la elección eterna de Dios.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1714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ee1eb4b694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 ¿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Dónde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tuvo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origen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la Santa Iglesia Cristiana, 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cuerpo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invisible de Cristo? </a:t>
            </a: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Veremos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respuesta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Efesios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1:3-8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g2ee1eb4b694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ee7691535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</a:pPr>
            <a:r>
              <a:rPr lang="en-US" sz="1800" i="1">
                <a:latin typeface="Calibri"/>
                <a:ea typeface="Calibri"/>
                <a:cs typeface="Calibri"/>
                <a:sym typeface="Calibri"/>
              </a:rPr>
              <a:t>Efesios 1:3-8</a:t>
            </a:r>
            <a:endParaRPr sz="1800" i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800" i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Times New Roman"/>
              <a:buNone/>
            </a:pPr>
            <a:r>
              <a:rPr lang="en-US" sz="1800" i="1">
                <a:latin typeface="Calibri"/>
                <a:ea typeface="Calibri"/>
                <a:cs typeface="Calibri"/>
                <a:sym typeface="Calibri"/>
              </a:rPr>
              <a:t>3 Bendito sea el Dios y Padre de nuestro Señor Jesucristo, que en Cristo nos ha bendecido con toda bendición espiritual en los lugares celestiales. 4 En él, Dios nos escogió antes de la fundación del mundo, para que en su presencia seamos santos e intachables. Por amor 5 nos predestinó para que por medio de Jesucristo fuéramos adoptados como hijos suyos, según el beneplácito de su voluntad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4" b="1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g2ee7691535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</a:pPr>
            <a:r>
              <a:rPr lang="en-US" sz="1800" i="1">
                <a:latin typeface="Calibri"/>
                <a:ea typeface="Calibri"/>
                <a:cs typeface="Calibri"/>
                <a:sym typeface="Calibri"/>
              </a:rPr>
              <a:t>6 para alabanza de la gloria de su gracia, con la cual nos hizo aceptos en el Amado. 7 En él tenemos la redención por medio de su sangre, el perdón de los pecados según las riquezas de su gracia, 8 la cual desbordó sobre nosotros en toda sabiduría y entendimiento, 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286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104" b="1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ee7691535d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</a:pP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¿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Quién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escogió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cuándo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</a:pPr>
            <a:endParaRPr lang="en-US" sz="1800" b="1" i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</a:pPr>
            <a:r>
              <a:rPr lang="en-US" sz="1800" i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Permite</a:t>
            </a:r>
            <a:r>
              <a:rPr lang="en-US" sz="1800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1800" i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sz="1800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i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r>
              <a:rPr lang="en-US" sz="1800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i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contesten</a:t>
            </a:r>
            <a:r>
              <a:rPr lang="en-US" sz="1800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g2ee7691535d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</a:pPr>
            <a:r>
              <a:rPr lang="en-US" sz="11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</a:pP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Quién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escogió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cuándo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lang="en-US" sz="1800" b="1" i="1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</a:pPr>
            <a:endParaRPr sz="1800" i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V.4 Dios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escogió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antes de la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fundación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mundo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17145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Esto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muestra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que Dios es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autor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nuestra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salvación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no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17145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hecho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que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haya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elegido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antes de que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existiéramos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subraya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que la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salvación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únicamente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gracia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No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pudo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haber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dependido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nuestras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obras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ya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aún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habíamos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nacido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Por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gracia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somos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salvos. </a:t>
            </a:r>
          </a:p>
          <a:p>
            <a:pPr marL="17145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sz="1800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sz="1800" i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hecho</a:t>
            </a:r>
            <a:r>
              <a:rPr lang="en-US" sz="1800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de que Dios </a:t>
            </a:r>
            <a:r>
              <a:rPr lang="en-US" sz="1800" i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sz="1800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i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escogiera</a:t>
            </a:r>
            <a:r>
              <a:rPr lang="en-US" sz="1800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i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desde</a:t>
            </a:r>
            <a:r>
              <a:rPr lang="en-US" sz="1800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1800" i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eternidad</a:t>
            </a:r>
            <a:r>
              <a:rPr lang="en-US" sz="1800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, con </a:t>
            </a:r>
            <a:r>
              <a:rPr lang="en-US" sz="1800" i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frecuencia</a:t>
            </a:r>
            <a:r>
              <a:rPr lang="en-US" sz="1800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se le llama “</a:t>
            </a:r>
            <a:r>
              <a:rPr lang="en-US" sz="1800" i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elección</a:t>
            </a:r>
            <a:r>
              <a:rPr lang="en-US" sz="1800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” o “</a:t>
            </a:r>
            <a:r>
              <a:rPr lang="en-US" sz="1800" i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predestinación</a:t>
            </a:r>
            <a:r>
              <a:rPr lang="en-US" sz="1800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.”  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804" b="1" dirty="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Cuál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fue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motivación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Dios para 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escogernos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US" sz="1800" i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i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Permite</a:t>
            </a:r>
            <a:r>
              <a:rPr lang="en-US" sz="1800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1800" i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sz="1800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i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r>
              <a:rPr lang="en-US" sz="1800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i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contesten</a:t>
            </a:r>
            <a:r>
              <a:rPr lang="en-US" sz="1800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</a:pPr>
            <a:r>
              <a:rPr lang="en-US" sz="17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sz="17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Cuál</a:t>
            </a:r>
            <a:r>
              <a:rPr lang="en-US" sz="17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fue</a:t>
            </a:r>
            <a:r>
              <a:rPr lang="en-US" sz="17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17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motivación</a:t>
            </a:r>
            <a:r>
              <a:rPr lang="en-US" sz="17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Dios para </a:t>
            </a:r>
            <a:r>
              <a:rPr lang="en-US" sz="17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escogernos</a:t>
            </a:r>
            <a:r>
              <a:rPr lang="en-US" sz="17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lang="en-US" sz="1700" b="1" i="1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</a:pPr>
            <a:endParaRPr sz="1700" i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V.4 </a:t>
            </a:r>
            <a:r>
              <a:rPr lang="en-US" sz="1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amor </a:t>
            </a:r>
            <a:r>
              <a:rPr lang="en-US" sz="1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predestinó</a:t>
            </a: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… V.5 </a:t>
            </a:r>
            <a:r>
              <a:rPr lang="en-US" sz="1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según</a:t>
            </a: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buen</a:t>
            </a: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propósito</a:t>
            </a: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voluntad</a:t>
            </a: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7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 </a:t>
            </a:r>
            <a:r>
              <a:rPr lang="en-US" sz="1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eligió</a:t>
            </a: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nada </a:t>
            </a:r>
            <a:r>
              <a:rPr lang="en-US" sz="1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7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Dios no </a:t>
            </a:r>
            <a:r>
              <a:rPr lang="en-US" sz="1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eligió</a:t>
            </a: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algo </a:t>
            </a:r>
            <a:r>
              <a:rPr lang="en-US" sz="1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sino</a:t>
            </a: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amor </a:t>
            </a:r>
            <a:r>
              <a:rPr lang="en-US" sz="1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inmerecido</a:t>
            </a: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7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704" b="1" dirty="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Cuáles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son las 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bendiciones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recibimos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Cristo?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US" sz="1800" i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i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Permite</a:t>
            </a:r>
            <a:r>
              <a:rPr lang="en-US" sz="1800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1800" i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sz="1800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i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r>
              <a:rPr lang="en-US" sz="1800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i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contesten</a:t>
            </a:r>
            <a:r>
              <a:rPr lang="en-US" sz="1800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ae502832d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g2ae502832d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270" lvl="0" indent="0" algn="l" rtl="0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</a:pP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1. Bienvenida y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saludos</a:t>
            </a:r>
            <a:br>
              <a:rPr lang="en-US" sz="1800" dirty="0">
                <a:latin typeface="Calibri"/>
                <a:ea typeface="Calibri"/>
                <a:cs typeface="Calibri"/>
                <a:sym typeface="Calibri"/>
              </a:rPr>
            </a:b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1270" lvl="0" indent="0" algn="l" rtl="0">
              <a:lnSpc>
                <a:spcPct val="103000"/>
              </a:lnSpc>
              <a:spcBef>
                <a:spcPts val="50"/>
              </a:spcBef>
              <a:spcAft>
                <a:spcPts val="0"/>
              </a:spcAft>
              <a:buSzPts val="1100"/>
              <a:buFont typeface="Calibri"/>
              <a:buNone/>
            </a:pP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Saludos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queridos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estudiantes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Doy gracias a Dios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darnos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oportunidad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reunirnos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hoy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Palabra. Espero que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estén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bien y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listos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seguir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creciendo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juntos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nuestro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conocimiento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del Dios Verdadero. </a:t>
            </a: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</a:pPr>
            <a:r>
              <a:rPr lang="en-US" sz="12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sz="12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Cuáles</a:t>
            </a:r>
            <a:r>
              <a:rPr lang="en-US" sz="12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son las </a:t>
            </a:r>
            <a:r>
              <a:rPr lang="en-US" sz="12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bendiciones</a:t>
            </a:r>
            <a:r>
              <a:rPr lang="en-US" sz="12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12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recibimos</a:t>
            </a:r>
            <a:r>
              <a:rPr lang="en-US" sz="12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2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Cristo? </a:t>
            </a:r>
            <a:br>
              <a:rPr lang="en-US" sz="1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200" i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sz="1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adopción</a:t>
            </a:r>
            <a:r>
              <a:rPr lang="en-US" sz="1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sz="1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hijos</a:t>
            </a:r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</a:pPr>
            <a:endParaRPr sz="1104" b="1" dirty="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</a:pPr>
            <a:r>
              <a:rPr lang="en-US" sz="11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sz="11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Cuáles</a:t>
            </a:r>
            <a:r>
              <a:rPr lang="en-US" sz="11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son las </a:t>
            </a:r>
            <a:r>
              <a:rPr lang="en-US" sz="11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bendiciones</a:t>
            </a:r>
            <a:r>
              <a:rPr lang="en-US" sz="11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11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recibimos</a:t>
            </a:r>
            <a:r>
              <a:rPr lang="en-US" sz="11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1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Cristo? </a:t>
            </a:r>
            <a:br>
              <a:rPr lang="en-US" sz="11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100" i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1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Nos </a:t>
            </a:r>
            <a:r>
              <a:rPr lang="en-US" sz="11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hizo</a:t>
            </a:r>
            <a:r>
              <a:rPr lang="en-US" sz="11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aceptos</a:t>
            </a:r>
            <a:r>
              <a:rPr lang="en-US" sz="11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1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sz="11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Amado</a:t>
            </a:r>
          </a:p>
          <a:p>
            <a:pPr marL="17145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1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sz="11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redención</a:t>
            </a:r>
            <a:r>
              <a:rPr lang="en-US" sz="11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sz="11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medio de </a:t>
            </a:r>
            <a:r>
              <a:rPr lang="en-US" sz="11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sz="11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sangre</a:t>
            </a:r>
            <a:endParaRPr lang="en-US" sz="11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1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sz="11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perdón</a:t>
            </a:r>
            <a:r>
              <a:rPr lang="en-US" sz="11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1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sz="11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pecados</a:t>
            </a:r>
            <a:r>
              <a:rPr lang="en-US" sz="11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1100" dirty="0"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286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104" b="1" dirty="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</a:pP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¿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Enseña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sección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que Dios 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eligió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algunas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personas para 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ir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infierno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sz="18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No. 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idea de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predestinación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condenación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contradice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clara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enseñanza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bíblica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que Dios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desea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salvación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dirty="0"/>
          </a:p>
          <a:p>
            <a:pPr marL="17145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28650" marR="0" lvl="1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Ezequiel 33:11 Pues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y Dios,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juro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que no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quiero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muerte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impío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sino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éste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aparte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mal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camino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y viva. </a:t>
            </a:r>
          </a:p>
          <a:p>
            <a:pPr marL="628650" marR="0" lvl="1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628650" marR="0" lvl="1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 Timoteo 2:4 El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cual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quiere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sean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salvos y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lleguen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conocer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verdad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628650" marR="0" lvl="1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628650" marR="0" lvl="1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 Pedro 3:9 El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no se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tard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cumplir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promesa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algunos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piensan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sino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tiene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paciencia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y no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quiere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ninguno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pierda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sino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vuelvan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∙"/>
            </a:pP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idea de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predestinación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condenación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también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contradice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clara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enseñanza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bíblica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que la Biblia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atribuye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condenación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únicamente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pecador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rechaza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regalo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gratuito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salvación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Cristo. La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única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causa de la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condenación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es la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incredulidad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34290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∙"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Juan 3:16-18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tal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manera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amó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Dios al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mundo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que ha dado 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unigénito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para que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todo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aquel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cree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no se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pierda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sino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tenga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eterna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Dios no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envió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mundo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condenar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mundo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sino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para que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mundo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sea salvo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 El que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cree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no es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condenado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que no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cree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ya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ha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sido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condenado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no ha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creído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nombre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unigénito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Dios.</a:t>
            </a:r>
            <a:endParaRPr sz="1800" dirty="0"/>
          </a:p>
          <a:p>
            <a:pPr marL="742950" marR="0" lvl="1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urier New"/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2 Pedro 2:1 Entre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pueblo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hubo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también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falsos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profetas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también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habrá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entre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ustedes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falsos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maestros que con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disimulo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introducirán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herejías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destructivas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y hasta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llegarán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negar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rescató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con lo que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atraerán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sí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mismos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súbita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destrucción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 dirty="0"/>
          </a:p>
          <a:p>
            <a:pPr marL="742950" marR="0" lvl="1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urier New"/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Mateo 23:37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¡Jerusalén, Jerusalén, que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matas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profetas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apedreas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que son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enviados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ti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! ¡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Cuántas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veces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quise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juntar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tus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hijos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junta la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gallina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a sus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polluelos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debajo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sus alas, y no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quisiste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!</a:t>
            </a:r>
            <a:endParaRPr sz="1800" dirty="0"/>
          </a:p>
          <a:p>
            <a:pPr marL="742950" marR="0" lvl="1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urier New"/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∙"/>
            </a:pP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elección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parece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lógica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Las p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ersonas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pueden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pensar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“Si Dios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elige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algunos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para ser salvos, ¿no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implica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eso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que también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elige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otros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para ser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condenados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?” 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Pero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nuestra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no se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basa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lógica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humana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sino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lo que dice la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Escritura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Biblia no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enseña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que Dios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haya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predestinado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nadie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para ser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condenado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única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razón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cual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algunos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son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condenados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rechazan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74295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o"/>
            </a:pPr>
            <a:endParaRPr lang="en-US"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o"/>
            </a:pPr>
            <a:endParaRPr lang="en-US"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>
              <a:buFont typeface="Arial" panose="020B0604020202020204" pitchFamily="34" charset="0"/>
              <a:buChar char="●"/>
            </a:pPr>
            <a:r>
              <a:rPr lang="es-ES" sz="1100" dirty="0">
                <a:effectLst/>
                <a:latin typeface="Calibri" panose="020F0502020204030204" pitchFamily="34" charset="0"/>
                <a:ea typeface="Noto Sans Symbols" panose="020F0502020204030204" pitchFamily="34" charset="0"/>
                <a:cs typeface="Noto Sans Symbols" panose="020F0502020204030204" pitchFamily="34" charset="0"/>
              </a:rPr>
              <a:t>Debemos recordar que </a:t>
            </a:r>
            <a:r>
              <a:rPr lang="es-ES" sz="1100" b="0" dirty="0">
                <a:effectLst/>
                <a:latin typeface="Calibri" panose="020F0502020204030204" pitchFamily="34" charset="0"/>
                <a:ea typeface="Noto Sans Symbols" panose="020F0502020204030204" pitchFamily="34" charset="0"/>
                <a:cs typeface="Noto Sans Symbols" panose="020F0502020204030204" pitchFamily="34" charset="0"/>
              </a:rPr>
              <a:t>muchas enseñanzas bíblicas van más allá de la lógica humana</a:t>
            </a:r>
            <a:r>
              <a:rPr lang="es-ES" sz="1100" dirty="0">
                <a:effectLst/>
                <a:latin typeface="Calibri" panose="020F0502020204030204" pitchFamily="34" charset="0"/>
                <a:ea typeface="Noto Sans Symbols" panose="020F0502020204030204" pitchFamily="34" charset="0"/>
                <a:cs typeface="Noto Sans Symbols" panose="020F0502020204030204" pitchFamily="34" charset="0"/>
              </a:rPr>
              <a:t>.</a:t>
            </a:r>
            <a:endParaRPr lang="en-US" sz="1200" dirty="0">
              <a:effectLst/>
              <a:latin typeface="Noto Sans Symbols" panose="020F0502020204030204" pitchFamily="34" charset="0"/>
              <a:ea typeface="Noto Sans Symbols" panose="020F0502020204030204" pitchFamily="34" charset="0"/>
              <a:cs typeface="Noto Sans Symbols" panose="020F0502020204030204" pitchFamily="34" charset="0"/>
            </a:endParaRPr>
          </a:p>
          <a:p>
            <a:pPr marL="742950" marR="0" lvl="1" indent="-285750">
              <a:buFont typeface="Courier New" panose="02070309020205020404" pitchFamily="49" charset="0"/>
              <a:buChar char="o"/>
            </a:pPr>
            <a:r>
              <a:rPr lang="es-ES" sz="1100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La doctrina de la </a:t>
            </a:r>
            <a:r>
              <a:rPr lang="es-ES" sz="1100" b="0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Trinidad</a:t>
            </a:r>
            <a:r>
              <a:rPr lang="es-ES" sz="1100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 no es lógica para nuestra mente, y sin embargo la creemos porque la Biblia la enseña.</a:t>
            </a:r>
            <a:endParaRPr lang="en-US" sz="1200" dirty="0">
              <a:effectLst/>
              <a:latin typeface="Courier New" panose="02070309020205020404" pitchFamily="49" charset="0"/>
              <a:ea typeface="Courier New" panose="02070309020205020404" pitchFamily="49" charset="0"/>
              <a:cs typeface="Courier New" panose="02070309020205020404" pitchFamily="49" charset="0"/>
            </a:endParaRPr>
          </a:p>
          <a:p>
            <a:pPr marL="742950" marR="0" lvl="1" indent="-285750">
              <a:buFont typeface="Courier New" panose="02070309020205020404" pitchFamily="49" charset="0"/>
              <a:buChar char="o"/>
            </a:pPr>
            <a:r>
              <a:rPr lang="es-ES" sz="1100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Los </a:t>
            </a:r>
            <a:r>
              <a:rPr lang="es-ES" sz="1100" b="0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milagros</a:t>
            </a:r>
            <a:r>
              <a:rPr lang="es-ES" sz="1100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 que la Escritura relata desafían la lógica humana, y aun así los creemos porque Dios los revela en su Palabra.</a:t>
            </a:r>
            <a:endParaRPr lang="en-US" sz="1200" dirty="0">
              <a:effectLst/>
              <a:latin typeface="Courier New" panose="02070309020205020404" pitchFamily="49" charset="0"/>
              <a:ea typeface="Courier New" panose="02070309020205020404" pitchFamily="49" charset="0"/>
              <a:cs typeface="Courier New" panose="02070309020205020404" pitchFamily="49" charset="0"/>
            </a:endParaRPr>
          </a:p>
          <a:p>
            <a:pPr marL="742950" marR="0" lvl="1" indent="-285750">
              <a:buFont typeface="Courier New" panose="02070309020205020404" pitchFamily="49" charset="0"/>
              <a:buChar char="o"/>
            </a:pPr>
            <a:r>
              <a:rPr lang="es-ES" sz="1100" b="0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Lo mismo ocurre con la doctrina de la elección</a:t>
            </a:r>
            <a:r>
              <a:rPr lang="es-ES" sz="1100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. Aunque no podamos entenderla completamente, la aceptamos con humildad y confianza, porque Dios la enseña claramente en la Biblia.</a:t>
            </a:r>
            <a:endParaRPr lang="en-US" sz="1200" dirty="0">
              <a:effectLst/>
              <a:latin typeface="Courier New" panose="02070309020205020404" pitchFamily="49" charset="0"/>
              <a:ea typeface="Courier New" panose="02070309020205020404" pitchFamily="49" charset="0"/>
              <a:cs typeface="Courier New" panose="02070309020205020404" pitchFamily="49" charset="0"/>
            </a:endParaRPr>
          </a:p>
          <a:p>
            <a:pPr marL="74295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o"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</a:pP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 La 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elección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enseñanza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bíblica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llena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seguridad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consuelo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Desde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eternidad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Dios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amó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eligió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suyos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plan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eterno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determinó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enviar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redimir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mundo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enviar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al Espíritu Santo para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llamarnos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concedernos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justicia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perdón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que Cristo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ganó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mismo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Dios que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eligió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redimió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convirtió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también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preservará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hasta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fin. 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OBJETIVO</a:t>
            </a:r>
            <a:r>
              <a:rPr lang="es-E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3: Reconocer la importancia de congregarse en una iglesia visible que enseña la sana doctrina.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1714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4" name="Google Shape;324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</a:pP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 La 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iglesia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visible</a:t>
            </a: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podemos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toda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iglesia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cristiana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cuerpo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invisible de Cristo). Sin embargo, Dios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desea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reunamos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manera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visible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creyentes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confiesan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públicamente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misma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Hebreos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10:25 No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dej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mos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congregarnos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es la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costumbre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algunos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sino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animémonos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unos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otros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; y con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razón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ahora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vemos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aquel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día se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acerca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325" name="Google Shape;325;p23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ee7691535d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Vivimos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rodeados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muchas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iglesias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denominaciones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grupos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cristianos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diferentes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¿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quiere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Dios que 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reaccionemos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ellos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sz="18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g2ee7691535d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ee7691535d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</a:pP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 Juan 4:1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Amados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no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creais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todo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espíritu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sino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pongan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prueba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espíritus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para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son de Dios.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muchos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falsos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profetas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han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salido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mundo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todo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lo que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parece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cristiano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viene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Dios. Hay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muchos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falsos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profetas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enseñan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errores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peligrosos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afectan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salvación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17145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Dios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quiere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pongamos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prueba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toda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enseñanza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g2ee7691535d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</a:pP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Hechos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17:11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Éstos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eran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nobles que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Tesalónica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pues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recibieron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la palabra con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mucha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atención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días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examinaban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Escrituras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era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cierto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lo que se les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anunciaba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creyentes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Berea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examinaron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cuidadosamente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enseñanzas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Pablo,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comparándolas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con las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Escrituras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17145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También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debemos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evaluar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todo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lo que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escuchamos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 la luz de la Palabra de Dios. 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270" lvl="0" indent="0" algn="l" rtl="0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</a:pP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Introducción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breve a la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lección</a:t>
            </a:r>
            <a:endParaRPr lang="en-US" sz="1800" b="1" dirty="0">
              <a:latin typeface="Calibri"/>
              <a:ea typeface="Calibri"/>
              <a:cs typeface="Calibri"/>
              <a:sym typeface="Calibri"/>
            </a:endParaRPr>
          </a:p>
          <a:p>
            <a:pPr marL="0" marR="1270" lvl="0" indent="0" algn="l" rtl="0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</a:pPr>
            <a:endParaRPr sz="18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1270" lvl="0" indent="0" algn="l" rtl="0">
              <a:lnSpc>
                <a:spcPct val="103000"/>
              </a:lnSpc>
              <a:spcBef>
                <a:spcPts val="50"/>
              </a:spcBef>
              <a:spcAft>
                <a:spcPts val="0"/>
              </a:spcAft>
              <a:buSzPts val="1100"/>
              <a:buFont typeface="Calibri"/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Hoy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estudiaremos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“la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santa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iglesia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cristiana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”,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escogida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Dios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desde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eternidad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</a:pP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 ¿Por 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importante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tener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cuidado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con la falsa 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doctrina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buscar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congregación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r>
              <a:rPr lang="en-US" sz="1800" i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Permite</a:t>
            </a:r>
            <a:r>
              <a:rPr lang="en-US" sz="1800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1800" i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sz="1800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i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r>
              <a:rPr lang="en-US" sz="1800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i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contesten</a:t>
            </a:r>
            <a:r>
              <a:rPr lang="en-US" sz="1800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Gálatas 5:9 Un poco de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levadura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fermenta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toda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la masa. 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Incluso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falsa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enseñanza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aparentemente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pequeña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ser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peligrosa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falsa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doctrina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propaga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afectar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otras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verdades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bíblicas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debilitando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nuestra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confianza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salvación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que Cristo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ganó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falsa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doctrina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veneno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pequeña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dosis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tener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efectos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mortales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ee7691535d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4. ¿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quiere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Dios que 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hagamos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alguien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enseña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algo 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diferente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 lo que dice la Biblia? </a:t>
            </a:r>
            <a:endParaRPr sz="18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g2ee7691535d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4. ¿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quiere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Dios que 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hagamos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alguien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enseña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algo 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diferente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 lo que dice la Biblia? </a:t>
            </a: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Tx/>
              <a:buNone/>
            </a:pP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Dios </a:t>
            </a:r>
            <a:r>
              <a:rPr lang="en-US" sz="19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llama a </a:t>
            </a:r>
            <a:r>
              <a:rPr lang="en-US" sz="19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actuar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con amor. Primero, </a:t>
            </a:r>
            <a:r>
              <a:rPr lang="en-US" sz="19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mostrarles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error con </a:t>
            </a:r>
            <a:r>
              <a:rPr lang="en-US" sz="19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paciencia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19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verdad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</a:pP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Mateo 18 </a:t>
            </a:r>
            <a:r>
              <a:rPr lang="en-US" sz="1900" dirty="0" err="1"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hablar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sz="19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alguien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pecado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primero solos, luego con uno o dos personas </a:t>
            </a:r>
            <a:r>
              <a:rPr lang="en-US" sz="19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luego </a:t>
            </a:r>
            <a:r>
              <a:rPr lang="en-US" sz="19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hazlo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saber la </a:t>
            </a:r>
            <a:r>
              <a:rPr lang="en-US" sz="19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iglesia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</a:pP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 Timoteo 3:16 Todo la </a:t>
            </a:r>
            <a:r>
              <a:rPr lang="en-US" sz="19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Escritura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sz="19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inspirada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Dios, y </a:t>
            </a:r>
            <a:r>
              <a:rPr lang="en-US" sz="19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útil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sz="19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enseñar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para </a:t>
            </a:r>
            <a:r>
              <a:rPr lang="en-US" sz="19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redargüir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para </a:t>
            </a:r>
            <a:r>
              <a:rPr lang="en-US" sz="19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corregir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para </a:t>
            </a:r>
            <a:r>
              <a:rPr lang="en-US" sz="19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instruir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justicia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900" dirty="0"/>
          </a:p>
          <a:p>
            <a:pPr marL="52705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Tx/>
              <a:buNone/>
            </a:pPr>
            <a:endParaRPr sz="19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Tx/>
              <a:buNone/>
            </a:pP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 </a:t>
            </a:r>
            <a:r>
              <a:rPr lang="en-US" sz="19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persisten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rechazar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19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corrección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9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debemos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separarnos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9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ellos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tanto para </a:t>
            </a:r>
            <a:r>
              <a:rPr lang="en-US" sz="19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mostrarles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19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gravedad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9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error </a:t>
            </a:r>
            <a:r>
              <a:rPr lang="en-US" sz="19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sz="19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protegernos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la falsa </a:t>
            </a:r>
            <a:r>
              <a:rPr lang="en-US" sz="19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doctrina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</a:pP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Romanos 16:17 Pero les </a:t>
            </a:r>
            <a:r>
              <a:rPr lang="en-US" sz="19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ruego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9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hermanos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que se </a:t>
            </a:r>
            <a:r>
              <a:rPr lang="en-US" sz="19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cuiden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9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19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causan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divisiones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19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tropiezos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contra de la </a:t>
            </a:r>
            <a:r>
              <a:rPr lang="en-US" sz="19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enseñanza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19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ustedes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han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recibido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y que se </a:t>
            </a:r>
            <a:r>
              <a:rPr lang="en-US" sz="19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aparten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9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ellos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</a:pP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Tito 3:10 Al que </a:t>
            </a:r>
            <a:r>
              <a:rPr lang="en-US" sz="1900" dirty="0" err="1">
                <a:latin typeface="Calibri"/>
                <a:ea typeface="Calibri"/>
                <a:cs typeface="Calibri"/>
                <a:sym typeface="Calibri"/>
              </a:rPr>
              <a:t>causan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divisiones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9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deséchalo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después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9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19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otra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amonestación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900" dirty="0"/>
          </a:p>
          <a:p>
            <a:pPr marL="52705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Tx/>
              <a:buNone/>
            </a:pPr>
            <a:endParaRPr sz="19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Tx/>
              <a:buNone/>
            </a:pPr>
            <a:r>
              <a:rPr lang="en-US" sz="19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Algunas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personas </a:t>
            </a:r>
            <a:r>
              <a:rPr lang="en-US" sz="19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dicen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sz="19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estar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9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acuerdo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sz="19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errores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doctrinales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sz="19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iglesia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 la que </a:t>
            </a:r>
            <a:r>
              <a:rPr lang="en-US" sz="19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asisten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9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siguen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participando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ella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Si </a:t>
            </a:r>
            <a:r>
              <a:rPr lang="en-US" sz="19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apoyan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esa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iglesia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también </a:t>
            </a:r>
            <a:r>
              <a:rPr lang="en-US" sz="19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comparten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confesión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9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errónea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9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aunque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digan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que no </a:t>
            </a:r>
            <a:r>
              <a:rPr lang="en-US" sz="19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están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9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acuerdo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</a:pP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 Juan 10-11 Si </a:t>
            </a:r>
            <a:r>
              <a:rPr lang="en-US" sz="19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alguno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se les </a:t>
            </a:r>
            <a:r>
              <a:rPr lang="en-US" sz="19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acerca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y no </a:t>
            </a:r>
            <a:r>
              <a:rPr lang="en-US" sz="19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trae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doctrina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no lo </a:t>
            </a:r>
            <a:r>
              <a:rPr lang="en-US" sz="19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reciban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casa, y </a:t>
            </a:r>
            <a:r>
              <a:rPr lang="en-US" sz="19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siquiera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le </a:t>
            </a:r>
            <a:r>
              <a:rPr lang="en-US" sz="19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deseen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19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tenga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paz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9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quien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le </a:t>
            </a:r>
            <a:r>
              <a:rPr lang="en-US" sz="19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desea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19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paz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participa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sus malas </a:t>
            </a:r>
            <a:r>
              <a:rPr lang="en-US" sz="19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obras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9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sz="19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2ee7691535d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5. ¿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quiere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Dios que 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hagamos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encontramos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iglesia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enseña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verdad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fielmente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g2ee7691535d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</a:pP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5. ¿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quiere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Dios que 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hagamos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encontramos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iglesia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enseña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verdad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fielmente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sz="18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Dios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desea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disfrutemos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comunión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otros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creyentes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están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unidos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misma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17145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Podemos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alabar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juntos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 Dios y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servirle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unidos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amor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nuestro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Salvador. </a:t>
            </a:r>
          </a:p>
          <a:p>
            <a:pPr marL="17145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 Juan 1:3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Así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que, lo que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hemos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visto y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oído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es lo que les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anunciamos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ustedes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para que también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ustedes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tengan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comunión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nuestra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comunión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es con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Padre y con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Jesucristo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17145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Esta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fue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oración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Jesús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Juan 17:20-21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628650" marR="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Pero no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ruego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solamente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éstos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sino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también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han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creer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mí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la palabra de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ellos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para que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sean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uno;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tú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oh Padre,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mí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que también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ellos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sean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uno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; para que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mundo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crea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tú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me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enviaste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11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1. Estas son las preguntas del Proyecto Final que correspondientes a esta lección. Los animo a ustedes a comenzar desde ahora, escribiendo sus respuestas en un cuaderno utilizando información de la clase.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12. ¿Qué es la santa Iglesia Cristiana y porque es santa?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13. ¿Cómo debemos comportarnos con las personas u organizaciones que no predican fielmente la palabra de Dios?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sz="11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</a:pPr>
            <a:r>
              <a:rPr lang="en-US" sz="1700" dirty="0"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1700" dirty="0" err="1">
                <a:latin typeface="Calibri"/>
                <a:ea typeface="Calibri"/>
                <a:cs typeface="Calibri"/>
                <a:sym typeface="Calibri"/>
              </a:rPr>
              <a:t>Encargar</a:t>
            </a:r>
            <a:r>
              <a:rPr lang="en-US" sz="1700" dirty="0"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1700" dirty="0" err="1">
                <a:latin typeface="Calibri"/>
                <a:ea typeface="Calibri"/>
                <a:cs typeface="Calibri"/>
                <a:sym typeface="Calibri"/>
              </a:rPr>
              <a:t>tarea</a:t>
            </a:r>
            <a:r>
              <a:rPr lang="en-US" sz="1700" dirty="0">
                <a:latin typeface="Calibri"/>
                <a:ea typeface="Calibri"/>
                <a:cs typeface="Calibri"/>
                <a:sym typeface="Calibri"/>
              </a:rPr>
              <a:t> para la </a:t>
            </a:r>
            <a:r>
              <a:rPr lang="en-US" sz="1700" dirty="0" err="1">
                <a:latin typeface="Calibri"/>
                <a:ea typeface="Calibri"/>
                <a:cs typeface="Calibri"/>
                <a:sym typeface="Calibri"/>
              </a:rPr>
              <a:t>Lección</a:t>
            </a:r>
            <a:r>
              <a:rPr lang="en-US" sz="1700" dirty="0">
                <a:latin typeface="Calibri"/>
                <a:ea typeface="Calibri"/>
                <a:cs typeface="Calibri"/>
                <a:sym typeface="Calibri"/>
              </a:rPr>
              <a:t> 8: </a:t>
            </a:r>
            <a:endParaRPr lang="en-US" sz="170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</a:pPr>
            <a:endParaRPr lang="en-US" sz="1700" dirty="0">
              <a:solidFill>
                <a:srgbClr val="000000"/>
              </a:solidFill>
              <a:effectLst/>
              <a:latin typeface="Calibri"/>
              <a:ea typeface="Calibri" panose="020F0502020204030204" pitchFamily="34" charset="0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AutoNum type="arabicPeriod"/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 el siguiente video breve de instrucción: </a:t>
            </a:r>
            <a:r>
              <a:rPr lang="es-ES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https://www.youtube.com/watch?v=h6SUIP-2dK0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AutoNum type="arabicPeriod"/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Leer Salmo 103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AutoNum type="arabicPeriod"/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Reflexionar y responder: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AutoNum type="arabicPeriod"/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¿Por qué puedes estar completamente seguro del perdón de tus pecados? </a:t>
            </a:r>
            <a:endParaRPr lang="en-US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marR="0" lvl="0" indent="-342900">
              <a:buFont typeface="Arial" panose="020B0604020202020204" pitchFamily="34" charset="0"/>
              <a:buChar char="●"/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¿Qué ocurrirá con tu espíritu y cuerpo después de la muerte? </a:t>
            </a:r>
            <a:endParaRPr lang="en-US" sz="1800" dirty="0">
              <a:solidFill>
                <a:srgbClr val="000000"/>
              </a:solidFill>
              <a:effectLst/>
              <a:latin typeface="Noto Sans Symbols"/>
              <a:ea typeface="Calibri" panose="020F0502020204030204" pitchFamily="34" charset="0"/>
              <a:cs typeface="Noto Sans Symbols"/>
            </a:endParaRPr>
          </a:p>
          <a:p>
            <a:pPr marL="342900" marR="0" lvl="0" indent="-342900">
              <a:buFont typeface="Arial" panose="020B0604020202020204" pitchFamily="34" charset="0"/>
              <a:buChar char="●"/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¿Qué promesas de Dios te dan consuelo al pensar en la vida eterna? </a:t>
            </a:r>
            <a:endParaRPr sz="1704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2adf254731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</a:pP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Dios,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damos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gracias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tiempo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diste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hoy para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estudiar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Palabra y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aprender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iglesia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Gracias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habernos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elegido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desde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eternidad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unirnos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través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Cristo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comunión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trasciende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culturas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idiomas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generaciones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Nos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llena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consuelo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saber que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somos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parte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santa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iglesia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cristiana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no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mérito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propio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sino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gracia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y amor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inmerecido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Ayúdanos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valorar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esa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unidad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espiritual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tenemos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creyentes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y 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mantenernos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firmes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verdad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Palabra.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</a:pP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pedimos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también,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que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discernimiento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buscar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pertenecer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iglesia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visible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donde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enseñe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verdad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fidelidad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Danos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corazones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humildes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corregir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con amor, y también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valor para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alejarnos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enseñanzas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falsas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necesario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Permite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podamos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vivir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comunión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otros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creyentes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alabándote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sirviéndote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alegría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Fortalece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nuestra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presérvanos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ella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hasta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día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estemos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unidos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contigo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y con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tus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santos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la gloria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eterna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En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nombre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Jesús,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nuestro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Salvador,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oramos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Amén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g2adf254731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2ac1ba269cb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b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g2ac1ba269cb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270" lvl="0" indent="0" algn="l" rtl="0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</a:pP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Oración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SzPts val="1100"/>
              <a:buFont typeface="Calibri"/>
              <a:buNone/>
            </a:pPr>
            <a:r>
              <a:rPr lang="en-US" sz="1800" i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Comienza</a:t>
            </a:r>
            <a:r>
              <a:rPr lang="en-US" sz="1800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con la </a:t>
            </a:r>
            <a:r>
              <a:rPr lang="en-US" sz="1800" i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siguiente</a:t>
            </a:r>
            <a:r>
              <a:rPr lang="en-US" sz="1800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i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oración</a:t>
            </a:r>
            <a:r>
              <a:rPr lang="en-US" sz="1800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(o </a:t>
            </a:r>
            <a:r>
              <a:rPr lang="en-US" sz="1800" i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usa</a:t>
            </a:r>
            <a:r>
              <a:rPr lang="en-US" sz="1800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i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sz="1800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i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propia</a:t>
            </a:r>
            <a:r>
              <a:rPr lang="en-US" sz="1800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):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Querido Espíritu Santo,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agradecemos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has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reunido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creyentes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Cuerpo de Cristo. Gracias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llamarnos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y gracias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líderes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las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congregaciones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y las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denominaciones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enseñan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Palabra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verdad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pureza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Ayúdanos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hoy 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entender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mejor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plan para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iglesia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danos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corazones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dispuestos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vivir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comunión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fidelidad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verdad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En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nombre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Jesús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oramos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Amén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228600" marR="171450" lvl="0" indent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OBJETIVO 1: Describir la santa iglesia cristiana y la comunión de los santos.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1714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</a:pPr>
            <a:r>
              <a:rPr lang="en-US" sz="17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17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Resumen</a:t>
            </a:r>
            <a:r>
              <a:rPr lang="en-US" sz="17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sz="17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curso</a:t>
            </a:r>
            <a:endParaRPr sz="17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700" dirty="0"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Record</a:t>
            </a:r>
            <a:r>
              <a:rPr lang="en-US" sz="1700" dirty="0" err="1"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1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mos</a:t>
            </a: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1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curso</a:t>
            </a: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sz="1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basa</a:t>
            </a: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Credo </a:t>
            </a:r>
            <a:r>
              <a:rPr lang="en-US" sz="1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Apostólico</a:t>
            </a: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confesión</a:t>
            </a: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que la </a:t>
            </a:r>
            <a:r>
              <a:rPr lang="en-US" sz="1700" dirty="0"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glesia </a:t>
            </a:r>
            <a:r>
              <a:rPr lang="en-US" sz="1700" dirty="0"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ristiana ha </a:t>
            </a:r>
            <a:r>
              <a:rPr lang="en-US" sz="1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utilizado</a:t>
            </a: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siglos para </a:t>
            </a:r>
            <a:r>
              <a:rPr lang="en-US" sz="1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explicar</a:t>
            </a: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1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enseñar</a:t>
            </a: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quién</a:t>
            </a: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es Dios. </a:t>
            </a:r>
            <a:endParaRPr sz="1700" dirty="0"/>
          </a:p>
          <a:p>
            <a:pPr marL="17145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7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Ya </a:t>
            </a:r>
            <a:r>
              <a:rPr lang="en-US" sz="1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hemos</a:t>
            </a: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estudiado</a:t>
            </a: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profundidad</a:t>
            </a: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Dios Trino – Padre, </a:t>
            </a:r>
            <a:r>
              <a:rPr lang="en-US" sz="1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y Espíritu Santo – y </a:t>
            </a:r>
            <a:r>
              <a:rPr lang="en-US" sz="1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obra</a:t>
            </a: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cada</a:t>
            </a: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persona de la Trinidad para </a:t>
            </a:r>
            <a:r>
              <a:rPr lang="en-US" sz="1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nuestra</a:t>
            </a: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salvación</a:t>
            </a: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700" dirty="0"/>
          </a:p>
          <a:p>
            <a:pPr marL="17145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7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 dirty="0" err="1">
                <a:latin typeface="Calibri"/>
                <a:ea typeface="Calibri"/>
                <a:cs typeface="Calibri"/>
                <a:sym typeface="Calibri"/>
              </a:rPr>
              <a:t>Ahora</a:t>
            </a:r>
            <a:r>
              <a:rPr lang="en-US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latin typeface="Calibri"/>
                <a:ea typeface="Calibri"/>
                <a:cs typeface="Calibri"/>
                <a:sym typeface="Calibri"/>
              </a:rPr>
              <a:t>estudiaremos</a:t>
            </a:r>
            <a:r>
              <a:rPr lang="en-US" sz="1700" dirty="0"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1700" dirty="0" err="1">
                <a:latin typeface="Calibri"/>
                <a:ea typeface="Calibri"/>
                <a:cs typeface="Calibri"/>
                <a:sym typeface="Calibri"/>
              </a:rPr>
              <a:t>última</a:t>
            </a:r>
            <a:r>
              <a:rPr lang="en-US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latin typeface="Calibri"/>
                <a:ea typeface="Calibri"/>
                <a:cs typeface="Calibri"/>
                <a:sym typeface="Calibri"/>
              </a:rPr>
              <a:t>parte</a:t>
            </a:r>
            <a:r>
              <a:rPr lang="en-US" sz="1700" dirty="0">
                <a:latin typeface="Calibri"/>
                <a:ea typeface="Calibri"/>
                <a:cs typeface="Calibri"/>
                <a:sym typeface="Calibri"/>
              </a:rPr>
              <a:t> del Credo.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Las palabras finales del Credo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nos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dan un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resumen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de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los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resultados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de la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obra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del Espíritu Santo al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llamarnos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 la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fe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y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conservarnos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ella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 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formamos</a:t>
            </a:r>
            <a:r>
              <a:rPr lang="en-US" sz="18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parte</a:t>
            </a:r>
            <a:r>
              <a:rPr lang="en-US" sz="18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de la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santa</a:t>
            </a:r>
            <a:r>
              <a:rPr lang="en-US" sz="18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Iglesia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cristiana</a:t>
            </a:r>
            <a:r>
              <a:rPr lang="en-US" sz="18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aquí</a:t>
            </a:r>
            <a:r>
              <a:rPr lang="en-US" sz="18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</a:t>
            </a:r>
            <a:r>
              <a:rPr lang="en-US" sz="18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la tierra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; 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disfrutamos</a:t>
            </a:r>
            <a:r>
              <a:rPr lang="en-US" sz="18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del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perdón</a:t>
            </a:r>
            <a:r>
              <a:rPr lang="en-US" sz="18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diario</a:t>
            </a:r>
            <a:r>
              <a:rPr lang="en-US" sz="18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de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todos</a:t>
            </a:r>
            <a:r>
              <a:rPr lang="en-US" sz="18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nuestros</a:t>
            </a:r>
            <a:r>
              <a:rPr lang="en-US" sz="18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pecados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; y 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tenemos</a:t>
            </a:r>
            <a:r>
              <a:rPr lang="en-US" sz="18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la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esperanza</a:t>
            </a:r>
            <a:r>
              <a:rPr lang="en-US" sz="18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segura</a:t>
            </a:r>
            <a:r>
              <a:rPr lang="en-US" sz="18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de la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resurrección</a:t>
            </a:r>
            <a:r>
              <a:rPr lang="en-US" sz="18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y de la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vida</a:t>
            </a:r>
            <a:r>
              <a:rPr lang="en-US" sz="18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eterna</a:t>
            </a:r>
            <a:r>
              <a:rPr lang="en-US" sz="18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</a:t>
            </a:r>
            <a:r>
              <a:rPr lang="en-US" sz="18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el</a:t>
            </a:r>
            <a:r>
              <a:rPr lang="en-US" sz="18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Día Final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Estos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temas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serán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el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enfoque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de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nuestras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lecciones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restantes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r>
              <a:rPr lang="en-US" sz="3200" dirty="0">
                <a:effectLst/>
              </a:rPr>
              <a:t> </a:t>
            </a:r>
            <a:endParaRPr sz="1700" dirty="0"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sz="1704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e8f58b83d9_0_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“Creo 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Espíritu Santo; la 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santa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glesia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ristiana, la 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comunión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santos.” ¿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Quiénes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son “la 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santa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glesia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ristiana” y “la 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comunión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santos?” </a:t>
            </a: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US" sz="1800" i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i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Permite</a:t>
            </a:r>
            <a:r>
              <a:rPr lang="en-US" sz="1800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1800" i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sz="1800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i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r>
              <a:rPr lang="en-US" sz="1800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i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contesten</a:t>
            </a:r>
            <a:r>
              <a:rPr lang="en-US" sz="1800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2000"/>
              </a:spcBef>
              <a:spcAft>
                <a:spcPts val="1000"/>
              </a:spcAft>
              <a:buSzPts val="1100"/>
              <a:buNone/>
            </a:pPr>
            <a:endParaRPr sz="1104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g2e8f58b83d9_0_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</a:pPr>
            <a:r>
              <a:rPr lang="en-US" sz="17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“Creo </a:t>
            </a:r>
            <a:r>
              <a:rPr lang="en-US" sz="17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7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sz="17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Espíritu Santo; la </a:t>
            </a:r>
            <a:r>
              <a:rPr lang="en-US" sz="17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santa</a:t>
            </a:r>
            <a:r>
              <a:rPr lang="en-US" sz="17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iglesia</a:t>
            </a:r>
            <a:r>
              <a:rPr lang="en-US" sz="17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cristiana</a:t>
            </a:r>
            <a:r>
              <a:rPr lang="en-US" sz="17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la </a:t>
            </a:r>
            <a:r>
              <a:rPr lang="en-US" sz="17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comunión</a:t>
            </a:r>
            <a:r>
              <a:rPr lang="en-US" sz="17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7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sz="17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santos.” ¿</a:t>
            </a:r>
            <a:r>
              <a:rPr lang="en-US" sz="17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Quiénes</a:t>
            </a:r>
            <a:r>
              <a:rPr lang="en-US" sz="17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son “la </a:t>
            </a:r>
            <a:r>
              <a:rPr lang="en-US" sz="17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santa</a:t>
            </a:r>
            <a:r>
              <a:rPr lang="en-US" sz="17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iglesia</a:t>
            </a:r>
            <a:r>
              <a:rPr lang="en-US" sz="17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cristiana</a:t>
            </a:r>
            <a:r>
              <a:rPr lang="en-US" sz="17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” y “la </a:t>
            </a:r>
            <a:r>
              <a:rPr lang="en-US" sz="17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comunión</a:t>
            </a:r>
            <a:r>
              <a:rPr lang="en-US" sz="17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7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sz="17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santos?”</a:t>
            </a:r>
            <a:endParaRPr sz="1700" b="1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7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Son </a:t>
            </a:r>
            <a:r>
              <a:rPr lang="en-US" sz="1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creyentes</a:t>
            </a: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Jesús de </a:t>
            </a:r>
            <a:r>
              <a:rPr lang="en-US" sz="1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tiempos</a:t>
            </a: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la </a:t>
            </a:r>
            <a:r>
              <a:rPr lang="en-US" sz="1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iglesia</a:t>
            </a: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Dios, </a:t>
            </a:r>
            <a:r>
              <a:rPr lang="en-US" sz="1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cuerpo</a:t>
            </a: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Cristo. </a:t>
            </a:r>
            <a:endParaRPr sz="17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Santa/santos</a:t>
            </a:r>
            <a:endParaRPr sz="17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28650" marR="0" lvl="1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sz="1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iglesia</a:t>
            </a: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sz="1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santa</a:t>
            </a: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n-US" sz="1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miembros</a:t>
            </a: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han</a:t>
            </a: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sido</a:t>
            </a: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lavados</a:t>
            </a: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sus </a:t>
            </a:r>
            <a:r>
              <a:rPr lang="en-US" sz="1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pecados</a:t>
            </a: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1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sangre</a:t>
            </a: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Jesús. Son perfectos antes </a:t>
            </a:r>
            <a:r>
              <a:rPr lang="en-US" sz="1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ojos de Dios. </a:t>
            </a:r>
            <a:endParaRPr sz="17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28650" marR="0" lvl="1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Las </a:t>
            </a:r>
            <a:r>
              <a:rPr lang="en-US" sz="1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epístolas</a:t>
            </a: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del Nuevo </a:t>
            </a:r>
            <a:r>
              <a:rPr lang="en-US" sz="1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Testamento</a:t>
            </a: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usan</a:t>
            </a: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término</a:t>
            </a: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frecuentemente</a:t>
            </a: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(1 Pedro 2:9; </a:t>
            </a:r>
            <a:r>
              <a:rPr lang="en-US" sz="1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Efesios</a:t>
            </a: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1:4; 1 </a:t>
            </a:r>
            <a:r>
              <a:rPr lang="en-US" sz="1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Corintios</a:t>
            </a: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1:2; Romanos 1:7)</a:t>
            </a:r>
            <a:endParaRPr sz="1700" dirty="0"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Cristiana</a:t>
            </a:r>
            <a:endParaRPr sz="17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28650" marR="0" lvl="1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sz="1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iglesia</a:t>
            </a: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sz="1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cristiana</a:t>
            </a: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n-US" sz="1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miembros</a:t>
            </a: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confían</a:t>
            </a: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únicamente</a:t>
            </a: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Cristo para </a:t>
            </a:r>
            <a:r>
              <a:rPr lang="en-US" sz="1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salvación</a:t>
            </a: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7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Comunión</a:t>
            </a: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7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28650" marR="0" lvl="1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Hay </a:t>
            </a:r>
            <a:r>
              <a:rPr lang="en-US" sz="1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comunión</a:t>
            </a: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entre </a:t>
            </a:r>
            <a:r>
              <a:rPr lang="en-US" sz="1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santos </a:t>
            </a:r>
            <a:r>
              <a:rPr lang="en-US" sz="1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están</a:t>
            </a: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unidos</a:t>
            </a: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un solo </a:t>
            </a:r>
            <a:r>
              <a:rPr lang="en-US" sz="1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cuerpo</a:t>
            </a: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1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misma</a:t>
            </a: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Cristo. </a:t>
            </a:r>
            <a:endParaRPr sz="1700" dirty="0"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sz="1704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eb293faa54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 ¿Por 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veces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se les llama la “Iglesia invisible”? </a:t>
            </a: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US" sz="1800" i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i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Permite</a:t>
            </a:r>
            <a:r>
              <a:rPr lang="en-US" sz="1800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1800" i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sz="1800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i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r>
              <a:rPr lang="en-US" sz="1800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i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contesten</a:t>
            </a:r>
            <a:r>
              <a:rPr lang="en-US" sz="1800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2000"/>
              </a:spcBef>
              <a:spcAft>
                <a:spcPts val="100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g2eb293faa54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4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9145768" y="-1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 l="17157" t="8248" r="29534" b="8248"/>
          <a:stretch/>
        </p:blipFill>
        <p:spPr>
          <a:xfrm>
            <a:off x="6580094" y="810985"/>
            <a:ext cx="5007429" cy="5236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 descr="A logo with a cross and a bir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8426" y="548168"/>
            <a:ext cx="2230986" cy="1555706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1706430" y="2862567"/>
            <a:ext cx="5260500" cy="20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ACADEMIA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CRISTO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1264510" y="2818701"/>
            <a:ext cx="114817" cy="2143283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1379327" y="2818702"/>
            <a:ext cx="424306" cy="21432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8"/>
          <p:cNvSpPr txBox="1"/>
          <p:nvPr/>
        </p:nvSpPr>
        <p:spPr>
          <a:xfrm>
            <a:off x="2275894" y="752512"/>
            <a:ext cx="75924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 i="0" u="none" strike="noStrike" cap="none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La iglesia invisible</a:t>
            </a:r>
            <a:endParaRPr sz="4000" b="1" i="0" u="none" strike="noStrike" cap="none">
              <a:solidFill>
                <a:srgbClr val="00B05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1" name="Google Shape;171;p8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8"/>
          <p:cNvSpPr txBox="1"/>
          <p:nvPr/>
        </p:nvSpPr>
        <p:spPr>
          <a:xfrm>
            <a:off x="2031251" y="2355203"/>
            <a:ext cx="96933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Nosotros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no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podemos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/>
              <a:t>escudriñar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corazones</a:t>
            </a:r>
            <a:r>
              <a:rPr lang="en-US" sz="3600" dirty="0"/>
              <a:t> </a:t>
            </a:r>
            <a:r>
              <a:rPr lang="en-US" sz="3600" dirty="0" err="1"/>
              <a:t>ni</a:t>
            </a:r>
            <a:r>
              <a:rPr lang="en-US" sz="3600" dirty="0"/>
              <a:t> </a:t>
            </a:r>
            <a:r>
              <a:rPr lang="en-US" sz="3600" dirty="0" err="1"/>
              <a:t>ver</a:t>
            </a:r>
            <a:r>
              <a:rPr lang="en-US" sz="3600" dirty="0"/>
              <a:t> </a:t>
            </a:r>
            <a:r>
              <a:rPr lang="en-US" sz="3600" dirty="0" err="1"/>
              <a:t>todos</a:t>
            </a:r>
            <a:r>
              <a:rPr lang="en-US" sz="3600" dirty="0"/>
              <a:t> </a:t>
            </a:r>
            <a:r>
              <a:rPr lang="en-US" sz="3600" dirty="0" err="1"/>
              <a:t>los</a:t>
            </a:r>
            <a:r>
              <a:rPr lang="en-US" sz="3600" dirty="0"/>
              <a:t> </a:t>
            </a:r>
            <a:r>
              <a:rPr lang="en-US" sz="3600" dirty="0" err="1"/>
              <a:t>creyentes</a:t>
            </a:r>
            <a:r>
              <a:rPr lang="en-US" sz="3600" dirty="0"/>
              <a:t>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Solo Dios </a:t>
            </a:r>
            <a:r>
              <a:rPr lang="en-US" sz="3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conoce</a:t>
            </a:r>
            <a:r>
              <a:rPr lang="en-US" sz="3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3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US" sz="3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que son </a:t>
            </a:r>
            <a:r>
              <a:rPr lang="en-US" sz="3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suyos</a:t>
            </a:r>
            <a:r>
              <a:rPr lang="en-US" sz="3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"/>
          <p:cNvSpPr txBox="1"/>
          <p:nvPr/>
        </p:nvSpPr>
        <p:spPr>
          <a:xfrm>
            <a:off x="2237027" y="403125"/>
            <a:ext cx="8958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Objetivos de la Lección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78" name="Google Shape;178;p9"/>
          <p:cNvCxnSpPr/>
          <p:nvPr/>
        </p:nvCxnSpPr>
        <p:spPr>
          <a:xfrm>
            <a:off x="2373086" y="1597768"/>
            <a:ext cx="7195457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79" name="Google Shape;179;p9"/>
          <p:cNvGrpSpPr/>
          <p:nvPr/>
        </p:nvGrpSpPr>
        <p:grpSpPr>
          <a:xfrm>
            <a:off x="551075" y="2011050"/>
            <a:ext cx="11197475" cy="3947713"/>
            <a:chOff x="0" y="0"/>
            <a:chExt cx="10450280" cy="3947713"/>
          </a:xfrm>
        </p:grpSpPr>
        <p:sp>
          <p:nvSpPr>
            <p:cNvPr id="180" name="Google Shape;180;p9"/>
            <p:cNvSpPr/>
            <p:nvPr/>
          </p:nvSpPr>
          <p:spPr>
            <a:xfrm>
              <a:off x="0" y="481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81" name="Google Shape;181;p9"/>
            <p:cNvSpPr/>
            <p:nvPr/>
          </p:nvSpPr>
          <p:spPr>
            <a:xfrm>
              <a:off x="341153" y="254232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82" name="Google Shape;182;p9"/>
            <p:cNvSpPr/>
            <p:nvPr/>
          </p:nvSpPr>
          <p:spPr>
            <a:xfrm>
              <a:off x="1302586" y="0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83" name="Google Shape;183;p9"/>
            <p:cNvSpPr txBox="1"/>
            <p:nvPr/>
          </p:nvSpPr>
          <p:spPr>
            <a:xfrm>
              <a:off x="1302586" y="0"/>
              <a:ext cx="9147694" cy="112778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500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Describir la santa Iglesia Cristiana y la </a:t>
              </a:r>
              <a:r>
                <a:rPr lang="en-US" sz="25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comunión</a:t>
              </a:r>
              <a:r>
                <a:rPr lang="en-US" sz="2500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 de los santos. </a:t>
              </a:r>
              <a:endParaRPr sz="2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84" name="Google Shape;184;p9"/>
            <p:cNvSpPr/>
            <p:nvPr/>
          </p:nvSpPr>
          <p:spPr>
            <a:xfrm>
              <a:off x="0" y="1410207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85" name="Google Shape;185;p9"/>
            <p:cNvSpPr/>
            <p:nvPr/>
          </p:nvSpPr>
          <p:spPr>
            <a:xfrm>
              <a:off x="341153" y="1663958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86" name="Google Shape;186;p9"/>
            <p:cNvSpPr/>
            <p:nvPr/>
          </p:nvSpPr>
          <p:spPr>
            <a:xfrm>
              <a:off x="1302586" y="1410207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87" name="Google Shape;187;p9"/>
            <p:cNvSpPr txBox="1"/>
            <p:nvPr/>
          </p:nvSpPr>
          <p:spPr>
            <a:xfrm>
              <a:off x="1302586" y="1410207"/>
              <a:ext cx="9147694" cy="112778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n-US" sz="2500" b="0" i="0" u="none" strike="noStrike" cap="none" dirty="0" err="1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Explicar</a:t>
              </a:r>
              <a:r>
                <a:rPr lang="en-US" sz="2500" b="0" i="0" u="none" strike="noStrike" cap="none" dirty="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500" b="0" i="0" u="none" strike="noStrike" cap="none" dirty="0" err="1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el</a:t>
              </a:r>
              <a:r>
                <a:rPr lang="en-US" sz="2500" b="0" i="0" u="none" strike="noStrike" cap="none" dirty="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500" b="0" i="0" u="none" strike="noStrike" cap="none" dirty="0" err="1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origen</a:t>
              </a:r>
              <a:r>
                <a:rPr lang="en-US" sz="2500" b="0" i="0" u="none" strike="noStrike" cap="none" dirty="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 de la </a:t>
              </a:r>
              <a:r>
                <a:rPr lang="en-US" sz="2500" dirty="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I</a:t>
              </a:r>
              <a:r>
                <a:rPr lang="en-US" sz="2500" b="0" i="0" u="none" strike="noStrike" cap="none" dirty="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glesia Cristiana </a:t>
              </a:r>
              <a:r>
                <a:rPr lang="en-US" sz="2500" b="0" i="0" u="none" strike="noStrike" cap="none" dirty="0" err="1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en</a:t>
              </a:r>
              <a:r>
                <a:rPr lang="en-US" sz="2500" b="0" i="0" u="none" strike="noStrike" cap="none" dirty="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 la </a:t>
              </a:r>
              <a:r>
                <a:rPr lang="en-US" sz="2500" b="0" i="0" u="none" strike="noStrike" cap="none" dirty="0" err="1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elección</a:t>
              </a:r>
              <a:r>
                <a:rPr lang="en-US" sz="2500" b="0" i="0" u="none" strike="noStrike" cap="none" dirty="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500" b="0" i="0" u="none" strike="noStrike" cap="none" dirty="0" err="1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eterna</a:t>
              </a:r>
              <a:r>
                <a:rPr lang="en-US" sz="2500" b="0" i="0" u="none" strike="noStrike" cap="none" dirty="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 de Dios</a:t>
              </a:r>
              <a:r>
                <a:rPr lang="en-US" sz="2500" b="0" i="0" u="none" strike="noStrike" cap="none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. </a:t>
              </a:r>
              <a:endParaRPr sz="2500" b="0" i="0" u="none" strike="noStrike" cap="none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88" name="Google Shape;188;p9"/>
            <p:cNvSpPr/>
            <p:nvPr/>
          </p:nvSpPr>
          <p:spPr>
            <a:xfrm>
              <a:off x="0" y="2819933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89" name="Google Shape;189;p9"/>
            <p:cNvSpPr/>
            <p:nvPr/>
          </p:nvSpPr>
          <p:spPr>
            <a:xfrm>
              <a:off x="341153" y="3073684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90" name="Google Shape;190;p9"/>
            <p:cNvSpPr/>
            <p:nvPr/>
          </p:nvSpPr>
          <p:spPr>
            <a:xfrm>
              <a:off x="1302586" y="2819933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91" name="Google Shape;191;p9"/>
            <p:cNvSpPr txBox="1"/>
            <p:nvPr/>
          </p:nvSpPr>
          <p:spPr>
            <a:xfrm>
              <a:off x="1302586" y="2819933"/>
              <a:ext cx="9147600" cy="112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500" b="0" i="0" u="none" strike="noStrike" cap="non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Reconocer la importancia de congregarse en una Iglesia visible que enseñ</a:t>
              </a:r>
              <a:r>
                <a:rPr lang="en-US" sz="25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e</a:t>
              </a:r>
              <a:r>
                <a:rPr lang="en-US" sz="2500" b="0" i="0" u="none" strike="noStrike" cap="non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la sana doctrina. </a:t>
              </a:r>
              <a:endParaRPr sz="2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pic>
        <p:nvPicPr>
          <p:cNvPr id="192" name="Google Shape;192;p9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ee1eb4b694_0_290"/>
          <p:cNvSpPr txBox="1"/>
          <p:nvPr/>
        </p:nvSpPr>
        <p:spPr>
          <a:xfrm>
            <a:off x="3287398" y="2329236"/>
            <a:ext cx="7233900" cy="30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¿Dónde tuvo su origen la santa </a:t>
            </a:r>
            <a:r>
              <a:rPr lang="en-US" sz="4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</a:t>
            </a:r>
            <a:r>
              <a:rPr lang="en-US" sz="40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glesia </a:t>
            </a:r>
            <a:r>
              <a:rPr lang="en-US" sz="4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</a:t>
            </a:r>
            <a:r>
              <a:rPr lang="en-US" sz="40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ristiana, el cuerpo invisible de Cristo?</a:t>
            </a:r>
            <a:endParaRPr sz="40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400" b="0" i="1" u="none" strike="noStrike" cap="none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Efesios 1:3-8</a:t>
            </a:r>
            <a:endParaRPr sz="4400" b="0" i="1" u="none" strike="noStrike" cap="none">
              <a:solidFill>
                <a:srgbClr val="00B05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8" name="Google Shape;198;g2ee1eb4b694_0_290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g2ee1eb4b694_0_2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900" y="1525672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00" name="Google Shape;200;g2ee1eb4b694_0_290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ee7691535d_0_7"/>
          <p:cNvSpPr txBox="1"/>
          <p:nvPr/>
        </p:nvSpPr>
        <p:spPr>
          <a:xfrm>
            <a:off x="2406587" y="289924"/>
            <a:ext cx="9492935" cy="6124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Efesios 1:3-8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4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 Bendito sea el Dios y Padre de nuestro Señor Jesucristo, que en Cristo nos ha bendecido con toda bendición espiritual en los lugares celestiales. 4 En él, Dios nos escogió antes de la fundación del mundo, para que en su presencia seamos santos e intachables. Por amor 5 nos predestinó para que por medio de Jesucristo fuéramos adoptados como hijos suyos, según el beneplácito de su voluntad, </a:t>
            </a:r>
            <a:endParaRPr sz="20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6" name="Google Shape;206;g2ee7691535d_0_7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7" name="Google Shape;207;g2ee7691535d_0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034" y="0"/>
            <a:ext cx="1884710" cy="202474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"/>
          <p:cNvSpPr txBox="1"/>
          <p:nvPr/>
        </p:nvSpPr>
        <p:spPr>
          <a:xfrm>
            <a:off x="2219252" y="766753"/>
            <a:ext cx="8696842" cy="5324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Efesios 1:3-8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4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 para alabanza de la gloria de su gracia, con la cual nos hizo aceptos en el Amado. 7 En él tenemos la redención por medio de su sangre, el perdón de los pecados según las riquezas de su gracia, 8 la cual desbordó sobre nosotros en toda sabiduría y entendimiento, </a:t>
            </a:r>
            <a:endParaRPr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3" name="Google Shape;213;p10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4" name="Google Shape;21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034" y="0"/>
            <a:ext cx="1884710" cy="202474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ee7691535d_0_16"/>
          <p:cNvSpPr txBox="1"/>
          <p:nvPr/>
        </p:nvSpPr>
        <p:spPr>
          <a:xfrm>
            <a:off x="3031355" y="2786468"/>
            <a:ext cx="72339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¿Quién nos eligió y cuándo? </a:t>
            </a:r>
            <a:endParaRPr sz="40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0" name="Google Shape;220;g2ee7691535d_0_16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1" name="Google Shape;221;g2ee7691535d_0_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4242" y="146035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22" name="Google Shape;222;g2ee7691535d_0_16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1"/>
          <p:cNvSpPr txBox="1"/>
          <p:nvPr/>
        </p:nvSpPr>
        <p:spPr>
          <a:xfrm>
            <a:off x="2406587" y="289924"/>
            <a:ext cx="9492935" cy="6124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Efesios 1:3-8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4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 Bendito sea el Dios y Padre de nuestro Señor Jesucristo, que en Cristo nos ha bendecido con toda bendición espiritual en los lugares celestiales. </a:t>
            </a:r>
            <a:r>
              <a:rPr lang="en-US" sz="3600" b="1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 En él, Dios nos escogió antes de la fundación del mundo, para que en su presencia seamos santos e intachables. </a:t>
            </a:r>
            <a:r>
              <a:rPr lang="en-US" sz="36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Por amor 5 nos predestinó para que por medio de Jesucristo fuéramos adoptados como hijos suyos, según el beneplácito de su voluntad, </a:t>
            </a:r>
            <a:endParaRPr sz="20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8" name="Google Shape;228;p11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9" name="Google Shape;22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034" y="0"/>
            <a:ext cx="1884710" cy="202474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2"/>
          <p:cNvSpPr txBox="1"/>
          <p:nvPr/>
        </p:nvSpPr>
        <p:spPr>
          <a:xfrm>
            <a:off x="3206496" y="2767300"/>
            <a:ext cx="7831617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¿Cuál fue la motivación de Dios para escogernos?</a:t>
            </a:r>
            <a:endParaRPr sz="40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5" name="Google Shape;235;p12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Google Shape;23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900" y="1819782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37" name="Google Shape;237;p12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3"/>
          <p:cNvSpPr txBox="1"/>
          <p:nvPr/>
        </p:nvSpPr>
        <p:spPr>
          <a:xfrm>
            <a:off x="2406587" y="289924"/>
            <a:ext cx="9492935" cy="6124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 b="1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Efesios</a:t>
            </a:r>
            <a:r>
              <a:rPr lang="en-US" sz="34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1:3-8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4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3 </a:t>
            </a:r>
            <a:r>
              <a:rPr lang="en-US" sz="3600" b="0" i="1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Bendito</a:t>
            </a:r>
            <a:r>
              <a:rPr lang="en-US" sz="36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sea </a:t>
            </a:r>
            <a:r>
              <a:rPr lang="en-US" sz="3600" b="0" i="1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sz="36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Dios y Padre de </a:t>
            </a:r>
            <a:r>
              <a:rPr lang="en-US" sz="3600" b="0" i="1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nuestro</a:t>
            </a:r>
            <a:r>
              <a:rPr lang="en-US" sz="36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0" i="1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sz="36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0" i="1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Jesucristo</a:t>
            </a:r>
            <a:r>
              <a:rPr lang="en-US" sz="36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que </a:t>
            </a:r>
            <a:r>
              <a:rPr lang="en-US" sz="3600" b="0" i="1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36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Cristo </a:t>
            </a:r>
            <a:r>
              <a:rPr lang="en-US" sz="3600" b="0" i="1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sz="36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ha </a:t>
            </a:r>
            <a:r>
              <a:rPr lang="en-US" sz="3600" b="0" i="1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bendecido</a:t>
            </a:r>
            <a:r>
              <a:rPr lang="en-US" sz="36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sz="3600" b="0" i="1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toda</a:t>
            </a:r>
            <a:r>
              <a:rPr lang="en-US" sz="36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0" i="1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bendición</a:t>
            </a:r>
            <a:r>
              <a:rPr lang="en-US" sz="36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0" i="1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espiritual</a:t>
            </a:r>
            <a:r>
              <a:rPr lang="en-US" sz="36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0" i="1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36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0" i="1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sz="36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0" i="1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lugares</a:t>
            </a:r>
            <a:r>
              <a:rPr lang="en-US" sz="36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0" i="1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celestiales</a:t>
            </a:r>
            <a:r>
              <a:rPr lang="en-US" sz="36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 4 En </a:t>
            </a:r>
            <a:r>
              <a:rPr lang="en-US" sz="3600" b="0" i="1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sz="36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Dios </a:t>
            </a:r>
            <a:r>
              <a:rPr lang="en-US" sz="3600" b="0" i="1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sz="36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0" i="1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escogió</a:t>
            </a:r>
            <a:r>
              <a:rPr lang="en-US" sz="36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antes de la </a:t>
            </a:r>
            <a:r>
              <a:rPr lang="en-US" sz="3600" b="0" i="1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fundación</a:t>
            </a:r>
            <a:r>
              <a:rPr lang="en-US" sz="36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sz="3600" b="0" i="1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mundo</a:t>
            </a:r>
            <a:r>
              <a:rPr lang="en-US" sz="36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para que </a:t>
            </a:r>
            <a:r>
              <a:rPr lang="en-US" sz="3600" b="0" i="1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36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0" i="1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sz="36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0" i="1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presencia</a:t>
            </a:r>
            <a:r>
              <a:rPr lang="en-US" sz="36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0" i="1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seamos</a:t>
            </a:r>
            <a:r>
              <a:rPr lang="en-US" sz="36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santos e </a:t>
            </a:r>
            <a:r>
              <a:rPr lang="en-US" sz="3600" b="0" i="1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intachables</a:t>
            </a:r>
            <a:r>
              <a:rPr lang="en-US" sz="36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3600" b="1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Por amor 5 </a:t>
            </a:r>
            <a:r>
              <a:rPr lang="en-US" sz="3600" b="1" i="1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sz="3600" b="1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1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predestinó</a:t>
            </a:r>
            <a:r>
              <a:rPr lang="en-US" sz="3600" b="1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que </a:t>
            </a:r>
            <a:r>
              <a:rPr lang="en-US" sz="3600" i="1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sz="360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medio de </a:t>
            </a:r>
            <a:r>
              <a:rPr lang="en-US" sz="3600" i="1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Jesucristo</a:t>
            </a:r>
            <a:r>
              <a:rPr lang="en-US" sz="360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i="1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fuéramos</a:t>
            </a:r>
            <a:r>
              <a:rPr lang="en-US" sz="360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i="1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adoptados</a:t>
            </a:r>
            <a:r>
              <a:rPr lang="en-US" sz="360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i="1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sz="360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i="1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hijos</a:t>
            </a:r>
            <a:r>
              <a:rPr lang="en-US" sz="360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i="1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suyos</a:t>
            </a:r>
            <a:r>
              <a:rPr lang="en-US" sz="360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600" i="1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según</a:t>
            </a:r>
            <a:r>
              <a:rPr lang="en-US" sz="360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i="1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sz="360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i="1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beneplácito</a:t>
            </a:r>
            <a:r>
              <a:rPr lang="en-US" sz="360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3600" i="1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sz="360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i="1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voluntad</a:t>
            </a:r>
            <a:r>
              <a:rPr lang="en-US" sz="360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 </a:t>
            </a:r>
            <a:endParaRPr sz="2000" i="1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3" name="Google Shape;243;p13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4" name="Google Shape;24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034" y="0"/>
            <a:ext cx="1884710" cy="202474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4"/>
          <p:cNvSpPr txBox="1"/>
          <p:nvPr/>
        </p:nvSpPr>
        <p:spPr>
          <a:xfrm>
            <a:off x="3266589" y="2767300"/>
            <a:ext cx="723390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</a:t>
            </a:r>
            <a:r>
              <a:rPr lang="en-US" sz="4000" b="1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Cuáles</a:t>
            </a:r>
            <a:r>
              <a:rPr lang="en-US" sz="40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son las </a:t>
            </a:r>
            <a:r>
              <a:rPr lang="en-US" sz="4000" b="1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bendiciones</a:t>
            </a:r>
            <a:r>
              <a:rPr lang="en-US" sz="40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que </a:t>
            </a:r>
            <a:r>
              <a:rPr lang="en-US" sz="4000" b="1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recibimos</a:t>
            </a:r>
            <a:r>
              <a:rPr lang="en-US" sz="40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b="1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40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Cristo? </a:t>
            </a:r>
            <a:endParaRPr sz="4000" b="1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0" name="Google Shape;250;p14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8804" y="1819656"/>
            <a:ext cx="3125597" cy="32186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52" name="Google Shape;252;p14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g2ae502832d3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5"/>
          <p:cNvSpPr txBox="1"/>
          <p:nvPr/>
        </p:nvSpPr>
        <p:spPr>
          <a:xfrm>
            <a:off x="2406587" y="289924"/>
            <a:ext cx="9492935" cy="6124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Efesios 1:3-8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4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 Bendito sea el Dios y Padre de nuestro Señor Jesucristo, que en Cristo nos ha bendecido con toda bendición espiritual en los lugares celestiales. 4 En él, Dios nos escogió antes de la fundación del mundo, para que en su presencia seamos santos e intachables. Por amor 5 nos predestinó para que por medio de Jesucristo </a:t>
            </a:r>
            <a:r>
              <a:rPr lang="en-US" sz="3600" b="1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fuéramos adoptados como hijos suyos</a:t>
            </a:r>
            <a:r>
              <a:rPr lang="en-US" sz="36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según el beneplácito de su voluntad, </a:t>
            </a:r>
            <a:endParaRPr sz="20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8" name="Google Shape;258;p15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9" name="Google Shape;25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034" y="0"/>
            <a:ext cx="1884710" cy="202474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6"/>
          <p:cNvSpPr txBox="1"/>
          <p:nvPr/>
        </p:nvSpPr>
        <p:spPr>
          <a:xfrm>
            <a:off x="2219252" y="766753"/>
            <a:ext cx="8696842" cy="5324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Efesios 1:3-8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4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 para alabanza de la gloria de su gracia, con la cual </a:t>
            </a:r>
            <a:r>
              <a:rPr lang="en-US" sz="3600" b="1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nos hizo aceptos en el Amado</a:t>
            </a:r>
            <a:r>
              <a:rPr lang="en-US" sz="36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 7 En él tenemos </a:t>
            </a:r>
            <a:r>
              <a:rPr lang="en-US" sz="3600" b="1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redención por medio de su sangre, el perdón de los pecados según las riquezas de su gracia</a:t>
            </a:r>
            <a:r>
              <a:rPr lang="en-US" sz="36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 8 la cual desbordó sobre nosotros en toda sabiduría y entendimiento, </a:t>
            </a:r>
            <a:endParaRPr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5" name="Google Shape;265;p16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6" name="Google Shape;26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034" y="0"/>
            <a:ext cx="1884710" cy="202474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9"/>
          <p:cNvSpPr txBox="1"/>
          <p:nvPr/>
        </p:nvSpPr>
        <p:spPr>
          <a:xfrm>
            <a:off x="2128812" y="289924"/>
            <a:ext cx="9007274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 i="0" u="none" strike="noStrike" cap="none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¿Enseña esta sección que Dios eligió a algunas personas para ir al infierno?</a:t>
            </a:r>
            <a:endParaRPr sz="4000" b="1" i="0" u="none" strike="noStrike" cap="none">
              <a:solidFill>
                <a:srgbClr val="00B05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7" name="Google Shape;287;p19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9"/>
          <p:cNvSpPr txBox="1"/>
          <p:nvPr/>
        </p:nvSpPr>
        <p:spPr>
          <a:xfrm>
            <a:off x="2128812" y="2105316"/>
            <a:ext cx="9693426" cy="4462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No.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Contradice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clara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enseñanza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bíblica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que Dios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desea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salvación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todos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(Ezequiel 33:11; 1 Timoteo 2:4)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Pedro 3:9 El </a:t>
            </a:r>
            <a:r>
              <a:rPr lang="en-US" sz="3600" b="1" i="1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Señor</a:t>
            </a:r>
            <a:r>
              <a:rPr lang="en-US" sz="36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no se </a:t>
            </a:r>
            <a:r>
              <a:rPr lang="en-US" sz="3600" b="1" i="1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tarde</a:t>
            </a:r>
            <a:r>
              <a:rPr lang="en-US" sz="36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US" sz="3600" b="1" i="1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cumplir</a:t>
            </a:r>
            <a:r>
              <a:rPr lang="en-US" sz="36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1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</a:t>
            </a:r>
            <a:r>
              <a:rPr lang="en-US" sz="36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1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promesa</a:t>
            </a:r>
            <a:r>
              <a:rPr lang="en-US" sz="36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… </a:t>
            </a:r>
            <a:r>
              <a:rPr lang="en-US" sz="3600" b="1" i="1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sino</a:t>
            </a:r>
            <a:r>
              <a:rPr lang="en-US" sz="36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US" sz="3600" b="1" i="1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nos</a:t>
            </a:r>
            <a:r>
              <a:rPr lang="en-US" sz="36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1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tiene</a:t>
            </a:r>
            <a:r>
              <a:rPr lang="en-US" sz="36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1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paciencia</a:t>
            </a:r>
            <a:r>
              <a:rPr lang="en-US" sz="36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y no </a:t>
            </a:r>
            <a:r>
              <a:rPr lang="en-US" sz="3600" b="1" i="1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quiere</a:t>
            </a:r>
            <a:r>
              <a:rPr lang="en-US" sz="36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US" sz="3600" b="1" i="1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ninguno</a:t>
            </a:r>
            <a:r>
              <a:rPr lang="en-US" sz="36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 </a:t>
            </a:r>
            <a:r>
              <a:rPr lang="en-US" sz="3600" b="1" i="1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pierda</a:t>
            </a:r>
            <a:r>
              <a:rPr lang="en-US" sz="36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600" b="1" i="1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sino</a:t>
            </a:r>
            <a:r>
              <a:rPr lang="en-US" sz="36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US" sz="3600" b="1" i="1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todos</a:t>
            </a:r>
            <a:r>
              <a:rPr lang="en-US" sz="36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 </a:t>
            </a:r>
            <a:r>
              <a:rPr lang="en-US" sz="3600" b="1" i="1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vuelan</a:t>
            </a:r>
            <a:r>
              <a:rPr lang="en-US" sz="36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3600" b="1" i="1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él</a:t>
            </a:r>
            <a:r>
              <a:rPr lang="en-US" sz="36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0"/>
          <p:cNvSpPr txBox="1"/>
          <p:nvPr/>
        </p:nvSpPr>
        <p:spPr>
          <a:xfrm>
            <a:off x="2128812" y="289924"/>
            <a:ext cx="9007274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 i="0" u="none" strike="noStrike" cap="none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¿Enseña esta sección que Dios eligió a algunas personas para ir al infierno?</a:t>
            </a:r>
            <a:endParaRPr sz="4000" b="1" i="0" u="none" strike="noStrike" cap="none">
              <a:solidFill>
                <a:srgbClr val="00B05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4" name="Google Shape;294;p20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20"/>
          <p:cNvSpPr txBox="1"/>
          <p:nvPr/>
        </p:nvSpPr>
        <p:spPr>
          <a:xfrm>
            <a:off x="2128812" y="2399230"/>
            <a:ext cx="9693300" cy="3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No. </a:t>
            </a:r>
            <a:r>
              <a:rPr lang="en-US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Contradice la clara enseñanza bíblica de que la Biblia atribuye la condenación únicamente al pecador que rechaza el regalo de la salvación en Cristo.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Juan 3:16-18; 2 Pedro 2:1; Mateo 23:37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1"/>
          <p:cNvSpPr txBox="1"/>
          <p:nvPr/>
        </p:nvSpPr>
        <p:spPr>
          <a:xfrm>
            <a:off x="2128812" y="920641"/>
            <a:ext cx="9007200" cy="50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 i="0" u="none" strike="noStrike" cap="none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La elección es una enseñanza bíblica del evangelio que nos llena de seguridad y consuelo.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000" b="1" i="0" u="none" strike="noStrike" cap="none">
              <a:solidFill>
                <a:srgbClr val="00B05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000" b="1" i="0" u="none" strike="noStrike" cap="none">
              <a:solidFill>
                <a:srgbClr val="00B05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 i="0" u="none" strike="noStrike" cap="none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El mismo Dios que nos </a:t>
            </a:r>
            <a:r>
              <a:rPr lang="en-US" sz="4000" b="1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eligió</a:t>
            </a:r>
            <a:r>
              <a:rPr lang="en-US" sz="4000" b="1" i="0" u="none" strike="noStrike" cap="none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, redimió y convirtió, también nos preservará en la fe. </a:t>
            </a:r>
            <a:endParaRPr sz="4000" b="1" i="0" u="none" strike="noStrike" cap="none">
              <a:solidFill>
                <a:srgbClr val="00B05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1" name="Google Shape;301;p21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2"/>
          <p:cNvSpPr txBox="1"/>
          <p:nvPr/>
        </p:nvSpPr>
        <p:spPr>
          <a:xfrm>
            <a:off x="2237027" y="403125"/>
            <a:ext cx="8958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Objetivos de la Lección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07" name="Google Shape;307;p22"/>
          <p:cNvCxnSpPr/>
          <p:nvPr/>
        </p:nvCxnSpPr>
        <p:spPr>
          <a:xfrm>
            <a:off x="2373086" y="1597768"/>
            <a:ext cx="7195457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308" name="Google Shape;308;p22"/>
          <p:cNvGrpSpPr/>
          <p:nvPr/>
        </p:nvGrpSpPr>
        <p:grpSpPr>
          <a:xfrm>
            <a:off x="551075" y="2011050"/>
            <a:ext cx="11197475" cy="3947713"/>
            <a:chOff x="0" y="0"/>
            <a:chExt cx="10450280" cy="3947713"/>
          </a:xfrm>
        </p:grpSpPr>
        <p:sp>
          <p:nvSpPr>
            <p:cNvPr id="309" name="Google Shape;309;p22"/>
            <p:cNvSpPr/>
            <p:nvPr/>
          </p:nvSpPr>
          <p:spPr>
            <a:xfrm>
              <a:off x="0" y="481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10" name="Google Shape;310;p22"/>
            <p:cNvSpPr/>
            <p:nvPr/>
          </p:nvSpPr>
          <p:spPr>
            <a:xfrm>
              <a:off x="341153" y="254232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11" name="Google Shape;311;p22"/>
            <p:cNvSpPr/>
            <p:nvPr/>
          </p:nvSpPr>
          <p:spPr>
            <a:xfrm>
              <a:off x="1302586" y="0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12" name="Google Shape;312;p22"/>
            <p:cNvSpPr txBox="1"/>
            <p:nvPr/>
          </p:nvSpPr>
          <p:spPr>
            <a:xfrm>
              <a:off x="1302586" y="0"/>
              <a:ext cx="9147694" cy="112778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500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Describir la santa Iglesia Cristiana y la </a:t>
              </a:r>
              <a:r>
                <a:rPr lang="en-US" sz="25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comunión</a:t>
              </a:r>
              <a:r>
                <a:rPr lang="en-US" sz="2500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 de los santos. </a:t>
              </a:r>
              <a:endParaRPr sz="2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13" name="Google Shape;313;p22"/>
            <p:cNvSpPr/>
            <p:nvPr/>
          </p:nvSpPr>
          <p:spPr>
            <a:xfrm>
              <a:off x="0" y="1410207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14" name="Google Shape;314;p22"/>
            <p:cNvSpPr/>
            <p:nvPr/>
          </p:nvSpPr>
          <p:spPr>
            <a:xfrm>
              <a:off x="341153" y="1663958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15" name="Google Shape;315;p22"/>
            <p:cNvSpPr/>
            <p:nvPr/>
          </p:nvSpPr>
          <p:spPr>
            <a:xfrm>
              <a:off x="1302586" y="1410207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16" name="Google Shape;316;p22"/>
            <p:cNvSpPr txBox="1"/>
            <p:nvPr/>
          </p:nvSpPr>
          <p:spPr>
            <a:xfrm>
              <a:off x="1302586" y="1410207"/>
              <a:ext cx="9147694" cy="112778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n-US" sz="2500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Explicar el origen de la Iglesia Cristiana en la elección eterna de Dios</a:t>
              </a:r>
              <a:r>
                <a:rPr lang="en-US" sz="2500" b="0" i="0" u="none" strike="noStrike" cap="non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. </a:t>
              </a:r>
              <a:endParaRPr sz="2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17" name="Google Shape;317;p22"/>
            <p:cNvSpPr/>
            <p:nvPr/>
          </p:nvSpPr>
          <p:spPr>
            <a:xfrm>
              <a:off x="0" y="2819933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18" name="Google Shape;318;p22"/>
            <p:cNvSpPr/>
            <p:nvPr/>
          </p:nvSpPr>
          <p:spPr>
            <a:xfrm>
              <a:off x="341153" y="3073684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19" name="Google Shape;319;p22"/>
            <p:cNvSpPr/>
            <p:nvPr/>
          </p:nvSpPr>
          <p:spPr>
            <a:xfrm>
              <a:off x="1302586" y="2819933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20" name="Google Shape;320;p22"/>
            <p:cNvSpPr txBox="1"/>
            <p:nvPr/>
          </p:nvSpPr>
          <p:spPr>
            <a:xfrm>
              <a:off x="1302586" y="2819933"/>
              <a:ext cx="9147600" cy="11277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500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Reconocer la importancia de congregarse en una Iglesia visible que enseñ</a:t>
              </a:r>
              <a:r>
                <a:rPr lang="en-US" sz="25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e</a:t>
              </a:r>
              <a:r>
                <a:rPr lang="en-US" sz="2500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 la sana doctrina. </a:t>
              </a:r>
              <a:endParaRPr sz="2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pic>
        <p:nvPicPr>
          <p:cNvPr id="321" name="Google Shape;321;p22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23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349537" cy="6882033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23"/>
          <p:cNvSpPr txBox="1">
            <a:spLocks noGrp="1"/>
          </p:cNvSpPr>
          <p:nvPr>
            <p:ph type="body" idx="1"/>
          </p:nvPr>
        </p:nvSpPr>
        <p:spPr>
          <a:xfrm>
            <a:off x="4551524" y="492032"/>
            <a:ext cx="7203751" cy="5353597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46"/>
              <a:buNone/>
            </a:pPr>
            <a:r>
              <a:rPr lang="en-US" sz="5200" b="1">
                <a:solidFill>
                  <a:srgbClr val="00B050"/>
                </a:solidFill>
              </a:rPr>
              <a:t>La iglesia visible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46"/>
              <a:buNone/>
            </a:pPr>
            <a:endParaRPr sz="4400" b="1">
              <a:solidFill>
                <a:srgbClr val="00B05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46"/>
              <a:buNone/>
            </a:pPr>
            <a:r>
              <a:rPr lang="en-US" sz="4400">
                <a:solidFill>
                  <a:schemeClr val="dk1"/>
                </a:solidFill>
              </a:rPr>
              <a:t>Hebreos 10:25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46"/>
              <a:buNone/>
            </a:pPr>
            <a:r>
              <a:rPr lang="en-US" sz="4400">
                <a:solidFill>
                  <a:schemeClr val="dk1"/>
                </a:solidFill>
              </a:rPr>
              <a:t>No dej</a:t>
            </a:r>
            <a:r>
              <a:rPr lang="en-US" sz="4400"/>
              <a:t>emos</a:t>
            </a:r>
            <a:r>
              <a:rPr lang="en-US" sz="4400">
                <a:solidFill>
                  <a:schemeClr val="dk1"/>
                </a:solidFill>
              </a:rPr>
              <a:t> de congregarnos, como es la costumbre de algunos, sino animémonos unos a otros; y con más razón ahora que vemos que aquel día se acerca. </a:t>
            </a:r>
            <a:endParaRPr sz="4400">
              <a:solidFill>
                <a:schemeClr val="dk1"/>
              </a:solidFill>
            </a:endParaRPr>
          </a:p>
        </p:txBody>
      </p:sp>
      <p:sp>
        <p:nvSpPr>
          <p:cNvPr id="329" name="Google Shape;32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Las Enseñanzas de Jesús #2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ee7691535d_0_34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5" name="Google Shape;335;g2ee7691535d_0_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819782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36" name="Google Shape;336;g2ee7691535d_0_34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g2ee7691535d_0_34"/>
          <p:cNvSpPr txBox="1"/>
          <p:nvPr/>
        </p:nvSpPr>
        <p:spPr>
          <a:xfrm>
            <a:off x="3266589" y="1617237"/>
            <a:ext cx="7233900" cy="44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Vivimos en un mundo rodeado de muchas iglesias, denominaciones y grupos cristianos diferentes. </a:t>
            </a:r>
            <a:endParaRPr sz="40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0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¿Cómo quiere Dios que reaccionemos a ellos?</a:t>
            </a:r>
            <a:endParaRPr sz="30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ee7691535d_0_42"/>
          <p:cNvSpPr txBox="1"/>
          <p:nvPr/>
        </p:nvSpPr>
        <p:spPr>
          <a:xfrm>
            <a:off x="3075192" y="1466378"/>
            <a:ext cx="8175300" cy="45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 Juan 4:1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4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Amados, no </a:t>
            </a:r>
            <a:r>
              <a:rPr lang="en-US" sz="3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creais</a:t>
            </a:r>
            <a:r>
              <a:rPr lang="en-US" sz="3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 todo espíritu, sino pongan a prueba los espíritus, para ver si son de Dios. Porque muchos falsos profetas han salido por el mundo.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4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4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0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3" name="Google Shape;343;g2ee7691535d_0_42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4" name="Google Shape;344;g2ee7691535d_0_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2205" y="1983569"/>
            <a:ext cx="2862987" cy="289086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4"/>
          <p:cNvSpPr txBox="1"/>
          <p:nvPr/>
        </p:nvSpPr>
        <p:spPr>
          <a:xfrm>
            <a:off x="3287398" y="1160415"/>
            <a:ext cx="8142602" cy="5632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Hechos 17:11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4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Éstos eran más nobles que los de Tesalónica, pues recibieron la palabra con mucha atención, y todos los días examinaron cuidadosamente las enseñanzas de Pablo, comparándolas con las Escrituras.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4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4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0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0" name="Google Shape;350;p24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1" name="Google Shape;351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9162" y="2065212"/>
            <a:ext cx="2569073" cy="272757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/>
        </p:nvSpPr>
        <p:spPr>
          <a:xfrm>
            <a:off x="3287476" y="2167105"/>
            <a:ext cx="5017663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Lección</a:t>
            </a:r>
            <a:r>
              <a:rPr lang="en-US" sz="4860" b="0" i="0" u="none" strike="noStrike" cap="none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7</a:t>
            </a:r>
            <a:endParaRPr sz="6000" b="0" i="0" u="none" strike="noStrike" cap="none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01" name="Google Shape;101;p2"/>
          <p:cNvCxnSpPr/>
          <p:nvPr/>
        </p:nvCxnSpPr>
        <p:spPr>
          <a:xfrm>
            <a:off x="3206536" y="3429000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/>
          <p:cNvSpPr txBox="1"/>
          <p:nvPr/>
        </p:nvSpPr>
        <p:spPr>
          <a:xfrm>
            <a:off x="3287476" y="3806305"/>
            <a:ext cx="7435200" cy="690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La Santa Iglesia Cristiana </a:t>
            </a:r>
            <a:endParaRPr sz="3888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 descr="A green circle with a white book and a magnifying glas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939" y="1743863"/>
            <a:ext cx="3125597" cy="32184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5" name="Google Shape;105;p2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5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7" name="Google Shape;357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900" y="1758082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8" name="Google Shape;358;p25"/>
          <p:cNvSpPr txBox="1"/>
          <p:nvPr/>
        </p:nvSpPr>
        <p:spPr>
          <a:xfrm>
            <a:off x="3337601" y="2459524"/>
            <a:ext cx="763170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¿Por qué es importante tener cuidado con la falsa doctrina al buscar una congregación? </a:t>
            </a:r>
            <a:endParaRPr sz="40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59" name="Google Shape;359;p25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2ee7691535d_0_66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5" name="Google Shape;365;g2ee7691535d_0_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900" y="1681882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66" name="Google Shape;366;g2ee7691535d_0_66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g2ee7691535d_0_66"/>
          <p:cNvSpPr txBox="1"/>
          <p:nvPr/>
        </p:nvSpPr>
        <p:spPr>
          <a:xfrm>
            <a:off x="3206497" y="2345218"/>
            <a:ext cx="75654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¿Qué quiere Dios que hagamos cuando encontramos personas que enseñan de manera diferente a lo que dice la Biblia?</a:t>
            </a:r>
            <a:endParaRPr sz="3000" b="1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6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3" name="Google Shape;373;p26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26"/>
          <p:cNvSpPr txBox="1"/>
          <p:nvPr/>
        </p:nvSpPr>
        <p:spPr>
          <a:xfrm>
            <a:off x="2030839" y="549075"/>
            <a:ext cx="9039931" cy="624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 i="0" u="none" strike="noStrike" cap="none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Cuando enseñan de manera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 i="0" u="none" strike="noStrike" cap="none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diferente a lo que dice la Biblia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000" b="1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Mostrarles su error con paciencia y amor.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(Mateo 18; 2 Timoteo 3:16)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Si persisten en rechazar la corrección, debemos separarnos de ellos.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(Romanos 16:17; Tito 3:10) </a:t>
            </a:r>
            <a:endParaRPr sz="36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32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2ee7691535d_0_58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0" name="Google Shape;380;g2ee7691535d_0_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900" y="1819782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81" name="Google Shape;381;g2ee7691535d_0_58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g2ee7691535d_0_58"/>
          <p:cNvSpPr txBox="1"/>
          <p:nvPr/>
        </p:nvSpPr>
        <p:spPr>
          <a:xfrm>
            <a:off x="3287398" y="2151747"/>
            <a:ext cx="7233900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¿Qué quiere Dios que hagamos cuando encontramos personas que enseñan la Biblia fielmente?</a:t>
            </a:r>
            <a:endParaRPr sz="3000" b="1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7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8" name="Google Shape;388;p27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27"/>
          <p:cNvSpPr txBox="1"/>
          <p:nvPr/>
        </p:nvSpPr>
        <p:spPr>
          <a:xfrm>
            <a:off x="2030839" y="549075"/>
            <a:ext cx="9039931" cy="5693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 i="0" u="none" strike="noStrike" cap="none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Cuando enseñan la verdad fielmente</a:t>
            </a:r>
            <a:endParaRPr sz="4000" b="1" i="0" u="none" strike="noStrike" cap="none">
              <a:solidFill>
                <a:srgbClr val="00B05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000" b="1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Disfrutamos la comunión de hermanos que están unidos en la fe.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(1 Juan 1:3; Juan 17:20-21)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Podemos alabar a Dios y trabajar juntos en amor por nuestro Señor</a:t>
            </a:r>
            <a:endParaRPr sz="36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32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8"/>
          <p:cNvSpPr txBox="1"/>
          <p:nvPr/>
        </p:nvSpPr>
        <p:spPr>
          <a:xfrm>
            <a:off x="3219682" y="245092"/>
            <a:ext cx="7189367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El Proyecto Final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95" name="Google Shape;395;p28"/>
          <p:cNvCxnSpPr/>
          <p:nvPr/>
        </p:nvCxnSpPr>
        <p:spPr>
          <a:xfrm>
            <a:off x="3311122" y="1160253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6" name="Google Shape;396;p28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7" name="Google Shape;397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940" y="1806843"/>
            <a:ext cx="3125596" cy="32186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98" name="Google Shape;398;p28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28"/>
          <p:cNvSpPr txBox="1"/>
          <p:nvPr/>
        </p:nvSpPr>
        <p:spPr>
          <a:xfrm>
            <a:off x="3185198" y="1997859"/>
            <a:ext cx="8612100" cy="3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12. ¿Qué es la santa </a:t>
            </a:r>
            <a:r>
              <a:rPr lang="en-US"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</a:t>
            </a:r>
            <a:r>
              <a:rPr lang="en-US" sz="3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glesia </a:t>
            </a:r>
            <a:r>
              <a:rPr lang="en-US"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</a:t>
            </a:r>
            <a:r>
              <a:rPr lang="en-US" sz="3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ristiana y porque es santa?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13. ¿Cómo debemos comportarnos con las personas u organizaciones que no predican fielmente la palabra de Dios?  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0"/>
          <p:cNvSpPr txBox="1"/>
          <p:nvPr/>
        </p:nvSpPr>
        <p:spPr>
          <a:xfrm>
            <a:off x="3649408" y="2383816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Tarea</a:t>
            </a:r>
            <a:endParaRPr sz="6000" b="0" i="0" u="none" strike="noStrike" cap="none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05" name="Google Shape;405;p30"/>
          <p:cNvCxnSpPr/>
          <p:nvPr/>
        </p:nvCxnSpPr>
        <p:spPr>
          <a:xfrm>
            <a:off x="3649408" y="36993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06" name="Google Shape;406;p30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7" name="Google Shape;407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940" y="1819782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08" name="Google Shape;408;p30"/>
          <p:cNvSpPr txBox="1"/>
          <p:nvPr/>
        </p:nvSpPr>
        <p:spPr>
          <a:xfrm>
            <a:off x="3649408" y="4020428"/>
            <a:ext cx="743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 el grupo de WhatsApp</a:t>
            </a:r>
            <a:endParaRPr sz="32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09" name="Google Shape;409;p30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2adf2547317_0_0"/>
          <p:cNvSpPr txBox="1"/>
          <p:nvPr/>
        </p:nvSpPr>
        <p:spPr>
          <a:xfrm>
            <a:off x="3477899" y="3008849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Oración</a:t>
            </a:r>
            <a:r>
              <a:rPr lang="en-US" sz="4860" b="0" i="0" u="none" strike="noStrike" cap="none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o </a:t>
            </a:r>
            <a:r>
              <a:rPr lang="en-US" sz="4860" b="0" i="0" u="none" strike="noStrike" cap="none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bendición</a:t>
            </a:r>
            <a:r>
              <a:rPr lang="en-US" sz="4860" b="0" i="0" u="none" strike="noStrike" cap="none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6000" b="0" i="0" u="none" strike="noStrike" cap="none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5" name="Google Shape;415;g2adf2547317_0_0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6" name="Google Shape;416;g2adf2547317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901" y="1819782"/>
            <a:ext cx="3125596" cy="32184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17" name="Google Shape;417;g2adf2547317_0_0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2ac1ba269cb_0_46"/>
          <p:cNvSpPr/>
          <p:nvPr/>
        </p:nvSpPr>
        <p:spPr>
          <a:xfrm>
            <a:off x="9145768" y="-1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g2ac1ba269cb_0_46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4" name="Google Shape;424;g2ac1ba269cb_0_46"/>
          <p:cNvPicPr preferRelativeResize="0"/>
          <p:nvPr/>
        </p:nvPicPr>
        <p:blipFill rotWithShape="1">
          <a:blip r:embed="rId3">
            <a:alphaModFix/>
          </a:blip>
          <a:srcRect l="17158" t="8250" r="29536" b="8239"/>
          <a:stretch/>
        </p:blipFill>
        <p:spPr>
          <a:xfrm>
            <a:off x="6580094" y="810985"/>
            <a:ext cx="5007428" cy="5236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g2ac1ba269cb_0_46" descr="A logo with a cross and a bir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8426" y="548168"/>
            <a:ext cx="2230986" cy="1555706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g2ac1ba269cb_0_46"/>
          <p:cNvSpPr txBox="1"/>
          <p:nvPr/>
        </p:nvSpPr>
        <p:spPr>
          <a:xfrm>
            <a:off x="1706430" y="2862567"/>
            <a:ext cx="5260500" cy="20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ACADEMIA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CRISTO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7" name="Google Shape;427;g2ac1ba269cb_0_46"/>
          <p:cNvSpPr/>
          <p:nvPr/>
        </p:nvSpPr>
        <p:spPr>
          <a:xfrm>
            <a:off x="1264510" y="2818701"/>
            <a:ext cx="114900" cy="21432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g2ac1ba269cb_0_46"/>
          <p:cNvSpPr/>
          <p:nvPr/>
        </p:nvSpPr>
        <p:spPr>
          <a:xfrm>
            <a:off x="1379327" y="2818702"/>
            <a:ext cx="424200" cy="214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9"/>
          <p:cNvSpPr txBox="1"/>
          <p:nvPr/>
        </p:nvSpPr>
        <p:spPr>
          <a:xfrm>
            <a:off x="2477344" y="444736"/>
            <a:ext cx="71895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600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La elección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34" name="Google Shape;434;p29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5" name="Google Shape;435;p29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29"/>
          <p:cNvSpPr txBox="1"/>
          <p:nvPr/>
        </p:nvSpPr>
        <p:spPr>
          <a:xfrm>
            <a:off x="2417846" y="2341210"/>
            <a:ext cx="8783554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oto Sans Symbols"/>
              <a:buChar char="∙"/>
            </a:pPr>
            <a:r>
              <a:rPr lang="en-US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Todas las personas son pecadoras y por naturaleza están bajo la justa condenación de Dios (Ro. 3:23, Sal. 14:2,3; 5:5; Ef. 2:3).</a:t>
            </a:r>
            <a:endParaRPr/>
          </a:p>
          <a:p>
            <a:pPr marL="3429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oto Sans Symbols"/>
              <a:buNone/>
            </a:pPr>
            <a:endParaRPr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oto Sans Symbols"/>
              <a:buChar char="∙"/>
            </a:pPr>
            <a:r>
              <a:rPr lang="en-US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Dios ama a todas las personas (Jn. 3:16).</a:t>
            </a:r>
            <a:endParaRPr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/>
          <p:nvPr/>
        </p:nvSpPr>
        <p:spPr>
          <a:xfrm>
            <a:off x="3348189" y="3144745"/>
            <a:ext cx="71523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Oración</a:t>
            </a:r>
            <a:endParaRPr sz="6000" b="0" i="0" u="none" strike="noStrike" cap="none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1" name="Google Shape;111;p4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940" y="1955677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3" name="Google Shape;113;p4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1"/>
          <p:cNvSpPr txBox="1"/>
          <p:nvPr/>
        </p:nvSpPr>
        <p:spPr>
          <a:xfrm>
            <a:off x="2477344" y="444736"/>
            <a:ext cx="71895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600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La elección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42" name="Google Shape;442;p31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3" name="Google Shape;443;p31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31"/>
          <p:cNvSpPr txBox="1"/>
          <p:nvPr/>
        </p:nvSpPr>
        <p:spPr>
          <a:xfrm>
            <a:off x="2025960" y="1888949"/>
            <a:ext cx="9469354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oto Sans Symbols"/>
              <a:buChar char="∙"/>
            </a:pPr>
            <a:r>
              <a:rPr lang="en-US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Dios desea sinceramente la salvación de todos (Ez. 33:11; 1 Ti. 2:4, 2 P. 3:9, Mt. 23:37).</a:t>
            </a:r>
            <a:endParaRPr/>
          </a:p>
          <a:p>
            <a:pPr marL="3429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oto Sans Symbols"/>
              <a:buNone/>
            </a:pPr>
            <a:endParaRPr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oto Sans Symbols"/>
              <a:buChar char="∙"/>
            </a:pPr>
            <a:r>
              <a:rPr lang="en-US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Jesús pagó los pecados de todos. Dios declaró justo al mundo por la vida santa y la muerte sustitutiva de Cristo (Jn. 3:16; 2 Jn. 2:2; 1 Jn. 1:9; 2 Co. 5:19-21).</a:t>
            </a:r>
            <a:endParaRPr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2"/>
          <p:cNvSpPr txBox="1"/>
          <p:nvPr/>
        </p:nvSpPr>
        <p:spPr>
          <a:xfrm>
            <a:off x="2477344" y="444736"/>
            <a:ext cx="71895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600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La elección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50" name="Google Shape;450;p32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1" name="Google Shape;451;p32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32"/>
          <p:cNvSpPr txBox="1"/>
          <p:nvPr/>
        </p:nvSpPr>
        <p:spPr>
          <a:xfrm>
            <a:off x="2025960" y="1888949"/>
            <a:ext cx="9469354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oto Sans Symbols"/>
              <a:buChar char="∙"/>
            </a:pPr>
            <a:r>
              <a:rPr lang="en-US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Las personas van al infierno porque rechazan el gratuito don divino de la salvación en Cristo. La única causa de la condenación de un pecador es la incredulidad (Mc.16:16; Mt. 23:37; Hch. 7:51; Jn. 3:18; 2 P. 2:1).</a:t>
            </a:r>
            <a:endParaRPr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33"/>
          <p:cNvSpPr txBox="1"/>
          <p:nvPr/>
        </p:nvSpPr>
        <p:spPr>
          <a:xfrm>
            <a:off x="2477344" y="444736"/>
            <a:ext cx="71895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600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La elección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58" name="Google Shape;458;p33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9" name="Google Shape;459;p33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33"/>
          <p:cNvSpPr txBox="1"/>
          <p:nvPr/>
        </p:nvSpPr>
        <p:spPr>
          <a:xfrm>
            <a:off x="2025960" y="1888949"/>
            <a:ext cx="9469354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oto Sans Symbols"/>
              <a:buChar char="∙"/>
            </a:pPr>
            <a:r>
              <a:rPr lang="en-US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Desde la eternidad, Dios eligió a los individuos para la salvación en Cristo. Esta elección es la causa: de su llegada a la fe, de su justificación por fe, y de la preservación en la fe para vida eterna. </a:t>
            </a:r>
            <a:endParaRPr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6"/>
          <p:cNvSpPr txBox="1"/>
          <p:nvPr/>
        </p:nvSpPr>
        <p:spPr>
          <a:xfrm>
            <a:off x="2477344" y="444736"/>
            <a:ext cx="71895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600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La elección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66" name="Google Shape;466;p46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7" name="Google Shape;467;p46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46"/>
          <p:cNvSpPr txBox="1"/>
          <p:nvPr/>
        </p:nvSpPr>
        <p:spPr>
          <a:xfrm>
            <a:off x="2025960" y="1888949"/>
            <a:ext cx="9469500" cy="45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oto Sans Symbols"/>
              <a:buChar char="∙"/>
            </a:pPr>
            <a:r>
              <a:rPr lang="en-US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Aunque la mente humana siente que hay una contradicción entre la justificación universal y la elección de individuos, la fe acepta ambas doctrinas sin tratar de ponerlas en armonía con nuestra razón. Dios es trascendente a nosotros, nos inclinamos delante de él con corazón creyente cuando nos habla por su palabra. Decimos, co</a:t>
            </a: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mo</a:t>
            </a:r>
            <a:r>
              <a:rPr lang="en-US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Pablo:</a:t>
            </a:r>
            <a:endParaRPr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47"/>
          <p:cNvSpPr txBox="1"/>
          <p:nvPr/>
        </p:nvSpPr>
        <p:spPr>
          <a:xfrm>
            <a:off x="2477344" y="444736"/>
            <a:ext cx="71895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600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La elección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74" name="Google Shape;474;p47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5" name="Google Shape;475;p47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47"/>
          <p:cNvSpPr txBox="1"/>
          <p:nvPr/>
        </p:nvSpPr>
        <p:spPr>
          <a:xfrm>
            <a:off x="2025960" y="1888949"/>
            <a:ext cx="9469500" cy="40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∙"/>
            </a:pPr>
            <a:r>
              <a:rPr lang="en-US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“¡Oh profundidad de las riquezas de la sabiduría y de la ciencia de Dios! ¡Cuán insondables son sus juicios, e inescrutables sus caminos! Porque ¿quién entendió la mente del Señor? ¿O quién fue su consejero? O ¿quién le dio a él primero, para que le fuese recompensado? Porque de </a:t>
            </a: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É</a:t>
            </a:r>
            <a:r>
              <a:rPr lang="en-US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l, y por </a:t>
            </a: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É</a:t>
            </a:r>
            <a:r>
              <a:rPr lang="en-US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l, y para </a:t>
            </a: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É</a:t>
            </a:r>
            <a:r>
              <a:rPr lang="en-US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l, son todas las cosas. A </a:t>
            </a: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É</a:t>
            </a:r>
            <a:r>
              <a:rPr lang="en-US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 sea la gloria por los siglos. Amén”. (Ro. 11:33-36)</a:t>
            </a: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8"/>
          <p:cNvSpPr txBox="1"/>
          <p:nvPr/>
        </p:nvSpPr>
        <p:spPr>
          <a:xfrm>
            <a:off x="2477344" y="444736"/>
            <a:ext cx="71895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600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La elección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82" name="Google Shape;482;p48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3" name="Google Shape;483;p48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48"/>
          <p:cNvSpPr txBox="1"/>
          <p:nvPr/>
        </p:nvSpPr>
        <p:spPr>
          <a:xfrm>
            <a:off x="2025960" y="1888949"/>
            <a:ext cx="9469354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∙"/>
            </a:pPr>
            <a:r>
              <a:rPr lang="en-US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Los que han tratado de poner la doctrina de la elección bajo el escrutinio de su razón, se despojaron del consuelo del evangelio; por sus especulaciones sobre “la mente de Dios”, han errado al enseñar que hay alguna base en el hombre para su elección o que hay elección para condenación. Ninguna de esas enseñanzas es verdadera. </a:t>
            </a: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"/>
          <p:cNvSpPr txBox="1"/>
          <p:nvPr/>
        </p:nvSpPr>
        <p:spPr>
          <a:xfrm>
            <a:off x="2237027" y="403125"/>
            <a:ext cx="8958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Objetivos de la Lección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19" name="Google Shape;119;p5"/>
          <p:cNvCxnSpPr/>
          <p:nvPr/>
        </p:nvCxnSpPr>
        <p:spPr>
          <a:xfrm>
            <a:off x="2373086" y="1597768"/>
            <a:ext cx="7195457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20" name="Google Shape;120;p5"/>
          <p:cNvGrpSpPr/>
          <p:nvPr/>
        </p:nvGrpSpPr>
        <p:grpSpPr>
          <a:xfrm>
            <a:off x="551075" y="2011050"/>
            <a:ext cx="11197475" cy="3947713"/>
            <a:chOff x="0" y="0"/>
            <a:chExt cx="10450280" cy="3947713"/>
          </a:xfrm>
        </p:grpSpPr>
        <p:sp>
          <p:nvSpPr>
            <p:cNvPr id="121" name="Google Shape;121;p5"/>
            <p:cNvSpPr/>
            <p:nvPr/>
          </p:nvSpPr>
          <p:spPr>
            <a:xfrm>
              <a:off x="0" y="481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341153" y="254232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1302586" y="0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4" name="Google Shape;124;p5"/>
            <p:cNvSpPr txBox="1"/>
            <p:nvPr/>
          </p:nvSpPr>
          <p:spPr>
            <a:xfrm>
              <a:off x="1302586" y="0"/>
              <a:ext cx="9147694" cy="112778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500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Describir la santa </a:t>
              </a:r>
              <a:r>
                <a:rPr lang="en-US" sz="25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I</a:t>
              </a:r>
              <a:r>
                <a:rPr lang="en-US" sz="2500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glesia </a:t>
              </a:r>
              <a:r>
                <a:rPr lang="en-US" sz="25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C</a:t>
              </a:r>
              <a:r>
                <a:rPr lang="en-US" sz="2500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ristiana y la </a:t>
              </a:r>
              <a:r>
                <a:rPr lang="en-US" sz="25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comunión</a:t>
              </a:r>
              <a:r>
                <a:rPr lang="en-US" sz="2500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 de los santos. </a:t>
              </a:r>
              <a:endParaRPr sz="2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0" y="1410207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341153" y="1663958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1302586" y="1410207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8" name="Google Shape;128;p5"/>
            <p:cNvSpPr txBox="1"/>
            <p:nvPr/>
          </p:nvSpPr>
          <p:spPr>
            <a:xfrm>
              <a:off x="1302586" y="1410207"/>
              <a:ext cx="9147694" cy="1127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n-US" sz="2500" b="0" i="0" u="none" strike="noStrike" cap="non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Explicar el origen de la Iglesia Cristiana en la elección eterna de Dios. </a:t>
              </a:r>
              <a:endParaRPr sz="2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0" y="2819933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341153" y="3073684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1302586" y="2819933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2" name="Google Shape;132;p5"/>
            <p:cNvSpPr txBox="1"/>
            <p:nvPr/>
          </p:nvSpPr>
          <p:spPr>
            <a:xfrm>
              <a:off x="1302586" y="2819933"/>
              <a:ext cx="9147600" cy="112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500" b="0" i="0" u="none" strike="noStrike" cap="non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Reconocer la importancia de congregarse en una Iglesia visible que enseñ</a:t>
              </a:r>
              <a:r>
                <a:rPr lang="en-US" sz="25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e</a:t>
              </a:r>
              <a:r>
                <a:rPr lang="en-US" sz="2500" b="0" i="0" u="none" strike="noStrike" cap="non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la sana doctrina. </a:t>
              </a:r>
              <a:endParaRPr sz="2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pic>
        <p:nvPicPr>
          <p:cNvPr id="133" name="Google Shape;133;p5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6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6"/>
          <p:cNvSpPr txBox="1"/>
          <p:nvPr/>
        </p:nvSpPr>
        <p:spPr>
          <a:xfrm>
            <a:off x="2338467" y="569626"/>
            <a:ext cx="7525200" cy="59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211E1E"/>
                </a:solidFill>
                <a:latin typeface="Lato"/>
                <a:ea typeface="Lato"/>
                <a:cs typeface="Lato"/>
                <a:sym typeface="Lato"/>
              </a:rPr>
              <a:t>Creo en Dios Padre </a:t>
            </a:r>
            <a:r>
              <a:rPr lang="en-US" sz="2400" b="1">
                <a:solidFill>
                  <a:srgbClr val="211E1E"/>
                </a:solidFill>
                <a:latin typeface="Lato"/>
                <a:ea typeface="Lato"/>
                <a:cs typeface="Lato"/>
                <a:sym typeface="Lato"/>
              </a:rPr>
              <a:t>T</a:t>
            </a:r>
            <a:r>
              <a:rPr lang="en-US" sz="2400" b="1" i="0" u="none" strike="noStrike" cap="none">
                <a:solidFill>
                  <a:srgbClr val="211E1E"/>
                </a:solidFill>
                <a:latin typeface="Lato"/>
                <a:ea typeface="Lato"/>
                <a:cs typeface="Lato"/>
                <a:sym typeface="Lato"/>
              </a:rPr>
              <a:t>odopoderoso, creador del cielo y de la tierra.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rgbClr val="211E1E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211E1E"/>
                </a:solidFill>
                <a:latin typeface="Lato"/>
                <a:ea typeface="Lato"/>
                <a:cs typeface="Lato"/>
                <a:sym typeface="Lato"/>
              </a:rPr>
              <a:t>Y en Jesucristo, su único Hijo, nuestro Señor; que fue concebido por obra del Espíritu Santo, nació de la virgen María; padeció bajo el poder de Poncio Pilato, fue crucificado, muerto y sepultado; descendió a los infiernos; al tercer día resucitó de entre los muertos; subió a los cielos, y está sentado a la diestra de Dios Padre </a:t>
            </a:r>
            <a:r>
              <a:rPr lang="en-US" sz="2400" b="1">
                <a:solidFill>
                  <a:srgbClr val="211E1E"/>
                </a:solidFill>
                <a:latin typeface="Lato"/>
                <a:ea typeface="Lato"/>
                <a:cs typeface="Lato"/>
                <a:sym typeface="Lato"/>
              </a:rPr>
              <a:t>T</a:t>
            </a:r>
            <a:r>
              <a:rPr lang="en-US" sz="2400" b="1" i="0" u="none" strike="noStrike" cap="none">
                <a:solidFill>
                  <a:srgbClr val="211E1E"/>
                </a:solidFill>
                <a:latin typeface="Lato"/>
                <a:ea typeface="Lato"/>
                <a:cs typeface="Lato"/>
                <a:sym typeface="Lato"/>
              </a:rPr>
              <a:t>odopoderoso; y desde allí ha de venir a juzgar a los vivos y a los muertos. </a:t>
            </a:r>
            <a:endParaRPr sz="18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rgbClr val="211E1E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211E1E"/>
                </a:solidFill>
                <a:latin typeface="Lato"/>
                <a:ea typeface="Lato"/>
                <a:cs typeface="Lato"/>
                <a:sym typeface="Lato"/>
              </a:rPr>
              <a:t>Creo en el Espíritu Santo; </a:t>
            </a:r>
            <a:r>
              <a:rPr lang="en-US" sz="2400" b="1" i="0" u="sng" strike="noStrike" cap="none">
                <a:solidFill>
                  <a:srgbClr val="211E1E"/>
                </a:solidFill>
                <a:latin typeface="Lato"/>
                <a:ea typeface="Lato"/>
                <a:cs typeface="Lato"/>
                <a:sym typeface="Lato"/>
              </a:rPr>
              <a:t>la santa </a:t>
            </a:r>
            <a:r>
              <a:rPr lang="en-US" sz="2400" b="1" u="sng">
                <a:solidFill>
                  <a:srgbClr val="211E1E"/>
                </a:solidFill>
                <a:latin typeface="Lato"/>
                <a:ea typeface="Lato"/>
                <a:cs typeface="Lato"/>
                <a:sym typeface="Lato"/>
              </a:rPr>
              <a:t>I</a:t>
            </a:r>
            <a:r>
              <a:rPr lang="en-US" sz="2400" b="1" i="0" u="sng" strike="noStrike" cap="none">
                <a:solidFill>
                  <a:srgbClr val="211E1E"/>
                </a:solidFill>
                <a:latin typeface="Lato"/>
                <a:ea typeface="Lato"/>
                <a:cs typeface="Lato"/>
                <a:sym typeface="Lato"/>
              </a:rPr>
              <a:t>glesia </a:t>
            </a:r>
            <a:r>
              <a:rPr lang="en-US" sz="2400" b="1" u="sng">
                <a:solidFill>
                  <a:srgbClr val="211E1E"/>
                </a:solidFill>
                <a:latin typeface="Lato"/>
                <a:ea typeface="Lato"/>
                <a:cs typeface="Lato"/>
                <a:sym typeface="Lato"/>
              </a:rPr>
              <a:t>C</a:t>
            </a:r>
            <a:r>
              <a:rPr lang="en-US" sz="2400" b="1" i="0" u="sng" strike="noStrike" cap="none">
                <a:solidFill>
                  <a:srgbClr val="211E1E"/>
                </a:solidFill>
                <a:latin typeface="Lato"/>
                <a:ea typeface="Lato"/>
                <a:cs typeface="Lato"/>
                <a:sym typeface="Lato"/>
              </a:rPr>
              <a:t>ristiana, la comunión de los santos; </a:t>
            </a:r>
            <a:r>
              <a:rPr lang="en-US" sz="2400" b="1" i="0" u="none" strike="noStrike" cap="none">
                <a:solidFill>
                  <a:srgbClr val="211E1E"/>
                </a:solidFill>
                <a:latin typeface="Lato"/>
                <a:ea typeface="Lato"/>
                <a:cs typeface="Lato"/>
                <a:sym typeface="Lato"/>
              </a:rPr>
              <a:t>el perdón de los pecados; la resurrección de la carne y la vida perdurable. Amén. </a:t>
            </a:r>
            <a:endParaRPr sz="18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e8f58b83d9_0_989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g2e8f58b83d9_0_9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900" y="1819782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47" name="Google Shape;147;g2e8f58b83d9_0_989"/>
          <p:cNvSpPr txBox="1"/>
          <p:nvPr/>
        </p:nvSpPr>
        <p:spPr>
          <a:xfrm>
            <a:off x="3206497" y="2459250"/>
            <a:ext cx="71016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¿Quiénes son “la </a:t>
            </a:r>
            <a:r>
              <a:rPr lang="en-US" sz="4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</a:t>
            </a:r>
            <a:r>
              <a:rPr lang="en-US" sz="40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anta </a:t>
            </a:r>
            <a:r>
              <a:rPr lang="en-US" sz="4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</a:t>
            </a:r>
            <a:r>
              <a:rPr lang="en-US" sz="40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glesia </a:t>
            </a:r>
            <a:r>
              <a:rPr lang="en-US" sz="4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</a:t>
            </a:r>
            <a:r>
              <a:rPr lang="en-US" sz="40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ristiana” y “la comunión de los santos”?</a:t>
            </a:r>
            <a:endParaRPr sz="40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8" name="Google Shape;148;g2e8f58b83d9_0_989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7"/>
          <p:cNvSpPr txBox="1"/>
          <p:nvPr/>
        </p:nvSpPr>
        <p:spPr>
          <a:xfrm>
            <a:off x="2096154" y="532479"/>
            <a:ext cx="71016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 i="0" u="none" strike="noStrike" cap="none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“La santa </a:t>
            </a:r>
            <a:r>
              <a:rPr lang="en-US" sz="4000" b="1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i</a:t>
            </a:r>
            <a:r>
              <a:rPr lang="en-US" sz="4000" b="1" i="0" u="none" strike="noStrike" cap="none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glesia cristiana” y “la comunión de los santos”</a:t>
            </a:r>
            <a:endParaRPr sz="4000" b="1" i="0" u="none" strike="noStrike" cap="none">
              <a:solidFill>
                <a:srgbClr val="00B05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5" name="Google Shape;155;p7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7"/>
          <p:cNvSpPr txBox="1"/>
          <p:nvPr/>
        </p:nvSpPr>
        <p:spPr>
          <a:xfrm>
            <a:off x="2031251" y="2355203"/>
            <a:ext cx="9693300" cy="39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Todos los creyentes en Jesús de todos lo tiempos: </a:t>
            </a:r>
            <a:r>
              <a:rPr lang="en-US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lang="en-US" sz="3600"/>
              <a:t>i</a:t>
            </a:r>
            <a:r>
              <a:rPr lang="en-US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glesia de Dios, el cuerpo de Cristo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Santa – </a:t>
            </a:r>
            <a:r>
              <a:rPr lang="en-US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lavados en la sangre del Cordero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Cristiana</a:t>
            </a:r>
            <a:r>
              <a:rPr lang="en-US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confían en Cristo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Comunión</a:t>
            </a:r>
            <a:r>
              <a:rPr lang="en-US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unidos por la fe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eb293faa54_0_118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g2eb293faa54_0_1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900" y="1675732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63" name="Google Shape;163;g2eb293faa54_0_118"/>
          <p:cNvSpPr txBox="1"/>
          <p:nvPr/>
        </p:nvSpPr>
        <p:spPr>
          <a:xfrm>
            <a:off x="3287398" y="2623150"/>
            <a:ext cx="75924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¿Por qué a veces se les llama la “iglesia invisible”?</a:t>
            </a:r>
            <a:endParaRPr sz="40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4" name="Google Shape;164;g2eb293faa54_0_118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_x002e__x0023_ xmlns="38896d1c-d48b-47b1-97a9-761dcde349b0" xsi:nil="true"/>
    <lcf76f155ced4ddcb4097134ff3c332f xmlns="38896d1c-d48b-47b1-97a9-761dcde349b0">
      <Terms xmlns="http://schemas.microsoft.com/office/infopath/2007/PartnerControls"/>
    </lcf76f155ced4ddcb4097134ff3c332f>
    <TaxCatchAll xmlns="9d1aa794-ada9-4a3e-9c2a-189f245fcbb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A98D1A91E88F4EA07A1308032786DE" ma:contentTypeVersion="16" ma:contentTypeDescription="Create a new document." ma:contentTypeScope="" ma:versionID="259078aa2b36d650f52ed406327e51aa">
  <xsd:schema xmlns:xsd="http://www.w3.org/2001/XMLSchema" xmlns:xs="http://www.w3.org/2001/XMLSchema" xmlns:p="http://schemas.microsoft.com/office/2006/metadata/properties" xmlns:ns2="38896d1c-d48b-47b1-97a9-761dcde349b0" xmlns:ns3="5cd1452d-5967-4622-9749-a306807ee3c9" xmlns:ns4="9d1aa794-ada9-4a3e-9c2a-189f245fcbb8" targetNamespace="http://schemas.microsoft.com/office/2006/metadata/properties" ma:root="true" ma:fieldsID="04894a175f2f4d40fc41aa97290131e9" ns2:_="" ns3:_="" ns4:_="">
    <xsd:import namespace="38896d1c-d48b-47b1-97a9-761dcde349b0"/>
    <xsd:import namespace="5cd1452d-5967-4622-9749-a306807ee3c9"/>
    <xsd:import namespace="9d1aa794-ada9-4a3e-9c2a-189f245fcb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Doc_x002e__x0023_" minOccurs="0"/>
                <xsd:element ref="ns2:lcf76f155ced4ddcb4097134ff3c332f" minOccurs="0"/>
                <xsd:element ref="ns4:TaxCatchAll" minOccurs="0"/>
                <xsd:element ref="ns2:MediaServiceSearchProperties" minOccurs="0"/>
                <xsd:element ref="ns2:MediaServiceObjectDetectorVersions" minOccurs="0"/>
                <xsd:element ref="ns2:MediaLengthInSecond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896d1c-d48b-47b1-97a9-761dcde349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oc_x002e__x0023_" ma:index="14" nillable="true" ma:displayName="Doc Number" ma:decimals="3" ma:format="Dropdown" ma:indexed="true" ma:internalName="Doc_x002e__x0023_" ma:percentage="FALSE">
      <xsd:simpleType>
        <xsd:restriction base="dms:Number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d50e1b83-9df9-4a26-aedb-ff3d8b0dda6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d1452d-5967-4622-9749-a306807ee3c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1aa794-ada9-4a3e-9c2a-189f245fcbb8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245bd596-0f8a-4080-98bd-aff5be4fd504}" ma:internalName="TaxCatchAll" ma:showField="CatchAllData" ma:web="5cd1452d-5967-4622-9749-a306807ee3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4DDDA9-0712-4140-B567-7E2A683376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CD5FA5C-BE6B-410E-8B9E-1BE022AA5830}">
  <ds:schemaRefs>
    <ds:schemaRef ds:uri="http://schemas.microsoft.com/office/2006/metadata/properties"/>
    <ds:schemaRef ds:uri="http://schemas.microsoft.com/office/infopath/2007/PartnerControls"/>
    <ds:schemaRef ds:uri="38896d1c-d48b-47b1-97a9-761dcde349b0"/>
    <ds:schemaRef ds:uri="9d1aa794-ada9-4a3e-9c2a-189f245fcbb8"/>
  </ds:schemaRefs>
</ds:datastoreItem>
</file>

<file path=customXml/itemProps3.xml><?xml version="1.0" encoding="utf-8"?>
<ds:datastoreItem xmlns:ds="http://schemas.openxmlformats.org/officeDocument/2006/customXml" ds:itemID="{20413F7B-1DBC-465D-95F1-BA399F309DCB}"/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4647</Words>
  <Application>Microsoft Macintosh PowerPoint</Application>
  <PresentationFormat>Widescreen</PresentationFormat>
  <Paragraphs>312</Paragraphs>
  <Slides>45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Arial</vt:lpstr>
      <vt:lpstr>Times New Roman</vt:lpstr>
      <vt:lpstr>Lato</vt:lpstr>
      <vt:lpstr>Noto Sans Symbols</vt:lpstr>
      <vt:lpstr>Calibri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Michele Pfeifer</dc:creator>
  <cp:lastModifiedBy>Elise Gross</cp:lastModifiedBy>
  <cp:revision>13</cp:revision>
  <dcterms:created xsi:type="dcterms:W3CDTF">2023-11-29T19:33:05Z</dcterms:created>
  <dcterms:modified xsi:type="dcterms:W3CDTF">2026-02-13T14:43:06Z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0x0101000CA98D1A91E88F4EA07A1308032786DE</vt:lpwstr>
  </property>
</Properties>
</file>