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h/vlvdhUcit/cbftdn2xjCv8Reb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John Bel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4-29T00:17:16.827">
    <p:pos x="106" y="106"/>
    <p:text/>
    <p:extLst>
      <p:ext uri="{C676402C-5697-4E1C-873F-D02D1690AC5C}">
        <p15:threadingInfo timeZoneBias="0"/>
      </p:ext>
      <p:ext uri="http://customooxmlschemas.google.com/">
        <go:slidesCustomData xmlns:go="http://customooxmlschemas.google.com/" commentPostId="AAAAJ9NbTpY"/>
      </p:ext>
    </p:extLst>
  </p:cm>
  <p:cm authorId="0" idx="2" dt="2020-04-29T00:17:15.717">
    <p:pos x="10" y="10"/>
    <p:text/>
    <p:extLst>
      <p:ext uri="{C676402C-5697-4E1C-873F-D02D1690AC5C}">
        <p15:threadingInfo timeZoneBias="0"/>
      </p:ext>
      <p:ext uri="http://customooxmlschemas.google.com/">
        <go:slidesCustomData xmlns:go="http://customooxmlschemas.google.com/" commentPostId="AAAAJ9NbTp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7" name="Shape 27"/>
        <p:cNvGrpSpPr/>
        <p:nvPr/>
      </p:nvGrpSpPr>
      <p:grpSpPr>
        <a:xfrm>
          <a:off x="0" y="0"/>
          <a:ext cx="0" cy="0"/>
          <a:chOff x="0" y="0"/>
          <a:chExt cx="0" cy="0"/>
        </a:xfrm>
      </p:grpSpPr>
      <p:sp>
        <p:nvSpPr>
          <p:cNvPr id="28" name="Google Shape;2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4" name="Shape 34"/>
        <p:cNvGrpSpPr/>
        <p:nvPr/>
      </p:nvGrpSpPr>
      <p:grpSpPr>
        <a:xfrm>
          <a:off x="0" y="0"/>
          <a:ext cx="0" cy="0"/>
          <a:chOff x="0" y="0"/>
          <a:chExt cx="0" cy="0"/>
        </a:xfrm>
      </p:grpSpPr>
      <p:sp>
        <p:nvSpPr>
          <p:cNvPr id="35" name="Google Shape;35;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3" name="Shape 43"/>
        <p:cNvGrpSpPr/>
        <p:nvPr/>
      </p:nvGrpSpPr>
      <p:grpSpPr>
        <a:xfrm>
          <a:off x="0" y="0"/>
          <a:ext cx="0" cy="0"/>
          <a:chOff x="0" y="0"/>
          <a:chExt cx="0" cy="0"/>
        </a:xfrm>
      </p:grpSpPr>
      <p:sp>
        <p:nvSpPr>
          <p:cNvPr id="44" name="Google Shape;4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info@groundlinx.com"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hyperlink" Target="http://www.groundlinx.com/" TargetMode="External"/><Relationship Id="rId5" Type="http://schemas.openxmlformats.org/officeDocument/2006/relationships/image" Target="../media/image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1.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en-US" sz="4800"/>
              <a:t>Toward a New Understanding of Frequency- and Impedance-Related Failures in Grounding Systems</a:t>
            </a:r>
            <a:endParaRPr/>
          </a:p>
        </p:txBody>
      </p:sp>
      <p:sp>
        <p:nvSpPr>
          <p:cNvPr id="89" name="Google Shape;89;p1"/>
          <p:cNvSpPr txBox="1"/>
          <p:nvPr>
            <p:ph idx="1" type="subTitle"/>
          </p:nvPr>
        </p:nvSpPr>
        <p:spPr>
          <a:xfrm>
            <a:off x="1524000" y="3868616"/>
            <a:ext cx="9144000" cy="2078037"/>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Clr>
                <a:schemeClr val="dk1"/>
              </a:buClr>
              <a:buSzPts val="2480"/>
              <a:buNone/>
            </a:pPr>
            <a:r>
              <a:rPr lang="en-US" sz="2480"/>
              <a:t>NAB Las Vegas 2020</a:t>
            </a:r>
            <a:endParaRPr/>
          </a:p>
          <a:p>
            <a:pPr indent="0" lvl="0" marL="0" rtl="0" algn="ctr">
              <a:lnSpc>
                <a:spcPct val="70000"/>
              </a:lnSpc>
              <a:spcBef>
                <a:spcPts val="1000"/>
              </a:spcBef>
              <a:spcAft>
                <a:spcPts val="0"/>
              </a:spcAft>
              <a:buClr>
                <a:schemeClr val="dk1"/>
              </a:buClr>
              <a:buSzPts val="1860"/>
              <a:buNone/>
            </a:pPr>
            <a:r>
              <a:t/>
            </a:r>
            <a:endParaRPr sz="1860"/>
          </a:p>
          <a:p>
            <a:pPr indent="0" lvl="0" marL="0" rtl="0" algn="ctr">
              <a:lnSpc>
                <a:spcPct val="70000"/>
              </a:lnSpc>
              <a:spcBef>
                <a:spcPts val="1000"/>
              </a:spcBef>
              <a:spcAft>
                <a:spcPts val="0"/>
              </a:spcAft>
              <a:buClr>
                <a:schemeClr val="dk1"/>
              </a:buClr>
              <a:buSzPts val="1860"/>
              <a:buNone/>
            </a:pPr>
            <a:r>
              <a:rPr lang="en-US" sz="1860"/>
              <a:t>Thomas LaBarge, Nancy Swartz, Gordon Wysong, John Broccoli, and John H. Belk</a:t>
            </a:r>
            <a:endParaRPr/>
          </a:p>
          <a:p>
            <a:pPr indent="0" lvl="0" marL="0" rtl="0" algn="ctr">
              <a:lnSpc>
                <a:spcPct val="70000"/>
              </a:lnSpc>
              <a:spcBef>
                <a:spcPts val="1000"/>
              </a:spcBef>
              <a:spcAft>
                <a:spcPts val="0"/>
              </a:spcAft>
              <a:buClr>
                <a:schemeClr val="dk1"/>
              </a:buClr>
              <a:buSzPts val="1860"/>
              <a:buNone/>
            </a:pPr>
            <a:r>
              <a:rPr lang="en-US" sz="1860"/>
              <a:t>GROUNDLINX™</a:t>
            </a:r>
            <a:endParaRPr sz="1860"/>
          </a:p>
          <a:p>
            <a:pPr indent="0" lvl="0" marL="0" rtl="0" algn="ctr">
              <a:lnSpc>
                <a:spcPct val="70000"/>
              </a:lnSpc>
              <a:spcBef>
                <a:spcPts val="1000"/>
              </a:spcBef>
              <a:spcAft>
                <a:spcPts val="0"/>
              </a:spcAft>
              <a:buClr>
                <a:schemeClr val="dk1"/>
              </a:buClr>
              <a:buSzPts val="1860"/>
              <a:buNone/>
            </a:pPr>
            <a:r>
              <a:rPr lang="en-US" sz="1860"/>
              <a:t>Blue Ridge, Georgia, USA</a:t>
            </a:r>
            <a:endParaRPr/>
          </a:p>
          <a:p>
            <a:pPr indent="0" lvl="0" marL="0" rtl="0" algn="ctr">
              <a:lnSpc>
                <a:spcPct val="70000"/>
              </a:lnSpc>
              <a:spcBef>
                <a:spcPts val="1000"/>
              </a:spcBef>
              <a:spcAft>
                <a:spcPts val="0"/>
              </a:spcAft>
              <a:buClr>
                <a:schemeClr val="dk1"/>
              </a:buClr>
              <a:buSzPts val="1860"/>
              <a:buNone/>
            </a:pPr>
            <a:r>
              <a:rPr lang="en-US" sz="1860" u="sng">
                <a:solidFill>
                  <a:schemeClr val="hlink"/>
                </a:solidFill>
                <a:hlinkClick r:id="rId3"/>
              </a:rPr>
              <a:t>info@groundlinx.com</a:t>
            </a:r>
            <a:endParaRPr sz="1860"/>
          </a:p>
          <a:p>
            <a:pPr indent="0" lvl="0" marL="0" rtl="0" algn="ctr">
              <a:lnSpc>
                <a:spcPct val="70000"/>
              </a:lnSpc>
              <a:spcBef>
                <a:spcPts val="1000"/>
              </a:spcBef>
              <a:spcAft>
                <a:spcPts val="0"/>
              </a:spcAft>
              <a:buClr>
                <a:schemeClr val="dk1"/>
              </a:buClr>
              <a:buSzPts val="1860"/>
              <a:buNone/>
            </a:pPr>
            <a:r>
              <a:t/>
            </a:r>
            <a:endParaRPr sz="1860"/>
          </a:p>
        </p:txBody>
      </p:sp>
      <p:pic>
        <p:nvPicPr>
          <p:cNvPr id="90" name="Google Shape;90;p1"/>
          <p:cNvPicPr preferRelativeResize="0"/>
          <p:nvPr/>
        </p:nvPicPr>
        <p:blipFill>
          <a:blip r:embed="rId4">
            <a:alphaModFix/>
          </a:blip>
          <a:stretch>
            <a:fillRect/>
          </a:stretch>
        </p:blipFill>
        <p:spPr>
          <a:xfrm>
            <a:off x="346448" y="5946648"/>
            <a:ext cx="2578425" cy="608200"/>
          </a:xfrm>
          <a:prstGeom prst="rect">
            <a:avLst/>
          </a:prstGeom>
          <a:noFill/>
          <a:ln>
            <a:noFill/>
          </a:ln>
        </p:spPr>
      </p:pic>
      <p:pic>
        <p:nvPicPr>
          <p:cNvPr id="91" name="Google Shape;91;p1"/>
          <p:cNvPicPr preferRelativeResize="0"/>
          <p:nvPr/>
        </p:nvPicPr>
        <p:blipFill>
          <a:blip r:embed="rId5">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10"/>
          <p:cNvSpPr txBox="1"/>
          <p:nvPr>
            <p:ph type="title"/>
          </p:nvPr>
        </p:nvSpPr>
        <p:spPr>
          <a:xfrm>
            <a:off x="838200" y="51018"/>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The Impedance Mismatch is HUGE!</a:t>
            </a:r>
            <a:endParaRPr/>
          </a:p>
        </p:txBody>
      </p:sp>
      <p:sp>
        <p:nvSpPr>
          <p:cNvPr id="181" name="Google Shape;181;p10"/>
          <p:cNvSpPr txBox="1"/>
          <p:nvPr>
            <p:ph idx="1" type="body"/>
          </p:nvPr>
        </p:nvSpPr>
        <p:spPr>
          <a:xfrm>
            <a:off x="838200" y="1511518"/>
            <a:ext cx="5181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90"/>
              <a:buChar char="•"/>
            </a:pPr>
            <a:r>
              <a:rPr lang="en-US" sz="2590"/>
              <a:t>Soil is almost 1 trillion times more resistive than metal.</a:t>
            </a:r>
            <a:endParaRPr/>
          </a:p>
          <a:p>
            <a:pPr indent="-228600" lvl="0" marL="228600" rtl="0" algn="l">
              <a:lnSpc>
                <a:spcPct val="70000"/>
              </a:lnSpc>
              <a:spcBef>
                <a:spcPts val="1000"/>
              </a:spcBef>
              <a:spcAft>
                <a:spcPts val="0"/>
              </a:spcAft>
              <a:buClr>
                <a:schemeClr val="dk1"/>
              </a:buClr>
              <a:buSzPts val="2590"/>
              <a:buChar char="•"/>
            </a:pPr>
            <a:r>
              <a:rPr lang="en-US" sz="2590"/>
              <a:t>The design of the Grounding System must account for the condition of the earth into which the charge will be expelled.</a:t>
            </a:r>
            <a:endParaRPr/>
          </a:p>
          <a:p>
            <a:pPr indent="-228600" lvl="0" marL="228600" rtl="0" algn="l">
              <a:lnSpc>
                <a:spcPct val="70000"/>
              </a:lnSpc>
              <a:spcBef>
                <a:spcPts val="1000"/>
              </a:spcBef>
              <a:spcAft>
                <a:spcPts val="0"/>
              </a:spcAft>
              <a:buClr>
                <a:schemeClr val="dk1"/>
              </a:buClr>
              <a:buSzPts val="2590"/>
              <a:buChar char="•"/>
            </a:pPr>
            <a:r>
              <a:rPr lang="en-US" sz="2590"/>
              <a:t>Soil has about a trillionth the conductivity of copper and air is about a trillionth the conductivity of soil; electrical charge would much rather jump into soil than the air but your tower or building looks quite tempting.</a:t>
            </a:r>
            <a:endParaRPr/>
          </a:p>
          <a:p>
            <a:pPr indent="-64135" lvl="0" marL="228600" rtl="0" algn="l">
              <a:lnSpc>
                <a:spcPct val="70000"/>
              </a:lnSpc>
              <a:spcBef>
                <a:spcPts val="1000"/>
              </a:spcBef>
              <a:spcAft>
                <a:spcPts val="0"/>
              </a:spcAft>
              <a:buClr>
                <a:schemeClr val="dk1"/>
              </a:buClr>
              <a:buSzPts val="2590"/>
              <a:buNone/>
            </a:pPr>
            <a:r>
              <a:t/>
            </a:r>
            <a:endParaRPr sz="2590"/>
          </a:p>
        </p:txBody>
      </p:sp>
      <p:sp>
        <p:nvSpPr>
          <p:cNvPr id="182" name="Google Shape;18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183" name="Google Shape;183;p10"/>
          <p:cNvPicPr preferRelativeResize="0"/>
          <p:nvPr>
            <p:ph idx="2" type="body"/>
          </p:nvPr>
        </p:nvPicPr>
        <p:blipFill rotWithShape="1">
          <a:blip r:embed="rId3">
            <a:alphaModFix/>
          </a:blip>
          <a:srcRect b="0" l="0" r="0" t="0"/>
          <a:stretch/>
        </p:blipFill>
        <p:spPr>
          <a:xfrm>
            <a:off x="6172200" y="1388007"/>
            <a:ext cx="5181600" cy="3453900"/>
          </a:xfrm>
          <a:prstGeom prst="rect">
            <a:avLst/>
          </a:prstGeom>
          <a:noFill/>
          <a:ln>
            <a:noFill/>
          </a:ln>
        </p:spPr>
      </p:pic>
      <p:sp>
        <p:nvSpPr>
          <p:cNvPr id="184" name="Google Shape;184;p10"/>
          <p:cNvSpPr txBox="1"/>
          <p:nvPr/>
        </p:nvSpPr>
        <p:spPr>
          <a:xfrm>
            <a:off x="9273193" y="2127341"/>
            <a:ext cx="1915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 TRILLION TIMES!</a:t>
            </a:r>
            <a:endParaRPr/>
          </a:p>
        </p:txBody>
      </p:sp>
      <p:cxnSp>
        <p:nvCxnSpPr>
          <p:cNvPr id="185" name="Google Shape;185;p10"/>
          <p:cNvCxnSpPr/>
          <p:nvPr/>
        </p:nvCxnSpPr>
        <p:spPr>
          <a:xfrm rot="10800000">
            <a:off x="7790593" y="2054307"/>
            <a:ext cx="1482600" cy="257700"/>
          </a:xfrm>
          <a:prstGeom prst="straightConnector1">
            <a:avLst/>
          </a:prstGeom>
          <a:noFill/>
          <a:ln cap="flat" cmpd="sng" w="31750">
            <a:solidFill>
              <a:srgbClr val="FF0000"/>
            </a:solidFill>
            <a:prstDash val="solid"/>
            <a:miter lim="800000"/>
            <a:headEnd len="sm" w="sm" type="none"/>
            <a:tailEnd len="med" w="med" type="triangle"/>
          </a:ln>
        </p:spPr>
      </p:cxnSp>
      <p:cxnSp>
        <p:nvCxnSpPr>
          <p:cNvPr id="186" name="Google Shape;186;p10"/>
          <p:cNvCxnSpPr>
            <a:stCxn id="184" idx="2"/>
          </p:cNvCxnSpPr>
          <p:nvPr/>
        </p:nvCxnSpPr>
        <p:spPr>
          <a:xfrm flipH="1">
            <a:off x="9425593" y="2496641"/>
            <a:ext cx="805200" cy="1200600"/>
          </a:xfrm>
          <a:prstGeom prst="straightConnector1">
            <a:avLst/>
          </a:prstGeom>
          <a:noFill/>
          <a:ln cap="flat" cmpd="sng" w="31750">
            <a:solidFill>
              <a:srgbClr val="FF0000"/>
            </a:solidFill>
            <a:prstDash val="solid"/>
            <a:miter lim="800000"/>
            <a:headEnd len="sm" w="sm" type="none"/>
            <a:tailEnd len="med" w="med" type="triangle"/>
          </a:ln>
        </p:spPr>
      </p:cxnSp>
      <p:pic>
        <p:nvPicPr>
          <p:cNvPr id="187" name="Google Shape;187;p10"/>
          <p:cNvPicPr preferRelativeResize="0"/>
          <p:nvPr/>
        </p:nvPicPr>
        <p:blipFill>
          <a:blip r:embed="rId4">
            <a:alphaModFix/>
          </a:blip>
          <a:stretch>
            <a:fillRect/>
          </a:stretch>
        </p:blipFill>
        <p:spPr>
          <a:xfrm>
            <a:off x="346448" y="5946648"/>
            <a:ext cx="2578425" cy="608200"/>
          </a:xfrm>
          <a:prstGeom prst="rect">
            <a:avLst/>
          </a:prstGeom>
          <a:noFill/>
          <a:ln>
            <a:noFill/>
          </a:ln>
        </p:spPr>
      </p:pic>
      <p:pic>
        <p:nvPicPr>
          <p:cNvPr id="188" name="Google Shape;188;p10"/>
          <p:cNvPicPr preferRelativeResize="0"/>
          <p:nvPr/>
        </p:nvPicPr>
        <p:blipFill>
          <a:blip r:embed="rId5">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11"/>
          <p:cNvSpPr txBox="1"/>
          <p:nvPr>
            <p:ph type="title"/>
          </p:nvPr>
        </p:nvSpPr>
        <p:spPr>
          <a:xfrm>
            <a:off x="838200" y="116457"/>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Impedance Mismatch</a:t>
            </a:r>
            <a:endParaRPr/>
          </a:p>
        </p:txBody>
      </p:sp>
      <p:sp>
        <p:nvSpPr>
          <p:cNvPr id="194" name="Google Shape;194;p11"/>
          <p:cNvSpPr txBox="1"/>
          <p:nvPr>
            <p:ph idx="1" type="body"/>
          </p:nvPr>
        </p:nvSpPr>
        <p:spPr>
          <a:xfrm>
            <a:off x="838200" y="1576957"/>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90"/>
              <a:buChar char="•"/>
            </a:pPr>
            <a:r>
              <a:rPr lang="en-US" sz="2590"/>
              <a:t>In a fault event, impedance mismatches between the grounding system and the native soil cause voltage and frequencies to be contained primarily along the ground rod’s copper skin until at the tip it is either reflected or discharged.</a:t>
            </a:r>
            <a:endParaRPr/>
          </a:p>
          <a:p>
            <a:pPr indent="-228600" lvl="0" marL="228600" rtl="0" algn="l">
              <a:lnSpc>
                <a:spcPct val="70000"/>
              </a:lnSpc>
              <a:spcBef>
                <a:spcPts val="1000"/>
              </a:spcBef>
              <a:spcAft>
                <a:spcPts val="0"/>
              </a:spcAft>
              <a:buClr>
                <a:schemeClr val="dk1"/>
              </a:buClr>
              <a:buSzPts val="2590"/>
              <a:buChar char="•"/>
            </a:pPr>
            <a:r>
              <a:rPr lang="en-US" sz="2590"/>
              <a:t>Current rejected by the soil (due to rod-to-soil impedance mismatch), even for a matter of milliseconds, increases charge density upstream.</a:t>
            </a:r>
            <a:endParaRPr/>
          </a:p>
          <a:p>
            <a:pPr indent="-228600" lvl="1" marL="685800" rtl="0" algn="l">
              <a:lnSpc>
                <a:spcPct val="70000"/>
              </a:lnSpc>
              <a:spcBef>
                <a:spcPts val="500"/>
              </a:spcBef>
              <a:spcAft>
                <a:spcPts val="0"/>
              </a:spcAft>
              <a:buClr>
                <a:schemeClr val="dk1"/>
              </a:buClr>
              <a:buSzPts val="2220"/>
              <a:buChar char="•"/>
            </a:pPr>
            <a:r>
              <a:rPr lang="en-US" sz="2220"/>
              <a:t>The volume of initial and subsequent electron flow contained in the strike cannot be decreased if electrons are unable to escape the ground rod</a:t>
            </a:r>
            <a:endParaRPr/>
          </a:p>
          <a:p>
            <a:pPr indent="-228600" lvl="1" marL="685800" rtl="0" algn="l">
              <a:lnSpc>
                <a:spcPct val="70000"/>
              </a:lnSpc>
              <a:spcBef>
                <a:spcPts val="500"/>
              </a:spcBef>
              <a:spcAft>
                <a:spcPts val="0"/>
              </a:spcAft>
              <a:buClr>
                <a:schemeClr val="dk1"/>
              </a:buClr>
              <a:buSzPts val="2220"/>
              <a:buChar char="•"/>
            </a:pPr>
            <a:r>
              <a:rPr lang="en-US" sz="2220"/>
              <a:t>When a critical volume of charge is exceeded at ground rod entry an alternate exit will be achieved, sometimes spectacularly</a:t>
            </a:r>
            <a:endParaRPr/>
          </a:p>
          <a:p>
            <a:pPr indent="-228600" lvl="0" marL="228600" rtl="0" algn="l">
              <a:lnSpc>
                <a:spcPct val="70000"/>
              </a:lnSpc>
              <a:spcBef>
                <a:spcPts val="1000"/>
              </a:spcBef>
              <a:spcAft>
                <a:spcPts val="0"/>
              </a:spcAft>
              <a:buClr>
                <a:schemeClr val="dk1"/>
              </a:buClr>
              <a:buSzPts val="2590"/>
              <a:buChar char="•"/>
            </a:pPr>
            <a:r>
              <a:rPr lang="en-US" sz="2590"/>
              <a:t>Failure of the grounding system to </a:t>
            </a:r>
            <a:r>
              <a:rPr b="1" lang="en-US" sz="2590"/>
              <a:t>immediately</a:t>
            </a:r>
            <a:r>
              <a:rPr lang="en-US" sz="2590"/>
              <a:t> and effectively dissipate the trailing/returning charge means the current must seek an alternate path of lower resistance to the surrounding soil.</a:t>
            </a:r>
            <a:endParaRPr/>
          </a:p>
        </p:txBody>
      </p:sp>
      <p:sp>
        <p:nvSpPr>
          <p:cNvPr id="195" name="Google Shape;19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196" name="Google Shape;196;p11"/>
          <p:cNvPicPr preferRelativeResize="0"/>
          <p:nvPr/>
        </p:nvPicPr>
        <p:blipFill>
          <a:blip r:embed="rId3">
            <a:alphaModFix/>
          </a:blip>
          <a:stretch>
            <a:fillRect/>
          </a:stretch>
        </p:blipFill>
        <p:spPr>
          <a:xfrm>
            <a:off x="346448" y="5946648"/>
            <a:ext cx="2578425" cy="608200"/>
          </a:xfrm>
          <a:prstGeom prst="rect">
            <a:avLst/>
          </a:prstGeom>
          <a:noFill/>
          <a:ln>
            <a:noFill/>
          </a:ln>
        </p:spPr>
      </p:pic>
      <p:pic>
        <p:nvPicPr>
          <p:cNvPr id="197" name="Google Shape;197;p11"/>
          <p:cNvPicPr preferRelativeResize="0"/>
          <p:nvPr/>
        </p:nvPicPr>
        <p:blipFill>
          <a:blip r:embed="rId4">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Accepted Grounding Techniques Challenged </a:t>
            </a:r>
            <a:br>
              <a:rPr lang="en-US" sz="3600"/>
            </a:br>
            <a:r>
              <a:rPr lang="en-US" sz="3600"/>
              <a:t>NAB 2020</a:t>
            </a:r>
            <a:br>
              <a:rPr lang="en-US" sz="3600"/>
            </a:br>
            <a:r>
              <a:rPr i="1" lang="en-US" sz="2790"/>
              <a:t>Dynamics of Impedance Mismatch</a:t>
            </a:r>
            <a:br>
              <a:rPr lang="en-US" sz="3600"/>
            </a:br>
            <a:endParaRPr sz="3600"/>
          </a:p>
        </p:txBody>
      </p:sp>
      <p:sp>
        <p:nvSpPr>
          <p:cNvPr id="203" name="Google Shape;203;p12"/>
          <p:cNvSpPr txBox="1"/>
          <p:nvPr>
            <p:ph idx="1" type="body"/>
          </p:nvPr>
        </p:nvSpPr>
        <p:spPr>
          <a:xfrm>
            <a:off x="838200" y="15970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lang="en-US"/>
              <a:t>The impedance mismatch between the ground rod and the soil must be mitigated.  One way is to change the interface’s electrical properties from a “wall” to a series of descending steps.</a:t>
            </a:r>
            <a:endParaRPr/>
          </a:p>
          <a:p>
            <a:pPr indent="-228600" lvl="0" marL="228600" rtl="0" algn="l">
              <a:lnSpc>
                <a:spcPct val="80000"/>
              </a:lnSpc>
              <a:spcBef>
                <a:spcPts val="1000"/>
              </a:spcBef>
              <a:spcAft>
                <a:spcPts val="0"/>
              </a:spcAft>
              <a:buClr>
                <a:schemeClr val="dk1"/>
              </a:buClr>
              <a:buSzPts val="2800"/>
              <a:buChar char="•"/>
            </a:pPr>
            <a:r>
              <a:rPr lang="en-US"/>
              <a:t>Common additives surrounding bare electrodes to reduce impedance have various drawbacks:</a:t>
            </a:r>
            <a:endParaRPr/>
          </a:p>
          <a:p>
            <a:pPr indent="-228600" lvl="1" marL="685800" rtl="0" algn="l">
              <a:lnSpc>
                <a:spcPct val="80000"/>
              </a:lnSpc>
              <a:spcBef>
                <a:spcPts val="500"/>
              </a:spcBef>
              <a:spcAft>
                <a:spcPts val="0"/>
              </a:spcAft>
              <a:buClr>
                <a:schemeClr val="dk1"/>
              </a:buClr>
              <a:buSzPts val="2400"/>
              <a:buChar char="•"/>
            </a:pPr>
            <a:r>
              <a:rPr lang="en-US"/>
              <a:t>Inorganic salts (sodium chloride, etc.) are highly corrosive to metallic electrodes</a:t>
            </a:r>
            <a:endParaRPr/>
          </a:p>
          <a:p>
            <a:pPr indent="-228600" lvl="1" marL="685800" rtl="0" algn="l">
              <a:lnSpc>
                <a:spcPct val="80000"/>
              </a:lnSpc>
              <a:spcBef>
                <a:spcPts val="500"/>
              </a:spcBef>
              <a:spcAft>
                <a:spcPts val="0"/>
              </a:spcAft>
              <a:buClr>
                <a:schemeClr val="dk1"/>
              </a:buClr>
              <a:buSzPts val="2400"/>
              <a:buChar char="•"/>
            </a:pPr>
            <a:r>
              <a:rPr lang="en-US"/>
              <a:t>Additives to improve electrolytic characteristics of soil are often soluble in rain water and must be replenished</a:t>
            </a:r>
            <a:endParaRPr/>
          </a:p>
          <a:p>
            <a:pPr indent="-228600" lvl="1" marL="685800" rtl="0" algn="l">
              <a:lnSpc>
                <a:spcPct val="80000"/>
              </a:lnSpc>
              <a:spcBef>
                <a:spcPts val="500"/>
              </a:spcBef>
              <a:spcAft>
                <a:spcPts val="0"/>
              </a:spcAft>
              <a:buClr>
                <a:schemeClr val="dk1"/>
              </a:buClr>
              <a:buSzPts val="2400"/>
              <a:buChar char="•"/>
            </a:pPr>
            <a:r>
              <a:rPr lang="en-US"/>
              <a:t>Bentonite clays become insulating to fault currents at high frequencies</a:t>
            </a:r>
            <a:endParaRPr/>
          </a:p>
          <a:p>
            <a:pPr indent="-228600" lvl="1" marL="685800" rtl="0" algn="l">
              <a:lnSpc>
                <a:spcPct val="80000"/>
              </a:lnSpc>
              <a:spcBef>
                <a:spcPts val="500"/>
              </a:spcBef>
              <a:spcAft>
                <a:spcPts val="0"/>
              </a:spcAft>
              <a:buClr>
                <a:schemeClr val="dk1"/>
              </a:buClr>
              <a:buSzPts val="2400"/>
              <a:buChar char="•"/>
            </a:pPr>
            <a:r>
              <a:rPr lang="en-US"/>
              <a:t>“Conductive cement” containing copper or carbon can suffer significant corrosion over time worsened by possible impurities in the poured material</a:t>
            </a:r>
            <a:endParaRPr/>
          </a:p>
          <a:p>
            <a:pPr indent="-50800" lvl="0" marL="228600" rtl="0" algn="l">
              <a:lnSpc>
                <a:spcPct val="80000"/>
              </a:lnSpc>
              <a:spcBef>
                <a:spcPts val="1000"/>
              </a:spcBef>
              <a:spcAft>
                <a:spcPts val="0"/>
              </a:spcAft>
              <a:buClr>
                <a:schemeClr val="dk1"/>
              </a:buClr>
              <a:buSzPts val="2800"/>
              <a:buNone/>
            </a:pPr>
            <a:r>
              <a:t/>
            </a:r>
            <a:endParaRPr/>
          </a:p>
          <a:p>
            <a:pPr indent="-50800" lvl="0" marL="228600" rtl="0" algn="l">
              <a:lnSpc>
                <a:spcPct val="80000"/>
              </a:lnSpc>
              <a:spcBef>
                <a:spcPts val="1000"/>
              </a:spcBef>
              <a:spcAft>
                <a:spcPts val="0"/>
              </a:spcAft>
              <a:buClr>
                <a:schemeClr val="dk1"/>
              </a:buClr>
              <a:buSzPts val="2800"/>
              <a:buNone/>
            </a:pPr>
            <a:r>
              <a:t/>
            </a:r>
            <a:endParaRPr/>
          </a:p>
        </p:txBody>
      </p:sp>
      <p:sp>
        <p:nvSpPr>
          <p:cNvPr id="204" name="Google Shape;20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205" name="Google Shape;205;p12"/>
          <p:cNvPicPr preferRelativeResize="0"/>
          <p:nvPr/>
        </p:nvPicPr>
        <p:blipFill>
          <a:blip r:embed="rId3">
            <a:alphaModFix/>
          </a:blip>
          <a:stretch>
            <a:fillRect/>
          </a:stretch>
        </p:blipFill>
        <p:spPr>
          <a:xfrm>
            <a:off x="346448" y="5946648"/>
            <a:ext cx="2578425" cy="608200"/>
          </a:xfrm>
          <a:prstGeom prst="rect">
            <a:avLst/>
          </a:prstGeom>
          <a:noFill/>
          <a:ln>
            <a:noFill/>
          </a:ln>
        </p:spPr>
      </p:pic>
      <p:pic>
        <p:nvPicPr>
          <p:cNvPr id="206" name="Google Shape;206;p12"/>
          <p:cNvPicPr preferRelativeResize="0"/>
          <p:nvPr/>
        </p:nvPicPr>
        <p:blipFill>
          <a:blip r:embed="rId4">
            <a:alphaModFix/>
          </a:blip>
          <a:stretch>
            <a:fillRect/>
          </a:stretch>
        </p:blipFill>
        <p:spPr>
          <a:xfrm>
            <a:off x="10968150" y="5591600"/>
            <a:ext cx="963250" cy="963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What can be done?</a:t>
            </a:r>
            <a:endParaRPr/>
          </a:p>
        </p:txBody>
      </p:sp>
      <p:sp>
        <p:nvSpPr>
          <p:cNvPr id="212" name="Google Shape;21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Consider including durable, non-corrosive materials in standard installations</a:t>
            </a:r>
            <a:endParaRPr/>
          </a:p>
          <a:p>
            <a:pPr indent="-228600" lvl="0" marL="228600" rtl="0" algn="l">
              <a:lnSpc>
                <a:spcPct val="90000"/>
              </a:lnSpc>
              <a:spcBef>
                <a:spcPts val="1000"/>
              </a:spcBef>
              <a:spcAft>
                <a:spcPts val="0"/>
              </a:spcAft>
              <a:buClr>
                <a:schemeClr val="dk1"/>
              </a:buClr>
              <a:buSzPts val="2800"/>
              <a:buChar char="•"/>
            </a:pPr>
            <a:r>
              <a:rPr lang="en-US"/>
              <a:t>Incorporate continuous high frequency dissipation components into existing and new grounding systems</a:t>
            </a:r>
            <a:endParaRPr/>
          </a:p>
          <a:p>
            <a:pPr indent="-228600" lvl="0" marL="228600" rtl="0" algn="l">
              <a:lnSpc>
                <a:spcPct val="90000"/>
              </a:lnSpc>
              <a:spcBef>
                <a:spcPts val="1000"/>
              </a:spcBef>
              <a:spcAft>
                <a:spcPts val="0"/>
              </a:spcAft>
              <a:buClr>
                <a:schemeClr val="dk1"/>
              </a:buClr>
              <a:buSzPts val="2800"/>
              <a:buChar char="•"/>
            </a:pPr>
            <a:r>
              <a:rPr lang="en-US"/>
              <a:t>Establish an impedance gradient within the native soil throughout the grounding network design</a:t>
            </a:r>
            <a:endParaRPr/>
          </a:p>
          <a:p>
            <a:pPr indent="-228600" lvl="0" marL="228600" rtl="0" algn="l">
              <a:lnSpc>
                <a:spcPct val="90000"/>
              </a:lnSpc>
              <a:spcBef>
                <a:spcPts val="1000"/>
              </a:spcBef>
              <a:spcAft>
                <a:spcPts val="0"/>
              </a:spcAft>
              <a:buClr>
                <a:schemeClr val="dk1"/>
              </a:buClr>
              <a:buSzPts val="2800"/>
              <a:buChar char="•"/>
            </a:pPr>
            <a:r>
              <a:rPr lang="en-US"/>
              <a:t>Be aware that low RTG readings at a single moment in time are not nearly the whole story </a:t>
            </a:r>
            <a:endParaRPr/>
          </a:p>
        </p:txBody>
      </p:sp>
      <p:sp>
        <p:nvSpPr>
          <p:cNvPr id="213" name="Google Shape;2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214" name="Google Shape;214;p13"/>
          <p:cNvPicPr preferRelativeResize="0"/>
          <p:nvPr/>
        </p:nvPicPr>
        <p:blipFill>
          <a:blip r:embed="rId3">
            <a:alphaModFix/>
          </a:blip>
          <a:stretch>
            <a:fillRect/>
          </a:stretch>
        </p:blipFill>
        <p:spPr>
          <a:xfrm>
            <a:off x="346448" y="5946648"/>
            <a:ext cx="2578425" cy="608200"/>
          </a:xfrm>
          <a:prstGeom prst="rect">
            <a:avLst/>
          </a:prstGeom>
          <a:noFill/>
          <a:ln>
            <a:noFill/>
          </a:ln>
        </p:spPr>
      </p:pic>
      <p:pic>
        <p:nvPicPr>
          <p:cNvPr id="215" name="Google Shape;215;p13"/>
          <p:cNvPicPr preferRelativeResize="0"/>
          <p:nvPr/>
        </p:nvPicPr>
        <p:blipFill>
          <a:blip r:embed="rId4">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4"/>
          <p:cNvSpPr txBox="1"/>
          <p:nvPr>
            <p:ph type="title"/>
          </p:nvPr>
        </p:nvSpPr>
        <p:spPr>
          <a:xfrm>
            <a:off x="838200" y="20807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Summary</a:t>
            </a:r>
            <a:endParaRPr/>
          </a:p>
        </p:txBody>
      </p:sp>
      <p:sp>
        <p:nvSpPr>
          <p:cNvPr id="221" name="Google Shape;221;p14"/>
          <p:cNvSpPr txBox="1"/>
          <p:nvPr>
            <p:ph idx="1" type="body"/>
          </p:nvPr>
        </p:nvSpPr>
        <p:spPr>
          <a:xfrm>
            <a:off x="838200" y="1668572"/>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U.S. insurance industry reports claims of $1 Billion annually for lightning strike damage and lightning-related surges </a:t>
            </a:r>
            <a:endParaRPr/>
          </a:p>
          <a:p>
            <a:pPr indent="-228600" lvl="0" marL="228600" rtl="0" algn="l">
              <a:lnSpc>
                <a:spcPct val="90000"/>
              </a:lnSpc>
              <a:spcBef>
                <a:spcPts val="1000"/>
              </a:spcBef>
              <a:spcAft>
                <a:spcPts val="0"/>
              </a:spcAft>
              <a:buClr>
                <a:schemeClr val="dk1"/>
              </a:buClr>
              <a:buSzPts val="2800"/>
              <a:buChar char="•"/>
            </a:pPr>
            <a:r>
              <a:rPr lang="en-US"/>
              <a:t>Resistance-to-Ground readings alone are an inaccurate representation of capability to dissipate current in strike or surge events</a:t>
            </a:r>
            <a:endParaRPr/>
          </a:p>
          <a:p>
            <a:pPr indent="-228600" lvl="0" marL="228600" rtl="0" algn="l">
              <a:lnSpc>
                <a:spcPct val="90000"/>
              </a:lnSpc>
              <a:spcBef>
                <a:spcPts val="1000"/>
              </a:spcBef>
              <a:spcAft>
                <a:spcPts val="0"/>
              </a:spcAft>
              <a:buClr>
                <a:schemeClr val="dk1"/>
              </a:buClr>
              <a:buSzPts val="2800"/>
              <a:buChar char="•"/>
            </a:pPr>
            <a:r>
              <a:rPr lang="en-US"/>
              <a:t>Commonly accepted grounding system designs do not account for millisecond dispersion of frequencies which can exceed 100 MHz</a:t>
            </a:r>
            <a:endParaRPr/>
          </a:p>
          <a:p>
            <a:pPr indent="-228600" lvl="0" marL="228600" rtl="0" algn="l">
              <a:lnSpc>
                <a:spcPct val="90000"/>
              </a:lnSpc>
              <a:spcBef>
                <a:spcPts val="1000"/>
              </a:spcBef>
              <a:spcAft>
                <a:spcPts val="0"/>
              </a:spcAft>
              <a:buClr>
                <a:schemeClr val="dk1"/>
              </a:buClr>
              <a:buSzPts val="2800"/>
              <a:buChar char="•"/>
            </a:pPr>
            <a:r>
              <a:rPr lang="en-US"/>
              <a:t>The impedance mismatch between grounding rods and native soil can create a rejection of electrons resulting in reflection of current back upstream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22" name="Google Shape;22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223" name="Google Shape;223;p14"/>
          <p:cNvPicPr preferRelativeResize="0"/>
          <p:nvPr/>
        </p:nvPicPr>
        <p:blipFill>
          <a:blip r:embed="rId3">
            <a:alphaModFix/>
          </a:blip>
          <a:stretch>
            <a:fillRect/>
          </a:stretch>
        </p:blipFill>
        <p:spPr>
          <a:xfrm>
            <a:off x="346448" y="5946648"/>
            <a:ext cx="2578425" cy="608200"/>
          </a:xfrm>
          <a:prstGeom prst="rect">
            <a:avLst/>
          </a:prstGeom>
          <a:noFill/>
          <a:ln>
            <a:noFill/>
          </a:ln>
        </p:spPr>
      </p:pic>
      <p:pic>
        <p:nvPicPr>
          <p:cNvPr id="224" name="Google Shape;224;p14"/>
          <p:cNvPicPr preferRelativeResize="0"/>
          <p:nvPr/>
        </p:nvPicPr>
        <p:blipFill>
          <a:blip r:embed="rId4">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15"/>
          <p:cNvPicPr preferRelativeResize="0"/>
          <p:nvPr/>
        </p:nvPicPr>
        <p:blipFill rotWithShape="1">
          <a:blip r:embed="rId3">
            <a:alphaModFix/>
          </a:blip>
          <a:srcRect b="0" l="0" r="0" t="0"/>
          <a:stretch/>
        </p:blipFill>
        <p:spPr>
          <a:xfrm>
            <a:off x="1524000" y="0"/>
            <a:ext cx="9143999" cy="6858001"/>
          </a:xfrm>
          <a:prstGeom prst="rect">
            <a:avLst/>
          </a:prstGeom>
          <a:noFill/>
          <a:ln>
            <a:noFill/>
          </a:ln>
          <a:effectLst>
            <a:outerShdw blurRad="50800" rotWithShape="0" algn="ctr" dir="5400000" dist="50800">
              <a:srgbClr val="000000"/>
            </a:outerShdw>
          </a:effectLst>
        </p:spPr>
      </p:pic>
      <p:sp>
        <p:nvSpPr>
          <p:cNvPr id="230" name="Google Shape;230;p15"/>
          <p:cNvSpPr txBox="1"/>
          <p:nvPr>
            <p:ph type="title"/>
          </p:nvPr>
        </p:nvSpPr>
        <p:spPr>
          <a:xfrm>
            <a:off x="1339103" y="710759"/>
            <a:ext cx="9404700" cy="1790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8000"/>
              <a:buFont typeface="Malgun Gothic"/>
              <a:buNone/>
            </a:pPr>
            <a:r>
              <a:rPr b="1" lang="en-US" sz="8000">
                <a:latin typeface="Malgun Gothic"/>
                <a:ea typeface="Malgun Gothic"/>
                <a:cs typeface="Malgun Gothic"/>
                <a:sym typeface="Malgun Gothic"/>
              </a:rPr>
              <a:t>Thank You !!</a:t>
            </a:r>
            <a:endParaRPr/>
          </a:p>
        </p:txBody>
      </p:sp>
      <p:sp>
        <p:nvSpPr>
          <p:cNvPr id="231" name="Google Shape;231;p15"/>
          <p:cNvSpPr txBox="1"/>
          <p:nvPr>
            <p:ph idx="1" type="body"/>
          </p:nvPr>
        </p:nvSpPr>
        <p:spPr>
          <a:xfrm>
            <a:off x="1491500" y="2466987"/>
            <a:ext cx="8946541" cy="3735406"/>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32" name="Google Shape;232;p15"/>
          <p:cNvSpPr txBox="1"/>
          <p:nvPr/>
        </p:nvSpPr>
        <p:spPr>
          <a:xfrm>
            <a:off x="1983501" y="2168053"/>
            <a:ext cx="8225100" cy="4093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latin typeface="Malgun Gothic"/>
                <a:ea typeface="Malgun Gothic"/>
                <a:cs typeface="Malgun Gothic"/>
                <a:sym typeface="Malgun Gothic"/>
              </a:rPr>
              <a:t>Your questions are welcomed.</a:t>
            </a:r>
            <a:endParaRPr/>
          </a:p>
          <a:p>
            <a:pPr indent="0" lvl="0" marL="0" marR="0" rtl="0" algn="ctr">
              <a:spcBef>
                <a:spcPts val="0"/>
              </a:spcBef>
              <a:spcAft>
                <a:spcPts val="0"/>
              </a:spcAft>
              <a:buNone/>
            </a:pPr>
            <a:r>
              <a:t/>
            </a:r>
            <a:endParaRPr sz="2400">
              <a:latin typeface="Malgun Gothic"/>
              <a:ea typeface="Malgun Gothic"/>
              <a:cs typeface="Malgun Gothic"/>
              <a:sym typeface="Malgun Gothic"/>
            </a:endParaRPr>
          </a:p>
          <a:p>
            <a:pPr indent="0" lvl="0" marL="0" marR="0" rtl="0" algn="ctr">
              <a:spcBef>
                <a:spcPts val="0"/>
              </a:spcBef>
              <a:spcAft>
                <a:spcPts val="0"/>
              </a:spcAft>
              <a:buNone/>
            </a:pPr>
            <a:r>
              <a:rPr lang="en-US" sz="2400">
                <a:latin typeface="Malgun Gothic"/>
                <a:ea typeface="Malgun Gothic"/>
                <a:cs typeface="Malgun Gothic"/>
                <a:sym typeface="Malgun Gothic"/>
              </a:rPr>
              <a:t>Additional background on GroundLinx Technologies and our approach to grounding is available at </a:t>
            </a:r>
            <a:r>
              <a:rPr b="1" lang="en-US" sz="2400" u="sng">
                <a:latin typeface="Malgun Gothic"/>
                <a:ea typeface="Malgun Gothic"/>
                <a:cs typeface="Malgun Gothic"/>
                <a:sym typeface="Malgun Gothic"/>
                <a:hlinkClick r:id="rId4"/>
              </a:rPr>
              <a:t>www.groundlinx.com</a:t>
            </a:r>
            <a:endParaRPr b="1" sz="2400" u="sng">
              <a:latin typeface="Malgun Gothic"/>
              <a:ea typeface="Malgun Gothic"/>
              <a:cs typeface="Malgun Gothic"/>
              <a:sym typeface="Malgun Gothic"/>
            </a:endParaRPr>
          </a:p>
          <a:p>
            <a:pPr indent="0" lvl="0" marL="0" marR="0" rtl="0" algn="ctr">
              <a:spcBef>
                <a:spcPts val="0"/>
              </a:spcBef>
              <a:spcAft>
                <a:spcPts val="0"/>
              </a:spcAft>
              <a:buNone/>
            </a:pPr>
            <a:r>
              <a:t/>
            </a:r>
            <a:endParaRPr b="1" sz="2400" u="sng">
              <a:solidFill>
                <a:srgbClr val="FFFFFF"/>
              </a:solidFill>
              <a:latin typeface="Malgun Gothic"/>
              <a:ea typeface="Malgun Gothic"/>
              <a:cs typeface="Malgun Gothic"/>
              <a:sym typeface="Malgun Gothic"/>
            </a:endParaRPr>
          </a:p>
          <a:p>
            <a:pPr indent="0" lvl="0" marL="0" marR="0" rtl="0" algn="ctr">
              <a:spcBef>
                <a:spcPts val="0"/>
              </a:spcBef>
              <a:spcAft>
                <a:spcPts val="0"/>
              </a:spcAft>
              <a:buNone/>
            </a:pPr>
            <a:r>
              <a:rPr lang="en-US" sz="1900">
                <a:solidFill>
                  <a:srgbClr val="FFFFFF"/>
                </a:solidFill>
                <a:latin typeface="Calibri"/>
                <a:ea typeface="Calibri"/>
                <a:cs typeface="Calibri"/>
                <a:sym typeface="Calibri"/>
              </a:rPr>
              <a:t>The Appalachian Mountain range is one of the oldest on earth.  In its youth, its mountains reached heights similar to those found in the Alps today.  Over the last 200 million years, it has eroded to its current state leaving a thick layer of soil displaying high electrical resistance.  The knowledge gleaned from learning how to address system grounding in such soil led to the formation of GroundLinx Technologies and the hard fought learnings discussed herein.</a:t>
            </a:r>
            <a:endParaRPr sz="1300">
              <a:solidFill>
                <a:srgbClr val="FFFFFF"/>
              </a:solidFill>
            </a:endParaRPr>
          </a:p>
          <a:p>
            <a:pPr indent="0" lvl="0" marL="0" marR="0" rtl="0" algn="ctr">
              <a:spcBef>
                <a:spcPts val="0"/>
              </a:spcBef>
              <a:spcAft>
                <a:spcPts val="0"/>
              </a:spcAft>
              <a:buNone/>
            </a:pPr>
            <a:r>
              <a:t/>
            </a:r>
            <a:endParaRPr b="1" sz="2400" u="sng">
              <a:solidFill>
                <a:srgbClr val="FFFFFF"/>
              </a:solidFill>
              <a:latin typeface="Malgun Gothic"/>
              <a:ea typeface="Malgun Gothic"/>
              <a:cs typeface="Malgun Gothic"/>
              <a:sym typeface="Malgun Gothic"/>
            </a:endParaRPr>
          </a:p>
        </p:txBody>
      </p:sp>
      <p:sp>
        <p:nvSpPr>
          <p:cNvPr id="233" name="Google Shape;23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234" name="Google Shape;234;p15"/>
          <p:cNvPicPr preferRelativeResize="0"/>
          <p:nvPr/>
        </p:nvPicPr>
        <p:blipFill>
          <a:blip r:embed="rId5">
            <a:alphaModFix/>
          </a:blip>
          <a:stretch>
            <a:fillRect/>
          </a:stretch>
        </p:blipFill>
        <p:spPr>
          <a:xfrm>
            <a:off x="1615522" y="221261"/>
            <a:ext cx="2200585" cy="519075"/>
          </a:xfrm>
          <a:prstGeom prst="rect">
            <a:avLst/>
          </a:prstGeom>
          <a:noFill/>
          <a:ln>
            <a:noFill/>
          </a:ln>
        </p:spPr>
      </p:pic>
      <p:pic>
        <p:nvPicPr>
          <p:cNvPr id="235" name="Google Shape;235;p15"/>
          <p:cNvPicPr preferRelativeResize="0"/>
          <p:nvPr/>
        </p:nvPicPr>
        <p:blipFill>
          <a:blip r:embed="rId6">
            <a:alphaModFix/>
          </a:blip>
          <a:stretch>
            <a:fillRect/>
          </a:stretch>
        </p:blipFill>
        <p:spPr>
          <a:xfrm>
            <a:off x="9847250" y="119962"/>
            <a:ext cx="590800" cy="590800"/>
          </a:xfrm>
          <a:prstGeom prst="rect">
            <a:avLst/>
          </a:prstGeom>
          <a:noFill/>
          <a:ln>
            <a:noFill/>
          </a:ln>
        </p:spPr>
      </p:pic>
    </p:spTree>
  </p:cSld>
  <p:clrMapOvr>
    <a:masterClrMapping/>
  </p:clrMapOvr>
  <mc:AlternateContent>
    <mc:Choice Requires="p14">
      <p:transition spd="slow" p14:dur="2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1000"/>
                                        <p:tgtEl>
                                          <p:spTgt spid="232">
                                            <p:txEl>
                                              <p:pRg end="0" st="0"/>
                                            </p:txEl>
                                          </p:spTgt>
                                        </p:tgtEl>
                                      </p:cBhvr>
                                    </p:animEffect>
                                  </p:childTnLst>
                                </p:cTn>
                              </p:par>
                            </p:childTnLst>
                          </p:cTn>
                        </p:par>
                        <p:par>
                          <p:cTn fill="hold">
                            <p:stCondLst>
                              <p:cond delay="2000"/>
                            </p:stCondLst>
                            <p:childTnLst>
                              <p:par>
                                <p:cTn fill="hold" nodeType="afterEffect" presetClass="entr" presetID="10" presetSubtype="0">
                                  <p:stCondLst>
                                    <p:cond delay="150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1000"/>
                                        <p:tgtEl>
                                          <p:spTgt spid="232">
                                            <p:txEl>
                                              <p:pRg end="1" st="1"/>
                                            </p:txEl>
                                          </p:spTgt>
                                        </p:tgtEl>
                                      </p:cBhvr>
                                    </p:animEffect>
                                  </p:childTnLst>
                                </p:cTn>
                              </p:par>
                            </p:childTnLst>
                          </p:cTn>
                        </p:par>
                        <p:par>
                          <p:cTn fill="hold">
                            <p:stCondLst>
                              <p:cond delay="3000"/>
                            </p:stCondLst>
                            <p:childTnLst>
                              <p:par>
                                <p:cTn fill="hold" nodeType="afterEffect" presetClass="entr" presetID="10" presetSubtype="0">
                                  <p:stCondLst>
                                    <p:cond delay="1500"/>
                                  </p:stCondLst>
                                  <p:childTnLst>
                                    <p:set>
                                      <p:cBhvr>
                                        <p:cTn dur="1" fill="hold">
                                          <p:stCondLst>
                                            <p:cond delay="0"/>
                                          </p:stCondLst>
                                        </p:cTn>
                                        <p:tgtEl>
                                          <p:spTgt spid="232">
                                            <p:txEl>
                                              <p:pRg end="2" st="2"/>
                                            </p:txEl>
                                          </p:spTgt>
                                        </p:tgtEl>
                                        <p:attrNameLst>
                                          <p:attrName>style.visibility</p:attrName>
                                        </p:attrNameLst>
                                      </p:cBhvr>
                                      <p:to>
                                        <p:strVal val="visible"/>
                                      </p:to>
                                    </p:set>
                                    <p:animEffect filter="fade" transition="in">
                                      <p:cBhvr>
                                        <p:cTn dur="1000"/>
                                        <p:tgtEl>
                                          <p:spTgt spid="232">
                                            <p:txEl>
                                              <p:pRg end="2" st="2"/>
                                            </p:txEl>
                                          </p:spTgt>
                                        </p:tgtEl>
                                      </p:cBhvr>
                                    </p:animEffect>
                                  </p:childTnLst>
                                </p:cTn>
                              </p:par>
                            </p:childTnLst>
                          </p:cTn>
                        </p:par>
                        <p:par>
                          <p:cTn fill="hold">
                            <p:stCondLst>
                              <p:cond delay="4000"/>
                            </p:stCondLst>
                            <p:childTnLst>
                              <p:par>
                                <p:cTn fill="hold" nodeType="afterEffect" presetClass="entr" presetID="10" presetSubtype="0">
                                  <p:stCondLst>
                                    <p:cond delay="1500"/>
                                  </p:stCondLst>
                                  <p:childTnLst>
                                    <p:set>
                                      <p:cBhvr>
                                        <p:cTn dur="1" fill="hold">
                                          <p:stCondLst>
                                            <p:cond delay="0"/>
                                          </p:stCondLst>
                                        </p:cTn>
                                        <p:tgtEl>
                                          <p:spTgt spid="232">
                                            <p:txEl>
                                              <p:pRg end="3" st="3"/>
                                            </p:txEl>
                                          </p:spTgt>
                                        </p:tgtEl>
                                        <p:attrNameLst>
                                          <p:attrName>style.visibility</p:attrName>
                                        </p:attrNameLst>
                                      </p:cBhvr>
                                      <p:to>
                                        <p:strVal val="visible"/>
                                      </p:to>
                                    </p:set>
                                    <p:animEffect filter="fade" transition="in">
                                      <p:cBhvr>
                                        <p:cTn dur="1000"/>
                                        <p:tgtEl>
                                          <p:spTgt spid="232">
                                            <p:txEl>
                                              <p:pRg end="3" st="3"/>
                                            </p:txEl>
                                          </p:spTgt>
                                        </p:tgtEl>
                                      </p:cBhvr>
                                    </p:animEffect>
                                  </p:childTnLst>
                                </p:cTn>
                              </p:par>
                            </p:childTnLst>
                          </p:cTn>
                        </p:par>
                        <p:par>
                          <p:cTn fill="hold">
                            <p:stCondLst>
                              <p:cond delay="5000"/>
                            </p:stCondLst>
                            <p:childTnLst>
                              <p:par>
                                <p:cTn fill="hold" nodeType="afterEffect" presetClass="entr" presetID="10" presetSubtype="0">
                                  <p:stCondLst>
                                    <p:cond delay="1500"/>
                                  </p:stCondLst>
                                  <p:childTnLst>
                                    <p:set>
                                      <p:cBhvr>
                                        <p:cTn dur="1" fill="hold">
                                          <p:stCondLst>
                                            <p:cond delay="0"/>
                                          </p:stCondLst>
                                        </p:cTn>
                                        <p:tgtEl>
                                          <p:spTgt spid="232">
                                            <p:txEl>
                                              <p:pRg end="4" st="4"/>
                                            </p:txEl>
                                          </p:spTgt>
                                        </p:tgtEl>
                                        <p:attrNameLst>
                                          <p:attrName>style.visibility</p:attrName>
                                        </p:attrNameLst>
                                      </p:cBhvr>
                                      <p:to>
                                        <p:strVal val="visible"/>
                                      </p:to>
                                    </p:set>
                                    <p:animEffect filter="fade" transition="in">
                                      <p:cBhvr>
                                        <p:cTn dur="1000"/>
                                        <p:tgtEl>
                                          <p:spTgt spid="232">
                                            <p:txEl>
                                              <p:pRg end="4" st="4"/>
                                            </p:txEl>
                                          </p:spTgt>
                                        </p:tgtEl>
                                      </p:cBhvr>
                                    </p:animEffect>
                                  </p:childTnLst>
                                </p:cTn>
                              </p:par>
                            </p:childTnLst>
                          </p:cTn>
                        </p:par>
                        <p:par>
                          <p:cTn fill="hold">
                            <p:stCondLst>
                              <p:cond delay="6000"/>
                            </p:stCondLst>
                            <p:childTnLst>
                              <p:par>
                                <p:cTn fill="hold" nodeType="afterEffect" presetClass="entr" presetID="10" presetSubtype="0">
                                  <p:stCondLst>
                                    <p:cond delay="1500"/>
                                  </p:stCondLst>
                                  <p:childTnLst>
                                    <p:set>
                                      <p:cBhvr>
                                        <p:cTn dur="1" fill="hold">
                                          <p:stCondLst>
                                            <p:cond delay="0"/>
                                          </p:stCondLst>
                                        </p:cTn>
                                        <p:tgtEl>
                                          <p:spTgt spid="232">
                                            <p:txEl>
                                              <p:pRg end="5" st="5"/>
                                            </p:txEl>
                                          </p:spTgt>
                                        </p:tgtEl>
                                        <p:attrNameLst>
                                          <p:attrName>style.visibility</p:attrName>
                                        </p:attrNameLst>
                                      </p:cBhvr>
                                      <p:to>
                                        <p:strVal val="visible"/>
                                      </p:to>
                                    </p:set>
                                    <p:animEffect filter="fade" transition="in">
                                      <p:cBhvr>
                                        <p:cTn dur="1000"/>
                                        <p:tgtEl>
                                          <p:spTgt spid="23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Introduction</a:t>
            </a:r>
            <a:endParaRPr/>
          </a:p>
        </p:txBody>
      </p:sp>
      <p:sp>
        <p:nvSpPr>
          <p:cNvPr id="97" name="Google Shape;9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Lightning-related costs are worse than we’d like to admit</a:t>
            </a:r>
            <a:endParaRPr/>
          </a:p>
          <a:p>
            <a:pPr indent="-228600" lvl="0" marL="228600" rtl="0" algn="l">
              <a:lnSpc>
                <a:spcPct val="90000"/>
              </a:lnSpc>
              <a:spcBef>
                <a:spcPts val="1000"/>
              </a:spcBef>
              <a:spcAft>
                <a:spcPts val="0"/>
              </a:spcAft>
              <a:buClr>
                <a:schemeClr val="dk1"/>
              </a:buClr>
              <a:buSzPts val="2800"/>
              <a:buChar char="•"/>
            </a:pPr>
            <a:r>
              <a:rPr lang="en-US"/>
              <a:t>Many of these expenses are related to grounding issues exacerbated by antiquated technology </a:t>
            </a:r>
            <a:endParaRPr/>
          </a:p>
          <a:p>
            <a:pPr indent="-228600" lvl="0" marL="228600" rtl="0" algn="l">
              <a:lnSpc>
                <a:spcPct val="90000"/>
              </a:lnSpc>
              <a:spcBef>
                <a:spcPts val="1000"/>
              </a:spcBef>
              <a:spcAft>
                <a:spcPts val="0"/>
              </a:spcAft>
              <a:buClr>
                <a:schemeClr val="dk1"/>
              </a:buClr>
              <a:buSzPts val="2800"/>
              <a:buChar char="•"/>
            </a:pPr>
            <a:r>
              <a:rPr lang="en-US"/>
              <a:t>New technology solutions proven in other industries can be applied to create effective mitigation for some of these issues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98" name="Google Shape;98;p2"/>
          <p:cNvSpPr txBox="1"/>
          <p:nvPr>
            <p:ph idx="11" type="ftr"/>
          </p:nvPr>
        </p:nvSpPr>
        <p:spPr>
          <a:xfrm>
            <a:off x="4038600" y="6311900"/>
            <a:ext cx="4097215" cy="4095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r>
              <a:rPr lang="en-US" sz="1050"/>
              <a:t>™</a:t>
            </a:r>
            <a:endParaRPr/>
          </a:p>
        </p:txBody>
      </p:sp>
      <p:pic>
        <p:nvPicPr>
          <p:cNvPr id="99" name="Google Shape;99;p2"/>
          <p:cNvPicPr preferRelativeResize="0"/>
          <p:nvPr/>
        </p:nvPicPr>
        <p:blipFill>
          <a:blip r:embed="rId3">
            <a:alphaModFix/>
          </a:blip>
          <a:stretch>
            <a:fillRect/>
          </a:stretch>
        </p:blipFill>
        <p:spPr>
          <a:xfrm>
            <a:off x="346448" y="5946648"/>
            <a:ext cx="2578425" cy="608200"/>
          </a:xfrm>
          <a:prstGeom prst="rect">
            <a:avLst/>
          </a:prstGeom>
          <a:noFill/>
          <a:ln>
            <a:noFill/>
          </a:ln>
        </p:spPr>
      </p:pic>
      <p:pic>
        <p:nvPicPr>
          <p:cNvPr id="100" name="Google Shape;100;p2"/>
          <p:cNvPicPr preferRelativeResize="0"/>
          <p:nvPr/>
        </p:nvPicPr>
        <p:blipFill>
          <a:blip r:embed="rId4">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Issues Worsened by High Resistance Soil</a:t>
            </a:r>
            <a:endParaRPr/>
          </a:p>
        </p:txBody>
      </p:sp>
      <p:sp>
        <p:nvSpPr>
          <p:cNvPr id="106" name="Google Shape;106;p3"/>
          <p:cNvSpPr txBox="1"/>
          <p:nvPr>
            <p:ph idx="1" type="body"/>
          </p:nvPr>
        </p:nvSpPr>
        <p:spPr>
          <a:xfrm>
            <a:off x="838200" y="1595300"/>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90"/>
              <a:buChar char="•"/>
            </a:pPr>
            <a:r>
              <a:rPr lang="en-US" sz="2590"/>
              <a:t>Much of the soil across the USA exhibits high electrical resistance.</a:t>
            </a:r>
            <a:endParaRPr sz="2590" strike="sngStrike"/>
          </a:p>
          <a:p>
            <a:pPr indent="-228600" lvl="0" marL="228600" rtl="0" algn="l">
              <a:lnSpc>
                <a:spcPct val="70000"/>
              </a:lnSpc>
              <a:spcBef>
                <a:spcPts val="1000"/>
              </a:spcBef>
              <a:spcAft>
                <a:spcPts val="0"/>
              </a:spcAft>
              <a:buClr>
                <a:schemeClr val="dk1"/>
              </a:buClr>
              <a:buSzPts val="2590"/>
              <a:buChar char="•"/>
            </a:pPr>
            <a:r>
              <a:rPr lang="en-US" sz="2590"/>
              <a:t>The simple Sphere of Influence theory becomes overly optimistic with high resistance soil.</a:t>
            </a:r>
            <a:endParaRPr/>
          </a:p>
          <a:p>
            <a:pPr indent="-228600" lvl="1" marL="685800" rtl="0" algn="l">
              <a:lnSpc>
                <a:spcPct val="70000"/>
              </a:lnSpc>
              <a:spcBef>
                <a:spcPts val="500"/>
              </a:spcBef>
              <a:spcAft>
                <a:spcPts val="0"/>
              </a:spcAft>
              <a:buClr>
                <a:schemeClr val="dk1"/>
              </a:buClr>
              <a:buSzPts val="2220"/>
              <a:buChar char="•"/>
            </a:pPr>
            <a:r>
              <a:rPr lang="en-US" sz="2220"/>
              <a:t>Homogenous soil rarely exists in real-world installations.</a:t>
            </a:r>
            <a:endParaRPr/>
          </a:p>
          <a:p>
            <a:pPr indent="-228600" lvl="1" marL="685800" rtl="0" algn="l">
              <a:lnSpc>
                <a:spcPct val="70000"/>
              </a:lnSpc>
              <a:spcBef>
                <a:spcPts val="500"/>
              </a:spcBef>
              <a:spcAft>
                <a:spcPts val="0"/>
              </a:spcAft>
              <a:buClr>
                <a:schemeClr val="dk1"/>
              </a:buClr>
              <a:buSzPts val="2220"/>
              <a:buChar char="•"/>
            </a:pPr>
            <a:r>
              <a:rPr lang="en-US" sz="2220"/>
              <a:t>The sides and the end of a ground rod do not emit equally.</a:t>
            </a:r>
            <a:endParaRPr/>
          </a:p>
          <a:p>
            <a:pPr indent="-228600" lvl="0" marL="228600" rtl="0" algn="l">
              <a:lnSpc>
                <a:spcPct val="70000"/>
              </a:lnSpc>
              <a:spcBef>
                <a:spcPts val="1000"/>
              </a:spcBef>
              <a:spcAft>
                <a:spcPts val="0"/>
              </a:spcAft>
              <a:buClr>
                <a:schemeClr val="dk1"/>
              </a:buClr>
              <a:buSzPts val="2590"/>
              <a:buChar char="•"/>
            </a:pPr>
            <a:r>
              <a:rPr lang="en-US" sz="2590"/>
              <a:t>Measurements of Resistance-to-Ground (RTG) are often misleading due to variations in resistance.</a:t>
            </a:r>
            <a:endParaRPr/>
          </a:p>
          <a:p>
            <a:pPr indent="-228600" lvl="1" marL="685800" rtl="0" algn="l">
              <a:lnSpc>
                <a:spcPct val="70000"/>
              </a:lnSpc>
              <a:spcBef>
                <a:spcPts val="500"/>
              </a:spcBef>
              <a:spcAft>
                <a:spcPts val="0"/>
              </a:spcAft>
              <a:buClr>
                <a:schemeClr val="dk1"/>
              </a:buClr>
              <a:buSzPts val="2220"/>
              <a:buChar char="•"/>
            </a:pPr>
            <a:r>
              <a:rPr lang="en-US" sz="2220"/>
              <a:t>Meter readings are of a single moment, missing impact of weather and corrosion over time.</a:t>
            </a:r>
            <a:endParaRPr/>
          </a:p>
          <a:p>
            <a:pPr indent="-228600" lvl="1" marL="685800" rtl="0" algn="l">
              <a:lnSpc>
                <a:spcPct val="70000"/>
              </a:lnSpc>
              <a:spcBef>
                <a:spcPts val="500"/>
              </a:spcBef>
              <a:spcAft>
                <a:spcPts val="0"/>
              </a:spcAft>
              <a:buClr>
                <a:schemeClr val="dk1"/>
              </a:buClr>
              <a:buSzPts val="2220"/>
              <a:buChar char="•"/>
            </a:pPr>
            <a:r>
              <a:rPr lang="en-US" sz="2220"/>
              <a:t>Ground loops result in misunderstood/bad readings. (Any reading below 1 ohm is always suspect)</a:t>
            </a:r>
            <a:endParaRPr/>
          </a:p>
          <a:p>
            <a:pPr indent="-228600" lvl="1" marL="685800" rtl="0" algn="l">
              <a:lnSpc>
                <a:spcPct val="70000"/>
              </a:lnSpc>
              <a:spcBef>
                <a:spcPts val="500"/>
              </a:spcBef>
              <a:spcAft>
                <a:spcPts val="0"/>
              </a:spcAft>
              <a:buClr>
                <a:schemeClr val="dk1"/>
              </a:buClr>
              <a:buSzPts val="2220"/>
              <a:buChar char="•"/>
            </a:pPr>
            <a:r>
              <a:rPr lang="en-US" sz="2220"/>
              <a:t>Should we expect a low power measurement device to put out enough energy to mimic lightning?</a:t>
            </a:r>
            <a:endParaRPr/>
          </a:p>
          <a:p>
            <a:pPr indent="-64135" lvl="0" marL="228600" rtl="0" algn="l">
              <a:lnSpc>
                <a:spcPct val="70000"/>
              </a:lnSpc>
              <a:spcBef>
                <a:spcPts val="1000"/>
              </a:spcBef>
              <a:spcAft>
                <a:spcPts val="0"/>
              </a:spcAft>
              <a:buClr>
                <a:schemeClr val="dk1"/>
              </a:buClr>
              <a:buSzPts val="2590"/>
              <a:buNone/>
            </a:pPr>
            <a:r>
              <a:t/>
            </a:r>
            <a:endParaRPr sz="2590"/>
          </a:p>
        </p:txBody>
      </p:sp>
      <p:sp>
        <p:nvSpPr>
          <p:cNvPr id="107" name="Google Shape;107;p3"/>
          <p:cNvSpPr txBox="1"/>
          <p:nvPr>
            <p:ph idx="11" type="ftr"/>
          </p:nvPr>
        </p:nvSpPr>
        <p:spPr>
          <a:xfrm>
            <a:off x="3874828" y="6332372"/>
            <a:ext cx="4109112" cy="42327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108" name="Google Shape;108;p3"/>
          <p:cNvPicPr preferRelativeResize="0"/>
          <p:nvPr/>
        </p:nvPicPr>
        <p:blipFill>
          <a:blip r:embed="rId3">
            <a:alphaModFix/>
          </a:blip>
          <a:stretch>
            <a:fillRect/>
          </a:stretch>
        </p:blipFill>
        <p:spPr>
          <a:xfrm>
            <a:off x="346448" y="5946648"/>
            <a:ext cx="2578425" cy="608200"/>
          </a:xfrm>
          <a:prstGeom prst="rect">
            <a:avLst/>
          </a:prstGeom>
          <a:noFill/>
          <a:ln>
            <a:noFill/>
          </a:ln>
        </p:spPr>
      </p:pic>
      <p:pic>
        <p:nvPicPr>
          <p:cNvPr id="109" name="Google Shape;109;p3"/>
          <p:cNvPicPr preferRelativeResize="0"/>
          <p:nvPr/>
        </p:nvPicPr>
        <p:blipFill>
          <a:blip r:embed="rId4">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Issues Worsened by High Resistance Soil, cont.</a:t>
            </a:r>
            <a:endParaRPr/>
          </a:p>
        </p:txBody>
      </p:sp>
      <p:sp>
        <p:nvSpPr>
          <p:cNvPr id="115" name="Google Shape;115;p4"/>
          <p:cNvSpPr txBox="1"/>
          <p:nvPr>
            <p:ph idx="1" type="body"/>
          </p:nvPr>
        </p:nvSpPr>
        <p:spPr>
          <a:xfrm>
            <a:off x="838200" y="1595300"/>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lang="en-US"/>
              <a:t>Standard ground rod or ground plate dissipation capability is sub-par.</a:t>
            </a:r>
            <a:endParaRPr/>
          </a:p>
          <a:p>
            <a:pPr indent="-228600" lvl="1" marL="685800" rtl="0" algn="l">
              <a:lnSpc>
                <a:spcPct val="80000"/>
              </a:lnSpc>
              <a:spcBef>
                <a:spcPts val="500"/>
              </a:spcBef>
              <a:spcAft>
                <a:spcPts val="0"/>
              </a:spcAft>
              <a:buClr>
                <a:schemeClr val="dk1"/>
              </a:buClr>
              <a:buSzPts val="2400"/>
              <a:buChar char="•"/>
            </a:pPr>
            <a:r>
              <a:rPr lang="en-US"/>
              <a:t>Skin Depth Effect (SDE) limits frequency response, especially for high resistance soil.</a:t>
            </a:r>
            <a:endParaRPr/>
          </a:p>
          <a:p>
            <a:pPr indent="-228600" lvl="1" marL="685800" rtl="0" algn="l">
              <a:lnSpc>
                <a:spcPct val="80000"/>
              </a:lnSpc>
              <a:spcBef>
                <a:spcPts val="500"/>
              </a:spcBef>
              <a:spcAft>
                <a:spcPts val="0"/>
              </a:spcAft>
              <a:buClr>
                <a:schemeClr val="dk1"/>
              </a:buClr>
              <a:buSzPts val="2400"/>
              <a:buChar char="•"/>
            </a:pPr>
            <a:r>
              <a:rPr lang="en-US"/>
              <a:t>Ground rod surface area and smooth surfaces limit dissipation.</a:t>
            </a:r>
            <a:endParaRPr strike="sngStrike"/>
          </a:p>
          <a:p>
            <a:pPr indent="-228600" lvl="1" marL="685800" rtl="0" algn="l">
              <a:lnSpc>
                <a:spcPct val="80000"/>
              </a:lnSpc>
              <a:spcBef>
                <a:spcPts val="500"/>
              </a:spcBef>
              <a:spcAft>
                <a:spcPts val="0"/>
              </a:spcAft>
              <a:buClr>
                <a:schemeClr val="dk1"/>
              </a:buClr>
              <a:buSzPts val="2400"/>
              <a:buChar char="•"/>
            </a:pPr>
            <a:r>
              <a:rPr lang="en-US"/>
              <a:t>Ground rod surface interface-to-soil is poorly addressed</a:t>
            </a:r>
            <a:endParaRPr strike="sngStrike"/>
          </a:p>
          <a:p>
            <a:pPr indent="-228600" lvl="1" marL="685800" rtl="0" algn="l">
              <a:lnSpc>
                <a:spcPct val="80000"/>
              </a:lnSpc>
              <a:spcBef>
                <a:spcPts val="500"/>
              </a:spcBef>
              <a:spcAft>
                <a:spcPts val="0"/>
              </a:spcAft>
              <a:buClr>
                <a:schemeClr val="dk1"/>
              </a:buClr>
              <a:buSzPts val="2400"/>
              <a:buChar char="•"/>
            </a:pPr>
            <a:r>
              <a:rPr lang="en-US"/>
              <a:t>Standard ground rods, ground plates, and ground straps are no longer sufficient.</a:t>
            </a:r>
            <a:endParaRPr strike="sngStrike"/>
          </a:p>
          <a:p>
            <a:pPr indent="-228600" lvl="0" marL="228600" rtl="0" algn="l">
              <a:lnSpc>
                <a:spcPct val="80000"/>
              </a:lnSpc>
              <a:spcBef>
                <a:spcPts val="1000"/>
              </a:spcBef>
              <a:spcAft>
                <a:spcPts val="0"/>
              </a:spcAft>
              <a:buClr>
                <a:schemeClr val="dk1"/>
              </a:buClr>
              <a:buSzPts val="2800"/>
              <a:buChar char="•"/>
            </a:pPr>
            <a:r>
              <a:rPr lang="en-US"/>
              <a:t>Broadband faults are more likely with increasing distribution, transmission of content and high frequency (HF) allocation expansion (5G, WiFi6, ATSC 3.0).</a:t>
            </a:r>
            <a:endParaRPr/>
          </a:p>
          <a:p>
            <a:pPr indent="-228600" lvl="1" marL="685800" rtl="0" algn="l">
              <a:lnSpc>
                <a:spcPct val="80000"/>
              </a:lnSpc>
              <a:spcBef>
                <a:spcPts val="500"/>
              </a:spcBef>
              <a:spcAft>
                <a:spcPts val="0"/>
              </a:spcAft>
              <a:buClr>
                <a:schemeClr val="dk1"/>
              </a:buClr>
              <a:buSzPts val="2400"/>
              <a:buChar char="•"/>
            </a:pPr>
            <a:r>
              <a:rPr lang="en-US"/>
              <a:t>Lightning is a broadband event.</a:t>
            </a:r>
            <a:endParaRPr/>
          </a:p>
          <a:p>
            <a:pPr indent="-50800" lvl="0" marL="228600" rtl="0" algn="l">
              <a:lnSpc>
                <a:spcPct val="80000"/>
              </a:lnSpc>
              <a:spcBef>
                <a:spcPts val="1000"/>
              </a:spcBef>
              <a:spcAft>
                <a:spcPts val="0"/>
              </a:spcAft>
              <a:buClr>
                <a:schemeClr val="dk1"/>
              </a:buClr>
              <a:buSzPts val="2800"/>
              <a:buNone/>
            </a:pPr>
            <a:r>
              <a:t/>
            </a:r>
            <a:endParaRPr/>
          </a:p>
        </p:txBody>
      </p:sp>
      <p:sp>
        <p:nvSpPr>
          <p:cNvPr id="116" name="Google Shape;11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117" name="Google Shape;117;p4"/>
          <p:cNvPicPr preferRelativeResize="0"/>
          <p:nvPr/>
        </p:nvPicPr>
        <p:blipFill>
          <a:blip r:embed="rId3">
            <a:alphaModFix/>
          </a:blip>
          <a:stretch>
            <a:fillRect/>
          </a:stretch>
        </p:blipFill>
        <p:spPr>
          <a:xfrm>
            <a:off x="346448" y="5946648"/>
            <a:ext cx="2578425" cy="608200"/>
          </a:xfrm>
          <a:prstGeom prst="rect">
            <a:avLst/>
          </a:prstGeom>
          <a:noFill/>
          <a:ln>
            <a:noFill/>
          </a:ln>
        </p:spPr>
      </p:pic>
      <p:pic>
        <p:nvPicPr>
          <p:cNvPr id="118" name="Google Shape;118;p4"/>
          <p:cNvPicPr preferRelativeResize="0"/>
          <p:nvPr/>
        </p:nvPicPr>
        <p:blipFill>
          <a:blip r:embed="rId4">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Mitigating these Issues</a:t>
            </a:r>
            <a:endParaRPr/>
          </a:p>
        </p:txBody>
      </p:sp>
      <p:sp>
        <p:nvSpPr>
          <p:cNvPr id="124" name="Google Shape;12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Improve dissipation of high frequency fault currents in all soil types</a:t>
            </a:r>
            <a:endParaRPr/>
          </a:p>
          <a:p>
            <a:pPr indent="-228600" lvl="0" marL="228600" rtl="0" algn="l">
              <a:lnSpc>
                <a:spcPct val="90000"/>
              </a:lnSpc>
              <a:spcBef>
                <a:spcPts val="1000"/>
              </a:spcBef>
              <a:spcAft>
                <a:spcPts val="0"/>
              </a:spcAft>
              <a:buClr>
                <a:schemeClr val="dk1"/>
              </a:buClr>
              <a:buSzPts val="2800"/>
              <a:buChar char="•"/>
            </a:pPr>
            <a:r>
              <a:rPr lang="en-US"/>
              <a:t>Reduce impedance mismatches, especially in poor soil</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5" name="Google Shape;12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126" name="Google Shape;126;p5"/>
          <p:cNvPicPr preferRelativeResize="0"/>
          <p:nvPr/>
        </p:nvPicPr>
        <p:blipFill rotWithShape="1">
          <a:blip r:embed="rId3">
            <a:alphaModFix/>
          </a:blip>
          <a:srcRect b="0" l="0" r="0" t="0"/>
          <a:stretch/>
        </p:blipFill>
        <p:spPr>
          <a:xfrm>
            <a:off x="1368954" y="3222202"/>
            <a:ext cx="3010620" cy="2184922"/>
          </a:xfrm>
          <a:prstGeom prst="rect">
            <a:avLst/>
          </a:prstGeom>
          <a:noFill/>
          <a:ln>
            <a:noFill/>
          </a:ln>
        </p:spPr>
      </p:pic>
      <p:sp>
        <p:nvSpPr>
          <p:cNvPr id="127" name="Google Shape;127;p5"/>
          <p:cNvSpPr txBox="1"/>
          <p:nvPr/>
        </p:nvSpPr>
        <p:spPr>
          <a:xfrm>
            <a:off x="4553712" y="3852997"/>
            <a:ext cx="38589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There’s more to good grounding than lots of rods driven into dirt.</a:t>
            </a:r>
            <a:endParaRPr/>
          </a:p>
        </p:txBody>
      </p:sp>
      <p:pic>
        <p:nvPicPr>
          <p:cNvPr id="128" name="Google Shape;128;p5"/>
          <p:cNvPicPr preferRelativeResize="0"/>
          <p:nvPr/>
        </p:nvPicPr>
        <p:blipFill>
          <a:blip r:embed="rId4">
            <a:alphaModFix/>
          </a:blip>
          <a:stretch>
            <a:fillRect/>
          </a:stretch>
        </p:blipFill>
        <p:spPr>
          <a:xfrm>
            <a:off x="346448" y="5946648"/>
            <a:ext cx="2578425" cy="608200"/>
          </a:xfrm>
          <a:prstGeom prst="rect">
            <a:avLst/>
          </a:prstGeom>
          <a:noFill/>
          <a:ln>
            <a:noFill/>
          </a:ln>
        </p:spPr>
      </p:pic>
      <p:pic>
        <p:nvPicPr>
          <p:cNvPr id="129" name="Google Shape;129;p5"/>
          <p:cNvPicPr preferRelativeResize="0"/>
          <p:nvPr/>
        </p:nvPicPr>
        <p:blipFill>
          <a:blip r:embed="rId5">
            <a:alphaModFix/>
          </a:blip>
          <a:stretch>
            <a:fillRect/>
          </a:stretch>
        </p:blipFill>
        <p:spPr>
          <a:xfrm>
            <a:off x="10815750" y="5591600"/>
            <a:ext cx="963250" cy="963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6"/>
          <p:cNvSpPr txBox="1"/>
          <p:nvPr>
            <p:ph type="title"/>
          </p:nvPr>
        </p:nvSpPr>
        <p:spPr>
          <a:xfrm>
            <a:off x="838200" y="9879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Lightning’s High Frequency Content</a:t>
            </a:r>
            <a:endParaRPr/>
          </a:p>
        </p:txBody>
      </p:sp>
      <p:sp>
        <p:nvSpPr>
          <p:cNvPr id="135" name="Google Shape;135;p6"/>
          <p:cNvSpPr txBox="1"/>
          <p:nvPr>
            <p:ph idx="1" type="body"/>
          </p:nvPr>
        </p:nvSpPr>
        <p:spPr>
          <a:xfrm>
            <a:off x="623087" y="1352242"/>
            <a:ext cx="4992900" cy="2602500"/>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220"/>
              <a:buChar char="•"/>
            </a:pPr>
            <a:r>
              <a:rPr lang="en-US" sz="2220"/>
              <a:t>Pulse shape showing steep front edge. Electric field (E) and magnetic field (H) both have steep rises which create lots of high frequencies.</a:t>
            </a:r>
            <a:endParaRPr/>
          </a:p>
        </p:txBody>
      </p:sp>
      <p:sp>
        <p:nvSpPr>
          <p:cNvPr id="136" name="Google Shape;136;p6"/>
          <p:cNvSpPr txBox="1"/>
          <p:nvPr>
            <p:ph idx="2" type="body"/>
          </p:nvPr>
        </p:nvSpPr>
        <p:spPr>
          <a:xfrm>
            <a:off x="5615874" y="1340882"/>
            <a:ext cx="5952900" cy="4351200"/>
          </a:xfrm>
          <a:prstGeom prst="rect">
            <a:avLst/>
          </a:prstGeom>
          <a:noFill/>
          <a:ln>
            <a:noFill/>
          </a:ln>
        </p:spPr>
        <p:txBody>
          <a:bodyPr anchorCtr="0" anchor="t" bIns="45700" lIns="91425" spcFirstLastPara="1" rIns="91425" wrap="square" tIns="45700">
            <a:normAutofit/>
          </a:bodyPr>
          <a:lstStyle/>
          <a:p>
            <a:pPr indent="-228600" lvl="1" marL="685800" rtl="0" algn="l">
              <a:lnSpc>
                <a:spcPct val="70000"/>
              </a:lnSpc>
              <a:spcBef>
                <a:spcPts val="0"/>
              </a:spcBef>
              <a:spcAft>
                <a:spcPts val="0"/>
              </a:spcAft>
              <a:buClr>
                <a:schemeClr val="dk1"/>
              </a:buClr>
              <a:buSzPts val="2220"/>
              <a:buChar char="•"/>
            </a:pPr>
            <a:r>
              <a:rPr lang="en-US" sz="2220"/>
              <a:t>Cloud-to-cloud electric field (E) average (applicable to aircraft, mountain installations, and very tall towers.)</a:t>
            </a:r>
            <a:endParaRPr/>
          </a:p>
          <a:p>
            <a:pPr indent="-87630" lvl="1" marL="685800" rtl="0" algn="l">
              <a:lnSpc>
                <a:spcPct val="70000"/>
              </a:lnSpc>
              <a:spcBef>
                <a:spcPts val="500"/>
              </a:spcBef>
              <a:spcAft>
                <a:spcPts val="0"/>
              </a:spcAft>
              <a:buClr>
                <a:schemeClr val="dk1"/>
              </a:buClr>
              <a:buSzPts val="2220"/>
              <a:buNone/>
            </a:pPr>
            <a:r>
              <a:t/>
            </a:r>
            <a:endParaRPr sz="2220"/>
          </a:p>
          <a:p>
            <a:pPr indent="-87630" lvl="1" marL="685800" rtl="0" algn="l">
              <a:lnSpc>
                <a:spcPct val="70000"/>
              </a:lnSpc>
              <a:spcBef>
                <a:spcPts val="500"/>
              </a:spcBef>
              <a:spcAft>
                <a:spcPts val="0"/>
              </a:spcAft>
              <a:buClr>
                <a:schemeClr val="dk1"/>
              </a:buClr>
              <a:buSzPts val="2220"/>
              <a:buNone/>
            </a:pPr>
            <a:r>
              <a:t/>
            </a:r>
            <a:endParaRPr sz="2220"/>
          </a:p>
          <a:p>
            <a:pPr indent="-87630" lvl="1" marL="685800" rtl="0" algn="l">
              <a:lnSpc>
                <a:spcPct val="70000"/>
              </a:lnSpc>
              <a:spcBef>
                <a:spcPts val="500"/>
              </a:spcBef>
              <a:spcAft>
                <a:spcPts val="0"/>
              </a:spcAft>
              <a:buClr>
                <a:schemeClr val="dk1"/>
              </a:buClr>
              <a:buSzPts val="2220"/>
              <a:buNone/>
            </a:pPr>
            <a:r>
              <a:t/>
            </a:r>
            <a:endParaRPr sz="2220"/>
          </a:p>
          <a:p>
            <a:pPr indent="-87630" lvl="1" marL="685800" rtl="0" algn="l">
              <a:lnSpc>
                <a:spcPct val="70000"/>
              </a:lnSpc>
              <a:spcBef>
                <a:spcPts val="500"/>
              </a:spcBef>
              <a:spcAft>
                <a:spcPts val="0"/>
              </a:spcAft>
              <a:buClr>
                <a:schemeClr val="dk1"/>
              </a:buClr>
              <a:buSzPts val="2220"/>
              <a:buNone/>
            </a:pPr>
            <a:r>
              <a:t/>
            </a:r>
            <a:endParaRPr sz="2220"/>
          </a:p>
          <a:p>
            <a:pPr indent="-87630" lvl="1" marL="685800" rtl="0" algn="l">
              <a:lnSpc>
                <a:spcPct val="70000"/>
              </a:lnSpc>
              <a:spcBef>
                <a:spcPts val="500"/>
              </a:spcBef>
              <a:spcAft>
                <a:spcPts val="0"/>
              </a:spcAft>
              <a:buClr>
                <a:schemeClr val="dk1"/>
              </a:buClr>
              <a:buSzPts val="2220"/>
              <a:buNone/>
            </a:pPr>
            <a:r>
              <a:t/>
            </a:r>
            <a:endParaRPr sz="2220"/>
          </a:p>
          <a:p>
            <a:pPr indent="-87630" lvl="1" marL="685800" rtl="0" algn="l">
              <a:lnSpc>
                <a:spcPct val="70000"/>
              </a:lnSpc>
              <a:spcBef>
                <a:spcPts val="500"/>
              </a:spcBef>
              <a:spcAft>
                <a:spcPts val="0"/>
              </a:spcAft>
              <a:buClr>
                <a:schemeClr val="dk1"/>
              </a:buClr>
              <a:buSzPts val="2220"/>
              <a:buNone/>
            </a:pPr>
            <a:r>
              <a:t/>
            </a:r>
            <a:endParaRPr sz="2220"/>
          </a:p>
          <a:p>
            <a:pPr indent="-87630" lvl="1" marL="685800" rtl="0" algn="l">
              <a:lnSpc>
                <a:spcPct val="70000"/>
              </a:lnSpc>
              <a:spcBef>
                <a:spcPts val="500"/>
              </a:spcBef>
              <a:spcAft>
                <a:spcPts val="0"/>
              </a:spcAft>
              <a:buClr>
                <a:schemeClr val="dk1"/>
              </a:buClr>
              <a:buSzPts val="2220"/>
              <a:buNone/>
            </a:pPr>
            <a:r>
              <a:t/>
            </a:r>
            <a:endParaRPr sz="2220"/>
          </a:p>
          <a:p>
            <a:pPr indent="-87630" lvl="1" marL="685800" rtl="0" algn="l">
              <a:lnSpc>
                <a:spcPct val="70000"/>
              </a:lnSpc>
              <a:spcBef>
                <a:spcPts val="500"/>
              </a:spcBef>
              <a:spcAft>
                <a:spcPts val="0"/>
              </a:spcAft>
              <a:buClr>
                <a:schemeClr val="dk1"/>
              </a:buClr>
              <a:buSzPts val="2220"/>
              <a:buNone/>
            </a:pPr>
            <a:r>
              <a:t/>
            </a:r>
            <a:endParaRPr sz="2220"/>
          </a:p>
          <a:p>
            <a:pPr indent="-87630" lvl="1" marL="685800" rtl="0" algn="l">
              <a:lnSpc>
                <a:spcPct val="70000"/>
              </a:lnSpc>
              <a:spcBef>
                <a:spcPts val="500"/>
              </a:spcBef>
              <a:spcAft>
                <a:spcPts val="0"/>
              </a:spcAft>
              <a:buClr>
                <a:schemeClr val="dk1"/>
              </a:buClr>
              <a:buSzPts val="2220"/>
              <a:buNone/>
            </a:pPr>
            <a:r>
              <a:t/>
            </a:r>
            <a:endParaRPr sz="2220"/>
          </a:p>
          <a:p>
            <a:pPr indent="-87630" lvl="1" marL="685800" rtl="0" algn="l">
              <a:lnSpc>
                <a:spcPct val="70000"/>
              </a:lnSpc>
              <a:spcBef>
                <a:spcPts val="500"/>
              </a:spcBef>
              <a:spcAft>
                <a:spcPts val="0"/>
              </a:spcAft>
              <a:buClr>
                <a:schemeClr val="dk1"/>
              </a:buClr>
              <a:buSzPts val="2220"/>
              <a:buNone/>
            </a:pPr>
            <a:r>
              <a:t/>
            </a:r>
            <a:endParaRPr sz="2220"/>
          </a:p>
          <a:p>
            <a:pPr indent="-228600" lvl="1" marL="685800" rtl="0" algn="l">
              <a:lnSpc>
                <a:spcPct val="70000"/>
              </a:lnSpc>
              <a:spcBef>
                <a:spcPts val="500"/>
              </a:spcBef>
              <a:spcAft>
                <a:spcPts val="0"/>
              </a:spcAft>
              <a:buClr>
                <a:schemeClr val="dk1"/>
              </a:buClr>
              <a:buSzPts val="2220"/>
              <a:buChar char="•"/>
            </a:pPr>
            <a:r>
              <a:rPr lang="en-US" sz="2220"/>
              <a:t>The 60 MHz “hill” is less pronounced for cloud-to-ground events.</a:t>
            </a:r>
            <a:endParaRPr/>
          </a:p>
        </p:txBody>
      </p:sp>
      <p:pic>
        <p:nvPicPr>
          <p:cNvPr id="137" name="Google Shape;137;p6"/>
          <p:cNvPicPr preferRelativeResize="0"/>
          <p:nvPr/>
        </p:nvPicPr>
        <p:blipFill rotWithShape="1">
          <a:blip r:embed="rId4">
            <a:alphaModFix/>
          </a:blip>
          <a:srcRect b="0" l="0" r="0" t="0"/>
          <a:stretch/>
        </p:blipFill>
        <p:spPr>
          <a:xfrm>
            <a:off x="5899094" y="2205714"/>
            <a:ext cx="5377413" cy="2745939"/>
          </a:xfrm>
          <a:prstGeom prst="rect">
            <a:avLst/>
          </a:prstGeom>
          <a:noFill/>
          <a:ln>
            <a:noFill/>
          </a:ln>
        </p:spPr>
      </p:pic>
      <p:sp>
        <p:nvSpPr>
          <p:cNvPr id="138" name="Google Shape;1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139" name="Google Shape;139;p6"/>
          <p:cNvPicPr preferRelativeResize="0"/>
          <p:nvPr/>
        </p:nvPicPr>
        <p:blipFill rotWithShape="1">
          <a:blip r:embed="rId5">
            <a:alphaModFix/>
          </a:blip>
          <a:srcRect b="0" l="0" r="0" t="0"/>
          <a:stretch/>
        </p:blipFill>
        <p:spPr>
          <a:xfrm>
            <a:off x="850439" y="2395048"/>
            <a:ext cx="4537039" cy="3621184"/>
          </a:xfrm>
          <a:prstGeom prst="rect">
            <a:avLst/>
          </a:prstGeom>
          <a:noFill/>
          <a:ln>
            <a:noFill/>
          </a:ln>
        </p:spPr>
      </p:pic>
      <p:sp>
        <p:nvSpPr>
          <p:cNvPr id="140" name="Google Shape;140;p6"/>
          <p:cNvSpPr txBox="1"/>
          <p:nvPr/>
        </p:nvSpPr>
        <p:spPr>
          <a:xfrm>
            <a:off x="1437038" y="5406182"/>
            <a:ext cx="2770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Bazelyan and Raizer, 2000, Figure 3.23, 2 km.</a:t>
            </a:r>
            <a:endParaRPr/>
          </a:p>
        </p:txBody>
      </p:sp>
      <p:sp>
        <p:nvSpPr>
          <p:cNvPr id="141" name="Google Shape;141;p6"/>
          <p:cNvSpPr txBox="1"/>
          <p:nvPr/>
        </p:nvSpPr>
        <p:spPr>
          <a:xfrm>
            <a:off x="6661570" y="4151030"/>
            <a:ext cx="1154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Chen </a:t>
            </a:r>
            <a:r>
              <a:rPr i="1" lang="en-US" sz="1100">
                <a:solidFill>
                  <a:schemeClr val="dk1"/>
                </a:solidFill>
                <a:latin typeface="Calibri"/>
                <a:ea typeface="Calibri"/>
                <a:cs typeface="Calibri"/>
                <a:sym typeface="Calibri"/>
              </a:rPr>
              <a:t>et. al., </a:t>
            </a:r>
            <a:r>
              <a:rPr lang="en-US" sz="1100">
                <a:solidFill>
                  <a:schemeClr val="dk1"/>
                </a:solidFill>
                <a:latin typeface="Calibri"/>
                <a:ea typeface="Calibri"/>
                <a:cs typeface="Calibri"/>
                <a:sym typeface="Calibri"/>
              </a:rPr>
              <a:t>CAS.</a:t>
            </a:r>
            <a:endParaRPr/>
          </a:p>
        </p:txBody>
      </p:sp>
      <p:pic>
        <p:nvPicPr>
          <p:cNvPr id="142" name="Google Shape;142;p6"/>
          <p:cNvPicPr preferRelativeResize="0"/>
          <p:nvPr/>
        </p:nvPicPr>
        <p:blipFill>
          <a:blip r:embed="rId6">
            <a:alphaModFix/>
          </a:blip>
          <a:stretch>
            <a:fillRect/>
          </a:stretch>
        </p:blipFill>
        <p:spPr>
          <a:xfrm>
            <a:off x="346448" y="5946648"/>
            <a:ext cx="2578425" cy="608200"/>
          </a:xfrm>
          <a:prstGeom prst="rect">
            <a:avLst/>
          </a:prstGeom>
          <a:noFill/>
          <a:ln>
            <a:noFill/>
          </a:ln>
        </p:spPr>
      </p:pic>
      <p:pic>
        <p:nvPicPr>
          <p:cNvPr id="143" name="Google Shape;143;p6"/>
          <p:cNvPicPr preferRelativeResize="0"/>
          <p:nvPr/>
        </p:nvPicPr>
        <p:blipFill>
          <a:blip r:embed="rId7">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7"/>
          <p:cNvSpPr txBox="1"/>
          <p:nvPr>
            <p:ph type="title"/>
          </p:nvPr>
        </p:nvSpPr>
        <p:spPr>
          <a:xfrm>
            <a:off x="838200" y="221159"/>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br>
              <a:rPr lang="en-US" sz="3600"/>
            </a:br>
            <a:r>
              <a:rPr b="1" lang="en-US" sz="3959"/>
              <a:t>Grounding Systems Experience High Frequencies</a:t>
            </a:r>
            <a:br>
              <a:rPr lang="en-US" sz="3959"/>
            </a:br>
            <a:endParaRPr sz="3959"/>
          </a:p>
        </p:txBody>
      </p:sp>
      <p:sp>
        <p:nvSpPr>
          <p:cNvPr id="149" name="Google Shape;149;p7"/>
          <p:cNvSpPr txBox="1"/>
          <p:nvPr>
            <p:ph idx="1" type="body"/>
          </p:nvPr>
        </p:nvSpPr>
        <p:spPr>
          <a:xfrm>
            <a:off x="838200" y="1681659"/>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roll-out of digital data distribution and transmission systems brings with it more high frequencies and a greater potential of resultant faults.</a:t>
            </a:r>
            <a:endParaRPr/>
          </a:p>
          <a:p>
            <a:pPr indent="-228600" lvl="0" marL="228600" rtl="0" algn="l">
              <a:lnSpc>
                <a:spcPct val="90000"/>
              </a:lnSpc>
              <a:spcBef>
                <a:spcPts val="1000"/>
              </a:spcBef>
              <a:spcAft>
                <a:spcPts val="0"/>
              </a:spcAft>
              <a:buClr>
                <a:schemeClr val="dk1"/>
              </a:buClr>
              <a:buSzPts val="2800"/>
              <a:buChar char="•"/>
            </a:pPr>
            <a:r>
              <a:rPr lang="en-US"/>
              <a:t>Steep waveforms in lightning discharges indicate high frequency content.</a:t>
            </a:r>
            <a:endParaRPr/>
          </a:p>
          <a:p>
            <a:pPr indent="-228600" lvl="0" marL="228600" rtl="0" algn="l">
              <a:lnSpc>
                <a:spcPct val="90000"/>
              </a:lnSpc>
              <a:spcBef>
                <a:spcPts val="1000"/>
              </a:spcBef>
              <a:spcAft>
                <a:spcPts val="0"/>
              </a:spcAft>
              <a:buClr>
                <a:schemeClr val="dk1"/>
              </a:buClr>
              <a:buSzPts val="2800"/>
              <a:buChar char="•"/>
            </a:pPr>
            <a:r>
              <a:rPr lang="en-US"/>
              <a:t>Lightning contains a lot of high frequency energy beyond 200 MHz.</a:t>
            </a:r>
            <a:endParaRPr/>
          </a:p>
          <a:p>
            <a:pPr indent="-228600" lvl="0" marL="228600" rtl="0" algn="l">
              <a:lnSpc>
                <a:spcPct val="90000"/>
              </a:lnSpc>
              <a:spcBef>
                <a:spcPts val="1000"/>
              </a:spcBef>
              <a:spcAft>
                <a:spcPts val="0"/>
              </a:spcAft>
              <a:buClr>
                <a:schemeClr val="dk1"/>
              </a:buClr>
              <a:buSzPts val="2800"/>
              <a:buChar char="•"/>
            </a:pPr>
            <a:r>
              <a:rPr lang="en-US"/>
              <a:t>Simple copper-based ground rods in good soil can dissipate daily use amounts of the lower frequencies fairly well but the higher frequencies remain relatively undiminished.</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50" name="Google Shape;15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151" name="Google Shape;151;p7"/>
          <p:cNvPicPr preferRelativeResize="0"/>
          <p:nvPr/>
        </p:nvPicPr>
        <p:blipFill>
          <a:blip r:embed="rId3">
            <a:alphaModFix/>
          </a:blip>
          <a:stretch>
            <a:fillRect/>
          </a:stretch>
        </p:blipFill>
        <p:spPr>
          <a:xfrm>
            <a:off x="346448" y="5946648"/>
            <a:ext cx="2578425" cy="608200"/>
          </a:xfrm>
          <a:prstGeom prst="rect">
            <a:avLst/>
          </a:prstGeom>
          <a:noFill/>
          <a:ln>
            <a:noFill/>
          </a:ln>
        </p:spPr>
      </p:pic>
      <p:pic>
        <p:nvPicPr>
          <p:cNvPr id="152" name="Google Shape;152;p7"/>
          <p:cNvPicPr preferRelativeResize="0"/>
          <p:nvPr/>
        </p:nvPicPr>
        <p:blipFill>
          <a:blip r:embed="rId4">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8"/>
          <p:cNvSpPr txBox="1"/>
          <p:nvPr>
            <p:ph type="title"/>
          </p:nvPr>
        </p:nvSpPr>
        <p:spPr>
          <a:xfrm>
            <a:off x="838200" y="168808"/>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High Frequency Impact on Grounding Systems</a:t>
            </a:r>
            <a:endParaRPr/>
          </a:p>
        </p:txBody>
      </p:sp>
      <p:sp>
        <p:nvSpPr>
          <p:cNvPr id="158" name="Google Shape;158;p8"/>
          <p:cNvSpPr txBox="1"/>
          <p:nvPr>
            <p:ph idx="1" type="body"/>
          </p:nvPr>
        </p:nvSpPr>
        <p:spPr>
          <a:xfrm>
            <a:off x="838200" y="1354483"/>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Due to a skin depth effect (SDE), high frequencies migrate to nearer the surface of cables and other conductive devices.  This makes the surface area of the conductor a likely driver of dissipation paths during grounding.</a:t>
            </a:r>
            <a:endParaRPr/>
          </a:p>
          <a:p>
            <a:pPr indent="-228600" lvl="0" marL="228600" rtl="0" algn="l">
              <a:lnSpc>
                <a:spcPct val="90000"/>
              </a:lnSpc>
              <a:spcBef>
                <a:spcPts val="1000"/>
              </a:spcBef>
              <a:spcAft>
                <a:spcPts val="0"/>
              </a:spcAft>
              <a:buClr>
                <a:schemeClr val="dk1"/>
              </a:buClr>
              <a:buSzPts val="2800"/>
              <a:buChar char="•"/>
            </a:pPr>
            <a:r>
              <a:rPr lang="en-US"/>
              <a:t>High frequency fault mitigation has historically been addressed by a network of wide copper strapping, </a:t>
            </a:r>
            <a:r>
              <a:rPr i="1" lang="en-US"/>
              <a:t>however…</a:t>
            </a:r>
            <a:endParaRPr/>
          </a:p>
          <a:p>
            <a:pPr indent="-228600" lvl="0" marL="228600" rtl="0" algn="l">
              <a:lnSpc>
                <a:spcPct val="90000"/>
              </a:lnSpc>
              <a:spcBef>
                <a:spcPts val="1000"/>
              </a:spcBef>
              <a:spcAft>
                <a:spcPts val="0"/>
              </a:spcAft>
              <a:buClr>
                <a:schemeClr val="dk1"/>
              </a:buClr>
              <a:buSzPts val="2800"/>
              <a:buChar char="•"/>
            </a:pPr>
            <a:r>
              <a:rPr lang="en-US"/>
              <a:t>When a wide copper strap is connected to a standard grounding ring or rod array, the surface area is significantly reduced by the copper strap blocking transfer of high frequencies </a:t>
            </a:r>
            <a:r>
              <a:rPr i="1" lang="en-US"/>
              <a:t>and then... </a:t>
            </a:r>
            <a:endParaRPr/>
          </a:p>
          <a:p>
            <a:pPr indent="-228600" lvl="0" marL="228600" rtl="0" algn="l">
              <a:lnSpc>
                <a:spcPct val="90000"/>
              </a:lnSpc>
              <a:spcBef>
                <a:spcPts val="1000"/>
              </a:spcBef>
              <a:spcAft>
                <a:spcPts val="0"/>
              </a:spcAft>
              <a:buClr>
                <a:schemeClr val="dk1"/>
              </a:buClr>
              <a:buSzPts val="2800"/>
              <a:buChar char="•"/>
            </a:pPr>
            <a:r>
              <a:rPr lang="en-US"/>
              <a:t>A reflection of current or a sublimation event is likely.</a:t>
            </a:r>
            <a:endParaRPr/>
          </a:p>
        </p:txBody>
      </p:sp>
      <p:sp>
        <p:nvSpPr>
          <p:cNvPr id="159" name="Google Shape;1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pic>
        <p:nvPicPr>
          <p:cNvPr id="160" name="Google Shape;160;p8"/>
          <p:cNvPicPr preferRelativeResize="0"/>
          <p:nvPr/>
        </p:nvPicPr>
        <p:blipFill>
          <a:blip r:embed="rId3">
            <a:alphaModFix/>
          </a:blip>
          <a:stretch>
            <a:fillRect/>
          </a:stretch>
        </p:blipFill>
        <p:spPr>
          <a:xfrm>
            <a:off x="346448" y="5946648"/>
            <a:ext cx="2578425" cy="608200"/>
          </a:xfrm>
          <a:prstGeom prst="rect">
            <a:avLst/>
          </a:prstGeom>
          <a:noFill/>
          <a:ln>
            <a:noFill/>
          </a:ln>
        </p:spPr>
      </p:pic>
      <p:pic>
        <p:nvPicPr>
          <p:cNvPr id="161" name="Google Shape;161;p8"/>
          <p:cNvPicPr preferRelativeResize="0"/>
          <p:nvPr/>
        </p:nvPicPr>
        <p:blipFill>
          <a:blip r:embed="rId4">
            <a:alphaModFix/>
          </a:blip>
          <a:stretch>
            <a:fillRect/>
          </a:stretch>
        </p:blipFill>
        <p:spPr>
          <a:xfrm>
            <a:off x="10815750" y="5591600"/>
            <a:ext cx="963250" cy="963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9"/>
          <p:cNvSpPr txBox="1"/>
          <p:nvPr>
            <p:ph type="title"/>
          </p:nvPr>
        </p:nvSpPr>
        <p:spPr>
          <a:xfrm>
            <a:off x="839788" y="1175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t>High Frequency Impact on Grounding Systems</a:t>
            </a:r>
            <a:endParaRPr/>
          </a:p>
        </p:txBody>
      </p:sp>
      <p:sp>
        <p:nvSpPr>
          <p:cNvPr id="167" name="Google Shape;167;p9"/>
          <p:cNvSpPr txBox="1"/>
          <p:nvPr>
            <p:ph idx="2" type="body"/>
          </p:nvPr>
        </p:nvSpPr>
        <p:spPr>
          <a:xfrm>
            <a:off x="839788" y="2151705"/>
            <a:ext cx="5157900" cy="3684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Surface area, skin depth and dissipation properties affect </a:t>
            </a:r>
            <a:r>
              <a:rPr i="1" lang="en-US" sz="2000"/>
              <a:t>end-to-end performance</a:t>
            </a:r>
            <a:r>
              <a:rPr lang="en-US" sz="2000"/>
              <a:t>.   </a:t>
            </a:r>
            <a:r>
              <a:rPr b="1" lang="en-US" sz="2000"/>
              <a:t>Every</a:t>
            </a:r>
            <a:r>
              <a:rPr lang="en-US" sz="2000"/>
              <a:t> connection and system element must be considered for level of contribution or resistance.</a:t>
            </a:r>
            <a:endParaRPr/>
          </a:p>
        </p:txBody>
      </p:sp>
      <p:sp>
        <p:nvSpPr>
          <p:cNvPr id="168" name="Google Shape;168;p9"/>
          <p:cNvSpPr txBox="1"/>
          <p:nvPr>
            <p:ph idx="4" type="body"/>
          </p:nvPr>
        </p:nvSpPr>
        <p:spPr>
          <a:xfrm>
            <a:off x="6172200" y="2151705"/>
            <a:ext cx="5183100" cy="3684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Although copper is accepted as the primary grounding material, typical grounding structures are limited at frequencies exceeding 100 KHz.</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69" name="Google Shape;169;p9"/>
          <p:cNvPicPr preferRelativeResize="0"/>
          <p:nvPr/>
        </p:nvPicPr>
        <p:blipFill rotWithShape="1">
          <a:blip r:embed="rId3">
            <a:alphaModFix/>
          </a:blip>
          <a:srcRect b="0" l="0" r="0" t="0"/>
          <a:stretch/>
        </p:blipFill>
        <p:spPr>
          <a:xfrm>
            <a:off x="6519041" y="3399641"/>
            <a:ext cx="3059612" cy="2259022"/>
          </a:xfrm>
          <a:prstGeom prst="rect">
            <a:avLst/>
          </a:prstGeom>
          <a:noFill/>
          <a:ln>
            <a:noFill/>
          </a:ln>
        </p:spPr>
      </p:pic>
      <p:pic>
        <p:nvPicPr>
          <p:cNvPr id="170" name="Google Shape;170;p9"/>
          <p:cNvPicPr preferRelativeResize="0"/>
          <p:nvPr/>
        </p:nvPicPr>
        <p:blipFill rotWithShape="1">
          <a:blip r:embed="rId4">
            <a:alphaModFix/>
          </a:blip>
          <a:srcRect b="0" l="0" r="0" t="0"/>
          <a:stretch/>
        </p:blipFill>
        <p:spPr>
          <a:xfrm>
            <a:off x="2682114" y="3399641"/>
            <a:ext cx="3100084" cy="2623847"/>
          </a:xfrm>
          <a:prstGeom prst="rect">
            <a:avLst/>
          </a:prstGeom>
          <a:noFill/>
          <a:ln>
            <a:noFill/>
          </a:ln>
        </p:spPr>
      </p:pic>
      <p:sp>
        <p:nvSpPr>
          <p:cNvPr id="171" name="Google Shape;171;p9"/>
          <p:cNvSpPr txBox="1"/>
          <p:nvPr/>
        </p:nvSpPr>
        <p:spPr>
          <a:xfrm>
            <a:off x="601717" y="1258928"/>
            <a:ext cx="109887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To respond appropriately to the frequencies that occur at first impact in discharges and surges, specialized materials and structures must be considered. </a:t>
            </a:r>
            <a:endParaRPr/>
          </a:p>
        </p:txBody>
      </p:sp>
      <p:sp>
        <p:nvSpPr>
          <p:cNvPr id="172" name="Google Shape;17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2020 GroundLinx Technologies, LLC</a:t>
            </a:r>
            <a:endParaRPr/>
          </a:p>
          <a:p>
            <a:pPr indent="0" lvl="0" marL="0" rtl="0" algn="ctr">
              <a:spcBef>
                <a:spcPts val="0"/>
              </a:spcBef>
              <a:spcAft>
                <a:spcPts val="0"/>
              </a:spcAft>
              <a:buNone/>
            </a:pPr>
            <a:r>
              <a:rPr lang="en-US"/>
              <a:t>GROUNDLINX™</a:t>
            </a:r>
            <a:endParaRPr/>
          </a:p>
        </p:txBody>
      </p:sp>
      <p:sp>
        <p:nvSpPr>
          <p:cNvPr id="173" name="Google Shape;173;p9"/>
          <p:cNvSpPr txBox="1"/>
          <p:nvPr/>
        </p:nvSpPr>
        <p:spPr>
          <a:xfrm>
            <a:off x="1274254" y="4065233"/>
            <a:ext cx="12345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Skin Depth Effect</a:t>
            </a:r>
            <a:endParaRPr/>
          </a:p>
        </p:txBody>
      </p:sp>
      <p:pic>
        <p:nvPicPr>
          <p:cNvPr id="174" name="Google Shape;174;p9"/>
          <p:cNvPicPr preferRelativeResize="0"/>
          <p:nvPr/>
        </p:nvPicPr>
        <p:blipFill>
          <a:blip r:embed="rId5">
            <a:alphaModFix/>
          </a:blip>
          <a:stretch>
            <a:fillRect/>
          </a:stretch>
        </p:blipFill>
        <p:spPr>
          <a:xfrm>
            <a:off x="346448" y="5946648"/>
            <a:ext cx="2578425" cy="608200"/>
          </a:xfrm>
          <a:prstGeom prst="rect">
            <a:avLst/>
          </a:prstGeom>
          <a:noFill/>
          <a:ln>
            <a:noFill/>
          </a:ln>
        </p:spPr>
      </p:pic>
      <p:pic>
        <p:nvPicPr>
          <p:cNvPr id="175" name="Google Shape;175;p9"/>
          <p:cNvPicPr preferRelativeResize="0"/>
          <p:nvPr/>
        </p:nvPicPr>
        <p:blipFill>
          <a:blip r:embed="rId6">
            <a:alphaModFix/>
          </a:blip>
          <a:stretch>
            <a:fillRect/>
          </a:stretch>
        </p:blipFill>
        <p:spPr>
          <a:xfrm>
            <a:off x="10815750" y="5591600"/>
            <a:ext cx="963250" cy="963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2020-02-11T16:43:06Z</dcterms:created>
  <dc:creator>Nancy Swartz</dc:creator>
</cp:coreProperties>
</file>