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2"/>
  </p:notesMasterIdLst>
  <p:sldIdLst>
    <p:sldId id="256" r:id="rId5"/>
    <p:sldId id="295" r:id="rId6"/>
    <p:sldId id="312" r:id="rId7"/>
    <p:sldId id="257" r:id="rId8"/>
    <p:sldId id="258" r:id="rId9"/>
    <p:sldId id="296" r:id="rId10"/>
    <p:sldId id="260" r:id="rId11"/>
    <p:sldId id="297" r:id="rId12"/>
    <p:sldId id="262" r:id="rId13"/>
    <p:sldId id="298" r:id="rId14"/>
    <p:sldId id="265" r:id="rId15"/>
    <p:sldId id="277" r:id="rId16"/>
    <p:sldId id="268" r:id="rId17"/>
    <p:sldId id="290" r:id="rId18"/>
    <p:sldId id="278" r:id="rId19"/>
    <p:sldId id="270" r:id="rId20"/>
    <p:sldId id="264" r:id="rId21"/>
    <p:sldId id="313" r:id="rId22"/>
    <p:sldId id="280" r:id="rId23"/>
    <p:sldId id="314" r:id="rId24"/>
    <p:sldId id="271" r:id="rId25"/>
    <p:sldId id="306" r:id="rId26"/>
    <p:sldId id="308" r:id="rId27"/>
    <p:sldId id="273" r:id="rId28"/>
    <p:sldId id="274" r:id="rId29"/>
    <p:sldId id="275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97B07A-7628-5EA2-2F70-31F5C7AFD5EF}" v="1" dt="2020-03-04T14:28:47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88482" autoAdjust="0"/>
  </p:normalViewPr>
  <p:slideViewPr>
    <p:cSldViewPr snapToGrid="0">
      <p:cViewPr varScale="1">
        <p:scale>
          <a:sx n="55" d="100"/>
          <a:sy n="55" d="100"/>
        </p:scale>
        <p:origin x="2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38C5-61D2-4629-9833-ADF2CB4BDB36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94A9-D7C6-465E-A913-491587F4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4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87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https://www.pxfuel.com/en/free-photo-jmctn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34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https://www.nicepik.com/grayscale-photo-of-brickwall-background-black-and-white-brick-wall-bricks-concrete-exterior-free-photo-1322580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50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5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44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9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https://www.nicepik.com/person-sitting-with-both-hand-on-book-top-prayer-bible-christian-folded-hands-religion-free-photo-1201874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https://www.nicepik.com/black-and-white-man-person-music-black-and-white-cellphone-earphones-guy-mobile-phone-free-photo-6381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7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https://www.nicepik.com/dawn-landscape-sunset-hands-boys-brother-children-country-field-golden-hour-grass-free-photo-4912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7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6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08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https://www.nicepik.com/portrait-of-happy-young-woman-using-mobile-phone-in-city-adult-beautiful-girl-blur-blurred-background-free-photo-352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09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https://www.pxfuel.com/en/free-photo-jewyk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67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https://www.pxfuel.com/en/free-photo-xnsqi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6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3175"/>
            <a:ext cx="4114800" cy="365125"/>
          </a:xfrm>
        </p:spPr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614" y="6034193"/>
            <a:ext cx="1047750" cy="6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2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1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027"/>
            <a:ext cx="10515600" cy="4676936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Por naturaleza, somos enemigos de Dios (Romanos 8:7)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Muertos en nuestros pecados (Efesios 2:1)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Espiritualmente ciegos (2 Corintios 4:4)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Lección 6</a:t>
            </a:r>
            <a:br>
              <a:rPr lang="es-EC" sz="10000" dirty="0">
                <a:latin typeface="Museo Sans 500" panose="02000000000000000000" pitchFamily="50" charset="0"/>
                <a:cs typeface="Arial" panose="020B0604020202020204" pitchFamily="34" charset="0"/>
              </a:rPr>
            </a:br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(40 minutos)</a:t>
            </a:r>
            <a:endParaRPr lang="en-US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07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46730"/>
          </a:xfrm>
        </p:spPr>
      </p:pic>
    </p:spTree>
    <p:extLst>
      <p:ext uri="{BB962C8B-B14F-4D97-AF65-F5344CB8AC3E}">
        <p14:creationId xmlns:p14="http://schemas.microsoft.com/office/powerpoint/2010/main" val="1163666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756"/>
            <a:ext cx="12192000" cy="8321525"/>
          </a:xfrm>
        </p:spPr>
      </p:pic>
    </p:spTree>
    <p:extLst>
      <p:ext uri="{BB962C8B-B14F-4D97-AF65-F5344CB8AC3E}">
        <p14:creationId xmlns:p14="http://schemas.microsoft.com/office/powerpoint/2010/main" val="382107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2456"/>
            <a:ext cx="12192000" cy="8060456"/>
          </a:xfrm>
        </p:spPr>
      </p:pic>
    </p:spTree>
    <p:extLst>
      <p:ext uri="{BB962C8B-B14F-4D97-AF65-F5344CB8AC3E}">
        <p14:creationId xmlns:p14="http://schemas.microsoft.com/office/powerpoint/2010/main" val="841331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045"/>
            <a:ext cx="12192000" cy="7906804"/>
          </a:xfrm>
        </p:spPr>
      </p:pic>
    </p:spTree>
    <p:extLst>
      <p:ext uri="{BB962C8B-B14F-4D97-AF65-F5344CB8AC3E}">
        <p14:creationId xmlns:p14="http://schemas.microsoft.com/office/powerpoint/2010/main" val="3195853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21059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Preguntas</a:t>
            </a:r>
            <a:endParaRPr lang="en-US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30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618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454" y="2113936"/>
            <a:ext cx="11613091" cy="887172"/>
          </a:xfrm>
          <a:solidFill>
            <a:schemeClr val="bg2">
              <a:alpha val="81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¿Culpa suya si sus oraciones no son contestadas?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2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66657"/>
            <a:ext cx="10515600" cy="5149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</a:rPr>
              <a:t>Muchas personas creen que si tienen una fe lo suficientemente fuerte, pueden exigir cualquier cosa de Dios y se hará (por ejemplo, la curación de cáncer). Si no sucede, es completamente culpa suya porque dudaron y no tuvieron suficiente fe. ¿Cómo combaten Mateo 26:39 y 2 Timoteo 4:20 esa forma de pensar?</a:t>
            </a:r>
            <a:endParaRPr lang="en-US" sz="44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28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234" y="650025"/>
            <a:ext cx="10515600" cy="55579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Mateo 26:39, “</a:t>
            </a:r>
            <a:r>
              <a:rPr lang="es-ES" sz="4400" dirty="0">
                <a:latin typeface="Berlin Sans FB" panose="020E0602020502020306" pitchFamily="34" charset="0"/>
              </a:rPr>
              <a:t>Unos pasos más adelante, se inclinó sobre su rostro y comenzó a orar. Y decía: Padre mío, si es posible, haz que pase de mí esta copa. Pero que no sea como yo lo quiero, sino como lo quieres tú.”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Jesús siempre oraba perfectamente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La respuesta fue “no.”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Queremos orar con una actitud de “hágase tu voluntad” </a:t>
            </a:r>
          </a:p>
          <a:p>
            <a:endParaRPr lang="es-ES" sz="4000" dirty="0">
              <a:latin typeface="Berlin Sans FB" panose="020E0602020502020306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89" y="-59946"/>
            <a:ext cx="14838748" cy="698294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415" y="2454135"/>
            <a:ext cx="6303969" cy="1607912"/>
          </a:xfrm>
          <a:solidFill>
            <a:schemeClr val="bg1">
              <a:alpha val="68000"/>
            </a:schemeClr>
          </a:solidFill>
          <a:ln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Las Enseñanzas de Jesús</a:t>
            </a:r>
            <a:endParaRPr lang="en-US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49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4999"/>
            <a:ext cx="10515600" cy="51781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C" sz="5700" dirty="0">
                <a:latin typeface="Berlin Sans FB" panose="020E0602020502020306" pitchFamily="34" charset="0"/>
                <a:cs typeface="Arial" panose="020B0604020202020204" pitchFamily="34" charset="0"/>
              </a:rPr>
              <a:t>2 Timoteo 4:20, “</a:t>
            </a:r>
            <a:r>
              <a:rPr lang="es-ES" sz="5700" dirty="0">
                <a:latin typeface="Berlin Sans FB" panose="020E0602020502020306" pitchFamily="34" charset="0"/>
              </a:rPr>
              <a:t>Erasto se quedó en Corinto, y a </a:t>
            </a:r>
            <a:r>
              <a:rPr lang="es-ES" sz="5700" dirty="0" err="1">
                <a:latin typeface="Berlin Sans FB" panose="020E0602020502020306" pitchFamily="34" charset="0"/>
              </a:rPr>
              <a:t>Trófimo</a:t>
            </a:r>
            <a:r>
              <a:rPr lang="es-ES" sz="5700" dirty="0">
                <a:latin typeface="Berlin Sans FB" panose="020E0602020502020306" pitchFamily="34" charset="0"/>
              </a:rPr>
              <a:t> lo dejé en Mileto, pues estaba enfermo.”</a:t>
            </a:r>
          </a:p>
          <a:p>
            <a:r>
              <a:rPr lang="es-ES" sz="5700" dirty="0">
                <a:latin typeface="Berlin Sans FB" panose="020E0602020502020306" pitchFamily="34" charset="0"/>
              </a:rPr>
              <a:t> Pablo podía hacer milagros, incluso curaciones.</a:t>
            </a:r>
          </a:p>
          <a:p>
            <a:r>
              <a:rPr lang="es-ES" sz="5700" dirty="0">
                <a:latin typeface="Berlin Sans FB" panose="020E0602020502020306" pitchFamily="34" charset="0"/>
              </a:rPr>
              <a:t> Sin embargo, dejó a un colega enfermo. No hay evidencia que eso fue por una falta de fe. </a:t>
            </a:r>
          </a:p>
          <a:p>
            <a:r>
              <a:rPr lang="es-ES" sz="5700" dirty="0">
                <a:latin typeface="Berlin Sans FB" panose="020E0602020502020306" pitchFamily="34" charset="0"/>
              </a:rPr>
              <a:t> Dios a veces permite que las personas se enfermen. </a:t>
            </a:r>
          </a:p>
          <a:p>
            <a:r>
              <a:rPr lang="es-ES" sz="5700" dirty="0">
                <a:latin typeface="Berlin Sans FB" panose="020E0602020502020306" pitchFamily="34" charset="0"/>
              </a:rPr>
              <a:t> Siempre lo hace para un buen propósito. </a:t>
            </a:r>
          </a:p>
          <a:p>
            <a:pPr marL="0" indent="0">
              <a:buNone/>
            </a:pPr>
            <a:endParaRPr lang="es-ES" sz="4000" dirty="0">
              <a:latin typeface="Berlin Sans FB" panose="020E0602020502020306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37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074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211" y="1309989"/>
            <a:ext cx="10193577" cy="2119011"/>
          </a:xfrm>
          <a:solidFill>
            <a:schemeClr val="bg1">
              <a:alpha val="68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¿Por qué motivos puede ser confuso decir: “Acepté a Jesús en mi corazón” o “Tomé la decisión de seguir a Cristo”?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20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2920"/>
            <a:ext cx="10515600" cy="4837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  <a:cs typeface="Arial" panose="020B0604020202020204" pitchFamily="34" charset="0"/>
              </a:rPr>
              <a:t>¿Cuál es nuestro estado natural antes de convertirnos?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Por naturaleza todos los humanos están muertos  en el pecado.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No podemos convertirnos por nuestra propia fuerza.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Romanos 3:10-20</a:t>
            </a:r>
          </a:p>
          <a:p>
            <a:endParaRPr lang="es-EC" sz="46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3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0304"/>
            <a:ext cx="10515600" cy="6347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  <a:cs typeface="Arial" panose="020B0604020202020204" pitchFamily="34" charset="0"/>
              </a:rPr>
              <a:t>¿Quién debe obtener la gloria cuando nos convertimos?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Dios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Si insistimos en que debemos elegir o aceptar, estamos tomando algo de la gloria de Dios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Si dependiera de nosotros, nunca tendríamos la certeza de la salvación.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489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78504" y="543014"/>
            <a:ext cx="10515600" cy="4632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ea typeface="MS UI Gothic" panose="020B0600070205080204" pitchFamily="34" charset="-128"/>
                <a:cs typeface="Arial" panose="020B0604020202020204" pitchFamily="34" charset="0"/>
              </a:rPr>
              <a:t>La Oración</a:t>
            </a:r>
          </a:p>
        </p:txBody>
      </p:sp>
    </p:spTree>
    <p:extLst>
      <p:ext uri="{BB962C8B-B14F-4D97-AF65-F5344CB8AC3E}">
        <p14:creationId xmlns:p14="http://schemas.microsoft.com/office/powerpoint/2010/main" val="4249854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790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861" y="2129228"/>
            <a:ext cx="4501662" cy="942219"/>
          </a:xfrm>
          <a:solidFill>
            <a:schemeClr val="bg1">
              <a:alpha val="79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Tarea</a:t>
            </a:r>
          </a:p>
        </p:txBody>
      </p:sp>
    </p:spTree>
    <p:extLst>
      <p:ext uri="{BB962C8B-B14F-4D97-AF65-F5344CB8AC3E}">
        <p14:creationId xmlns:p14="http://schemas.microsoft.com/office/powerpoint/2010/main" val="2835775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115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3518" y="1112678"/>
            <a:ext cx="10515600" cy="4632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Despedida</a:t>
            </a:r>
          </a:p>
        </p:txBody>
      </p:sp>
    </p:spTree>
    <p:extLst>
      <p:ext uri="{BB962C8B-B14F-4D97-AF65-F5344CB8AC3E}">
        <p14:creationId xmlns:p14="http://schemas.microsoft.com/office/powerpoint/2010/main" val="3627471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30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3201"/>
            <a:ext cx="10515600" cy="485159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" sz="4400" dirty="0">
                <a:latin typeface="Berlin Sans FB" panose="020E0602020502020306" pitchFamily="34" charset="0"/>
              </a:rPr>
              <a:t>Querido Espíritu Santo, te agradecemos que nos hayas llamado a salir de las tinieblas a la maravillosa luz del Evangelio. Continúa fortaleciéndonos en nuestra fe a través de tu Palabra y Sacramentos. En el nombre de Jesús oramos, Amén.</a:t>
            </a:r>
            <a:endParaRPr lang="en-US" sz="44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9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Las Preguntas de Repaso</a:t>
            </a:r>
            <a:br>
              <a:rPr lang="es-EC" sz="10000" dirty="0">
                <a:latin typeface="Museo Sans 500" panose="02000000000000000000" pitchFamily="50" charset="0"/>
                <a:cs typeface="Arial" panose="020B0604020202020204" pitchFamily="34" charset="0"/>
              </a:rPr>
            </a:br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(10 minutos)</a:t>
            </a:r>
            <a:endParaRPr lang="en-US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1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744" y="379158"/>
            <a:ext cx="10212512" cy="609968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  <a:t>¿Cuál es la voluntad de Dios para todos los seres humanos?</a:t>
            </a:r>
            <a:endParaRPr lang="en-US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5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285"/>
            <a:ext cx="10515600" cy="4779678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Dios quiere que todas las personas sean salvos.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1 Timoteo 2:4, “</a:t>
            </a:r>
            <a:r>
              <a:rPr lang="es-ES" sz="4400" dirty="0">
                <a:latin typeface="Berlin Sans FB" panose="020E0602020502020306" pitchFamily="34" charset="0"/>
              </a:rPr>
              <a:t>Dios quiere que todos los hombres sean salvos y lleguen a conocer la verdad.”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342" y="2666135"/>
            <a:ext cx="10767315" cy="1108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¿Qué significa “santificación”?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0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36073"/>
            <a:ext cx="10515600" cy="5385853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La santificación significa “apartarse.”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En la conversión, el Espíritu Santo nos distingue para ser parte del reino de Dios.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En nuestra vida, él continúa trabajando para apartarnos del nuestro pecado y del mundo.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En el cielo, no tendremos que luchar contra el mal o el pecado.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5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15" y="2898692"/>
            <a:ext cx="11661169" cy="106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¿Por qué no podemos convertirnos?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1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7" ma:contentTypeDescription="Create a new document." ma:contentTypeScope="" ma:versionID="a9d7e2e169b0dd4dee5e799b0b927e87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f3dec56afaddf601f15aab203107d7af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Props1.xml><?xml version="1.0" encoding="utf-8"?>
<ds:datastoreItem xmlns:ds="http://schemas.openxmlformats.org/officeDocument/2006/customXml" ds:itemID="{4144E1B2-DD7D-4550-8735-84866A19E6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d568f-92e7-4aa1-8e50-87aa9ffea924"/>
    <ds:schemaRef ds:uri="c29a6dd2-512b-4752-8473-975d37cb7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8FA8B1-EA90-4D62-ADA3-A04B546EC0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45F1C7-F8E5-48C0-9317-F11DC7545892}">
  <ds:schemaRefs>
    <ds:schemaRef ds:uri="http://schemas.microsoft.com/office/2006/metadata/properties"/>
    <ds:schemaRef ds:uri="http://schemas.microsoft.com/office/infopath/2007/PartnerControls"/>
    <ds:schemaRef ds:uri="d9dd568f-92e7-4aa1-8e50-87aa9ffea9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14409</TotalTime>
  <Words>725</Words>
  <Application>Microsoft Macintosh PowerPoint</Application>
  <PresentationFormat>Widescreen</PresentationFormat>
  <Paragraphs>80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Berlin Sans FB</vt:lpstr>
      <vt:lpstr>Berlin Sans FB Demi</vt:lpstr>
      <vt:lpstr>Calibri</vt:lpstr>
      <vt:lpstr>Calibri Light</vt:lpstr>
      <vt:lpstr>Museo Sans 500</vt:lpstr>
      <vt:lpstr>Office Theme</vt:lpstr>
      <vt:lpstr>PowerPoint Presentation</vt:lpstr>
      <vt:lpstr>Las Enseñanzas de Jesús</vt:lpstr>
      <vt:lpstr>PowerPoint Presentation</vt:lpstr>
      <vt:lpstr>Las Preguntas de Repaso (10 minutos)</vt:lpstr>
      <vt:lpstr>¿Cuál es la voluntad de Dios para todos los seres humanos?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Lección 6 (40 minutos)</vt:lpstr>
      <vt:lpstr>PowerPoint Presentation</vt:lpstr>
      <vt:lpstr>PowerPoint Presentation</vt:lpstr>
      <vt:lpstr>PowerPoint Presentation</vt:lpstr>
      <vt:lpstr>PowerPoint Presentation</vt:lpstr>
      <vt:lpstr>Preguntas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Schulte</dc:creator>
  <cp:lastModifiedBy>juan david escobar amaya</cp:lastModifiedBy>
  <cp:revision>97</cp:revision>
  <dcterms:created xsi:type="dcterms:W3CDTF">2019-08-24T17:54:58Z</dcterms:created>
  <dcterms:modified xsi:type="dcterms:W3CDTF">2023-01-28T22:15:13Z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