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embeddedFontLst>
    <p:embeddedFont>
      <p:font typeface="Cambria" panose="02040503050406030204" pitchFamily="18" charset="0"/>
      <p:regular r:id="rId52"/>
      <p:bold r:id="rId53"/>
      <p:italic r:id="rId54"/>
      <p:boldItalic r:id="rId55"/>
    </p:embeddedFont>
    <p:embeddedFont>
      <p:font typeface="Lato" panose="020F0502020204030203" pitchFamily="34" charset="77"/>
      <p:regular r:id="rId56"/>
      <p:bold r:id="rId57"/>
      <p:italic r:id="rId58"/>
      <p:boldItalic r:id="rId59"/>
    </p:embeddedFont>
    <p:embeddedFont>
      <p:font typeface="Lato Black" panose="020F0502020204030203" pitchFamily="34" charset="77"/>
      <p:bold r:id="rId60"/>
      <p:italic r:id="rId61"/>
      <p:boldItalic r:id="rId62"/>
    </p:embeddedFont>
    <p:embeddedFont>
      <p:font typeface="Noto Sans Symbols" panose="020B0502040504020204" pitchFamily="34" charset="0"/>
      <p:regular r:id="rId63"/>
      <p:bold r:id="rId64"/>
      <p:italic r:id="rId65"/>
      <p:boldItalic r:id="rId66"/>
    </p:embeddedFont>
    <p:embeddedFont>
      <p:font typeface="Overlock" panose="02000506030000020004" pitchFamily="2" charset="77"/>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j90EyVl6NATLhI4xvT3nJ0uWjI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45C85A-841E-4F1F-BD0A-635FE1364374}">
  <a:tblStyle styleId="{9A45C85A-841E-4F1F-BD0A-635FE136437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0"/>
  </p:normalViewPr>
  <p:slideViewPr>
    <p:cSldViewPr snapToGrid="0">
      <p:cViewPr varScale="1">
        <p:scale>
          <a:sx n="104" d="100"/>
          <a:sy n="104" d="100"/>
        </p:scale>
        <p:origin x="232"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youtube.com/watch?v=2tuRixxbvB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Empezamos con la primera característica de un sacramento: un acto sagrado que Cristo estableció. </a:t>
            </a:r>
            <a:endParaRPr/>
          </a:p>
          <a:p>
            <a:pPr marL="0" marR="171450" lvl="0" indent="0" algn="l" rtl="0">
              <a:lnSpc>
                <a:spcPct val="100000"/>
              </a:lnSpc>
              <a:spcBef>
                <a:spcPts val="2000"/>
              </a:spcBef>
              <a:spcAft>
                <a:spcPts val="0"/>
              </a:spcAft>
              <a:buClr>
                <a:srgbClr val="000000"/>
              </a:buClr>
              <a:buSzPts val="1100"/>
              <a:buFont typeface="Arial"/>
              <a:buNone/>
            </a:pPr>
            <a:endParaRPr sz="1800">
              <a:solidFill>
                <a:srgbClr val="000000"/>
              </a:solidFill>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¿Cuándo instituyó Jesús la Santa Cena? </a:t>
            </a:r>
            <a:endParaRPr/>
          </a:p>
          <a:p>
            <a:pPr marL="0" marR="171450" lvl="0" indent="0" algn="l" rtl="0">
              <a:lnSpc>
                <a:spcPct val="100000"/>
              </a:lnSpc>
              <a:spcBef>
                <a:spcPts val="2000"/>
              </a:spcBef>
              <a:spcAft>
                <a:spcPts val="0"/>
              </a:spcAft>
              <a:buClr>
                <a:srgbClr val="000000"/>
              </a:buClr>
              <a:buSzPts val="1100"/>
              <a:buFont typeface="Arial"/>
              <a:buNone/>
            </a:pPr>
            <a:endParaRPr sz="1800" i="1">
              <a:solidFill>
                <a:srgbClr val="000000"/>
              </a:solidFill>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i="1">
                <a:solidFill>
                  <a:srgbClr val="00B050"/>
                </a:solidFill>
                <a:latin typeface="Calibri"/>
                <a:ea typeface="Calibri"/>
                <a:cs typeface="Calibri"/>
                <a:sym typeface="Calibri"/>
              </a:rPr>
              <a:t>Deja que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u="sng">
              <a:solidFill>
                <a:schemeClr val="dk1"/>
              </a:solidFill>
              <a:latin typeface="Calibri"/>
              <a:ea typeface="Calibri"/>
              <a:cs typeface="Calibri"/>
              <a:sym typeface="Calibri"/>
            </a:endParaRPr>
          </a:p>
        </p:txBody>
      </p:sp>
      <p:sp>
        <p:nvSpPr>
          <p:cNvPr id="155" name="Google Shape;15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Jesús la instituyó en la noche antes de que fue crucificado, cuando él y sus discípulos estaban celebrando el festival de la Pascua judía.</a:t>
            </a:r>
            <a:r>
              <a:rPr lang="en-US" sz="1800" b="1">
                <a:solidFill>
                  <a:srgbClr val="000000"/>
                </a:solidFill>
                <a:latin typeface="Calibri"/>
                <a:ea typeface="Calibri"/>
                <a:cs typeface="Calibri"/>
                <a:sym typeface="Calibri"/>
              </a:rPr>
              <a:t>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u="sng">
              <a:solidFill>
                <a:schemeClr val="dk1"/>
              </a:solidFill>
              <a:latin typeface="Calibri"/>
              <a:ea typeface="Calibri"/>
              <a:cs typeface="Calibri"/>
              <a:sym typeface="Calibri"/>
            </a:endParaRPr>
          </a:p>
        </p:txBody>
      </p:sp>
      <p:sp>
        <p:nvSpPr>
          <p:cNvPr id="163" name="Google Shape;1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¿Qué nos puede enseñar la vara de Moisés sobre los sacramentos?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Deja que contesten esta pregunta de la tarea.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171" name="Google Shape;171;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Recordamos que Moisés era el profeta elegido por Dios para sacar a su pueblo, Israel de Egipto. En el principio, Moisés puso todo tipo de excusas. En respuesta, Dios le dio algunas señales para confirmar su llamado. Como garantía final, Dios dice “toma este bastón en tu mano para que puedas realizar señales con él.” Dios no necesita un bastón para hacer milagros, entonces el bastón era principalmente para el bien de Moisés. La vara de Moisés fue un recordatorio de la promesa de Dios. Cada vez que Moisés agarr</a:t>
            </a:r>
            <a:r>
              <a:rPr lang="en-US" sz="1800">
                <a:latin typeface="Calibri"/>
                <a:ea typeface="Calibri"/>
                <a:cs typeface="Calibri"/>
                <a:sym typeface="Calibri"/>
              </a:rPr>
              <a:t>aba</a:t>
            </a:r>
            <a:r>
              <a:rPr lang="en-US" sz="1800">
                <a:solidFill>
                  <a:srgbClr val="000000"/>
                </a:solidFill>
                <a:latin typeface="Calibri"/>
                <a:ea typeface="Calibri"/>
                <a:cs typeface="Calibri"/>
                <a:sym typeface="Calibri"/>
              </a:rPr>
              <a:t> esa vara, s</a:t>
            </a:r>
            <a:r>
              <a:rPr lang="en-US" sz="1800">
                <a:latin typeface="Calibri"/>
                <a:ea typeface="Calibri"/>
                <a:cs typeface="Calibri"/>
                <a:sym typeface="Calibri"/>
              </a:rPr>
              <a:t>ervía</a:t>
            </a:r>
            <a:r>
              <a:rPr lang="en-US" sz="1800">
                <a:solidFill>
                  <a:srgbClr val="000000"/>
                </a:solidFill>
                <a:latin typeface="Calibri"/>
                <a:ea typeface="Calibri"/>
                <a:cs typeface="Calibri"/>
                <a:sym typeface="Calibri"/>
              </a:rPr>
              <a:t> como un recordatorio de lo que Dios le había prometido. Algo concreto. Algo que se podría tocar.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El bastón de Moisés no era un sacramento, pero puede enseñarnos algo acerca de los sacramentos. Dios sabe que nosotros somos criaturas físicas las cuales luchamos diariamente contra el pecado. Además, conoce las dudas que se arremolinan a nuestro derredor y que nosotros fácilmente nos desilusionamos.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Hay muchas maneras en que Dios nos da garantías de su amor por nosotros, es decir, que él tiene muchas maneras para decirnos: “Te amo”. La Santa Cena es una de ellas. Es una manera física, tangible y personal en que Dios nos da su amor y el perdón.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En los sacramentos (bautismo y la Santa Cena) tenemos el evangelio en forma visible, no sólo para recordarnos de las promesas misericordiosas de Dios, sino también para darnos gracia.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80" name="Google Shape;1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Definir ¿Qué es un </a:t>
            </a:r>
            <a:r>
              <a:rPr lang="en-US" sz="1800">
                <a:latin typeface="Calibri"/>
                <a:ea typeface="Calibri"/>
                <a:cs typeface="Calibri"/>
                <a:sym typeface="Calibri"/>
              </a:rPr>
              <a:t>S</a:t>
            </a:r>
            <a:r>
              <a:rPr lang="en-US" sz="1800">
                <a:solidFill>
                  <a:srgbClr val="000000"/>
                </a:solidFill>
                <a:latin typeface="Calibri"/>
                <a:ea typeface="Calibri"/>
                <a:cs typeface="Calibri"/>
                <a:sym typeface="Calibri"/>
              </a:rPr>
              <a:t>acramento? e identificar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y la Santa Cena como los únicos sacramentos.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2. Estudiar pasajes sobre la Santa Cena para nombrar los beneficios que recibimos y determinar los 4 elementos que están presentes. </a:t>
            </a:r>
            <a:endParaRPr sz="1800" b="1">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Pasajes sobre la Santa Cena</a:t>
            </a:r>
            <a:endParaRPr/>
          </a:p>
          <a:p>
            <a:pPr marL="0" marR="0" lvl="0" indent="0" algn="l" rtl="0">
              <a:lnSpc>
                <a:spcPct val="100000"/>
              </a:lnSpc>
              <a:spcBef>
                <a:spcPts val="0"/>
              </a:spcBef>
              <a:spcAft>
                <a:spcPts val="0"/>
              </a:spcAft>
              <a:buSzPts val="1100"/>
              <a:buFont typeface="Arial"/>
              <a:buNone/>
            </a:pP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Hay cuatro textos que registran las palabras de institución de la Santa Cena, los cuales se encuentran en Mateo, Marcos, Lucas y 1 Corintios. Cada uno tiene diferentes palabras, pero ninguna de éstas se contradice entre sí. Nosotros podemos aprender de cada una. </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95" name="Google Shape;195;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Mateo 26:26-29 </a:t>
            </a:r>
            <a:endParaRPr sz="1800" b="1" i="1">
              <a:solidFill>
                <a:srgbClr val="00B05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b="1" i="1">
              <a:solidFill>
                <a:srgbClr val="00B05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Mientras comían, Jesús tomó el pan y lo bendijo; luego lo partió y se lo dio a sus discípulos, y les dijo: “Tomen, coman; esto es mi cuerpo.” Después tomó la copa, y luego de dar gracias, la entregó a sus discípulos y les dijo: “Beban de ella todos, </a:t>
            </a:r>
            <a:r>
              <a:rPr lang="en-US" sz="1800" i="1">
                <a:latin typeface="Calibri"/>
                <a:ea typeface="Calibri"/>
                <a:cs typeface="Calibri"/>
                <a:sym typeface="Calibri"/>
              </a:rPr>
              <a:t>porque</a:t>
            </a:r>
            <a:r>
              <a:rPr lang="en-US" sz="1800" i="1">
                <a:solidFill>
                  <a:srgbClr val="000000"/>
                </a:solidFill>
                <a:latin typeface="Calibri"/>
                <a:ea typeface="Calibri"/>
                <a:cs typeface="Calibri"/>
                <a:sym typeface="Calibri"/>
              </a:rPr>
              <a:t> esto es mi sangre del nuevo pacto, que es derramada por muchos, para perdón de los pecados. Yo les digo que, desde ahora, no volveré a beber de este fruto de la vid, hasta el día en que beba con ustedes el vino nuevo en el reino de mi Padre.</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03" name="Google Shape;203;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1800">
                <a:solidFill>
                  <a:srgbClr val="000000"/>
                </a:solidFill>
                <a:latin typeface="Calibri"/>
                <a:ea typeface="Calibri"/>
                <a:cs typeface="Calibri"/>
                <a:sym typeface="Calibri"/>
              </a:rPr>
              <a:t>¿Qué les dio Jesús primero a sus discípulos? </a:t>
            </a:r>
            <a:r>
              <a:rPr lang="en-US" sz="1800" i="1">
                <a:solidFill>
                  <a:srgbClr val="00B050"/>
                </a:solidFill>
                <a:latin typeface="Calibri"/>
                <a:ea typeface="Calibri"/>
                <a:cs typeface="Calibri"/>
                <a:sym typeface="Calibri"/>
              </a:rPr>
              <a:t>Deja que contesten.</a:t>
            </a:r>
            <a:endParaRPr sz="1800">
              <a:latin typeface="Calibri"/>
              <a:ea typeface="Calibri"/>
              <a:cs typeface="Calibri"/>
              <a:sym typeface="Calibri"/>
            </a:endParaRPr>
          </a:p>
          <a:p>
            <a:pPr marL="0" lvl="0" indent="0" algn="l" rtl="0">
              <a:lnSpc>
                <a:spcPct val="100000"/>
              </a:lnSpc>
              <a:spcBef>
                <a:spcPts val="2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09" name="Google Shape;209;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les dio Jesús primero a sus discípulos? </a:t>
            </a:r>
            <a:endParaRPr sz="1800"/>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El dio a sus discípulos pan y dijo: “Toma y come, este es mi cuerpo.” Aquí veremos el elemento terrenal que es el pan que Jesús dice es su cuerpo.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18" name="Google Shape;218;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34200a32f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1800">
                <a:solidFill>
                  <a:srgbClr val="000000"/>
                </a:solidFill>
                <a:latin typeface="Calibri"/>
                <a:ea typeface="Calibri"/>
                <a:cs typeface="Calibri"/>
                <a:sym typeface="Calibri"/>
              </a:rPr>
              <a:t>¿Para qué fue derramada la sangre de Jesús? </a:t>
            </a:r>
            <a:r>
              <a:rPr lang="en-US" sz="1800" i="1">
                <a:solidFill>
                  <a:srgbClr val="00B050"/>
                </a:solidFill>
                <a:latin typeface="Calibri"/>
                <a:ea typeface="Calibri"/>
                <a:cs typeface="Calibri"/>
                <a:sym typeface="Calibri"/>
              </a:rPr>
              <a:t>Deja que contesten.</a:t>
            </a:r>
            <a:endParaRPr sz="1800">
              <a:latin typeface="Calibri"/>
              <a:ea typeface="Calibri"/>
              <a:cs typeface="Calibri"/>
              <a:sym typeface="Calibri"/>
            </a:endParaRPr>
          </a:p>
          <a:p>
            <a:pPr marL="0" lvl="0" indent="0" algn="l" rtl="0">
              <a:lnSpc>
                <a:spcPct val="100000"/>
              </a:lnSpc>
              <a:spcBef>
                <a:spcPts val="2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24" name="Google Shape;224;g2f34200a32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solidFill>
                  <a:srgbClr val="000000"/>
                </a:solidFill>
                <a:latin typeface="Calibri"/>
                <a:ea typeface="Calibri"/>
                <a:cs typeface="Calibri"/>
                <a:sym typeface="Calibri"/>
              </a:rPr>
              <a:t> 1. Bienvenida y saludos</a:t>
            </a:r>
            <a:endParaRPr sz="11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¿Para qué fue derramada la sangre de Jesús? </a:t>
            </a:r>
            <a:endParaRPr sz="1800" i="1">
              <a:solidFill>
                <a:srgbClr val="00B05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Hay perdón de pecados en la sangre de Jesús. La Santa Cena es uno de los medios por el cual Dios nos da el perdón.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33" name="Google Shape;233;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32f06a22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Podemos escuchar pasajes como “Dios amó tanto al mundo” y pensar que no son para nosotros. Con la recepción muy personal de la Cena del Señor, Dios está diciendo que el perdón está para cada uno de nosotros personalmente. La Cena del Señor es el perdón personalizado.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Al darnos su cuerpo y su sangre en la Santa Cena, Jesús nos ofrece y nos da el perdón de los pecados.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solidFill>
                  <a:srgbClr val="000000"/>
                </a:solidFill>
                <a:latin typeface="Calibri"/>
                <a:ea typeface="Calibri"/>
                <a:cs typeface="Calibri"/>
                <a:sym typeface="Calibri"/>
              </a:rPr>
              <a:t>Y, por supuesto, donde hay un perdón de los pecados, hay vida eterna y salvación. Dios dice “Te amo y te perdono” en este sacramento.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39" name="Google Shape;239;g2f32f06a2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Romanos 6:22,23 </a:t>
            </a:r>
            <a:endParaRPr sz="1800"/>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Pero como ya han sido liberados del pecado y hechos siervos de Dios, el provecho que obtienen es la santificación, cuya meta final es la vida eterna. Porque la paga del pecado es muerte, pero la dádiva de Dios es vida eterna en Cristo Jesús, nuestro Señor</a:t>
            </a:r>
            <a:r>
              <a:rPr lang="en-US" sz="1100" i="1">
                <a:solidFill>
                  <a:srgbClr val="000000"/>
                </a:solidFill>
                <a:latin typeface="Calibri"/>
                <a:ea typeface="Calibri"/>
                <a:cs typeface="Calibri"/>
                <a:sym typeface="Calibri"/>
              </a:rPr>
              <a:t>. </a:t>
            </a:r>
            <a:endParaRPr sz="11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46" name="Google Shape;246;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beneficios reciben en la Santa Cena los comulgantes creyentes?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En la Santa Cena, Jesús también nos ofrece y nos da perdón, vida y salvación.</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53" name="Google Shape;253;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261" name="Google Shape;261;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Marcos 14:22-24</a:t>
            </a:r>
            <a:endParaRPr/>
          </a:p>
          <a:p>
            <a:pPr marL="0" marR="0" lvl="0" indent="0" algn="l" rtl="0">
              <a:lnSpc>
                <a:spcPct val="100000"/>
              </a:lnSpc>
              <a:spcBef>
                <a:spcPts val="0"/>
              </a:spcBef>
              <a:spcAft>
                <a:spcPts val="0"/>
              </a:spcAft>
              <a:buSzPts val="1100"/>
              <a:buFont typeface="Arial"/>
              <a:buNone/>
            </a:pP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Mientras comían, Jesús tomó el pan y lo bendijo; luego lo partió y se lo dio, al tiempo que decía: “Tomen, esto es mi cuerpo.” Después </a:t>
            </a:r>
            <a:r>
              <a:rPr lang="en-US" sz="1800" i="1">
                <a:latin typeface="Calibri"/>
                <a:ea typeface="Calibri"/>
                <a:cs typeface="Calibri"/>
                <a:sym typeface="Calibri"/>
              </a:rPr>
              <a:t>tomó</a:t>
            </a:r>
            <a:r>
              <a:rPr lang="en-US" sz="1800" i="1">
                <a:solidFill>
                  <a:srgbClr val="000000"/>
                </a:solidFill>
                <a:latin typeface="Calibri"/>
                <a:ea typeface="Calibri"/>
                <a:cs typeface="Calibri"/>
                <a:sym typeface="Calibri"/>
              </a:rPr>
              <a:t> la copa, y luego de dar gracias, se la dio, y todos bebieron de ella. Les dijo entonces: “Esto es mi sangre del pacto, que por muchos es derramada.”</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69" name="Google Shape;269;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f34200a32f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1800">
                <a:solidFill>
                  <a:srgbClr val="000000"/>
                </a:solidFill>
                <a:latin typeface="Calibri"/>
                <a:ea typeface="Calibri"/>
                <a:cs typeface="Calibri"/>
                <a:sym typeface="Calibri"/>
              </a:rPr>
              <a:t>¿Qué dijo Jesús sobre el vino? </a:t>
            </a:r>
            <a:r>
              <a:rPr lang="en-US" sz="1800" i="1">
                <a:solidFill>
                  <a:srgbClr val="00B050"/>
                </a:solidFill>
                <a:latin typeface="Calibri"/>
                <a:ea typeface="Calibri"/>
                <a:cs typeface="Calibri"/>
                <a:sym typeface="Calibri"/>
              </a:rPr>
              <a:t>Deja que contesten.</a:t>
            </a:r>
            <a:endParaRPr sz="1800">
              <a:latin typeface="Calibri"/>
              <a:ea typeface="Calibri"/>
              <a:cs typeface="Calibri"/>
              <a:sym typeface="Calibri"/>
            </a:endParaRPr>
          </a:p>
          <a:p>
            <a:pPr marL="0" lvl="0" indent="0" algn="l" rtl="0">
              <a:lnSpc>
                <a:spcPct val="100000"/>
              </a:lnSpc>
              <a:spcBef>
                <a:spcPts val="2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275" name="Google Shape;275;g2f34200a32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dijo Jesús sobre el vino? </a:t>
            </a:r>
            <a:r>
              <a:rPr lang="en-US" sz="1800" i="1">
                <a:solidFill>
                  <a:srgbClr val="00B050"/>
                </a:solidFill>
                <a:latin typeface="Calibri"/>
                <a:ea typeface="Calibri"/>
                <a:cs typeface="Calibri"/>
                <a:sym typeface="Calibri"/>
              </a:rPr>
              <a:t>Deja que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Él dijo que era su sangre del pacto, derramada para muchos. Aquí veremos el elemento terrenal que es el vino que Jesús dice es su sangre del pacto.</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84" name="Google Shape;284;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34200a32f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Clr>
                <a:schemeClr val="dk1"/>
              </a:buClr>
              <a:buSzPts val="1100"/>
              <a:buFont typeface="Arial"/>
              <a:buNone/>
            </a:pPr>
            <a:r>
              <a:rPr lang="en-US" sz="1800">
                <a:solidFill>
                  <a:srgbClr val="000000"/>
                </a:solidFill>
                <a:latin typeface="Calibri"/>
                <a:ea typeface="Calibri"/>
                <a:cs typeface="Calibri"/>
                <a:sym typeface="Calibri"/>
              </a:rPr>
              <a:t>En todos los relatos, se menciona un nuevo pacto. ¿Qué significa el nuevo pacto para nosotros? </a:t>
            </a:r>
            <a:endParaRPr b="1">
              <a:solidFill>
                <a:schemeClr val="dk1"/>
              </a:solidFill>
              <a:latin typeface="Calibri"/>
              <a:ea typeface="Calibri"/>
              <a:cs typeface="Calibri"/>
              <a:sym typeface="Calibri"/>
            </a:endParaRPr>
          </a:p>
        </p:txBody>
      </p:sp>
      <p:sp>
        <p:nvSpPr>
          <p:cNvPr id="290" name="Google Shape;290;g2f34200a32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f34200a32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Jeremías 31:31, 33-34 </a:t>
            </a:r>
            <a:endParaRPr sz="1800"/>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“Vienen días en que haré un nuevo pacto con la casa de Israel y con la </a:t>
            </a:r>
            <a:r>
              <a:rPr lang="en-US" sz="1800" i="1">
                <a:latin typeface="Calibri"/>
                <a:ea typeface="Calibri"/>
                <a:cs typeface="Calibri"/>
                <a:sym typeface="Calibri"/>
              </a:rPr>
              <a:t>casa</a:t>
            </a:r>
            <a:r>
              <a:rPr lang="en-US" sz="1800" i="1">
                <a:solidFill>
                  <a:srgbClr val="000000"/>
                </a:solidFill>
                <a:latin typeface="Calibri"/>
                <a:ea typeface="Calibri"/>
                <a:cs typeface="Calibri"/>
                <a:sym typeface="Calibri"/>
              </a:rPr>
              <a:t> de Judá. ---Palabra del Señor… Y yo seré su Dios, y ellos serán mi pueblo. ---Palabra del Señor. Nadie volverá a enseñar a su prójimo ni a su hermano, ni le dirá: ‘Conoce al Señor’, porque todos ellos, desde el más pequeño hasta el más grande, me conocerán. Y yo perdonaré su maldad, y no volveré a acordarme de su pecado.” </a:t>
            </a:r>
            <a:endParaRPr sz="1800">
              <a:latin typeface="Calibri"/>
              <a:ea typeface="Calibri"/>
              <a:cs typeface="Calibri"/>
              <a:sym typeface="Calibri"/>
            </a:endParaRPr>
          </a:p>
          <a:p>
            <a:pPr marL="1371600" marR="171450" lvl="2" indent="-114299" algn="l" rtl="0">
              <a:lnSpc>
                <a:spcPct val="100000"/>
              </a:lnSpc>
              <a:spcBef>
                <a:spcPts val="0"/>
              </a:spcBef>
              <a:spcAft>
                <a:spcPts val="1000"/>
              </a:spcAft>
              <a:buClr>
                <a:schemeClr val="dk1"/>
              </a:buClr>
              <a:buSzPts val="1104"/>
              <a:buFont typeface="Calibri"/>
              <a:buNone/>
            </a:pPr>
            <a:endParaRPr>
              <a:solidFill>
                <a:schemeClr val="dk1"/>
              </a:solidFill>
              <a:latin typeface="Calibri"/>
              <a:ea typeface="Calibri"/>
              <a:cs typeface="Calibri"/>
              <a:sym typeface="Calibri"/>
            </a:endParaRPr>
          </a:p>
        </p:txBody>
      </p:sp>
      <p:sp>
        <p:nvSpPr>
          <p:cNvPr id="298" name="Google Shape;298;g2f34200a32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la Lección 3</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Hoy comenzaremos nuestro estudio sobre la Cena del Señor (La Santa Comunión, la Eucaristía y el Sacramento del Altar). Veremos que la Santa Cena, c</a:t>
            </a:r>
            <a:r>
              <a:rPr lang="en-US" sz="1800">
                <a:latin typeface="Calibri"/>
                <a:ea typeface="Calibri"/>
                <a:cs typeface="Calibri"/>
                <a:sym typeface="Calibri"/>
              </a:rPr>
              <a:t>o</a:t>
            </a:r>
            <a:r>
              <a:rPr lang="en-US" sz="1800">
                <a:solidFill>
                  <a:srgbClr val="000000"/>
                </a:solidFill>
                <a:latin typeface="Calibri"/>
                <a:ea typeface="Calibri"/>
                <a:cs typeface="Calibri"/>
                <a:sym typeface="Calibri"/>
              </a:rPr>
              <a:t>mo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es una bendición de Dios d</a:t>
            </a:r>
            <a:r>
              <a:rPr lang="en-US" sz="1800">
                <a:latin typeface="Calibri"/>
                <a:ea typeface="Calibri"/>
                <a:cs typeface="Calibri"/>
                <a:sym typeface="Calibri"/>
              </a:rPr>
              <a:t>o</a:t>
            </a:r>
            <a:r>
              <a:rPr lang="en-US" sz="1800">
                <a:solidFill>
                  <a:srgbClr val="000000"/>
                </a:solidFill>
                <a:latin typeface="Calibri"/>
                <a:ea typeface="Calibri"/>
                <a:cs typeface="Calibri"/>
                <a:sym typeface="Calibri"/>
              </a:rPr>
              <a:t>nde recibimos el perdón de los pecados, la salvación y la vida eterna.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El antiguo pacto hecho en el monte de Sinaí era un pacto de dos vías. Dios dijo: “Respetaré mi parte del trato si cumples con la tuya.” Ese pacto cumplió su propósito de mostrar la gran necesidad que ellos tenían de un Salvador, pero ellos nunca pudieron haber cumplido su parte del trato. El pacto antiguo no daba ninguna esperanza; nunca podría salvarlos. </a:t>
            </a:r>
            <a:endParaRPr sz="1800">
              <a:solidFill>
                <a:srgbClr val="000000"/>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07" name="Google Shape;307;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El nuevo pacto se conectó a una promesa más profunda que Dios hizo en el huerto del Edén y luego que hizo aún más claramente con Abraham. Esa promesa fue un pacto unilateral, es decir, que Dios dijo: “Yo haré todo. Te perdonaré, te salvaré y te daré la vida eterna. Nada depende de ti.” En este nuevo pacto tenemos verdadera esperanza porque Dios ha hecho todo por nosotros. ¡Gracias a Dios!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14" name="Google Shape;314;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1" name="Google Shape;321;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Lucas 22:17-20</a:t>
            </a:r>
            <a:br>
              <a:rPr lang="en-US" sz="1800" i="1">
                <a:solidFill>
                  <a:srgbClr val="00B050"/>
                </a:solidFill>
                <a:latin typeface="Calibri"/>
                <a:ea typeface="Calibri"/>
                <a:cs typeface="Calibri"/>
                <a:sym typeface="Calibri"/>
              </a:rPr>
            </a:b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Y Jesús tomó la copa, dio gracias y dijo: “Tomen esto, y repártanlo entre ustedes; porque yo les dijo que no volveré a beber del fruto de la vid hasta que venga el </a:t>
            </a:r>
            <a:r>
              <a:rPr lang="en-US" sz="1800" i="1">
                <a:latin typeface="Calibri"/>
                <a:ea typeface="Calibri"/>
                <a:cs typeface="Calibri"/>
                <a:sym typeface="Calibri"/>
              </a:rPr>
              <a:t>R</a:t>
            </a:r>
            <a:r>
              <a:rPr lang="en-US" sz="1800" i="1">
                <a:solidFill>
                  <a:srgbClr val="000000"/>
                </a:solidFill>
                <a:latin typeface="Calibri"/>
                <a:ea typeface="Calibri"/>
                <a:cs typeface="Calibri"/>
                <a:sym typeface="Calibri"/>
              </a:rPr>
              <a:t>eino de Dios.” Luego tomó el pan, lo partió, dio gracias y les dio, al tiempo que decía: “Esto es mi cuerpo, que por ustedes es entregado; hagan esto en memoria de mí.” De igual manera, después de haber cenado tomó la copa y les dijo: “Esta copa es el nuevo pacto en mi sangre, que por ustedes va a ser derramada. </a:t>
            </a:r>
            <a:endParaRPr sz="1800">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9" name="Google Shape;329;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34200a32f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100">
                <a:solidFill>
                  <a:srgbClr val="000000"/>
                </a:solidFill>
                <a:latin typeface="Calibri"/>
                <a:ea typeface="Calibri"/>
                <a:cs typeface="Calibri"/>
                <a:sym typeface="Calibri"/>
              </a:rPr>
              <a:t>¿Q</a:t>
            </a:r>
            <a:r>
              <a:rPr lang="en-US" sz="1800">
                <a:solidFill>
                  <a:srgbClr val="000000"/>
                </a:solidFill>
                <a:latin typeface="Calibri"/>
                <a:ea typeface="Calibri"/>
                <a:cs typeface="Calibri"/>
                <a:sym typeface="Calibri"/>
              </a:rPr>
              <a:t>ué cosa dijo Jesús que no iba a volver a tomar hasta que el </a:t>
            </a:r>
            <a:r>
              <a:rPr lang="en-US" sz="1800">
                <a:latin typeface="Calibri"/>
                <a:ea typeface="Calibri"/>
                <a:cs typeface="Calibri"/>
                <a:sym typeface="Calibri"/>
              </a:rPr>
              <a:t>R</a:t>
            </a:r>
            <a:r>
              <a:rPr lang="en-US" sz="1800">
                <a:solidFill>
                  <a:srgbClr val="000000"/>
                </a:solidFill>
                <a:latin typeface="Calibri"/>
                <a:ea typeface="Calibri"/>
                <a:cs typeface="Calibri"/>
                <a:sym typeface="Calibri"/>
              </a:rPr>
              <a:t>eino de Dios venga? </a:t>
            </a:r>
            <a:r>
              <a:rPr lang="en-US" sz="1800" i="1">
                <a:solidFill>
                  <a:srgbClr val="00B050"/>
                </a:solidFill>
                <a:latin typeface="Calibri"/>
                <a:ea typeface="Calibri"/>
                <a:cs typeface="Calibri"/>
                <a:sym typeface="Calibri"/>
              </a:rPr>
              <a:t>Deja que contesten.</a:t>
            </a:r>
            <a:endParaRPr sz="1800" i="1">
              <a:solidFill>
                <a:srgbClr val="000000"/>
              </a:solidFill>
              <a:latin typeface="Calibri"/>
              <a:ea typeface="Calibri"/>
              <a:cs typeface="Calibri"/>
              <a:sym typeface="Calibri"/>
            </a:endParaRPr>
          </a:p>
          <a:p>
            <a:pPr marL="228600" lvl="0" indent="0" algn="l" rtl="0">
              <a:lnSpc>
                <a:spcPct val="100000"/>
              </a:lnSpc>
              <a:spcBef>
                <a:spcPts val="1000"/>
              </a:spcBef>
              <a:spcAft>
                <a:spcPts val="1000"/>
              </a:spcAft>
              <a:buClr>
                <a:schemeClr val="dk1"/>
              </a:buClr>
              <a:buSzPts val="1100"/>
              <a:buFont typeface="Arial"/>
              <a:buNone/>
            </a:pPr>
            <a:endParaRPr sz="1800" b="1">
              <a:solidFill>
                <a:schemeClr val="dk1"/>
              </a:solidFill>
              <a:latin typeface="Calibri"/>
              <a:ea typeface="Calibri"/>
              <a:cs typeface="Calibri"/>
              <a:sym typeface="Calibri"/>
            </a:endParaRPr>
          </a:p>
        </p:txBody>
      </p:sp>
      <p:sp>
        <p:nvSpPr>
          <p:cNvPr id="335" name="Google Shape;335;g2f34200a32f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cosa dijo Jesús que no iba a volver a tomar hasta que el reino de Dios venga? </a:t>
            </a:r>
            <a:r>
              <a:rPr lang="en-US" sz="1800" i="1">
                <a:solidFill>
                  <a:srgbClr val="00B050"/>
                </a:solidFill>
                <a:latin typeface="Calibri"/>
                <a:ea typeface="Calibri"/>
                <a:cs typeface="Calibri"/>
                <a:sym typeface="Calibri"/>
              </a:rPr>
              <a:t>Deja que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“El fruto de la vid,” que regularmente significa vino.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344" name="Google Shape;344;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51" name="Google Shape;351;p2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1 Corintios 11:23-27 </a:t>
            </a:r>
            <a:br>
              <a:rPr lang="en-US" sz="1800" b="1">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0000"/>
                </a:solidFill>
                <a:latin typeface="Calibri"/>
                <a:ea typeface="Calibri"/>
                <a:cs typeface="Calibri"/>
                <a:sym typeface="Calibri"/>
              </a:rPr>
              <a:t>Yo recibí del Señor lo mismo que les he enseñado a ustedes: Que la noche que fue entregado, el Señor Jesús tomó pan, y que luego de dar gracias, lo partió y dijo: “Tomen y </a:t>
            </a:r>
            <a:r>
              <a:rPr lang="en-US" sz="1800" i="1">
                <a:latin typeface="Calibri"/>
                <a:ea typeface="Calibri"/>
                <a:cs typeface="Calibri"/>
                <a:sym typeface="Calibri"/>
              </a:rPr>
              <a:t>coman</a:t>
            </a:r>
            <a:r>
              <a:rPr lang="en-US" sz="1800" i="1">
                <a:solidFill>
                  <a:srgbClr val="000000"/>
                </a:solidFill>
                <a:latin typeface="Calibri"/>
                <a:ea typeface="Calibri"/>
                <a:cs typeface="Calibri"/>
                <a:sym typeface="Calibri"/>
              </a:rPr>
              <a:t>. Esto es mi cuerpo, que por ustedes es partido; hagan esto en mi memoria.” Asimismo, después de cenar tomó la copa y dijo: “Esta copa es el nuevo pacto en mi sangre; hagan esto, cada vez que la beban, en mi memoria.”</a:t>
            </a:r>
            <a:endParaRPr/>
          </a:p>
        </p:txBody>
      </p:sp>
      <p:sp>
        <p:nvSpPr>
          <p:cNvPr id="359" name="Google Shape;359;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i="1">
                <a:solidFill>
                  <a:srgbClr val="000000"/>
                </a:solidFill>
                <a:latin typeface="Calibri"/>
                <a:ea typeface="Calibri"/>
                <a:cs typeface="Calibri"/>
                <a:sym typeface="Calibri"/>
              </a:rPr>
              <a:t>Por lo tanto, siempre que coman este pan, y beban esta copa, proclaman la muerte del Señor, hasta que él venga. Así que cualquiera que coma esta pan o beba esta copa del Señor de manera indigna, será culpado del cuerpo y de la sangre del Señor.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66" name="Google Shape;366;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f34200a32f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tan seguido quiere Dios que celebramos la Santa Cena? </a:t>
            </a:r>
            <a:r>
              <a:rPr lang="en-US" sz="1800" i="1">
                <a:solidFill>
                  <a:srgbClr val="00B050"/>
                </a:solidFill>
                <a:latin typeface="Calibri"/>
                <a:ea typeface="Calibri"/>
                <a:cs typeface="Calibri"/>
                <a:sym typeface="Calibri"/>
              </a:rPr>
              <a:t>Deja que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22860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372" name="Google Shape;372;g2f34200a32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tu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Querido Padre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elestial, te agradecemos por tu gran misericordia hacia nosotros los pecadores. Continuamente nos perdonas todos nuestros pecados. Te agradecemos por la gran bendición que nos das en la Santa Cena, la cual demuestra que el perdón de pecados es un regalo personal de tu amor. En el nombre de Jesús. Amén</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tan seguido quiere Dios que celebramos la Santa Cena? </a:t>
            </a:r>
            <a:r>
              <a:rPr lang="en-US" sz="1800" i="1">
                <a:solidFill>
                  <a:srgbClr val="00B050"/>
                </a:solidFill>
                <a:latin typeface="Calibri"/>
                <a:ea typeface="Calibri"/>
                <a:cs typeface="Calibri"/>
                <a:sym typeface="Calibri"/>
              </a:rPr>
              <a:t>Deja que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La frase: “Hagan esto, cada vez que beban de ella, en memoria de mí”, indica que la institución de Jesús de la Santa Cena no fue un acontecimiento de una sola vez, sino algo que él quiso que sus seguidores lo celebran con regularidad. La Biblia no nos dice que tan regularmente tenemos que celebrar la Santa Cena. Pero considerando las bendiciones que Dios nos da mediante este sacramento, la Santa Cena es algo que deberíamos hacer seguido.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81" name="Google Shape;381;p3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¿Cuáles son los cuatro elementos que recibimos en la Santa Cena? (V. 27) </a:t>
            </a:r>
            <a:r>
              <a:rPr lang="en-US" sz="1800" i="1">
                <a:solidFill>
                  <a:srgbClr val="00B050"/>
                </a:solidFill>
                <a:latin typeface="Calibri"/>
                <a:ea typeface="Calibri"/>
                <a:cs typeface="Calibri"/>
                <a:sym typeface="Calibri"/>
              </a:rPr>
              <a:t>Deja que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387" name="Google Shape;3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¿Cuáles son los cuatro elementos que recibimos en la Santa Cena? (V. 27) </a:t>
            </a:r>
            <a:r>
              <a:rPr lang="en-US" sz="1800" i="1">
                <a:solidFill>
                  <a:srgbClr val="00B050"/>
                </a:solidFill>
                <a:latin typeface="Calibri"/>
                <a:ea typeface="Calibri"/>
                <a:cs typeface="Calibri"/>
                <a:sym typeface="Calibri"/>
              </a:rPr>
              <a:t>Deja que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Se mencionan cuatro – el pan, el vino, el cuerpo y </a:t>
            </a:r>
            <a:r>
              <a:rPr lang="en-US" sz="1800">
                <a:latin typeface="Calibri"/>
                <a:ea typeface="Calibri"/>
                <a:cs typeface="Calibri"/>
                <a:sym typeface="Calibri"/>
              </a:rPr>
              <a:t>sangre</a:t>
            </a:r>
            <a:r>
              <a:rPr lang="en-US" sz="1800">
                <a:solidFill>
                  <a:srgbClr val="000000"/>
                </a:solidFill>
                <a:latin typeface="Calibri"/>
                <a:ea typeface="Calibri"/>
                <a:cs typeface="Calibri"/>
                <a:sym typeface="Calibri"/>
              </a:rPr>
              <a:t>. Todos están presentes en la Santa Cena.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Jesús nos dice que comamos el pan y bebamos el vino. Jesús nos dice que su verdadero cuerpo está presente con el pan y que su verdadera sangre está presente con el vino.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Nosotros llamamos a esta enseñanza: “La presencia real”, porque, aunque no podemos ver ni saborear el cuerpo y sangre de Jesús cuando comemos el pan y bebemos el vino, nosotros aun sabemos que están ahí en una forma especial porque Dios dice que están ahí.”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Creemos esta enseñanza sobre la presencia real, porque Dios nos la revela en su palabra de verdad.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96" name="Google Shape;396;p4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403" name="Google Shape;403;p4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6. En Res</a:t>
            </a:r>
            <a:r>
              <a:rPr lang="en-US" sz="1800" b="1">
                <a:latin typeface="Calibri"/>
                <a:ea typeface="Calibri"/>
                <a:cs typeface="Calibri"/>
                <a:sym typeface="Calibri"/>
              </a:rPr>
              <a:t>ú</a:t>
            </a:r>
            <a:r>
              <a:rPr lang="en-US" sz="1800" b="1">
                <a:solidFill>
                  <a:srgbClr val="000000"/>
                </a:solidFill>
                <a:latin typeface="Calibri"/>
                <a:ea typeface="Calibri"/>
                <a:cs typeface="Calibri"/>
                <a:sym typeface="Calibri"/>
              </a:rPr>
              <a:t>men: </a:t>
            </a:r>
            <a:r>
              <a:rPr lang="en-US" sz="1800">
                <a:solidFill>
                  <a:srgbClr val="000000"/>
                </a:solidFill>
                <a:latin typeface="Calibri"/>
                <a:ea typeface="Calibri"/>
                <a:cs typeface="Calibri"/>
                <a:sym typeface="Calibri"/>
              </a:rPr>
              <a:t>La Santa Cena es un regalo especial de Dios. En este él ofrece el perdón de pecados, vida eterna y salvación.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409" name="Google Shape;40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f34200a32f_0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7. Opiniones de la Santa Cena</a:t>
            </a:r>
            <a:endParaRPr/>
          </a:p>
          <a:p>
            <a:pPr marL="0" marR="0" lvl="0" indent="0" algn="l" rtl="0">
              <a:lnSpc>
                <a:spcPct val="100000"/>
              </a:lnSpc>
              <a:spcBef>
                <a:spcPts val="0"/>
              </a:spcBef>
              <a:spcAft>
                <a:spcPts val="0"/>
              </a:spcAft>
              <a:buSzPts val="1100"/>
              <a:buFont typeface="Arial"/>
              <a:buNone/>
            </a:pPr>
            <a:endParaRPr sz="1800" b="1">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iglesia católica romana cree que el pan y vino se convierten en el cuerpo y la sangre de Jesús. Según ellos, el pan y el vino dejan de existir y lo que los comulgantes sólo reciben es el cuerpo y la sangre de Jesús. </a:t>
            </a:r>
            <a:endParaRPr sz="180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Las iglesias que vienen de iglesias reformadas creen que el pan y el vino sólo representan el cuerpo y la sangre de Jesús. Según ellos, los comulgantes sólo reciben pan y vino. </a:t>
            </a:r>
            <a:endParaRPr sz="180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Nosotros, en Academia Cristo, vemos que los pasajes bíblicos sobre la Santa Cena claramente enseñan que el pan y el vino están presentes en la Santa Cena junto con el cuerpo y la sangre de Jesús. Los comulgantes reciben todos los cuatro elementos.</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416" name="Google Shape;416;g2f34200a32f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Proyecto Final pregunta que corresponde a la Lección 3: </a:t>
            </a:r>
            <a:r>
              <a:rPr lang="en-US" sz="1800">
                <a:solidFill>
                  <a:srgbClr val="00B050"/>
                </a:solidFill>
                <a:latin typeface="Calibri"/>
                <a:ea typeface="Calibri"/>
                <a:cs typeface="Calibri"/>
                <a:sym typeface="Calibri"/>
              </a:rPr>
              <a:t>Invita a los estudiantes a empezar ya con el proyecto final contestando a estas preguntas.</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¿Qué beneficios reciben los comulgantes creyentes en la Santa Cena? (Lección 3)</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¿Cuáles cuatro elementos están presentes en la Santa Cena? (Lección 3)</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443" name="Google Shape;44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Encargar la tarea para la Lección 4: </a:t>
            </a:r>
            <a:br>
              <a:rPr lang="en-US" sz="1800">
                <a:latin typeface="Calibri"/>
                <a:ea typeface="Calibri"/>
                <a:cs typeface="Calibri"/>
                <a:sym typeface="Calibri"/>
              </a:rPr>
            </a:b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Ver el video: </a:t>
            </a:r>
            <a:r>
              <a:rPr lang="en-US" sz="1800" u="sng">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https://www.youtube.com/watch?v=2tuRixxbvBg</a:t>
            </a: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Responder a las siguientes preguntas:</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¿Por qué es la Santa Cena tan poderosa?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¿Cómo puede ser que el tomar la Santa Cena sea dañino?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solidFill>
                  <a:srgbClr val="000000"/>
                </a:solidFill>
                <a:latin typeface="Calibri"/>
                <a:ea typeface="Calibri"/>
                <a:cs typeface="Calibri"/>
                <a:sym typeface="Calibri"/>
              </a:rPr>
              <a:t>La Santa Cena fortalece y muestra nuestra conexión con Dios. ¿Qué otra conexión es demostrada por medio de la Santa Comunión? </a:t>
            </a:r>
            <a:endParaRPr sz="1800">
              <a:latin typeface="Calibri"/>
              <a:ea typeface="Calibri"/>
              <a:cs typeface="Calibri"/>
              <a:sym typeface="Calibri"/>
            </a:endParaRPr>
          </a:p>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Leer 1 Corintios 10:14-22, 11:17-33</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804">
              <a:solidFill>
                <a:schemeClr val="dk1"/>
              </a:solidFill>
              <a:latin typeface="Calibri"/>
              <a:ea typeface="Calibri"/>
              <a:cs typeface="Calibri"/>
              <a:sym typeface="Calibri"/>
            </a:endParaRPr>
          </a:p>
        </p:txBody>
      </p:sp>
      <p:sp>
        <p:nvSpPr>
          <p:cNvPr id="450" name="Google Shape;45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3. Oración de clausura y despedida</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b="1">
              <a:solidFill>
                <a:schemeClr val="dk1"/>
              </a:solidFill>
              <a:latin typeface="Calibri"/>
              <a:ea typeface="Calibri"/>
              <a:cs typeface="Calibri"/>
              <a:sym typeface="Calibri"/>
            </a:endParaRPr>
          </a:p>
        </p:txBody>
      </p:sp>
      <p:sp>
        <p:nvSpPr>
          <p:cNvPr id="460" name="Google Shape;460;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endParaRPr b="1" u="sng">
              <a:solidFill>
                <a:schemeClr val="dk1"/>
              </a:solidFill>
              <a:latin typeface="Calibri"/>
              <a:ea typeface="Calibri"/>
              <a:cs typeface="Calibri"/>
              <a:sym typeface="Calibri"/>
            </a:endParaRPr>
          </a:p>
        </p:txBody>
      </p:sp>
      <p:sp>
        <p:nvSpPr>
          <p:cNvPr id="468" name="Google Shape;46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OBJETIVOS</a:t>
            </a:r>
            <a:r>
              <a:rPr lang="en-US" sz="1800" b="1">
                <a:solidFill>
                  <a:srgbClr val="000000"/>
                </a:solidFill>
                <a:latin typeface="Calibri"/>
                <a:ea typeface="Calibri"/>
                <a:cs typeface="Calibri"/>
                <a:sym typeface="Calibri"/>
              </a:rPr>
              <a:t> DE LA CLASE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Presente los dos objetivos principales de la lección. Invite a los estudiantes a tomar notas y a tener sus Biblias listas. </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Definir ¿</a:t>
            </a:r>
            <a:r>
              <a:rPr lang="en-US" sz="1800">
                <a:latin typeface="Calibri"/>
                <a:ea typeface="Calibri"/>
                <a:cs typeface="Calibri"/>
                <a:sym typeface="Calibri"/>
              </a:rPr>
              <a:t>Qué es </a:t>
            </a:r>
            <a:r>
              <a:rPr lang="en-US" sz="1800">
                <a:solidFill>
                  <a:srgbClr val="000000"/>
                </a:solidFill>
                <a:latin typeface="Calibri"/>
                <a:ea typeface="Calibri"/>
                <a:cs typeface="Calibri"/>
                <a:sym typeface="Calibri"/>
              </a:rPr>
              <a:t>un </a:t>
            </a:r>
            <a:r>
              <a:rPr lang="en-US" sz="1800">
                <a:latin typeface="Calibri"/>
                <a:ea typeface="Calibri"/>
                <a:cs typeface="Calibri"/>
                <a:sym typeface="Calibri"/>
              </a:rPr>
              <a:t>S</a:t>
            </a:r>
            <a:r>
              <a:rPr lang="en-US" sz="1800">
                <a:solidFill>
                  <a:srgbClr val="000000"/>
                </a:solidFill>
                <a:latin typeface="Calibri"/>
                <a:ea typeface="Calibri"/>
                <a:cs typeface="Calibri"/>
                <a:sym typeface="Calibri"/>
              </a:rPr>
              <a:t>acramento? e identificar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 y la Santa Cena como los únicos sacramentos.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Estudiar pasajes sobre la Santa Cena para nombrar los beneficios que recibimos y determinar los 4 elementos que están presentes.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a:t>
            </a:r>
            <a:r>
              <a:rPr lang="en-US" sz="1800">
                <a:solidFill>
                  <a:srgbClr val="000000"/>
                </a:solidFill>
                <a:latin typeface="Calibri"/>
                <a:ea typeface="Calibri"/>
                <a:cs typeface="Calibri"/>
                <a:sym typeface="Calibri"/>
              </a:rPr>
              <a:t>Un </a:t>
            </a:r>
            <a:r>
              <a:rPr lang="en-US" sz="1800">
                <a:latin typeface="Calibri"/>
                <a:ea typeface="Calibri"/>
                <a:cs typeface="Calibri"/>
                <a:sym typeface="Calibri"/>
              </a:rPr>
              <a:t>S</a:t>
            </a:r>
            <a:r>
              <a:rPr lang="en-US" sz="1800">
                <a:solidFill>
                  <a:srgbClr val="000000"/>
                </a:solidFill>
                <a:latin typeface="Calibri"/>
                <a:ea typeface="Calibri"/>
                <a:cs typeface="Calibri"/>
                <a:sym typeface="Calibri"/>
              </a:rPr>
              <a:t>acramento</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Cuando usamos en término “sacramento”, nos referimos a un acto sagrado que tiene 3 características básicas:</a:t>
            </a:r>
            <a:endParaRPr sz="1800">
              <a:solidFill>
                <a:srgbClr val="000000"/>
              </a:solidFill>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1. Un sacramento es </a:t>
            </a:r>
            <a:r>
              <a:rPr lang="en-US" sz="1800" u="sng">
                <a:solidFill>
                  <a:srgbClr val="000000"/>
                </a:solidFill>
                <a:latin typeface="Calibri"/>
                <a:ea typeface="Calibri"/>
                <a:cs typeface="Calibri"/>
                <a:sym typeface="Calibri"/>
              </a:rPr>
              <a:t>un acto sagrado que Cristo estableció</a:t>
            </a:r>
            <a:r>
              <a:rPr lang="en-US" sz="1800">
                <a:solidFill>
                  <a:srgbClr val="000000"/>
                </a:solidFill>
                <a:latin typeface="Calibri"/>
                <a:ea typeface="Calibri"/>
                <a:cs typeface="Calibri"/>
                <a:sym typeface="Calibri"/>
              </a:rPr>
              <a:t> o instituyó para que lo realizaran los cristianos. </a:t>
            </a:r>
            <a:endParaRPr sz="1800">
              <a:solidFill>
                <a:srgbClr val="000000"/>
              </a:solidFill>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2. Un sacramento es un acto sagrado en el que </a:t>
            </a:r>
            <a:r>
              <a:rPr lang="en-US" sz="1800" u="sng">
                <a:solidFill>
                  <a:srgbClr val="000000"/>
                </a:solidFill>
                <a:latin typeface="Calibri"/>
                <a:ea typeface="Calibri"/>
                <a:cs typeface="Calibri"/>
                <a:sym typeface="Calibri"/>
              </a:rPr>
              <a:t>Cristo nos dice que usemos elementos terrenales (</a:t>
            </a:r>
            <a:r>
              <a:rPr lang="en-US" sz="1800">
                <a:solidFill>
                  <a:srgbClr val="000000"/>
                </a:solidFill>
                <a:latin typeface="Calibri"/>
                <a:ea typeface="Calibri"/>
                <a:cs typeface="Calibri"/>
                <a:sym typeface="Calibri"/>
              </a:rPr>
              <a:t>agua, pan y vino) </a:t>
            </a:r>
            <a:r>
              <a:rPr lang="en-US" sz="1800" u="sng">
                <a:solidFill>
                  <a:srgbClr val="000000"/>
                </a:solidFill>
                <a:latin typeface="Calibri"/>
                <a:ea typeface="Calibri"/>
                <a:cs typeface="Calibri"/>
                <a:sym typeface="Calibri"/>
              </a:rPr>
              <a:t>junto con la palabra de Dios.</a:t>
            </a:r>
            <a:r>
              <a:rPr lang="en-US"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3. Un sacramento es un acto sagrado en el que </a:t>
            </a:r>
            <a:r>
              <a:rPr lang="en-US" sz="1800" u="sng">
                <a:solidFill>
                  <a:srgbClr val="000000"/>
                </a:solidFill>
                <a:latin typeface="Calibri"/>
                <a:ea typeface="Calibri"/>
                <a:cs typeface="Calibri"/>
                <a:sym typeface="Calibri"/>
              </a:rPr>
              <a:t>Cristo nos da el perdón </a:t>
            </a:r>
            <a:r>
              <a:rPr lang="en-US" sz="1800">
                <a:solidFill>
                  <a:srgbClr val="000000"/>
                </a:solidFill>
                <a:latin typeface="Calibri"/>
                <a:ea typeface="Calibri"/>
                <a:cs typeface="Calibri"/>
                <a:sym typeface="Calibri"/>
              </a:rPr>
              <a:t>de los pecados y así también la vida y la salvación. </a:t>
            </a:r>
            <a:br>
              <a:rPr lang="en-US" sz="1800">
                <a:solidFill>
                  <a:srgbClr val="000000"/>
                </a:solidFill>
                <a:latin typeface="Calibri"/>
                <a:ea typeface="Calibri"/>
                <a:cs typeface="Calibri"/>
                <a:sym typeface="Calibri"/>
              </a:rPr>
            </a:br>
            <a:endParaRPr sz="1800" u="sng">
              <a:solidFill>
                <a:schemeClr val="dk1"/>
              </a:solidFill>
              <a:latin typeface="Calibri"/>
              <a:ea typeface="Calibri"/>
              <a:cs typeface="Calibri"/>
              <a:sym typeface="Calibri"/>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171450" lvl="0" indent="-285750" algn="l" rtl="0">
              <a:lnSpc>
                <a:spcPct val="100000"/>
              </a:lnSpc>
              <a:spcBef>
                <a:spcPts val="1000"/>
              </a:spcBef>
              <a:spcAft>
                <a:spcPts val="0"/>
              </a:spcAft>
              <a:buClr>
                <a:srgbClr val="000000"/>
              </a:buClr>
              <a:buSzPts val="1100"/>
              <a:buChar char="●"/>
            </a:pPr>
            <a:r>
              <a:rPr lang="en-US" sz="1800">
                <a:solidFill>
                  <a:srgbClr val="000000"/>
                </a:solidFill>
                <a:latin typeface="Calibri"/>
                <a:ea typeface="Calibri"/>
                <a:cs typeface="Calibri"/>
                <a:sym typeface="Calibri"/>
              </a:rPr>
              <a:t>De acuerdo con esa definición, existen dos sacramentos – el Bautismo y la Santa Cena.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u="sng">
              <a:solidFill>
                <a:schemeClr val="dk1"/>
              </a:solidFill>
              <a:latin typeface="Calibri"/>
              <a:ea typeface="Calibri"/>
              <a:cs typeface="Calibri"/>
              <a:sym typeface="Calibri"/>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Un Sacramento: El </a:t>
            </a:r>
            <a:r>
              <a:rPr lang="en-US" sz="1800">
                <a:latin typeface="Calibri"/>
                <a:ea typeface="Calibri"/>
                <a:cs typeface="Calibri"/>
                <a:sym typeface="Calibri"/>
              </a:rPr>
              <a:t>B</a:t>
            </a:r>
            <a:r>
              <a:rPr lang="en-US" sz="1800">
                <a:solidFill>
                  <a:srgbClr val="000000"/>
                </a:solidFill>
                <a:latin typeface="Calibri"/>
                <a:ea typeface="Calibri"/>
                <a:cs typeface="Calibri"/>
                <a:sym typeface="Calibri"/>
              </a:rPr>
              <a:t>autismo</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228600" marR="0" lvl="0" indent="-273050" algn="l" rtl="0">
              <a:lnSpc>
                <a:spcPct val="100000"/>
              </a:lnSpc>
              <a:spcBef>
                <a:spcPts val="0"/>
              </a:spcBef>
              <a:spcAft>
                <a:spcPts val="0"/>
              </a:spcAft>
              <a:buSzPts val="1800"/>
              <a:buFont typeface="Calibri"/>
              <a:buAutoNum type="arabicPeriod"/>
            </a:pPr>
            <a:r>
              <a:rPr lang="en-US" sz="1800">
                <a:solidFill>
                  <a:srgbClr val="000000"/>
                </a:solidFill>
                <a:latin typeface="Calibri"/>
                <a:ea typeface="Calibri"/>
                <a:cs typeface="Calibri"/>
                <a:sym typeface="Calibri"/>
              </a:rPr>
              <a:t>Un acto sagrado que Cristo estableció (Mateo 28:18-19)</a:t>
            </a:r>
            <a:endParaRPr sz="1800"/>
          </a:p>
          <a:p>
            <a:pPr marL="685800" marR="0" lvl="1" indent="-27305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Mateo 28:18-19 Jesús se acercó y les dijo: “Toda autoridad me ha sido dado en el cielo y en la tierra. Por tanto, vayan y hagan discípulos en todas las naciones, y bautícenlos en el nombre del Padre, y del Hijo, y del Espíritu Santo. </a:t>
            </a:r>
            <a:endParaRPr sz="1800">
              <a:solidFill>
                <a:srgbClr val="000000"/>
              </a:solidFill>
              <a:latin typeface="Calibri"/>
              <a:ea typeface="Calibri"/>
              <a:cs typeface="Calibri"/>
              <a:sym typeface="Calibri"/>
            </a:endParaRPr>
          </a:p>
          <a:p>
            <a:pPr marL="228600" marR="0" lvl="0" indent="-15875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228600" marR="0" lvl="0" indent="-273050" algn="l" rtl="0">
              <a:lnSpc>
                <a:spcPct val="100000"/>
              </a:lnSpc>
              <a:spcBef>
                <a:spcPts val="0"/>
              </a:spcBef>
              <a:spcAft>
                <a:spcPts val="0"/>
              </a:spcAft>
              <a:buSzPts val="1800"/>
              <a:buFont typeface="Calibri"/>
              <a:buAutoNum type="arabicPeriod"/>
            </a:pPr>
            <a:r>
              <a:rPr lang="en-US" sz="1800">
                <a:solidFill>
                  <a:srgbClr val="000000"/>
                </a:solidFill>
                <a:latin typeface="Calibri"/>
                <a:ea typeface="Calibri"/>
                <a:cs typeface="Calibri"/>
                <a:sym typeface="Calibri"/>
              </a:rPr>
              <a:t>Elementos terrenales junto con la Palabra (agua, nombre de Dios Trino) </a:t>
            </a:r>
            <a:endParaRPr sz="1800"/>
          </a:p>
          <a:p>
            <a:pPr marL="685800" marR="0" lvl="1" indent="-27305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Agua, en el nombre del Padre, y del Hijo, y del Espíritu Santo. </a:t>
            </a:r>
            <a:endParaRPr sz="1800"/>
          </a:p>
          <a:p>
            <a:pPr marL="228600" marR="0" lvl="0" indent="-15875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228600" marR="0" lvl="0" indent="-273050" algn="l" rtl="0">
              <a:lnSpc>
                <a:spcPct val="100000"/>
              </a:lnSpc>
              <a:spcBef>
                <a:spcPts val="0"/>
              </a:spcBef>
              <a:spcAft>
                <a:spcPts val="0"/>
              </a:spcAft>
              <a:buSzPts val="1800"/>
              <a:buFont typeface="Calibri"/>
              <a:buAutoNum type="arabicPeriod"/>
            </a:pPr>
            <a:r>
              <a:rPr lang="en-US" sz="1800">
                <a:solidFill>
                  <a:srgbClr val="000000"/>
                </a:solidFill>
                <a:latin typeface="Calibri"/>
                <a:ea typeface="Calibri"/>
                <a:cs typeface="Calibri"/>
                <a:sym typeface="Calibri"/>
              </a:rPr>
              <a:t>Cristo nos da el perdón de los pecados y así también la salvación (Hechos 2:38-39) </a:t>
            </a:r>
            <a:endParaRPr sz="1800">
              <a:solidFill>
                <a:srgbClr val="000000"/>
              </a:solidFill>
              <a:latin typeface="Calibri"/>
              <a:ea typeface="Calibri"/>
              <a:cs typeface="Calibri"/>
              <a:sym typeface="Calibri"/>
            </a:endParaRPr>
          </a:p>
          <a:p>
            <a:pPr marL="685800" marR="0" lvl="1" indent="-27305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Hechos 2:38-39 Y Pedo les dijo: “Arrepiéntase, y bautícense todos ustedes en el nombre de Jesucristo, para que sus pecados les sean perdonados.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a:solidFill>
                <a:schemeClr val="dk1"/>
              </a:solidFill>
              <a:latin typeface="Calibri"/>
              <a:ea typeface="Calibri"/>
              <a:cs typeface="Calibri"/>
              <a:sym typeface="Calibri"/>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Un Sacramento: La Santa Cena</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Hoy veremos como la Santa también es un Sacramento: establecido por Jesús, utilizando elementos terrenales junto con la Palabra de Dios para el perdón de pecados.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a:solidFill>
                <a:schemeClr val="dk1"/>
              </a:solidFill>
              <a:latin typeface="Calibri"/>
              <a:ea typeface="Calibri"/>
              <a:cs typeface="Calibri"/>
              <a:sym typeface="Calibri"/>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g2eb293faa54_0_118"/>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9" name="Google Shape;159;g2eb293faa54_0_118"/>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¿Cuándo instituyó Jesús la </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Santa Cena? </a:t>
            </a:r>
            <a:endParaRPr sz="4000" b="1" i="0" u="none" strike="noStrike" cap="none">
              <a:solidFill>
                <a:schemeClr val="dk1"/>
              </a:solidFill>
              <a:latin typeface="Lato"/>
              <a:ea typeface="Lato"/>
              <a:cs typeface="Lato"/>
              <a:sym typeface="Lato"/>
            </a:endParaRPr>
          </a:p>
        </p:txBody>
      </p:sp>
      <p:pic>
        <p:nvPicPr>
          <p:cNvPr id="160" name="Google Shape;16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11"/>
          <p:cNvSpPr txBox="1"/>
          <p:nvPr/>
        </p:nvSpPr>
        <p:spPr>
          <a:xfrm>
            <a:off x="2054222" y="576885"/>
            <a:ext cx="75924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Jesús instituyó la Santa Cena en la noche antes de que fue crucificado. </a:t>
            </a:r>
            <a:endParaRPr sz="3600" b="1" i="0" u="none" strike="noStrike" cap="none">
              <a:solidFill>
                <a:schemeClr val="dk1"/>
              </a:solidFill>
              <a:latin typeface="Lato"/>
              <a:ea typeface="Lato"/>
              <a:cs typeface="Lato"/>
              <a:sym typeface="Lato"/>
            </a:endParaRPr>
          </a:p>
        </p:txBody>
      </p:sp>
      <p:pic>
        <p:nvPicPr>
          <p:cNvPr id="167" name="Google Shape;167;p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8" name="Google Shape;168;p11" descr="Chapter 15: The Sacrament of the Lord's Supper"/>
          <p:cNvPicPr preferRelativeResize="0"/>
          <p:nvPr/>
        </p:nvPicPr>
        <p:blipFill rotWithShape="1">
          <a:blip r:embed="rId4">
            <a:alphaModFix/>
          </a:blip>
          <a:srcRect l="-1" t="17350" r="-386"/>
          <a:stretch/>
        </p:blipFill>
        <p:spPr>
          <a:xfrm>
            <a:off x="2054553" y="1995411"/>
            <a:ext cx="8082893" cy="42857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e8f58b83d9_0_989"/>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8f58b83d9_0_989"/>
          <p:cNvSpPr txBox="1"/>
          <p:nvPr/>
        </p:nvSpPr>
        <p:spPr>
          <a:xfrm>
            <a:off x="3176206" y="27672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nos puede enseñar la vara </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de Moisés sobre los sacramentos?</a:t>
            </a:r>
            <a:endParaRPr sz="4000" b="1" i="0" u="none" strike="noStrike" cap="none">
              <a:solidFill>
                <a:schemeClr val="dk1"/>
              </a:solidFill>
              <a:latin typeface="Lato"/>
              <a:ea typeface="Lato"/>
              <a:cs typeface="Lato"/>
              <a:sym typeface="Lato"/>
            </a:endParaRPr>
          </a:p>
        </p:txBody>
      </p:sp>
      <p:pic>
        <p:nvPicPr>
          <p:cNvPr id="176" name="Google Shape;176;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1930399" y="226849"/>
            <a:ext cx="9939857" cy="1629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189393"/>
              <a:buNone/>
            </a:pPr>
            <a:r>
              <a:rPr lang="en-US" b="1">
                <a:latin typeface="Overlock"/>
                <a:ea typeface="Overlock"/>
                <a:cs typeface="Overlock"/>
                <a:sym typeface="Overlock"/>
              </a:rPr>
              <a:t>¿Qué nos puede enseñar la vara de Moisés </a:t>
            </a:r>
            <a:br>
              <a:rPr lang="en-US" b="1">
                <a:latin typeface="Overlock"/>
                <a:ea typeface="Overlock"/>
                <a:cs typeface="Overlock"/>
                <a:sym typeface="Overlock"/>
              </a:rPr>
            </a:br>
            <a:r>
              <a:rPr lang="en-US" b="1">
                <a:latin typeface="Overlock"/>
                <a:ea typeface="Overlock"/>
                <a:cs typeface="Overlock"/>
                <a:sym typeface="Overlock"/>
              </a:rPr>
              <a:t>sobre los sacramentos?</a:t>
            </a:r>
            <a:endParaRPr b="1">
              <a:latin typeface="Overlock"/>
              <a:ea typeface="Overlock"/>
              <a:cs typeface="Overlock"/>
              <a:sym typeface="Overlock"/>
            </a:endParaRPr>
          </a:p>
        </p:txBody>
      </p:sp>
      <p:pic>
        <p:nvPicPr>
          <p:cNvPr id="183" name="Google Shape;183;p12" descr="481 Moses Staff Images, Stock Photos, 3D objects, &amp; Vectors | Shutterstock"/>
          <p:cNvPicPr preferRelativeResize="0"/>
          <p:nvPr/>
        </p:nvPicPr>
        <p:blipFill rotWithShape="1">
          <a:blip r:embed="rId3">
            <a:alphaModFix/>
          </a:blip>
          <a:srcRect b="11633"/>
          <a:stretch/>
        </p:blipFill>
        <p:spPr>
          <a:xfrm>
            <a:off x="2161881" y="1754673"/>
            <a:ext cx="7548836" cy="4776951"/>
          </a:xfrm>
          <a:prstGeom prst="rect">
            <a:avLst/>
          </a:prstGeom>
          <a:noFill/>
          <a:ln>
            <a:noFill/>
          </a:ln>
        </p:spPr>
      </p:pic>
      <p:sp>
        <p:nvSpPr>
          <p:cNvPr id="184" name="Google Shape;184;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p:nvPr/>
        </p:nvSpPr>
        <p:spPr>
          <a:xfrm>
            <a:off x="1155949" y="842061"/>
            <a:ext cx="9880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3: La Santa Cena</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91" name="Google Shape;191;p13"/>
          <p:cNvGraphicFramePr/>
          <p:nvPr/>
        </p:nvGraphicFramePr>
        <p:xfrm>
          <a:off x="811617" y="1759038"/>
          <a:ext cx="3000000" cy="3000000"/>
        </p:xfrm>
        <a:graphic>
          <a:graphicData uri="http://schemas.openxmlformats.org/drawingml/2006/table">
            <a:tbl>
              <a:tblPr firstRow="1" bandRow="1">
                <a:noFill/>
                <a:tableStyleId>{9A45C85A-841E-4F1F-BD0A-635FE1364374}</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Definir </a:t>
                      </a:r>
                      <a:r>
                        <a:rPr lang="en-US" sz="3200"/>
                        <a:t>¿Qué es </a:t>
                      </a:r>
                      <a:r>
                        <a:rPr lang="en-US" sz="3200" b="0" u="none" strike="noStrike" cap="none"/>
                        <a:t>un </a:t>
                      </a:r>
                      <a:r>
                        <a:rPr lang="en-US" sz="3200"/>
                        <a:t>S</a:t>
                      </a:r>
                      <a:r>
                        <a:rPr lang="en-US" sz="3200" b="0" u="none" strike="noStrike" cap="none"/>
                        <a:t>acramento? e indentificar el </a:t>
                      </a:r>
                      <a:r>
                        <a:rPr lang="en-US" sz="3200"/>
                        <a:t>B</a:t>
                      </a:r>
                      <a:r>
                        <a:rPr lang="en-US" sz="3200" b="0" u="none" strike="noStrike" cap="none"/>
                        <a:t>autismo y la Santa Cena como los únicos sacramentos</a:t>
                      </a:r>
                      <a:endParaRPr sz="3200" b="0" u="none" strike="noStrike" cap="none"/>
                    </a:p>
                    <a:p>
                      <a:pPr marL="0" marR="0" lvl="0" indent="0" algn="l" rtl="0">
                        <a:lnSpc>
                          <a:spcPct val="100000"/>
                        </a:lnSpc>
                        <a:spcBef>
                          <a:spcPts val="0"/>
                        </a:spcBef>
                        <a:spcAft>
                          <a:spcPts val="0"/>
                        </a:spcAft>
                        <a:buNone/>
                      </a:pPr>
                      <a:endParaRPr sz="3200" b="1" u="none" strike="noStrike" cap="none"/>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Estudiar pasajes sobre la Santa Cena para nombrar los beneficios que recibimos y determin</a:t>
                      </a:r>
                      <a:r>
                        <a:rPr lang="en-US" sz="3200" b="1"/>
                        <a:t>a</a:t>
                      </a:r>
                      <a:r>
                        <a:rPr lang="en-US" sz="3200" b="1" u="none" strike="noStrike" cap="none"/>
                        <a:t>r los 4 elementos que están presentes</a:t>
                      </a:r>
                      <a:endParaRPr sz="3200" b="1"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4" name="Rectangle 20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Google Shape;197;p14"/>
          <p:cNvSpPr txBox="1">
            <a:spLocks noGrp="1"/>
          </p:cNvSpPr>
          <p:nvPr>
            <p:ph type="title"/>
          </p:nvPr>
        </p:nvSpPr>
        <p:spPr>
          <a:xfrm>
            <a:off x="640080" y="325369"/>
            <a:ext cx="4368602" cy="1956841"/>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1800"/>
              <a:buNone/>
            </a:pPr>
            <a:r>
              <a:rPr lang="en-US" sz="5400" b="1">
                <a:latin typeface="Calibri"/>
                <a:ea typeface="Calibri"/>
                <a:cs typeface="Calibri"/>
                <a:sym typeface="Calibri"/>
              </a:rPr>
              <a:t>Pasajes sobre la Santa Cena</a:t>
            </a:r>
            <a:endParaRPr lang="en-US" sz="5400" b="1"/>
          </a:p>
        </p:txBody>
      </p:sp>
      <p:sp>
        <p:nvSpPr>
          <p:cNvPr id="20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Google Shape;198;p14"/>
          <p:cNvSpPr txBox="1">
            <a:spLocks noGrp="1"/>
          </p:cNvSpPr>
          <p:nvPr>
            <p:ph type="body" idx="1"/>
          </p:nvPr>
        </p:nvSpPr>
        <p:spPr>
          <a:xfrm>
            <a:off x="640080" y="2872899"/>
            <a:ext cx="4243589" cy="3320668"/>
          </a:xfrm>
          <a:prstGeom prst="rect">
            <a:avLst/>
          </a:prstGeom>
        </p:spPr>
        <p:txBody>
          <a:bodyPr spcFirstLastPara="1" lIns="91425" tIns="45700" rIns="91425" bIns="45700" anchorCtr="0">
            <a:normAutofit/>
          </a:bodyPr>
          <a:lstStyle/>
          <a:p>
            <a:pPr marL="114300" lvl="0" indent="0" rtl="0">
              <a:spcBef>
                <a:spcPts val="1000"/>
              </a:spcBef>
              <a:spcAft>
                <a:spcPts val="0"/>
              </a:spcAft>
              <a:buSzPts val="1800"/>
              <a:buNone/>
            </a:pPr>
            <a:r>
              <a:rPr lang="en-US" sz="3600" u="sng" dirty="0"/>
              <a:t>Mateo 26:26-29</a:t>
            </a:r>
            <a:endParaRPr lang="en-US" sz="3600" dirty="0"/>
          </a:p>
          <a:p>
            <a:pPr marL="114300" lvl="0" indent="0" rtl="0">
              <a:spcBef>
                <a:spcPts val="1000"/>
              </a:spcBef>
              <a:spcAft>
                <a:spcPts val="0"/>
              </a:spcAft>
              <a:buSzPts val="1800"/>
              <a:buNone/>
            </a:pPr>
            <a:r>
              <a:rPr lang="en-US" sz="3600" dirty="0"/>
              <a:t>Marcos 14:22-24</a:t>
            </a:r>
          </a:p>
          <a:p>
            <a:pPr marL="114300" lvl="0" indent="0" rtl="0">
              <a:spcBef>
                <a:spcPts val="1000"/>
              </a:spcBef>
              <a:spcAft>
                <a:spcPts val="0"/>
              </a:spcAft>
              <a:buSzPts val="1800"/>
              <a:buNone/>
            </a:pPr>
            <a:r>
              <a:rPr lang="en-US" sz="3600" dirty="0"/>
              <a:t>Lucas 22:17-20</a:t>
            </a:r>
          </a:p>
          <a:p>
            <a:pPr marL="114300" lvl="0" indent="0" rtl="0">
              <a:spcBef>
                <a:spcPts val="1000"/>
              </a:spcBef>
              <a:spcAft>
                <a:spcPts val="0"/>
              </a:spcAft>
              <a:buSzPts val="1800"/>
              <a:buNone/>
            </a:pPr>
            <a:r>
              <a:rPr lang="en-US" sz="3600" dirty="0"/>
              <a:t>1 </a:t>
            </a:r>
            <a:r>
              <a:rPr lang="en-US" sz="3600" dirty="0" err="1"/>
              <a:t>Corintios</a:t>
            </a:r>
            <a:r>
              <a:rPr lang="en-US" sz="3600" dirty="0"/>
              <a:t> 11:23-27</a:t>
            </a:r>
          </a:p>
        </p:txBody>
      </p:sp>
      <p:pic>
        <p:nvPicPr>
          <p:cNvPr id="199" name="Google Shape;199;p14" descr="Screen Clipping"/>
          <p:cNvPicPr preferRelativeResize="0"/>
          <p:nvPr/>
        </p:nvPicPr>
        <p:blipFill rotWithShape="1">
          <a:blip r:embed="rId3"/>
          <a:srcRect l="7249" r="290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4"/>
        <p:cNvGrpSpPr/>
        <p:nvPr/>
      </p:nvGrpSpPr>
      <p:grpSpPr>
        <a:xfrm>
          <a:off x="0" y="0"/>
          <a:ext cx="0" cy="0"/>
          <a:chOff x="0" y="0"/>
          <a:chExt cx="0" cy="0"/>
        </a:xfrm>
      </p:grpSpPr>
      <p:sp useBgFill="1">
        <p:nvSpPr>
          <p:cNvPr id="211" name="Rectangle 2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Google Shape;205;p15"/>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Mateo 26:26-29 </a:t>
            </a:r>
            <a:endParaRPr lang="en-US">
              <a:solidFill>
                <a:srgbClr val="FFFFFF"/>
              </a:solidFill>
            </a:endParaRPr>
          </a:p>
        </p:txBody>
      </p:sp>
      <p:sp>
        <p:nvSpPr>
          <p:cNvPr id="215" name="Arc 2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 name="Google Shape;206;p15"/>
          <p:cNvSpPr txBox="1">
            <a:spLocks noGrp="1"/>
          </p:cNvSpPr>
          <p:nvPr>
            <p:ph type="body" idx="1"/>
          </p:nvPr>
        </p:nvSpPr>
        <p:spPr>
          <a:xfrm>
            <a:off x="4447308" y="319088"/>
            <a:ext cx="6906491" cy="5857875"/>
          </a:xfrm>
          <a:prstGeom prst="rect">
            <a:avLst/>
          </a:prstGeom>
        </p:spPr>
        <p:txBody>
          <a:bodyPr spcFirstLastPara="1" lIns="91425" tIns="45700" rIns="91425" bIns="45700" anchor="ctr" anchorCtr="0">
            <a:normAutofit fontScale="92500" lnSpcReduction="10000"/>
          </a:bodyPr>
          <a:lstStyle/>
          <a:p>
            <a:pPr marL="114300" lvl="0" indent="0" rtl="0">
              <a:spcBef>
                <a:spcPts val="1000"/>
              </a:spcBef>
              <a:spcAft>
                <a:spcPts val="0"/>
              </a:spcAft>
              <a:buSzPct val="56470"/>
              <a:buNone/>
            </a:pPr>
            <a:r>
              <a:rPr lang="en-US" sz="3600" i="1" dirty="0" err="1">
                <a:latin typeface="Calibri"/>
                <a:ea typeface="Calibri"/>
                <a:cs typeface="Calibri"/>
                <a:sym typeface="Calibri"/>
              </a:rPr>
              <a:t>Mientras</a:t>
            </a:r>
            <a:r>
              <a:rPr lang="en-US" sz="3600" i="1" dirty="0">
                <a:latin typeface="Calibri"/>
                <a:ea typeface="Calibri"/>
                <a:cs typeface="Calibri"/>
                <a:sym typeface="Calibri"/>
              </a:rPr>
              <a:t> </a:t>
            </a:r>
            <a:r>
              <a:rPr lang="en-US" sz="3600" i="1" dirty="0" err="1">
                <a:latin typeface="Calibri"/>
                <a:ea typeface="Calibri"/>
                <a:cs typeface="Calibri"/>
                <a:sym typeface="Calibri"/>
              </a:rPr>
              <a:t>comían</a:t>
            </a:r>
            <a:r>
              <a:rPr lang="en-US" sz="3600" i="1" dirty="0">
                <a:latin typeface="Calibri"/>
                <a:ea typeface="Calibri"/>
                <a:cs typeface="Calibri"/>
                <a:sym typeface="Calibri"/>
              </a:rPr>
              <a:t>, Jesús </a:t>
            </a:r>
            <a:r>
              <a:rPr lang="en-US" sz="3600" i="1" dirty="0" err="1">
                <a:latin typeface="Calibri"/>
                <a:ea typeface="Calibri"/>
                <a:cs typeface="Calibri"/>
                <a:sym typeface="Calibri"/>
              </a:rPr>
              <a:t>tomó</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pan y lo </a:t>
            </a:r>
            <a:r>
              <a:rPr lang="en-US" sz="3600" i="1" dirty="0" err="1">
                <a:latin typeface="Calibri"/>
                <a:ea typeface="Calibri"/>
                <a:cs typeface="Calibri"/>
                <a:sym typeface="Calibri"/>
              </a:rPr>
              <a:t>bendijo</a:t>
            </a:r>
            <a:r>
              <a:rPr lang="en-US" sz="3600" i="1" dirty="0">
                <a:latin typeface="Calibri"/>
                <a:ea typeface="Calibri"/>
                <a:cs typeface="Calibri"/>
                <a:sym typeface="Calibri"/>
              </a:rPr>
              <a:t>; luego lo </a:t>
            </a:r>
            <a:r>
              <a:rPr lang="en-US" sz="3600" i="1" dirty="0" err="1">
                <a:latin typeface="Calibri"/>
                <a:ea typeface="Calibri"/>
                <a:cs typeface="Calibri"/>
                <a:sym typeface="Calibri"/>
              </a:rPr>
              <a:t>partió</a:t>
            </a:r>
            <a:r>
              <a:rPr lang="en-US" sz="3600" i="1" dirty="0">
                <a:latin typeface="Calibri"/>
                <a:ea typeface="Calibri"/>
                <a:cs typeface="Calibri"/>
                <a:sym typeface="Calibri"/>
              </a:rPr>
              <a:t> y se lo </a:t>
            </a:r>
            <a:r>
              <a:rPr lang="en-US" sz="3600" i="1" dirty="0" err="1">
                <a:latin typeface="Calibri"/>
                <a:ea typeface="Calibri"/>
                <a:cs typeface="Calibri"/>
                <a:sym typeface="Calibri"/>
              </a:rPr>
              <a:t>dio</a:t>
            </a:r>
            <a:r>
              <a:rPr lang="en-US" sz="3600" i="1" dirty="0">
                <a:latin typeface="Calibri"/>
                <a:ea typeface="Calibri"/>
                <a:cs typeface="Calibri"/>
                <a:sym typeface="Calibri"/>
              </a:rPr>
              <a:t> a sus </a:t>
            </a:r>
            <a:r>
              <a:rPr lang="en-US" sz="3600" i="1" dirty="0" err="1">
                <a:latin typeface="Calibri"/>
                <a:ea typeface="Calibri"/>
                <a:cs typeface="Calibri"/>
                <a:sym typeface="Calibri"/>
              </a:rPr>
              <a:t>discípulos</a:t>
            </a:r>
            <a:r>
              <a:rPr lang="en-US" sz="3600" i="1" dirty="0">
                <a:latin typeface="Calibri"/>
                <a:ea typeface="Calibri"/>
                <a:cs typeface="Calibri"/>
                <a:sym typeface="Calibri"/>
              </a:rPr>
              <a:t>, y les </a:t>
            </a:r>
            <a:r>
              <a:rPr lang="en-US" sz="3600" i="1" dirty="0" err="1">
                <a:latin typeface="Calibri"/>
                <a:ea typeface="Calibri"/>
                <a:cs typeface="Calibri"/>
                <a:sym typeface="Calibri"/>
              </a:rPr>
              <a:t>dijo</a:t>
            </a:r>
            <a:r>
              <a:rPr lang="en-US" sz="3600" i="1" dirty="0">
                <a:latin typeface="Calibri"/>
                <a:ea typeface="Calibri"/>
                <a:cs typeface="Calibri"/>
                <a:sym typeface="Calibri"/>
              </a:rPr>
              <a:t>: “Tomen, </a:t>
            </a:r>
            <a:r>
              <a:rPr lang="en-US" sz="3600" i="1" dirty="0" err="1">
                <a:latin typeface="Calibri"/>
                <a:ea typeface="Calibri"/>
                <a:cs typeface="Calibri"/>
                <a:sym typeface="Calibri"/>
              </a:rPr>
              <a:t>coman</a:t>
            </a:r>
            <a:r>
              <a:rPr lang="en-US" sz="3600" i="1" dirty="0">
                <a:latin typeface="Calibri"/>
                <a:ea typeface="Calibri"/>
                <a:cs typeface="Calibri"/>
                <a:sym typeface="Calibri"/>
              </a:rPr>
              <a:t>; </a:t>
            </a:r>
            <a:r>
              <a:rPr lang="en-US" sz="3600" i="1" dirty="0" err="1">
                <a:latin typeface="Calibri"/>
                <a:ea typeface="Calibri"/>
                <a:cs typeface="Calibri"/>
                <a:sym typeface="Calibri"/>
              </a:rPr>
              <a:t>esto</a:t>
            </a:r>
            <a:r>
              <a:rPr lang="en-US" sz="3600" i="1" dirty="0">
                <a:latin typeface="Calibri"/>
                <a:ea typeface="Calibri"/>
                <a:cs typeface="Calibri"/>
                <a:sym typeface="Calibri"/>
              </a:rPr>
              <a:t> es mi </a:t>
            </a:r>
            <a:r>
              <a:rPr lang="en-US" sz="3600" i="1" dirty="0" err="1">
                <a:latin typeface="Calibri"/>
                <a:ea typeface="Calibri"/>
                <a:cs typeface="Calibri"/>
                <a:sym typeface="Calibri"/>
              </a:rPr>
              <a:t>cuerpo</a:t>
            </a:r>
            <a:r>
              <a:rPr lang="en-US" sz="3600" i="1" dirty="0">
                <a:latin typeface="Calibri"/>
                <a:ea typeface="Calibri"/>
                <a:cs typeface="Calibri"/>
                <a:sym typeface="Calibri"/>
              </a:rPr>
              <a:t>.” </a:t>
            </a:r>
            <a:r>
              <a:rPr lang="en-US" sz="3600" i="1" dirty="0" err="1">
                <a:latin typeface="Calibri"/>
                <a:ea typeface="Calibri"/>
                <a:cs typeface="Calibri"/>
                <a:sym typeface="Calibri"/>
              </a:rPr>
              <a:t>Después</a:t>
            </a:r>
            <a:r>
              <a:rPr lang="en-US" sz="3600" i="1" dirty="0">
                <a:latin typeface="Calibri"/>
                <a:ea typeface="Calibri"/>
                <a:cs typeface="Calibri"/>
                <a:sym typeface="Calibri"/>
              </a:rPr>
              <a:t> </a:t>
            </a:r>
            <a:r>
              <a:rPr lang="en-US" sz="3600" i="1" dirty="0" err="1">
                <a:latin typeface="Calibri"/>
                <a:ea typeface="Calibri"/>
                <a:cs typeface="Calibri"/>
                <a:sym typeface="Calibri"/>
              </a:rPr>
              <a:t>tomó</a:t>
            </a:r>
            <a:r>
              <a:rPr lang="en-US" sz="3600" i="1" dirty="0">
                <a:latin typeface="Calibri"/>
                <a:ea typeface="Calibri"/>
                <a:cs typeface="Calibri"/>
                <a:sym typeface="Calibri"/>
              </a:rPr>
              <a:t> la </a:t>
            </a:r>
            <a:r>
              <a:rPr lang="en-US" sz="3600" i="1" dirty="0" err="1">
                <a:latin typeface="Calibri"/>
                <a:ea typeface="Calibri"/>
                <a:cs typeface="Calibri"/>
                <a:sym typeface="Calibri"/>
              </a:rPr>
              <a:t>copa</a:t>
            </a:r>
            <a:r>
              <a:rPr lang="en-US" sz="3600" i="1" dirty="0">
                <a:latin typeface="Calibri"/>
                <a:ea typeface="Calibri"/>
                <a:cs typeface="Calibri"/>
                <a:sym typeface="Calibri"/>
              </a:rPr>
              <a:t>, y luego de </a:t>
            </a:r>
            <a:r>
              <a:rPr lang="en-US" sz="3600" i="1" dirty="0" err="1">
                <a:latin typeface="Calibri"/>
                <a:ea typeface="Calibri"/>
                <a:cs typeface="Calibri"/>
                <a:sym typeface="Calibri"/>
              </a:rPr>
              <a:t>dar</a:t>
            </a:r>
            <a:r>
              <a:rPr lang="en-US" sz="3600" i="1" dirty="0">
                <a:latin typeface="Calibri"/>
                <a:ea typeface="Calibri"/>
                <a:cs typeface="Calibri"/>
                <a:sym typeface="Calibri"/>
              </a:rPr>
              <a:t> gracias, la </a:t>
            </a:r>
            <a:r>
              <a:rPr lang="en-US" sz="3600" i="1" dirty="0" err="1">
                <a:latin typeface="Calibri"/>
                <a:ea typeface="Calibri"/>
                <a:cs typeface="Calibri"/>
                <a:sym typeface="Calibri"/>
              </a:rPr>
              <a:t>entregó</a:t>
            </a:r>
            <a:r>
              <a:rPr lang="en-US" sz="3600" i="1" dirty="0">
                <a:latin typeface="Calibri"/>
                <a:ea typeface="Calibri"/>
                <a:cs typeface="Calibri"/>
                <a:sym typeface="Calibri"/>
              </a:rPr>
              <a:t> a sus </a:t>
            </a:r>
            <a:r>
              <a:rPr lang="en-US" sz="3600" i="1" dirty="0" err="1">
                <a:latin typeface="Calibri"/>
                <a:ea typeface="Calibri"/>
                <a:cs typeface="Calibri"/>
                <a:sym typeface="Calibri"/>
              </a:rPr>
              <a:t>discípulos</a:t>
            </a:r>
            <a:r>
              <a:rPr lang="en-US" sz="3600" i="1" dirty="0">
                <a:latin typeface="Calibri"/>
                <a:ea typeface="Calibri"/>
                <a:cs typeface="Calibri"/>
                <a:sym typeface="Calibri"/>
              </a:rPr>
              <a:t> y les </a:t>
            </a:r>
            <a:r>
              <a:rPr lang="en-US" sz="3600" i="1" dirty="0" err="1">
                <a:latin typeface="Calibri"/>
                <a:ea typeface="Calibri"/>
                <a:cs typeface="Calibri"/>
                <a:sym typeface="Calibri"/>
              </a:rPr>
              <a:t>dijo</a:t>
            </a:r>
            <a:r>
              <a:rPr lang="en-US" sz="3600" i="1" dirty="0">
                <a:latin typeface="Calibri"/>
                <a:ea typeface="Calibri"/>
                <a:cs typeface="Calibri"/>
                <a:sym typeface="Calibri"/>
              </a:rPr>
              <a:t>: “Beban de </a:t>
            </a:r>
            <a:r>
              <a:rPr lang="en-US" sz="3600" i="1" dirty="0" err="1">
                <a:latin typeface="Calibri"/>
                <a:ea typeface="Calibri"/>
                <a:cs typeface="Calibri"/>
                <a:sym typeface="Calibri"/>
              </a:rPr>
              <a:t>ella</a:t>
            </a:r>
            <a:r>
              <a:rPr lang="en-US" sz="3600" i="1" dirty="0">
                <a:latin typeface="Calibri"/>
                <a:ea typeface="Calibri"/>
                <a:cs typeface="Calibri"/>
                <a:sym typeface="Calibri"/>
              </a:rPr>
              <a:t> </a:t>
            </a:r>
            <a:r>
              <a:rPr lang="en-US" sz="3600" i="1" dirty="0" err="1">
                <a:latin typeface="Calibri"/>
                <a:ea typeface="Calibri"/>
                <a:cs typeface="Calibri"/>
                <a:sym typeface="Calibri"/>
              </a:rPr>
              <a:t>todos</a:t>
            </a:r>
            <a:r>
              <a:rPr lang="en-US" sz="3600" i="1" dirty="0">
                <a:latin typeface="Calibri"/>
                <a:ea typeface="Calibri"/>
                <a:cs typeface="Calibri"/>
                <a:sym typeface="Calibri"/>
              </a:rPr>
              <a:t>, </a:t>
            </a:r>
            <a:r>
              <a:rPr lang="en-US" sz="3600" i="1" dirty="0" err="1"/>
              <a:t>porque</a:t>
            </a:r>
            <a:r>
              <a:rPr lang="en-US" sz="3600" i="1" dirty="0">
                <a:latin typeface="Calibri"/>
                <a:ea typeface="Calibri"/>
                <a:cs typeface="Calibri"/>
                <a:sym typeface="Calibri"/>
              </a:rPr>
              <a:t> </a:t>
            </a:r>
            <a:r>
              <a:rPr lang="en-US" sz="3600" i="1" dirty="0" err="1">
                <a:latin typeface="Calibri"/>
                <a:ea typeface="Calibri"/>
                <a:cs typeface="Calibri"/>
                <a:sym typeface="Calibri"/>
              </a:rPr>
              <a:t>esto</a:t>
            </a:r>
            <a:r>
              <a:rPr lang="en-US" sz="3600" i="1" dirty="0">
                <a:latin typeface="Calibri"/>
                <a:ea typeface="Calibri"/>
                <a:cs typeface="Calibri"/>
                <a:sym typeface="Calibri"/>
              </a:rPr>
              <a:t> es mi </a:t>
            </a:r>
            <a:r>
              <a:rPr lang="en-US" sz="3600" i="1" dirty="0" err="1">
                <a:latin typeface="Calibri"/>
                <a:ea typeface="Calibri"/>
                <a:cs typeface="Calibri"/>
                <a:sym typeface="Calibri"/>
              </a:rPr>
              <a:t>sangre</a:t>
            </a:r>
            <a:r>
              <a:rPr lang="en-US" sz="3600" i="1" dirty="0">
                <a:latin typeface="Calibri"/>
                <a:ea typeface="Calibri"/>
                <a:cs typeface="Calibri"/>
                <a:sym typeface="Calibri"/>
              </a:rPr>
              <a:t> del nuevo </a:t>
            </a:r>
            <a:r>
              <a:rPr lang="en-US" sz="3600" i="1" dirty="0" err="1">
                <a:latin typeface="Calibri"/>
                <a:ea typeface="Calibri"/>
                <a:cs typeface="Calibri"/>
                <a:sym typeface="Calibri"/>
              </a:rPr>
              <a:t>pacto</a:t>
            </a:r>
            <a:r>
              <a:rPr lang="en-US" sz="3600" i="1" dirty="0">
                <a:latin typeface="Calibri"/>
                <a:ea typeface="Calibri"/>
                <a:cs typeface="Calibri"/>
                <a:sym typeface="Calibri"/>
              </a:rPr>
              <a:t>, que es </a:t>
            </a:r>
            <a:r>
              <a:rPr lang="en-US" sz="3600" i="1" dirty="0" err="1">
                <a:latin typeface="Calibri"/>
                <a:ea typeface="Calibri"/>
                <a:cs typeface="Calibri"/>
                <a:sym typeface="Calibri"/>
              </a:rPr>
              <a:t>derramada</a:t>
            </a:r>
            <a:r>
              <a:rPr lang="en-US" sz="3600" i="1" dirty="0">
                <a:latin typeface="Calibri"/>
                <a:ea typeface="Calibri"/>
                <a:cs typeface="Calibri"/>
                <a:sym typeface="Calibri"/>
              </a:rPr>
              <a:t>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muchos</a:t>
            </a:r>
            <a:r>
              <a:rPr lang="en-US" sz="3600" i="1" dirty="0">
                <a:latin typeface="Calibri"/>
                <a:ea typeface="Calibri"/>
                <a:cs typeface="Calibri"/>
                <a:sym typeface="Calibri"/>
              </a:rPr>
              <a:t>, para </a:t>
            </a:r>
            <a:r>
              <a:rPr lang="en-US" sz="3600" i="1" dirty="0" err="1">
                <a:latin typeface="Calibri"/>
                <a:ea typeface="Calibri"/>
                <a:cs typeface="Calibri"/>
                <a:sym typeface="Calibri"/>
              </a:rPr>
              <a:t>perdón</a:t>
            </a:r>
            <a:r>
              <a:rPr lang="en-US" sz="3600" i="1" dirty="0">
                <a:latin typeface="Calibri"/>
                <a:ea typeface="Calibri"/>
                <a:cs typeface="Calibri"/>
                <a:sym typeface="Calibri"/>
              </a:rPr>
              <a:t> de </a:t>
            </a:r>
            <a:r>
              <a:rPr lang="en-US" sz="3600" i="1" dirty="0" err="1">
                <a:latin typeface="Calibri"/>
                <a:ea typeface="Calibri"/>
                <a:cs typeface="Calibri"/>
                <a:sym typeface="Calibri"/>
              </a:rPr>
              <a:t>los</a:t>
            </a:r>
            <a:r>
              <a:rPr lang="en-US" sz="3600" i="1" dirty="0">
                <a:latin typeface="Calibri"/>
                <a:ea typeface="Calibri"/>
                <a:cs typeface="Calibri"/>
                <a:sym typeface="Calibri"/>
              </a:rPr>
              <a:t> </a:t>
            </a:r>
            <a:r>
              <a:rPr lang="en-US" sz="3600" i="1" dirty="0" err="1">
                <a:latin typeface="Calibri"/>
                <a:ea typeface="Calibri"/>
                <a:cs typeface="Calibri"/>
                <a:sym typeface="Calibri"/>
              </a:rPr>
              <a:t>pecados</a:t>
            </a:r>
            <a:r>
              <a:rPr lang="en-US" sz="3600" i="1" dirty="0">
                <a:latin typeface="Calibri"/>
                <a:ea typeface="Calibri"/>
                <a:cs typeface="Calibri"/>
                <a:sym typeface="Calibri"/>
              </a:rPr>
              <a:t>. </a:t>
            </a:r>
            <a:r>
              <a:rPr lang="en-US" sz="3600" i="1" dirty="0" err="1">
                <a:latin typeface="Calibri"/>
                <a:ea typeface="Calibri"/>
                <a:cs typeface="Calibri"/>
                <a:sym typeface="Calibri"/>
              </a:rPr>
              <a:t>Yo</a:t>
            </a:r>
            <a:r>
              <a:rPr lang="en-US" sz="3600" i="1" dirty="0">
                <a:latin typeface="Calibri"/>
                <a:ea typeface="Calibri"/>
                <a:cs typeface="Calibri"/>
                <a:sym typeface="Calibri"/>
              </a:rPr>
              <a:t> les </a:t>
            </a:r>
            <a:r>
              <a:rPr lang="en-US" sz="3600" i="1" dirty="0" err="1">
                <a:latin typeface="Calibri"/>
                <a:ea typeface="Calibri"/>
                <a:cs typeface="Calibri"/>
                <a:sym typeface="Calibri"/>
              </a:rPr>
              <a:t>digo</a:t>
            </a:r>
            <a:r>
              <a:rPr lang="en-US" sz="3600" i="1" dirty="0">
                <a:latin typeface="Calibri"/>
                <a:ea typeface="Calibri"/>
                <a:cs typeface="Calibri"/>
                <a:sym typeface="Calibri"/>
              </a:rPr>
              <a:t> que, </a:t>
            </a:r>
            <a:r>
              <a:rPr lang="en-US" sz="3600" i="1" dirty="0" err="1">
                <a:latin typeface="Calibri"/>
                <a:ea typeface="Calibri"/>
                <a:cs typeface="Calibri"/>
                <a:sym typeface="Calibri"/>
              </a:rPr>
              <a:t>desde</a:t>
            </a:r>
            <a:r>
              <a:rPr lang="en-US" sz="3600" i="1" dirty="0">
                <a:latin typeface="Calibri"/>
                <a:ea typeface="Calibri"/>
                <a:cs typeface="Calibri"/>
                <a:sym typeface="Calibri"/>
              </a:rPr>
              <a:t> </a:t>
            </a:r>
            <a:r>
              <a:rPr lang="en-US" sz="3600" i="1" dirty="0" err="1">
                <a:latin typeface="Calibri"/>
                <a:ea typeface="Calibri"/>
                <a:cs typeface="Calibri"/>
                <a:sym typeface="Calibri"/>
              </a:rPr>
              <a:t>ahora</a:t>
            </a:r>
            <a:r>
              <a:rPr lang="en-US" sz="3600" i="1" dirty="0">
                <a:latin typeface="Calibri"/>
                <a:ea typeface="Calibri"/>
                <a:cs typeface="Calibri"/>
                <a:sym typeface="Calibri"/>
              </a:rPr>
              <a:t>, no </a:t>
            </a:r>
            <a:r>
              <a:rPr lang="en-US" sz="3600" i="1" dirty="0" err="1">
                <a:latin typeface="Calibri"/>
                <a:ea typeface="Calibri"/>
                <a:cs typeface="Calibri"/>
                <a:sym typeface="Calibri"/>
              </a:rPr>
              <a:t>volveré</a:t>
            </a:r>
            <a:r>
              <a:rPr lang="en-US" sz="3600" i="1" dirty="0">
                <a:latin typeface="Calibri"/>
                <a:ea typeface="Calibri"/>
                <a:cs typeface="Calibri"/>
                <a:sym typeface="Calibri"/>
              </a:rPr>
              <a:t> a </a:t>
            </a:r>
            <a:r>
              <a:rPr lang="en-US" sz="3600" i="1" dirty="0" err="1">
                <a:latin typeface="Calibri"/>
                <a:ea typeface="Calibri"/>
                <a:cs typeface="Calibri"/>
                <a:sym typeface="Calibri"/>
              </a:rPr>
              <a:t>beber</a:t>
            </a:r>
            <a:r>
              <a:rPr lang="en-US" sz="3600" i="1" dirty="0">
                <a:latin typeface="Calibri"/>
                <a:ea typeface="Calibri"/>
                <a:cs typeface="Calibri"/>
                <a:sym typeface="Calibri"/>
              </a:rPr>
              <a:t> de </a:t>
            </a:r>
            <a:r>
              <a:rPr lang="en-US" sz="3600" i="1" dirty="0" err="1">
                <a:latin typeface="Calibri"/>
                <a:ea typeface="Calibri"/>
                <a:cs typeface="Calibri"/>
                <a:sym typeface="Calibri"/>
              </a:rPr>
              <a:t>este</a:t>
            </a:r>
            <a:r>
              <a:rPr lang="en-US" sz="3600" i="1" dirty="0">
                <a:latin typeface="Calibri"/>
                <a:ea typeface="Calibri"/>
                <a:cs typeface="Calibri"/>
                <a:sym typeface="Calibri"/>
              </a:rPr>
              <a:t> </a:t>
            </a:r>
            <a:r>
              <a:rPr lang="en-US" sz="3600" i="1" dirty="0" err="1">
                <a:latin typeface="Calibri"/>
                <a:ea typeface="Calibri"/>
                <a:cs typeface="Calibri"/>
                <a:sym typeface="Calibri"/>
              </a:rPr>
              <a:t>fruto</a:t>
            </a:r>
            <a:r>
              <a:rPr lang="en-US" sz="3600" i="1" dirty="0">
                <a:latin typeface="Calibri"/>
                <a:ea typeface="Calibri"/>
                <a:cs typeface="Calibri"/>
                <a:sym typeface="Calibri"/>
              </a:rPr>
              <a:t> de la vid, hasta </a:t>
            </a:r>
            <a:r>
              <a:rPr lang="en-US" sz="3600" i="1" dirty="0" err="1">
                <a:latin typeface="Calibri"/>
                <a:ea typeface="Calibri"/>
                <a:cs typeface="Calibri"/>
                <a:sym typeface="Calibri"/>
              </a:rPr>
              <a:t>el</a:t>
            </a:r>
            <a:r>
              <a:rPr lang="en-US" sz="3600" i="1" dirty="0">
                <a:latin typeface="Calibri"/>
                <a:ea typeface="Calibri"/>
                <a:cs typeface="Calibri"/>
                <a:sym typeface="Calibri"/>
              </a:rPr>
              <a:t> día </a:t>
            </a:r>
            <a:r>
              <a:rPr lang="en-US" sz="3600" i="1" dirty="0" err="1">
                <a:latin typeface="Calibri"/>
                <a:ea typeface="Calibri"/>
                <a:cs typeface="Calibri"/>
                <a:sym typeface="Calibri"/>
              </a:rPr>
              <a:t>en</a:t>
            </a:r>
            <a:r>
              <a:rPr lang="en-US" sz="3600" i="1" dirty="0">
                <a:latin typeface="Calibri"/>
                <a:ea typeface="Calibri"/>
                <a:cs typeface="Calibri"/>
                <a:sym typeface="Calibri"/>
              </a:rPr>
              <a:t> que </a:t>
            </a:r>
            <a:r>
              <a:rPr lang="en-US" sz="3600" i="1" dirty="0" err="1">
                <a:latin typeface="Calibri"/>
                <a:ea typeface="Calibri"/>
                <a:cs typeface="Calibri"/>
                <a:sym typeface="Calibri"/>
              </a:rPr>
              <a:t>beba</a:t>
            </a:r>
            <a:r>
              <a:rPr lang="en-US" sz="3600" i="1" dirty="0">
                <a:latin typeface="Calibri"/>
                <a:ea typeface="Calibri"/>
                <a:cs typeface="Calibri"/>
                <a:sym typeface="Calibri"/>
              </a:rPr>
              <a:t> con </a:t>
            </a:r>
            <a:r>
              <a:rPr lang="en-US" sz="3600" i="1" dirty="0" err="1">
                <a:latin typeface="Calibri"/>
                <a:ea typeface="Calibri"/>
                <a:cs typeface="Calibri"/>
                <a:sym typeface="Calibri"/>
              </a:rPr>
              <a:t>ustedes</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vino nuevo </a:t>
            </a:r>
            <a:r>
              <a:rPr lang="en-US" sz="3600" i="1" dirty="0" err="1">
                <a:latin typeface="Calibri"/>
                <a:ea typeface="Calibri"/>
                <a:cs typeface="Calibri"/>
                <a:sym typeface="Calibri"/>
              </a:rPr>
              <a:t>en</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a:t>
            </a:r>
            <a:r>
              <a:rPr lang="en-US" sz="3600" i="1" dirty="0"/>
              <a:t>R</a:t>
            </a:r>
            <a:r>
              <a:rPr lang="en-US" sz="3600" i="1" dirty="0">
                <a:latin typeface="Calibri"/>
                <a:ea typeface="Calibri"/>
                <a:cs typeface="Calibri"/>
                <a:sym typeface="Calibri"/>
              </a:rPr>
              <a:t>eino de mi Padre.</a:t>
            </a:r>
            <a:endParaRPr lang="en-US" sz="3600" dirty="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eb293faa54_0_126"/>
          <p:cNvPicPr preferRelativeResize="0"/>
          <p:nvPr/>
        </p:nvPicPr>
        <p:blipFill rotWithShape="1">
          <a:blip r:embed="rId3">
            <a:alphaModFix/>
          </a:blip>
          <a:srcRect/>
          <a:stretch/>
        </p:blipFill>
        <p:spPr>
          <a:xfrm>
            <a:off x="80900" y="1657950"/>
            <a:ext cx="3125597" cy="3218436"/>
          </a:xfrm>
          <a:prstGeom prst="rect">
            <a:avLst/>
          </a:prstGeom>
          <a:noFill/>
          <a:ln>
            <a:noFill/>
          </a:ln>
          <a:effectLst>
            <a:outerShdw blurRad="50800" dist="38100" dir="2700000" algn="tl" rotWithShape="0">
              <a:srgbClr val="000000">
                <a:alpha val="40000"/>
              </a:srgbClr>
            </a:outerShdw>
          </a:effectLst>
        </p:spPr>
      </p:pic>
      <p:pic>
        <p:nvPicPr>
          <p:cNvPr id="213" name="Google Shape;213;g2eb293faa54_0_12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14" name="Google Shape;214;g2eb293faa54_0_126"/>
          <p:cNvSpPr txBox="1"/>
          <p:nvPr/>
        </p:nvSpPr>
        <p:spPr>
          <a:xfrm>
            <a:off x="3206497" y="2035436"/>
            <a:ext cx="7592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Mateo 26:26-29</a:t>
            </a:r>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les dio Jesús primero a sus discípulos y qué dijo sobre eso?</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6" name="Rectangle 2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16"/>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Mateo 26:26-29 </a:t>
            </a:r>
            <a:endParaRPr lang="en-US">
              <a:solidFill>
                <a:srgbClr val="FFFFFF"/>
              </a:solidFill>
            </a:endParaRPr>
          </a:p>
        </p:txBody>
      </p:sp>
      <p:sp>
        <p:nvSpPr>
          <p:cNvPr id="230" name="Arc 2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1" name="Google Shape;221;p1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lnSpcReduction="10000"/>
          </a:bodyPr>
          <a:lstStyle/>
          <a:p>
            <a:pPr marL="114300" lvl="0" indent="0" rtl="0">
              <a:spcBef>
                <a:spcPts val="1000"/>
              </a:spcBef>
              <a:spcAft>
                <a:spcPts val="0"/>
              </a:spcAft>
              <a:buSzPct val="56470"/>
              <a:buNone/>
            </a:pPr>
            <a:r>
              <a:rPr lang="en-US" sz="3200" i="1" dirty="0" err="1">
                <a:latin typeface="Calibri"/>
                <a:ea typeface="Calibri"/>
                <a:cs typeface="Calibri"/>
                <a:sym typeface="Calibri"/>
              </a:rPr>
              <a:t>Mientras</a:t>
            </a:r>
            <a:r>
              <a:rPr lang="en-US" sz="3200" i="1" dirty="0">
                <a:latin typeface="Calibri"/>
                <a:ea typeface="Calibri"/>
                <a:cs typeface="Calibri"/>
                <a:sym typeface="Calibri"/>
              </a:rPr>
              <a:t> </a:t>
            </a:r>
            <a:r>
              <a:rPr lang="en-US" sz="3200" i="1" dirty="0" err="1">
                <a:latin typeface="Calibri"/>
                <a:ea typeface="Calibri"/>
                <a:cs typeface="Calibri"/>
                <a:sym typeface="Calibri"/>
              </a:rPr>
              <a:t>comían</a:t>
            </a:r>
            <a:r>
              <a:rPr lang="en-US" sz="3200" i="1" dirty="0">
                <a:latin typeface="Calibri"/>
                <a:ea typeface="Calibri"/>
                <a:cs typeface="Calibri"/>
                <a:sym typeface="Calibri"/>
              </a:rPr>
              <a:t>, Jesús </a:t>
            </a:r>
            <a:r>
              <a:rPr lang="en-US" sz="3200" i="1" dirty="0" err="1">
                <a:latin typeface="Calibri"/>
                <a:ea typeface="Calibri"/>
                <a:cs typeface="Calibri"/>
                <a:sym typeface="Calibri"/>
              </a:rPr>
              <a:t>tomó</a:t>
            </a:r>
            <a:r>
              <a:rPr lang="en-US" sz="3200" i="1" dirty="0">
                <a:latin typeface="Calibri"/>
                <a:ea typeface="Calibri"/>
                <a:cs typeface="Calibri"/>
                <a:sym typeface="Calibri"/>
              </a:rPr>
              <a:t> </a:t>
            </a:r>
            <a:r>
              <a:rPr lang="en-US" sz="3200" i="1" dirty="0" err="1">
                <a:latin typeface="Calibri"/>
                <a:ea typeface="Calibri"/>
                <a:cs typeface="Calibri"/>
                <a:sym typeface="Calibri"/>
              </a:rPr>
              <a:t>el</a:t>
            </a:r>
            <a:r>
              <a:rPr lang="en-US" sz="3200" i="1" dirty="0">
                <a:latin typeface="Calibri"/>
                <a:ea typeface="Calibri"/>
                <a:cs typeface="Calibri"/>
                <a:sym typeface="Calibri"/>
              </a:rPr>
              <a:t> pan y lo </a:t>
            </a:r>
            <a:r>
              <a:rPr lang="en-US" sz="3200" i="1" dirty="0" err="1">
                <a:latin typeface="Calibri"/>
                <a:ea typeface="Calibri"/>
                <a:cs typeface="Calibri"/>
                <a:sym typeface="Calibri"/>
              </a:rPr>
              <a:t>bendijo</a:t>
            </a:r>
            <a:r>
              <a:rPr lang="en-US" sz="3200" i="1" dirty="0">
                <a:latin typeface="Calibri"/>
                <a:ea typeface="Calibri"/>
                <a:cs typeface="Calibri"/>
                <a:sym typeface="Calibri"/>
              </a:rPr>
              <a:t>; luego lo </a:t>
            </a:r>
            <a:r>
              <a:rPr lang="en-US" sz="3200" i="1" dirty="0" err="1">
                <a:latin typeface="Calibri"/>
                <a:ea typeface="Calibri"/>
                <a:cs typeface="Calibri"/>
                <a:sym typeface="Calibri"/>
              </a:rPr>
              <a:t>partió</a:t>
            </a:r>
            <a:r>
              <a:rPr lang="en-US" sz="3200" i="1" dirty="0">
                <a:latin typeface="Calibri"/>
                <a:ea typeface="Calibri"/>
                <a:cs typeface="Calibri"/>
                <a:sym typeface="Calibri"/>
              </a:rPr>
              <a:t> y se lo </a:t>
            </a:r>
            <a:r>
              <a:rPr lang="en-US" sz="3200" i="1" dirty="0" err="1">
                <a:latin typeface="Calibri"/>
                <a:ea typeface="Calibri"/>
                <a:cs typeface="Calibri"/>
                <a:sym typeface="Calibri"/>
              </a:rPr>
              <a:t>dio</a:t>
            </a:r>
            <a:r>
              <a:rPr lang="en-US" sz="3200" i="1" dirty="0">
                <a:latin typeface="Calibri"/>
                <a:ea typeface="Calibri"/>
                <a:cs typeface="Calibri"/>
                <a:sym typeface="Calibri"/>
              </a:rPr>
              <a:t> a sus </a:t>
            </a:r>
            <a:r>
              <a:rPr lang="en-US" sz="3200" i="1" dirty="0" err="1">
                <a:latin typeface="Calibri"/>
                <a:ea typeface="Calibri"/>
                <a:cs typeface="Calibri"/>
                <a:sym typeface="Calibri"/>
              </a:rPr>
              <a:t>discípulos</a:t>
            </a:r>
            <a:r>
              <a:rPr lang="en-US" sz="3200" i="1" dirty="0">
                <a:latin typeface="Calibri"/>
                <a:ea typeface="Calibri"/>
                <a:cs typeface="Calibri"/>
                <a:sym typeface="Calibri"/>
              </a:rPr>
              <a:t>, y les </a:t>
            </a:r>
            <a:r>
              <a:rPr lang="en-US" sz="3200" i="1" dirty="0" err="1">
                <a:latin typeface="Calibri"/>
                <a:ea typeface="Calibri"/>
                <a:cs typeface="Calibri"/>
                <a:sym typeface="Calibri"/>
              </a:rPr>
              <a:t>dijo</a:t>
            </a:r>
            <a:r>
              <a:rPr lang="en-US" sz="3200" i="1" dirty="0">
                <a:latin typeface="Calibri"/>
                <a:ea typeface="Calibri"/>
                <a:cs typeface="Calibri"/>
                <a:sym typeface="Calibri"/>
              </a:rPr>
              <a:t>: </a:t>
            </a:r>
            <a:r>
              <a:rPr lang="en-US" sz="3200" b="1" i="1" u="sng" dirty="0">
                <a:latin typeface="Calibri"/>
                <a:ea typeface="Calibri"/>
                <a:cs typeface="Calibri"/>
                <a:sym typeface="Calibri"/>
              </a:rPr>
              <a:t>“Tomen, </a:t>
            </a:r>
            <a:r>
              <a:rPr lang="en-US" sz="3200" b="1" i="1" u="sng" dirty="0" err="1">
                <a:latin typeface="Calibri"/>
                <a:ea typeface="Calibri"/>
                <a:cs typeface="Calibri"/>
                <a:sym typeface="Calibri"/>
              </a:rPr>
              <a:t>coman</a:t>
            </a:r>
            <a:r>
              <a:rPr lang="en-US" sz="3200" b="1" i="1" u="sng" dirty="0">
                <a:latin typeface="Calibri"/>
                <a:ea typeface="Calibri"/>
                <a:cs typeface="Calibri"/>
                <a:sym typeface="Calibri"/>
              </a:rPr>
              <a:t>; </a:t>
            </a:r>
            <a:r>
              <a:rPr lang="en-US" sz="3200" b="1" i="1" u="sng" dirty="0" err="1">
                <a:latin typeface="Calibri"/>
                <a:ea typeface="Calibri"/>
                <a:cs typeface="Calibri"/>
                <a:sym typeface="Calibri"/>
              </a:rPr>
              <a:t>esto</a:t>
            </a:r>
            <a:r>
              <a:rPr lang="en-US" sz="3200" b="1" i="1" u="sng" dirty="0">
                <a:latin typeface="Calibri"/>
                <a:ea typeface="Calibri"/>
                <a:cs typeface="Calibri"/>
                <a:sym typeface="Calibri"/>
              </a:rPr>
              <a:t> es mi </a:t>
            </a:r>
            <a:r>
              <a:rPr lang="en-US" sz="3200" b="1" i="1" u="sng" dirty="0" err="1">
                <a:latin typeface="Calibri"/>
                <a:ea typeface="Calibri"/>
                <a:cs typeface="Calibri"/>
                <a:sym typeface="Calibri"/>
              </a:rPr>
              <a:t>cuerpo</a:t>
            </a:r>
            <a:r>
              <a:rPr lang="en-US" sz="3200" b="1" i="1" u="sng" dirty="0">
                <a:latin typeface="Calibri"/>
                <a:ea typeface="Calibri"/>
                <a:cs typeface="Calibri"/>
                <a:sym typeface="Calibri"/>
              </a:rPr>
              <a:t>.”</a:t>
            </a:r>
            <a:r>
              <a:rPr lang="en-US" sz="3200" i="1" dirty="0">
                <a:latin typeface="Calibri"/>
                <a:ea typeface="Calibri"/>
                <a:cs typeface="Calibri"/>
                <a:sym typeface="Calibri"/>
              </a:rPr>
              <a:t> </a:t>
            </a:r>
            <a:r>
              <a:rPr lang="en-US" sz="3200" i="1" dirty="0" err="1">
                <a:latin typeface="Calibri"/>
                <a:ea typeface="Calibri"/>
                <a:cs typeface="Calibri"/>
                <a:sym typeface="Calibri"/>
              </a:rPr>
              <a:t>Después</a:t>
            </a:r>
            <a:r>
              <a:rPr lang="en-US" sz="3200" i="1" dirty="0">
                <a:latin typeface="Calibri"/>
                <a:ea typeface="Calibri"/>
                <a:cs typeface="Calibri"/>
                <a:sym typeface="Calibri"/>
              </a:rPr>
              <a:t> </a:t>
            </a:r>
            <a:r>
              <a:rPr lang="en-US" sz="3200" i="1" dirty="0" err="1">
                <a:latin typeface="Calibri"/>
                <a:ea typeface="Calibri"/>
                <a:cs typeface="Calibri"/>
                <a:sym typeface="Calibri"/>
              </a:rPr>
              <a:t>tomó</a:t>
            </a:r>
            <a:r>
              <a:rPr lang="en-US" sz="3200" i="1" dirty="0">
                <a:latin typeface="Calibri"/>
                <a:ea typeface="Calibri"/>
                <a:cs typeface="Calibri"/>
                <a:sym typeface="Calibri"/>
              </a:rPr>
              <a:t> la </a:t>
            </a:r>
            <a:r>
              <a:rPr lang="en-US" sz="3200" i="1" dirty="0" err="1">
                <a:latin typeface="Calibri"/>
                <a:ea typeface="Calibri"/>
                <a:cs typeface="Calibri"/>
                <a:sym typeface="Calibri"/>
              </a:rPr>
              <a:t>copa</a:t>
            </a:r>
            <a:r>
              <a:rPr lang="en-US" sz="3200" i="1" dirty="0">
                <a:latin typeface="Calibri"/>
                <a:ea typeface="Calibri"/>
                <a:cs typeface="Calibri"/>
                <a:sym typeface="Calibri"/>
              </a:rPr>
              <a:t>, y luego de </a:t>
            </a:r>
            <a:r>
              <a:rPr lang="en-US" sz="3200" i="1" dirty="0" err="1">
                <a:latin typeface="Calibri"/>
                <a:ea typeface="Calibri"/>
                <a:cs typeface="Calibri"/>
                <a:sym typeface="Calibri"/>
              </a:rPr>
              <a:t>dar</a:t>
            </a:r>
            <a:r>
              <a:rPr lang="en-US" sz="3200" i="1" dirty="0">
                <a:latin typeface="Calibri"/>
                <a:ea typeface="Calibri"/>
                <a:cs typeface="Calibri"/>
                <a:sym typeface="Calibri"/>
              </a:rPr>
              <a:t> gracias, la </a:t>
            </a:r>
            <a:r>
              <a:rPr lang="en-US" sz="3200" i="1" dirty="0" err="1">
                <a:latin typeface="Calibri"/>
                <a:ea typeface="Calibri"/>
                <a:cs typeface="Calibri"/>
                <a:sym typeface="Calibri"/>
              </a:rPr>
              <a:t>entregó</a:t>
            </a:r>
            <a:r>
              <a:rPr lang="en-US" sz="3200" i="1" dirty="0">
                <a:latin typeface="Calibri"/>
                <a:ea typeface="Calibri"/>
                <a:cs typeface="Calibri"/>
                <a:sym typeface="Calibri"/>
              </a:rPr>
              <a:t> a sus </a:t>
            </a:r>
            <a:r>
              <a:rPr lang="en-US" sz="3200" i="1" dirty="0" err="1">
                <a:latin typeface="Calibri"/>
                <a:ea typeface="Calibri"/>
                <a:cs typeface="Calibri"/>
                <a:sym typeface="Calibri"/>
              </a:rPr>
              <a:t>discípulos</a:t>
            </a:r>
            <a:r>
              <a:rPr lang="en-US" sz="3200" i="1" dirty="0">
                <a:latin typeface="Calibri"/>
                <a:ea typeface="Calibri"/>
                <a:cs typeface="Calibri"/>
                <a:sym typeface="Calibri"/>
              </a:rPr>
              <a:t> y les </a:t>
            </a:r>
            <a:r>
              <a:rPr lang="en-US" sz="3200" i="1" dirty="0" err="1">
                <a:latin typeface="Calibri"/>
                <a:ea typeface="Calibri"/>
                <a:cs typeface="Calibri"/>
                <a:sym typeface="Calibri"/>
              </a:rPr>
              <a:t>dijo</a:t>
            </a:r>
            <a:r>
              <a:rPr lang="en-US" sz="3200" i="1" dirty="0">
                <a:latin typeface="Calibri"/>
                <a:ea typeface="Calibri"/>
                <a:cs typeface="Calibri"/>
                <a:sym typeface="Calibri"/>
              </a:rPr>
              <a:t>: “Beban de </a:t>
            </a:r>
            <a:r>
              <a:rPr lang="en-US" sz="3200" i="1" dirty="0" err="1">
                <a:latin typeface="Calibri"/>
                <a:ea typeface="Calibri"/>
                <a:cs typeface="Calibri"/>
                <a:sym typeface="Calibri"/>
              </a:rPr>
              <a:t>ella</a:t>
            </a:r>
            <a:r>
              <a:rPr lang="en-US" sz="3200" i="1" dirty="0">
                <a:latin typeface="Calibri"/>
                <a:ea typeface="Calibri"/>
                <a:cs typeface="Calibri"/>
                <a:sym typeface="Calibri"/>
              </a:rPr>
              <a:t> </a:t>
            </a:r>
            <a:r>
              <a:rPr lang="en-US" sz="3200" i="1" dirty="0" err="1">
                <a:latin typeface="Calibri"/>
                <a:ea typeface="Calibri"/>
                <a:cs typeface="Calibri"/>
                <a:sym typeface="Calibri"/>
              </a:rPr>
              <a:t>todos</a:t>
            </a:r>
            <a:r>
              <a:rPr lang="en-US" sz="3200" i="1" dirty="0">
                <a:latin typeface="Calibri"/>
                <a:ea typeface="Calibri"/>
                <a:cs typeface="Calibri"/>
                <a:sym typeface="Calibri"/>
              </a:rPr>
              <a:t>, </a:t>
            </a:r>
            <a:r>
              <a:rPr lang="en-US" sz="3200" i="1" dirty="0" err="1"/>
              <a:t>porque</a:t>
            </a:r>
            <a:r>
              <a:rPr lang="en-US" sz="3200" i="1" dirty="0">
                <a:latin typeface="Calibri"/>
                <a:ea typeface="Calibri"/>
                <a:cs typeface="Calibri"/>
                <a:sym typeface="Calibri"/>
              </a:rPr>
              <a:t> </a:t>
            </a:r>
            <a:r>
              <a:rPr lang="en-US" sz="3200" i="1" dirty="0" err="1">
                <a:latin typeface="Calibri"/>
                <a:ea typeface="Calibri"/>
                <a:cs typeface="Calibri"/>
                <a:sym typeface="Calibri"/>
              </a:rPr>
              <a:t>esto</a:t>
            </a:r>
            <a:r>
              <a:rPr lang="en-US" sz="3200" i="1" dirty="0">
                <a:latin typeface="Calibri"/>
                <a:ea typeface="Calibri"/>
                <a:cs typeface="Calibri"/>
                <a:sym typeface="Calibri"/>
              </a:rPr>
              <a:t> es mi </a:t>
            </a:r>
            <a:r>
              <a:rPr lang="en-US" sz="3200" i="1" dirty="0" err="1">
                <a:latin typeface="Calibri"/>
                <a:ea typeface="Calibri"/>
                <a:cs typeface="Calibri"/>
                <a:sym typeface="Calibri"/>
              </a:rPr>
              <a:t>sangre</a:t>
            </a:r>
            <a:r>
              <a:rPr lang="en-US" sz="3200" i="1" dirty="0">
                <a:latin typeface="Calibri"/>
                <a:ea typeface="Calibri"/>
                <a:cs typeface="Calibri"/>
                <a:sym typeface="Calibri"/>
              </a:rPr>
              <a:t> del nuevo </a:t>
            </a:r>
            <a:r>
              <a:rPr lang="en-US" sz="3200" i="1" dirty="0" err="1">
                <a:latin typeface="Calibri"/>
                <a:ea typeface="Calibri"/>
                <a:cs typeface="Calibri"/>
                <a:sym typeface="Calibri"/>
              </a:rPr>
              <a:t>pacto</a:t>
            </a:r>
            <a:r>
              <a:rPr lang="en-US" sz="3200" i="1" dirty="0">
                <a:latin typeface="Calibri"/>
                <a:ea typeface="Calibri"/>
                <a:cs typeface="Calibri"/>
                <a:sym typeface="Calibri"/>
              </a:rPr>
              <a:t>, que es </a:t>
            </a:r>
            <a:r>
              <a:rPr lang="en-US" sz="3200" i="1" dirty="0" err="1">
                <a:latin typeface="Calibri"/>
                <a:ea typeface="Calibri"/>
                <a:cs typeface="Calibri"/>
                <a:sym typeface="Calibri"/>
              </a:rPr>
              <a:t>derramada</a:t>
            </a:r>
            <a:r>
              <a:rPr lang="en-US" sz="3200" i="1" dirty="0">
                <a:latin typeface="Calibri"/>
                <a:ea typeface="Calibri"/>
                <a:cs typeface="Calibri"/>
                <a:sym typeface="Calibri"/>
              </a:rPr>
              <a:t> </a:t>
            </a:r>
            <a:r>
              <a:rPr lang="en-US" sz="3200" i="1" dirty="0" err="1">
                <a:latin typeface="Calibri"/>
                <a:ea typeface="Calibri"/>
                <a:cs typeface="Calibri"/>
                <a:sym typeface="Calibri"/>
              </a:rPr>
              <a:t>por</a:t>
            </a:r>
            <a:r>
              <a:rPr lang="en-US" sz="3200" i="1" dirty="0">
                <a:latin typeface="Calibri"/>
                <a:ea typeface="Calibri"/>
                <a:cs typeface="Calibri"/>
                <a:sym typeface="Calibri"/>
              </a:rPr>
              <a:t> </a:t>
            </a:r>
            <a:r>
              <a:rPr lang="en-US" sz="3200" i="1" dirty="0" err="1">
                <a:latin typeface="Calibri"/>
                <a:ea typeface="Calibri"/>
                <a:cs typeface="Calibri"/>
                <a:sym typeface="Calibri"/>
              </a:rPr>
              <a:t>muchos</a:t>
            </a:r>
            <a:r>
              <a:rPr lang="en-US" sz="3200" i="1" dirty="0">
                <a:latin typeface="Calibri"/>
                <a:ea typeface="Calibri"/>
                <a:cs typeface="Calibri"/>
                <a:sym typeface="Calibri"/>
              </a:rPr>
              <a:t>, para </a:t>
            </a:r>
            <a:r>
              <a:rPr lang="en-US" sz="3200" i="1" dirty="0" err="1">
                <a:latin typeface="Calibri"/>
                <a:ea typeface="Calibri"/>
                <a:cs typeface="Calibri"/>
                <a:sym typeface="Calibri"/>
              </a:rPr>
              <a:t>perdón</a:t>
            </a:r>
            <a:r>
              <a:rPr lang="en-US" sz="3200" i="1" dirty="0">
                <a:latin typeface="Calibri"/>
                <a:ea typeface="Calibri"/>
                <a:cs typeface="Calibri"/>
                <a:sym typeface="Calibri"/>
              </a:rPr>
              <a:t> de </a:t>
            </a:r>
            <a:r>
              <a:rPr lang="en-US" sz="3200" i="1" dirty="0" err="1">
                <a:latin typeface="Calibri"/>
                <a:ea typeface="Calibri"/>
                <a:cs typeface="Calibri"/>
                <a:sym typeface="Calibri"/>
              </a:rPr>
              <a:t>los</a:t>
            </a:r>
            <a:r>
              <a:rPr lang="en-US" sz="3200" i="1" dirty="0">
                <a:latin typeface="Calibri"/>
                <a:ea typeface="Calibri"/>
                <a:cs typeface="Calibri"/>
                <a:sym typeface="Calibri"/>
              </a:rPr>
              <a:t> </a:t>
            </a:r>
            <a:r>
              <a:rPr lang="en-US" sz="3200" i="1" dirty="0" err="1">
                <a:latin typeface="Calibri"/>
                <a:ea typeface="Calibri"/>
                <a:cs typeface="Calibri"/>
                <a:sym typeface="Calibri"/>
              </a:rPr>
              <a:t>pecados</a:t>
            </a:r>
            <a:r>
              <a:rPr lang="en-US" sz="3200" i="1" dirty="0">
                <a:latin typeface="Calibri"/>
                <a:ea typeface="Calibri"/>
                <a:cs typeface="Calibri"/>
                <a:sym typeface="Calibri"/>
              </a:rPr>
              <a:t>. </a:t>
            </a:r>
            <a:r>
              <a:rPr lang="en-US" sz="3200" i="1" dirty="0" err="1">
                <a:latin typeface="Calibri"/>
                <a:ea typeface="Calibri"/>
                <a:cs typeface="Calibri"/>
                <a:sym typeface="Calibri"/>
              </a:rPr>
              <a:t>Yo</a:t>
            </a:r>
            <a:r>
              <a:rPr lang="en-US" sz="3200" i="1" dirty="0">
                <a:latin typeface="Calibri"/>
                <a:ea typeface="Calibri"/>
                <a:cs typeface="Calibri"/>
                <a:sym typeface="Calibri"/>
              </a:rPr>
              <a:t> les </a:t>
            </a:r>
            <a:r>
              <a:rPr lang="en-US" sz="3200" i="1" dirty="0" err="1">
                <a:latin typeface="Calibri"/>
                <a:ea typeface="Calibri"/>
                <a:cs typeface="Calibri"/>
                <a:sym typeface="Calibri"/>
              </a:rPr>
              <a:t>digo</a:t>
            </a:r>
            <a:r>
              <a:rPr lang="en-US" sz="3200" i="1" dirty="0">
                <a:latin typeface="Calibri"/>
                <a:ea typeface="Calibri"/>
                <a:cs typeface="Calibri"/>
                <a:sym typeface="Calibri"/>
              </a:rPr>
              <a:t> que, </a:t>
            </a:r>
            <a:r>
              <a:rPr lang="en-US" sz="3200" i="1" dirty="0" err="1">
                <a:latin typeface="Calibri"/>
                <a:ea typeface="Calibri"/>
                <a:cs typeface="Calibri"/>
                <a:sym typeface="Calibri"/>
              </a:rPr>
              <a:t>desde</a:t>
            </a:r>
            <a:r>
              <a:rPr lang="en-US" sz="3200" i="1" dirty="0">
                <a:latin typeface="Calibri"/>
                <a:ea typeface="Calibri"/>
                <a:cs typeface="Calibri"/>
                <a:sym typeface="Calibri"/>
              </a:rPr>
              <a:t> </a:t>
            </a:r>
            <a:r>
              <a:rPr lang="en-US" sz="3200" i="1" dirty="0" err="1">
                <a:latin typeface="Calibri"/>
                <a:ea typeface="Calibri"/>
                <a:cs typeface="Calibri"/>
                <a:sym typeface="Calibri"/>
              </a:rPr>
              <a:t>ahora</a:t>
            </a:r>
            <a:r>
              <a:rPr lang="en-US" sz="3200" i="1" dirty="0">
                <a:latin typeface="Calibri"/>
                <a:ea typeface="Calibri"/>
                <a:cs typeface="Calibri"/>
                <a:sym typeface="Calibri"/>
              </a:rPr>
              <a:t>, no </a:t>
            </a:r>
            <a:r>
              <a:rPr lang="en-US" sz="3200" i="1" dirty="0" err="1">
                <a:latin typeface="Calibri"/>
                <a:ea typeface="Calibri"/>
                <a:cs typeface="Calibri"/>
                <a:sym typeface="Calibri"/>
              </a:rPr>
              <a:t>volveré</a:t>
            </a:r>
            <a:r>
              <a:rPr lang="en-US" sz="3200" i="1" dirty="0">
                <a:latin typeface="Calibri"/>
                <a:ea typeface="Calibri"/>
                <a:cs typeface="Calibri"/>
                <a:sym typeface="Calibri"/>
              </a:rPr>
              <a:t> a </a:t>
            </a:r>
            <a:r>
              <a:rPr lang="en-US" sz="3200" i="1" dirty="0" err="1">
                <a:latin typeface="Calibri"/>
                <a:ea typeface="Calibri"/>
                <a:cs typeface="Calibri"/>
                <a:sym typeface="Calibri"/>
              </a:rPr>
              <a:t>beber</a:t>
            </a:r>
            <a:r>
              <a:rPr lang="en-US" sz="3200" i="1" dirty="0">
                <a:latin typeface="Calibri"/>
                <a:ea typeface="Calibri"/>
                <a:cs typeface="Calibri"/>
                <a:sym typeface="Calibri"/>
              </a:rPr>
              <a:t> de </a:t>
            </a:r>
            <a:r>
              <a:rPr lang="en-US" sz="3200" i="1" dirty="0" err="1">
                <a:latin typeface="Calibri"/>
                <a:ea typeface="Calibri"/>
                <a:cs typeface="Calibri"/>
                <a:sym typeface="Calibri"/>
              </a:rPr>
              <a:t>este</a:t>
            </a:r>
            <a:r>
              <a:rPr lang="en-US" sz="3200" i="1" dirty="0">
                <a:latin typeface="Calibri"/>
                <a:ea typeface="Calibri"/>
                <a:cs typeface="Calibri"/>
                <a:sym typeface="Calibri"/>
              </a:rPr>
              <a:t> </a:t>
            </a:r>
            <a:r>
              <a:rPr lang="en-US" sz="3200" i="1" dirty="0" err="1">
                <a:latin typeface="Calibri"/>
                <a:ea typeface="Calibri"/>
                <a:cs typeface="Calibri"/>
                <a:sym typeface="Calibri"/>
              </a:rPr>
              <a:t>fruto</a:t>
            </a:r>
            <a:r>
              <a:rPr lang="en-US" sz="3200" i="1" dirty="0">
                <a:latin typeface="Calibri"/>
                <a:ea typeface="Calibri"/>
                <a:cs typeface="Calibri"/>
                <a:sym typeface="Calibri"/>
              </a:rPr>
              <a:t> de la vid, hasta </a:t>
            </a:r>
            <a:r>
              <a:rPr lang="en-US" sz="3200" i="1" dirty="0" err="1">
                <a:latin typeface="Calibri"/>
                <a:ea typeface="Calibri"/>
                <a:cs typeface="Calibri"/>
                <a:sym typeface="Calibri"/>
              </a:rPr>
              <a:t>el</a:t>
            </a:r>
            <a:r>
              <a:rPr lang="en-US" sz="3200" i="1" dirty="0">
                <a:latin typeface="Calibri"/>
                <a:ea typeface="Calibri"/>
                <a:cs typeface="Calibri"/>
                <a:sym typeface="Calibri"/>
              </a:rPr>
              <a:t> día </a:t>
            </a:r>
            <a:r>
              <a:rPr lang="en-US" sz="3200" i="1" dirty="0" err="1">
                <a:latin typeface="Calibri"/>
                <a:ea typeface="Calibri"/>
                <a:cs typeface="Calibri"/>
                <a:sym typeface="Calibri"/>
              </a:rPr>
              <a:t>en</a:t>
            </a:r>
            <a:r>
              <a:rPr lang="en-US" sz="3200" i="1" dirty="0">
                <a:latin typeface="Calibri"/>
                <a:ea typeface="Calibri"/>
                <a:cs typeface="Calibri"/>
                <a:sym typeface="Calibri"/>
              </a:rPr>
              <a:t> que </a:t>
            </a:r>
            <a:r>
              <a:rPr lang="en-US" sz="3200" i="1" dirty="0" err="1">
                <a:latin typeface="Calibri"/>
                <a:ea typeface="Calibri"/>
                <a:cs typeface="Calibri"/>
                <a:sym typeface="Calibri"/>
              </a:rPr>
              <a:t>beba</a:t>
            </a:r>
            <a:r>
              <a:rPr lang="en-US" sz="3200" i="1" dirty="0">
                <a:latin typeface="Calibri"/>
                <a:ea typeface="Calibri"/>
                <a:cs typeface="Calibri"/>
                <a:sym typeface="Calibri"/>
              </a:rPr>
              <a:t> con </a:t>
            </a:r>
            <a:r>
              <a:rPr lang="en-US" sz="3200" i="1" dirty="0" err="1">
                <a:latin typeface="Calibri"/>
                <a:ea typeface="Calibri"/>
                <a:cs typeface="Calibri"/>
                <a:sym typeface="Calibri"/>
              </a:rPr>
              <a:t>ustedes</a:t>
            </a:r>
            <a:r>
              <a:rPr lang="en-US" sz="3200" i="1" dirty="0">
                <a:latin typeface="Calibri"/>
                <a:ea typeface="Calibri"/>
                <a:cs typeface="Calibri"/>
                <a:sym typeface="Calibri"/>
              </a:rPr>
              <a:t> </a:t>
            </a:r>
            <a:r>
              <a:rPr lang="en-US" sz="3200" i="1" dirty="0" err="1">
                <a:latin typeface="Calibri"/>
                <a:ea typeface="Calibri"/>
                <a:cs typeface="Calibri"/>
                <a:sym typeface="Calibri"/>
              </a:rPr>
              <a:t>el</a:t>
            </a:r>
            <a:r>
              <a:rPr lang="en-US" sz="3200" i="1" dirty="0">
                <a:latin typeface="Calibri"/>
                <a:ea typeface="Calibri"/>
                <a:cs typeface="Calibri"/>
                <a:sym typeface="Calibri"/>
              </a:rPr>
              <a:t> vino nuevo </a:t>
            </a:r>
            <a:r>
              <a:rPr lang="en-US" sz="3200" i="1" dirty="0" err="1">
                <a:latin typeface="Calibri"/>
                <a:ea typeface="Calibri"/>
                <a:cs typeface="Calibri"/>
                <a:sym typeface="Calibri"/>
              </a:rPr>
              <a:t>en</a:t>
            </a:r>
            <a:r>
              <a:rPr lang="en-US" sz="3200" i="1" dirty="0">
                <a:latin typeface="Calibri"/>
                <a:ea typeface="Calibri"/>
                <a:cs typeface="Calibri"/>
                <a:sym typeface="Calibri"/>
              </a:rPr>
              <a:t> </a:t>
            </a:r>
            <a:r>
              <a:rPr lang="en-US" sz="3200" i="1" dirty="0" err="1">
                <a:latin typeface="Calibri"/>
                <a:ea typeface="Calibri"/>
                <a:cs typeface="Calibri"/>
                <a:sym typeface="Calibri"/>
              </a:rPr>
              <a:t>el</a:t>
            </a:r>
            <a:r>
              <a:rPr lang="en-US" sz="3200" i="1" dirty="0">
                <a:latin typeface="Calibri"/>
                <a:ea typeface="Calibri"/>
                <a:cs typeface="Calibri"/>
                <a:sym typeface="Calibri"/>
              </a:rPr>
              <a:t> </a:t>
            </a:r>
            <a:r>
              <a:rPr lang="en-US" sz="3200" i="1" dirty="0" err="1">
                <a:latin typeface="Calibri"/>
                <a:ea typeface="Calibri"/>
                <a:cs typeface="Calibri"/>
                <a:sym typeface="Calibri"/>
              </a:rPr>
              <a:t>reino</a:t>
            </a:r>
            <a:r>
              <a:rPr lang="en-US" sz="3200" i="1" dirty="0">
                <a:latin typeface="Calibri"/>
                <a:ea typeface="Calibri"/>
                <a:cs typeface="Calibri"/>
                <a:sym typeface="Calibri"/>
              </a:rPr>
              <a:t> de mi Padre.</a:t>
            </a:r>
            <a:endParaRPr lang="en-US" sz="3200" dirty="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f34200a32f_0_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7" name="Google Shape;227;g2f34200a32f_0_88"/>
          <p:cNvPicPr preferRelativeResize="0"/>
          <p:nvPr/>
        </p:nvPicPr>
        <p:blipFill rotWithShape="1">
          <a:blip r:embed="rId3">
            <a:alphaModFix/>
          </a:blip>
          <a:srcRect/>
          <a:stretch/>
        </p:blipFill>
        <p:spPr>
          <a:xfrm>
            <a:off x="80900" y="1460358"/>
            <a:ext cx="3125597" cy="3218436"/>
          </a:xfrm>
          <a:prstGeom prst="rect">
            <a:avLst/>
          </a:prstGeom>
          <a:noFill/>
          <a:ln>
            <a:noFill/>
          </a:ln>
          <a:effectLst>
            <a:outerShdw blurRad="50800" dist="38100" dir="2700000" algn="tl" rotWithShape="0">
              <a:srgbClr val="000000">
                <a:alpha val="40000"/>
              </a:srgbClr>
            </a:outerShdw>
          </a:effectLst>
        </p:spPr>
      </p:pic>
      <p:pic>
        <p:nvPicPr>
          <p:cNvPr id="228" name="Google Shape;228;g2f34200a32f_0_8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9" name="Google Shape;229;g2f34200a32f_0_88"/>
          <p:cNvSpPr txBox="1"/>
          <p:nvPr/>
        </p:nvSpPr>
        <p:spPr>
          <a:xfrm>
            <a:off x="3287398" y="2124289"/>
            <a:ext cx="7592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Mateo 26:26-29</a:t>
            </a:r>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¿Para qué fue derramada la sangre de Jesús?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4"/>
        <p:cNvGrpSpPr/>
        <p:nvPr/>
      </p:nvGrpSpPr>
      <p:grpSpPr>
        <a:xfrm>
          <a:off x="0" y="0"/>
          <a:ext cx="0" cy="0"/>
          <a:chOff x="0" y="0"/>
          <a:chExt cx="0" cy="0"/>
        </a:xfrm>
      </p:grpSpPr>
      <p:sp useBgFill="1">
        <p:nvSpPr>
          <p:cNvPr id="241" name="Rectangle 24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Google Shape;235;p17"/>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Mateo 26:26-29 </a:t>
            </a:r>
            <a:endParaRPr lang="en-US">
              <a:solidFill>
                <a:srgbClr val="FFFFFF"/>
              </a:solidFill>
            </a:endParaRPr>
          </a:p>
        </p:txBody>
      </p:sp>
      <p:sp>
        <p:nvSpPr>
          <p:cNvPr id="245" name="Arc 24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6" name="Google Shape;236;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ct val="56470"/>
              <a:buNone/>
            </a:pPr>
            <a:r>
              <a:rPr lang="en-US" i="1" dirty="0" err="1">
                <a:latin typeface="Calibri"/>
                <a:ea typeface="Calibri"/>
                <a:cs typeface="Calibri"/>
                <a:sym typeface="Calibri"/>
              </a:rPr>
              <a:t>Mientras</a:t>
            </a:r>
            <a:r>
              <a:rPr lang="en-US" i="1" dirty="0">
                <a:latin typeface="Calibri"/>
                <a:ea typeface="Calibri"/>
                <a:cs typeface="Calibri"/>
                <a:sym typeface="Calibri"/>
              </a:rPr>
              <a:t> </a:t>
            </a:r>
            <a:r>
              <a:rPr lang="en-US" i="1" dirty="0" err="1">
                <a:latin typeface="Calibri"/>
                <a:ea typeface="Calibri"/>
                <a:cs typeface="Calibri"/>
                <a:sym typeface="Calibri"/>
              </a:rPr>
              <a:t>comían</a:t>
            </a:r>
            <a:r>
              <a:rPr lang="en-US" i="1" dirty="0">
                <a:latin typeface="Calibri"/>
                <a:ea typeface="Calibri"/>
                <a:cs typeface="Calibri"/>
                <a:sym typeface="Calibri"/>
              </a:rPr>
              <a:t>, Jesús </a:t>
            </a:r>
            <a:r>
              <a:rPr lang="en-US" i="1" dirty="0" err="1">
                <a:latin typeface="Calibri"/>
                <a:ea typeface="Calibri"/>
                <a:cs typeface="Calibri"/>
                <a:sym typeface="Calibri"/>
              </a:rPr>
              <a:t>tomó</a:t>
            </a:r>
            <a:r>
              <a:rPr lang="en-US" i="1" dirty="0">
                <a:latin typeface="Calibri"/>
                <a:ea typeface="Calibri"/>
                <a:cs typeface="Calibri"/>
                <a:sym typeface="Calibri"/>
              </a:rPr>
              <a:t> </a:t>
            </a:r>
            <a:r>
              <a:rPr lang="en-US" i="1" dirty="0" err="1">
                <a:latin typeface="Calibri"/>
                <a:ea typeface="Calibri"/>
                <a:cs typeface="Calibri"/>
                <a:sym typeface="Calibri"/>
              </a:rPr>
              <a:t>el</a:t>
            </a:r>
            <a:r>
              <a:rPr lang="en-US" i="1" dirty="0">
                <a:latin typeface="Calibri"/>
                <a:ea typeface="Calibri"/>
                <a:cs typeface="Calibri"/>
                <a:sym typeface="Calibri"/>
              </a:rPr>
              <a:t> pan y lo </a:t>
            </a:r>
            <a:r>
              <a:rPr lang="en-US" i="1" dirty="0" err="1">
                <a:latin typeface="Calibri"/>
                <a:ea typeface="Calibri"/>
                <a:cs typeface="Calibri"/>
                <a:sym typeface="Calibri"/>
              </a:rPr>
              <a:t>bendijo</a:t>
            </a:r>
            <a:r>
              <a:rPr lang="en-US" i="1" dirty="0">
                <a:latin typeface="Calibri"/>
                <a:ea typeface="Calibri"/>
                <a:cs typeface="Calibri"/>
                <a:sym typeface="Calibri"/>
              </a:rPr>
              <a:t>; luego lo </a:t>
            </a:r>
            <a:r>
              <a:rPr lang="en-US" i="1" dirty="0" err="1">
                <a:latin typeface="Calibri"/>
                <a:ea typeface="Calibri"/>
                <a:cs typeface="Calibri"/>
                <a:sym typeface="Calibri"/>
              </a:rPr>
              <a:t>partió</a:t>
            </a:r>
            <a:r>
              <a:rPr lang="en-US" i="1" dirty="0">
                <a:latin typeface="Calibri"/>
                <a:ea typeface="Calibri"/>
                <a:cs typeface="Calibri"/>
                <a:sym typeface="Calibri"/>
              </a:rPr>
              <a:t> y se lo </a:t>
            </a:r>
            <a:r>
              <a:rPr lang="en-US" i="1" dirty="0" err="1">
                <a:latin typeface="Calibri"/>
                <a:ea typeface="Calibri"/>
                <a:cs typeface="Calibri"/>
                <a:sym typeface="Calibri"/>
              </a:rPr>
              <a:t>dio</a:t>
            </a:r>
            <a:r>
              <a:rPr lang="en-US" i="1" dirty="0">
                <a:latin typeface="Calibri"/>
                <a:ea typeface="Calibri"/>
                <a:cs typeface="Calibri"/>
                <a:sym typeface="Calibri"/>
              </a:rPr>
              <a:t> a sus </a:t>
            </a:r>
            <a:r>
              <a:rPr lang="en-US" i="1" dirty="0" err="1">
                <a:latin typeface="Calibri"/>
                <a:ea typeface="Calibri"/>
                <a:cs typeface="Calibri"/>
                <a:sym typeface="Calibri"/>
              </a:rPr>
              <a:t>discípulos</a:t>
            </a:r>
            <a:r>
              <a:rPr lang="en-US" i="1" dirty="0">
                <a:latin typeface="Calibri"/>
                <a:ea typeface="Calibri"/>
                <a:cs typeface="Calibri"/>
                <a:sym typeface="Calibri"/>
              </a:rPr>
              <a:t>, y les </a:t>
            </a:r>
            <a:r>
              <a:rPr lang="en-US" i="1" dirty="0" err="1">
                <a:latin typeface="Calibri"/>
                <a:ea typeface="Calibri"/>
                <a:cs typeface="Calibri"/>
                <a:sym typeface="Calibri"/>
              </a:rPr>
              <a:t>dijo</a:t>
            </a:r>
            <a:r>
              <a:rPr lang="en-US" i="1" dirty="0">
                <a:latin typeface="Calibri"/>
                <a:ea typeface="Calibri"/>
                <a:cs typeface="Calibri"/>
                <a:sym typeface="Calibri"/>
              </a:rPr>
              <a:t>: “Tomen, </a:t>
            </a:r>
            <a:r>
              <a:rPr lang="en-US" i="1" dirty="0" err="1">
                <a:latin typeface="Calibri"/>
                <a:ea typeface="Calibri"/>
                <a:cs typeface="Calibri"/>
                <a:sym typeface="Calibri"/>
              </a:rPr>
              <a:t>coman</a:t>
            </a:r>
            <a:r>
              <a:rPr lang="en-US" i="1" dirty="0">
                <a:latin typeface="Calibri"/>
                <a:ea typeface="Calibri"/>
                <a:cs typeface="Calibri"/>
                <a:sym typeface="Calibri"/>
              </a:rPr>
              <a:t>; </a:t>
            </a:r>
            <a:r>
              <a:rPr lang="en-US" i="1" dirty="0" err="1">
                <a:latin typeface="Calibri"/>
                <a:ea typeface="Calibri"/>
                <a:cs typeface="Calibri"/>
                <a:sym typeface="Calibri"/>
              </a:rPr>
              <a:t>esto</a:t>
            </a:r>
            <a:r>
              <a:rPr lang="en-US" i="1" dirty="0">
                <a:latin typeface="Calibri"/>
                <a:ea typeface="Calibri"/>
                <a:cs typeface="Calibri"/>
                <a:sym typeface="Calibri"/>
              </a:rPr>
              <a:t> es mi </a:t>
            </a:r>
            <a:r>
              <a:rPr lang="en-US" i="1" dirty="0" err="1">
                <a:latin typeface="Calibri"/>
                <a:ea typeface="Calibri"/>
                <a:cs typeface="Calibri"/>
                <a:sym typeface="Calibri"/>
              </a:rPr>
              <a:t>cuerpo</a:t>
            </a:r>
            <a:r>
              <a:rPr lang="en-US" i="1" dirty="0">
                <a:latin typeface="Calibri"/>
                <a:ea typeface="Calibri"/>
                <a:cs typeface="Calibri"/>
                <a:sym typeface="Calibri"/>
              </a:rPr>
              <a:t>.” </a:t>
            </a:r>
            <a:r>
              <a:rPr lang="en-US" i="1" dirty="0" err="1">
                <a:latin typeface="Calibri"/>
                <a:ea typeface="Calibri"/>
                <a:cs typeface="Calibri"/>
                <a:sym typeface="Calibri"/>
              </a:rPr>
              <a:t>Después</a:t>
            </a:r>
            <a:r>
              <a:rPr lang="en-US" i="1" dirty="0">
                <a:latin typeface="Calibri"/>
                <a:ea typeface="Calibri"/>
                <a:cs typeface="Calibri"/>
                <a:sym typeface="Calibri"/>
              </a:rPr>
              <a:t> </a:t>
            </a:r>
            <a:r>
              <a:rPr lang="en-US" i="1" dirty="0" err="1">
                <a:latin typeface="Calibri"/>
                <a:ea typeface="Calibri"/>
                <a:cs typeface="Calibri"/>
                <a:sym typeface="Calibri"/>
              </a:rPr>
              <a:t>tomó</a:t>
            </a:r>
            <a:r>
              <a:rPr lang="en-US" i="1" dirty="0">
                <a:latin typeface="Calibri"/>
                <a:ea typeface="Calibri"/>
                <a:cs typeface="Calibri"/>
                <a:sym typeface="Calibri"/>
              </a:rPr>
              <a:t> la </a:t>
            </a:r>
            <a:r>
              <a:rPr lang="en-US" i="1" dirty="0" err="1">
                <a:latin typeface="Calibri"/>
                <a:ea typeface="Calibri"/>
                <a:cs typeface="Calibri"/>
                <a:sym typeface="Calibri"/>
              </a:rPr>
              <a:t>copa</a:t>
            </a:r>
            <a:r>
              <a:rPr lang="en-US" i="1" dirty="0">
                <a:latin typeface="Calibri"/>
                <a:ea typeface="Calibri"/>
                <a:cs typeface="Calibri"/>
                <a:sym typeface="Calibri"/>
              </a:rPr>
              <a:t>, y luego de </a:t>
            </a:r>
            <a:r>
              <a:rPr lang="en-US" i="1" dirty="0" err="1">
                <a:latin typeface="Calibri"/>
                <a:ea typeface="Calibri"/>
                <a:cs typeface="Calibri"/>
                <a:sym typeface="Calibri"/>
              </a:rPr>
              <a:t>dar</a:t>
            </a:r>
            <a:r>
              <a:rPr lang="en-US" i="1" dirty="0">
                <a:latin typeface="Calibri"/>
                <a:ea typeface="Calibri"/>
                <a:cs typeface="Calibri"/>
                <a:sym typeface="Calibri"/>
              </a:rPr>
              <a:t> gracias, la </a:t>
            </a:r>
            <a:r>
              <a:rPr lang="en-US" i="1" dirty="0" err="1">
                <a:latin typeface="Calibri"/>
                <a:ea typeface="Calibri"/>
                <a:cs typeface="Calibri"/>
                <a:sym typeface="Calibri"/>
              </a:rPr>
              <a:t>entregó</a:t>
            </a:r>
            <a:r>
              <a:rPr lang="en-US" i="1" dirty="0">
                <a:latin typeface="Calibri"/>
                <a:ea typeface="Calibri"/>
                <a:cs typeface="Calibri"/>
                <a:sym typeface="Calibri"/>
              </a:rPr>
              <a:t> a sus </a:t>
            </a:r>
            <a:r>
              <a:rPr lang="en-US" i="1" dirty="0" err="1">
                <a:latin typeface="Calibri"/>
                <a:ea typeface="Calibri"/>
                <a:cs typeface="Calibri"/>
                <a:sym typeface="Calibri"/>
              </a:rPr>
              <a:t>discípulos</a:t>
            </a:r>
            <a:r>
              <a:rPr lang="en-US" i="1" dirty="0">
                <a:latin typeface="Calibri"/>
                <a:ea typeface="Calibri"/>
                <a:cs typeface="Calibri"/>
                <a:sym typeface="Calibri"/>
              </a:rPr>
              <a:t> y les </a:t>
            </a:r>
            <a:r>
              <a:rPr lang="en-US" i="1" dirty="0" err="1">
                <a:latin typeface="Calibri"/>
                <a:ea typeface="Calibri"/>
                <a:cs typeface="Calibri"/>
                <a:sym typeface="Calibri"/>
              </a:rPr>
              <a:t>dijo</a:t>
            </a:r>
            <a:r>
              <a:rPr lang="en-US" i="1" dirty="0">
                <a:latin typeface="Calibri"/>
                <a:ea typeface="Calibri"/>
                <a:cs typeface="Calibri"/>
                <a:sym typeface="Calibri"/>
              </a:rPr>
              <a:t>: “Beban de </a:t>
            </a:r>
            <a:r>
              <a:rPr lang="en-US" i="1" dirty="0" err="1">
                <a:latin typeface="Calibri"/>
                <a:ea typeface="Calibri"/>
                <a:cs typeface="Calibri"/>
                <a:sym typeface="Calibri"/>
              </a:rPr>
              <a:t>ella</a:t>
            </a:r>
            <a:r>
              <a:rPr lang="en-US" i="1" dirty="0">
                <a:latin typeface="Calibri"/>
                <a:ea typeface="Calibri"/>
                <a:cs typeface="Calibri"/>
                <a:sym typeface="Calibri"/>
              </a:rPr>
              <a:t> </a:t>
            </a:r>
            <a:r>
              <a:rPr lang="en-US" i="1" dirty="0" err="1">
                <a:latin typeface="Calibri"/>
                <a:ea typeface="Calibri"/>
                <a:cs typeface="Calibri"/>
                <a:sym typeface="Calibri"/>
              </a:rPr>
              <a:t>todos</a:t>
            </a:r>
            <a:r>
              <a:rPr lang="en-US" i="1" dirty="0">
                <a:latin typeface="Calibri"/>
                <a:ea typeface="Calibri"/>
                <a:cs typeface="Calibri"/>
                <a:sym typeface="Calibri"/>
              </a:rPr>
              <a:t>, </a:t>
            </a:r>
            <a:r>
              <a:rPr lang="en-US" i="1" dirty="0" err="1"/>
              <a:t>porque</a:t>
            </a:r>
            <a:r>
              <a:rPr lang="en-US" i="1" dirty="0">
                <a:latin typeface="Calibri"/>
                <a:ea typeface="Calibri"/>
                <a:cs typeface="Calibri"/>
                <a:sym typeface="Calibri"/>
              </a:rPr>
              <a:t> </a:t>
            </a:r>
            <a:r>
              <a:rPr lang="en-US" i="1" dirty="0" err="1">
                <a:latin typeface="Calibri"/>
                <a:ea typeface="Calibri"/>
                <a:cs typeface="Calibri"/>
                <a:sym typeface="Calibri"/>
              </a:rPr>
              <a:t>esto</a:t>
            </a:r>
            <a:r>
              <a:rPr lang="en-US" i="1" dirty="0">
                <a:latin typeface="Calibri"/>
                <a:ea typeface="Calibri"/>
                <a:cs typeface="Calibri"/>
                <a:sym typeface="Calibri"/>
              </a:rPr>
              <a:t> es mi </a:t>
            </a:r>
            <a:r>
              <a:rPr lang="en-US" i="1" dirty="0" err="1">
                <a:latin typeface="Calibri"/>
                <a:ea typeface="Calibri"/>
                <a:cs typeface="Calibri"/>
                <a:sym typeface="Calibri"/>
              </a:rPr>
              <a:t>sangre</a:t>
            </a:r>
            <a:r>
              <a:rPr lang="en-US" i="1" dirty="0">
                <a:latin typeface="Calibri"/>
                <a:ea typeface="Calibri"/>
                <a:cs typeface="Calibri"/>
                <a:sym typeface="Calibri"/>
              </a:rPr>
              <a:t> del nuevo </a:t>
            </a:r>
            <a:r>
              <a:rPr lang="en-US" i="1" dirty="0" err="1">
                <a:latin typeface="Calibri"/>
                <a:ea typeface="Calibri"/>
                <a:cs typeface="Calibri"/>
                <a:sym typeface="Calibri"/>
              </a:rPr>
              <a:t>pacto</a:t>
            </a:r>
            <a:r>
              <a:rPr lang="en-US" i="1" dirty="0">
                <a:latin typeface="Calibri"/>
                <a:ea typeface="Calibri"/>
                <a:cs typeface="Calibri"/>
                <a:sym typeface="Calibri"/>
              </a:rPr>
              <a:t>, que es </a:t>
            </a:r>
            <a:r>
              <a:rPr lang="en-US" i="1" dirty="0" err="1">
                <a:latin typeface="Calibri"/>
                <a:ea typeface="Calibri"/>
                <a:cs typeface="Calibri"/>
                <a:sym typeface="Calibri"/>
              </a:rPr>
              <a:t>derramada</a:t>
            </a:r>
            <a:r>
              <a:rPr lang="en-US" i="1" dirty="0">
                <a:latin typeface="Calibri"/>
                <a:ea typeface="Calibri"/>
                <a:cs typeface="Calibri"/>
                <a:sym typeface="Calibri"/>
              </a:rPr>
              <a:t> </a:t>
            </a:r>
            <a:r>
              <a:rPr lang="en-US" i="1" dirty="0" err="1">
                <a:latin typeface="Calibri"/>
                <a:ea typeface="Calibri"/>
                <a:cs typeface="Calibri"/>
                <a:sym typeface="Calibri"/>
              </a:rPr>
              <a:t>por</a:t>
            </a:r>
            <a:r>
              <a:rPr lang="en-US" i="1" dirty="0">
                <a:latin typeface="Calibri"/>
                <a:ea typeface="Calibri"/>
                <a:cs typeface="Calibri"/>
                <a:sym typeface="Calibri"/>
              </a:rPr>
              <a:t> </a:t>
            </a:r>
            <a:r>
              <a:rPr lang="en-US" i="1" dirty="0" err="1">
                <a:latin typeface="Calibri"/>
                <a:ea typeface="Calibri"/>
                <a:cs typeface="Calibri"/>
                <a:sym typeface="Calibri"/>
              </a:rPr>
              <a:t>muchos</a:t>
            </a:r>
            <a:r>
              <a:rPr lang="en-US" i="1" dirty="0">
                <a:latin typeface="Calibri"/>
                <a:ea typeface="Calibri"/>
                <a:cs typeface="Calibri"/>
                <a:sym typeface="Calibri"/>
              </a:rPr>
              <a:t>, </a:t>
            </a:r>
            <a:r>
              <a:rPr lang="en-US" b="1" i="1" u="sng" dirty="0">
                <a:latin typeface="Calibri"/>
                <a:ea typeface="Calibri"/>
                <a:cs typeface="Calibri"/>
                <a:sym typeface="Calibri"/>
              </a:rPr>
              <a:t>para </a:t>
            </a:r>
            <a:r>
              <a:rPr lang="en-US" b="1" i="1" u="sng" dirty="0" err="1">
                <a:latin typeface="Calibri"/>
                <a:ea typeface="Calibri"/>
                <a:cs typeface="Calibri"/>
                <a:sym typeface="Calibri"/>
              </a:rPr>
              <a:t>perdón</a:t>
            </a:r>
            <a:r>
              <a:rPr lang="en-US" b="1" i="1" u="sng" dirty="0">
                <a:latin typeface="Calibri"/>
                <a:ea typeface="Calibri"/>
                <a:cs typeface="Calibri"/>
                <a:sym typeface="Calibri"/>
              </a:rPr>
              <a:t> de </a:t>
            </a:r>
            <a:r>
              <a:rPr lang="en-US" b="1" i="1" u="sng" dirty="0" err="1">
                <a:latin typeface="Calibri"/>
                <a:ea typeface="Calibri"/>
                <a:cs typeface="Calibri"/>
                <a:sym typeface="Calibri"/>
              </a:rPr>
              <a:t>los</a:t>
            </a:r>
            <a:r>
              <a:rPr lang="en-US" b="1" i="1" u="sng" dirty="0">
                <a:latin typeface="Calibri"/>
                <a:ea typeface="Calibri"/>
                <a:cs typeface="Calibri"/>
                <a:sym typeface="Calibri"/>
              </a:rPr>
              <a:t> </a:t>
            </a:r>
            <a:r>
              <a:rPr lang="en-US" b="1" i="1" u="sng" dirty="0" err="1">
                <a:latin typeface="Calibri"/>
                <a:ea typeface="Calibri"/>
                <a:cs typeface="Calibri"/>
                <a:sym typeface="Calibri"/>
              </a:rPr>
              <a:t>pecados</a:t>
            </a:r>
            <a:r>
              <a:rPr lang="en-US" i="1" dirty="0">
                <a:latin typeface="Calibri"/>
                <a:ea typeface="Calibri"/>
                <a:cs typeface="Calibri"/>
                <a:sym typeface="Calibri"/>
              </a:rPr>
              <a:t>. </a:t>
            </a:r>
            <a:r>
              <a:rPr lang="en-US" i="1" dirty="0" err="1">
                <a:latin typeface="Calibri"/>
                <a:ea typeface="Calibri"/>
                <a:cs typeface="Calibri"/>
                <a:sym typeface="Calibri"/>
              </a:rPr>
              <a:t>Yo</a:t>
            </a:r>
            <a:r>
              <a:rPr lang="en-US" i="1" dirty="0">
                <a:latin typeface="Calibri"/>
                <a:ea typeface="Calibri"/>
                <a:cs typeface="Calibri"/>
                <a:sym typeface="Calibri"/>
              </a:rPr>
              <a:t> les </a:t>
            </a:r>
            <a:r>
              <a:rPr lang="en-US" i="1" dirty="0" err="1">
                <a:latin typeface="Calibri"/>
                <a:ea typeface="Calibri"/>
                <a:cs typeface="Calibri"/>
                <a:sym typeface="Calibri"/>
              </a:rPr>
              <a:t>digo</a:t>
            </a:r>
            <a:r>
              <a:rPr lang="en-US" i="1" dirty="0">
                <a:latin typeface="Calibri"/>
                <a:ea typeface="Calibri"/>
                <a:cs typeface="Calibri"/>
                <a:sym typeface="Calibri"/>
              </a:rPr>
              <a:t> que, </a:t>
            </a:r>
            <a:r>
              <a:rPr lang="en-US" i="1" dirty="0" err="1">
                <a:latin typeface="Calibri"/>
                <a:ea typeface="Calibri"/>
                <a:cs typeface="Calibri"/>
                <a:sym typeface="Calibri"/>
              </a:rPr>
              <a:t>desde</a:t>
            </a:r>
            <a:r>
              <a:rPr lang="en-US" i="1" dirty="0">
                <a:latin typeface="Calibri"/>
                <a:ea typeface="Calibri"/>
                <a:cs typeface="Calibri"/>
                <a:sym typeface="Calibri"/>
              </a:rPr>
              <a:t> </a:t>
            </a:r>
            <a:r>
              <a:rPr lang="en-US" i="1" dirty="0" err="1">
                <a:latin typeface="Calibri"/>
                <a:ea typeface="Calibri"/>
                <a:cs typeface="Calibri"/>
                <a:sym typeface="Calibri"/>
              </a:rPr>
              <a:t>ahora</a:t>
            </a:r>
            <a:r>
              <a:rPr lang="en-US" i="1" dirty="0">
                <a:latin typeface="Calibri"/>
                <a:ea typeface="Calibri"/>
                <a:cs typeface="Calibri"/>
                <a:sym typeface="Calibri"/>
              </a:rPr>
              <a:t>, no </a:t>
            </a:r>
            <a:r>
              <a:rPr lang="en-US" i="1" dirty="0" err="1">
                <a:latin typeface="Calibri"/>
                <a:ea typeface="Calibri"/>
                <a:cs typeface="Calibri"/>
                <a:sym typeface="Calibri"/>
              </a:rPr>
              <a:t>volveré</a:t>
            </a:r>
            <a:r>
              <a:rPr lang="en-US" i="1" dirty="0">
                <a:latin typeface="Calibri"/>
                <a:ea typeface="Calibri"/>
                <a:cs typeface="Calibri"/>
                <a:sym typeface="Calibri"/>
              </a:rPr>
              <a:t> a </a:t>
            </a:r>
            <a:r>
              <a:rPr lang="en-US" i="1" dirty="0" err="1">
                <a:latin typeface="Calibri"/>
                <a:ea typeface="Calibri"/>
                <a:cs typeface="Calibri"/>
                <a:sym typeface="Calibri"/>
              </a:rPr>
              <a:t>beber</a:t>
            </a:r>
            <a:r>
              <a:rPr lang="en-US" i="1" dirty="0">
                <a:latin typeface="Calibri"/>
                <a:ea typeface="Calibri"/>
                <a:cs typeface="Calibri"/>
                <a:sym typeface="Calibri"/>
              </a:rPr>
              <a:t> de </a:t>
            </a:r>
            <a:r>
              <a:rPr lang="en-US" i="1" dirty="0" err="1">
                <a:latin typeface="Calibri"/>
                <a:ea typeface="Calibri"/>
                <a:cs typeface="Calibri"/>
                <a:sym typeface="Calibri"/>
              </a:rPr>
              <a:t>este</a:t>
            </a:r>
            <a:r>
              <a:rPr lang="en-US" i="1" dirty="0">
                <a:latin typeface="Calibri"/>
                <a:ea typeface="Calibri"/>
                <a:cs typeface="Calibri"/>
                <a:sym typeface="Calibri"/>
              </a:rPr>
              <a:t> </a:t>
            </a:r>
            <a:r>
              <a:rPr lang="en-US" i="1" dirty="0" err="1">
                <a:latin typeface="Calibri"/>
                <a:ea typeface="Calibri"/>
                <a:cs typeface="Calibri"/>
                <a:sym typeface="Calibri"/>
              </a:rPr>
              <a:t>fruto</a:t>
            </a:r>
            <a:r>
              <a:rPr lang="en-US" i="1" dirty="0">
                <a:latin typeface="Calibri"/>
                <a:ea typeface="Calibri"/>
                <a:cs typeface="Calibri"/>
                <a:sym typeface="Calibri"/>
              </a:rPr>
              <a:t> de la vid, hasta </a:t>
            </a:r>
            <a:r>
              <a:rPr lang="en-US" i="1" dirty="0" err="1">
                <a:latin typeface="Calibri"/>
                <a:ea typeface="Calibri"/>
                <a:cs typeface="Calibri"/>
                <a:sym typeface="Calibri"/>
              </a:rPr>
              <a:t>el</a:t>
            </a:r>
            <a:r>
              <a:rPr lang="en-US" i="1" dirty="0">
                <a:latin typeface="Calibri"/>
                <a:ea typeface="Calibri"/>
                <a:cs typeface="Calibri"/>
                <a:sym typeface="Calibri"/>
              </a:rPr>
              <a:t> día </a:t>
            </a:r>
            <a:r>
              <a:rPr lang="en-US" i="1" dirty="0" err="1">
                <a:latin typeface="Calibri"/>
                <a:ea typeface="Calibri"/>
                <a:cs typeface="Calibri"/>
                <a:sym typeface="Calibri"/>
              </a:rPr>
              <a:t>en</a:t>
            </a:r>
            <a:r>
              <a:rPr lang="en-US" i="1" dirty="0">
                <a:latin typeface="Calibri"/>
                <a:ea typeface="Calibri"/>
                <a:cs typeface="Calibri"/>
                <a:sym typeface="Calibri"/>
              </a:rPr>
              <a:t> que </a:t>
            </a:r>
            <a:r>
              <a:rPr lang="en-US" i="1" dirty="0" err="1">
                <a:latin typeface="Calibri"/>
                <a:ea typeface="Calibri"/>
                <a:cs typeface="Calibri"/>
                <a:sym typeface="Calibri"/>
              </a:rPr>
              <a:t>beba</a:t>
            </a:r>
            <a:r>
              <a:rPr lang="en-US" i="1" dirty="0">
                <a:latin typeface="Calibri"/>
                <a:ea typeface="Calibri"/>
                <a:cs typeface="Calibri"/>
                <a:sym typeface="Calibri"/>
              </a:rPr>
              <a:t> con </a:t>
            </a:r>
            <a:r>
              <a:rPr lang="en-US" i="1" dirty="0" err="1">
                <a:latin typeface="Calibri"/>
                <a:ea typeface="Calibri"/>
                <a:cs typeface="Calibri"/>
                <a:sym typeface="Calibri"/>
              </a:rPr>
              <a:t>ustedes</a:t>
            </a:r>
            <a:r>
              <a:rPr lang="en-US" i="1" dirty="0">
                <a:latin typeface="Calibri"/>
                <a:ea typeface="Calibri"/>
                <a:cs typeface="Calibri"/>
                <a:sym typeface="Calibri"/>
              </a:rPr>
              <a:t> </a:t>
            </a:r>
            <a:r>
              <a:rPr lang="en-US" i="1" dirty="0" err="1">
                <a:latin typeface="Calibri"/>
                <a:ea typeface="Calibri"/>
                <a:cs typeface="Calibri"/>
                <a:sym typeface="Calibri"/>
              </a:rPr>
              <a:t>el</a:t>
            </a:r>
            <a:r>
              <a:rPr lang="en-US" i="1" dirty="0">
                <a:latin typeface="Calibri"/>
                <a:ea typeface="Calibri"/>
                <a:cs typeface="Calibri"/>
                <a:sym typeface="Calibri"/>
              </a:rPr>
              <a:t> vino nuevo </a:t>
            </a:r>
            <a:r>
              <a:rPr lang="en-US" i="1" dirty="0" err="1">
                <a:latin typeface="Calibri"/>
                <a:ea typeface="Calibri"/>
                <a:cs typeface="Calibri"/>
                <a:sym typeface="Calibri"/>
              </a:rPr>
              <a:t>en</a:t>
            </a:r>
            <a:r>
              <a:rPr lang="en-US" i="1" dirty="0">
                <a:latin typeface="Calibri"/>
                <a:ea typeface="Calibri"/>
                <a:cs typeface="Calibri"/>
                <a:sym typeface="Calibri"/>
              </a:rPr>
              <a:t> </a:t>
            </a:r>
            <a:r>
              <a:rPr lang="en-US" i="1" dirty="0" err="1">
                <a:latin typeface="Calibri"/>
                <a:ea typeface="Calibri"/>
                <a:cs typeface="Calibri"/>
                <a:sym typeface="Calibri"/>
              </a:rPr>
              <a:t>el</a:t>
            </a:r>
            <a:r>
              <a:rPr lang="en-US" i="1" dirty="0">
                <a:latin typeface="Calibri"/>
                <a:ea typeface="Calibri"/>
                <a:cs typeface="Calibri"/>
                <a:sym typeface="Calibri"/>
              </a:rPr>
              <a:t> </a:t>
            </a:r>
            <a:r>
              <a:rPr lang="en-US" i="1" dirty="0" err="1">
                <a:latin typeface="Calibri"/>
                <a:ea typeface="Calibri"/>
                <a:cs typeface="Calibri"/>
                <a:sym typeface="Calibri"/>
              </a:rPr>
              <a:t>reino</a:t>
            </a:r>
            <a:r>
              <a:rPr lang="en-US" i="1" dirty="0">
                <a:latin typeface="Calibri"/>
                <a:ea typeface="Calibri"/>
                <a:cs typeface="Calibri"/>
                <a:sym typeface="Calibri"/>
              </a:rPr>
              <a:t> de mi Padre.</a:t>
            </a:r>
            <a:endParaRPr lang="en-US" dirty="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f32f06a222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g2f32f06a222_0_4" descr="How To Easily Facilitate Communion At Your Church – CMG | Church Motion  Graphics"/>
          <p:cNvPicPr preferRelativeResize="0"/>
          <p:nvPr/>
        </p:nvPicPr>
        <p:blipFill rotWithShape="1">
          <a:blip r:embed="rId3">
            <a:alphaModFix/>
          </a:blip>
          <a:srcRect/>
          <a:stretch/>
        </p:blipFill>
        <p:spPr>
          <a:xfrm>
            <a:off x="2126299" y="721518"/>
            <a:ext cx="9626600" cy="54149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useBgFill="1">
        <p:nvSpPr>
          <p:cNvPr id="254" name="Rectangle 25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Google Shape;248;p18"/>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Romanos 6:22-23 </a:t>
            </a:r>
            <a:endParaRPr lang="en-US">
              <a:solidFill>
                <a:srgbClr val="FFFFFF"/>
              </a:solidFill>
            </a:endParaRPr>
          </a:p>
        </p:txBody>
      </p:sp>
      <p:sp>
        <p:nvSpPr>
          <p:cNvPr id="258" name="Arc 25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9" name="Google Shape;249;p1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a:latin typeface="Calibri"/>
                <a:ea typeface="Calibri"/>
                <a:cs typeface="Calibri"/>
                <a:sym typeface="Calibri"/>
              </a:rPr>
              <a:t>Pero </a:t>
            </a:r>
            <a:r>
              <a:rPr lang="en-US" sz="4000" i="1" dirty="0" err="1">
                <a:latin typeface="Calibri"/>
                <a:ea typeface="Calibri"/>
                <a:cs typeface="Calibri"/>
                <a:sym typeface="Calibri"/>
              </a:rPr>
              <a:t>como</a:t>
            </a:r>
            <a:r>
              <a:rPr lang="en-US" sz="4000" i="1" dirty="0">
                <a:latin typeface="Calibri"/>
                <a:ea typeface="Calibri"/>
                <a:cs typeface="Calibri"/>
                <a:sym typeface="Calibri"/>
              </a:rPr>
              <a:t> </a:t>
            </a:r>
            <a:r>
              <a:rPr lang="en-US" sz="4000" i="1" dirty="0" err="1">
                <a:latin typeface="Calibri"/>
                <a:ea typeface="Calibri"/>
                <a:cs typeface="Calibri"/>
                <a:sym typeface="Calibri"/>
              </a:rPr>
              <a:t>ya</a:t>
            </a:r>
            <a:r>
              <a:rPr lang="en-US" sz="4000" i="1" dirty="0">
                <a:latin typeface="Calibri"/>
                <a:ea typeface="Calibri"/>
                <a:cs typeface="Calibri"/>
                <a:sym typeface="Calibri"/>
              </a:rPr>
              <a:t> </a:t>
            </a:r>
            <a:r>
              <a:rPr lang="en-US" sz="4000" i="1" dirty="0" err="1">
                <a:latin typeface="Calibri"/>
                <a:ea typeface="Calibri"/>
                <a:cs typeface="Calibri"/>
                <a:sym typeface="Calibri"/>
              </a:rPr>
              <a:t>han</a:t>
            </a:r>
            <a:r>
              <a:rPr lang="en-US" sz="4000" i="1" dirty="0">
                <a:latin typeface="Calibri"/>
                <a:ea typeface="Calibri"/>
                <a:cs typeface="Calibri"/>
                <a:sym typeface="Calibri"/>
              </a:rPr>
              <a:t> </a:t>
            </a:r>
            <a:r>
              <a:rPr lang="en-US" sz="4000" i="1" dirty="0" err="1">
                <a:latin typeface="Calibri"/>
                <a:ea typeface="Calibri"/>
                <a:cs typeface="Calibri"/>
                <a:sym typeface="Calibri"/>
              </a:rPr>
              <a:t>sido</a:t>
            </a:r>
            <a:r>
              <a:rPr lang="en-US" sz="4000" i="1" dirty="0">
                <a:latin typeface="Calibri"/>
                <a:ea typeface="Calibri"/>
                <a:cs typeface="Calibri"/>
                <a:sym typeface="Calibri"/>
              </a:rPr>
              <a:t> </a:t>
            </a:r>
            <a:r>
              <a:rPr lang="en-US" sz="4000" i="1" dirty="0" err="1">
                <a:latin typeface="Calibri"/>
                <a:ea typeface="Calibri"/>
                <a:cs typeface="Calibri"/>
                <a:sym typeface="Calibri"/>
              </a:rPr>
              <a:t>liberados</a:t>
            </a:r>
            <a:r>
              <a:rPr lang="en-US" sz="4000" i="1" dirty="0">
                <a:latin typeface="Calibri"/>
                <a:ea typeface="Calibri"/>
                <a:cs typeface="Calibri"/>
                <a:sym typeface="Calibri"/>
              </a:rPr>
              <a:t> del </a:t>
            </a:r>
            <a:r>
              <a:rPr lang="en-US" sz="4000" i="1" dirty="0" err="1">
                <a:latin typeface="Calibri"/>
                <a:ea typeface="Calibri"/>
                <a:cs typeface="Calibri"/>
                <a:sym typeface="Calibri"/>
              </a:rPr>
              <a:t>pecado</a:t>
            </a:r>
            <a:r>
              <a:rPr lang="en-US" sz="4000" i="1" dirty="0">
                <a:latin typeface="Calibri"/>
                <a:ea typeface="Calibri"/>
                <a:cs typeface="Calibri"/>
                <a:sym typeface="Calibri"/>
              </a:rPr>
              <a:t> y </a:t>
            </a:r>
            <a:r>
              <a:rPr lang="en-US" sz="4000" i="1" dirty="0" err="1">
                <a:latin typeface="Calibri"/>
                <a:ea typeface="Calibri"/>
                <a:cs typeface="Calibri"/>
                <a:sym typeface="Calibri"/>
              </a:rPr>
              <a:t>hechos</a:t>
            </a:r>
            <a:r>
              <a:rPr lang="en-US" sz="4000" i="1" dirty="0">
                <a:latin typeface="Calibri"/>
                <a:ea typeface="Calibri"/>
                <a:cs typeface="Calibri"/>
                <a:sym typeface="Calibri"/>
              </a:rPr>
              <a:t> </a:t>
            </a:r>
            <a:r>
              <a:rPr lang="en-US" sz="4000" i="1" dirty="0" err="1">
                <a:latin typeface="Calibri"/>
                <a:ea typeface="Calibri"/>
                <a:cs typeface="Calibri"/>
                <a:sym typeface="Calibri"/>
              </a:rPr>
              <a:t>siervos</a:t>
            </a:r>
            <a:r>
              <a:rPr lang="en-US" sz="4000" i="1" dirty="0">
                <a:latin typeface="Calibri"/>
                <a:ea typeface="Calibri"/>
                <a:cs typeface="Calibri"/>
                <a:sym typeface="Calibri"/>
              </a:rPr>
              <a:t> de Dios, </a:t>
            </a:r>
            <a:r>
              <a:rPr lang="en-US" sz="4000" i="1" dirty="0" err="1">
                <a:latin typeface="Calibri"/>
                <a:ea typeface="Calibri"/>
                <a:cs typeface="Calibri"/>
                <a:sym typeface="Calibri"/>
              </a:rPr>
              <a:t>el</a:t>
            </a:r>
            <a:r>
              <a:rPr lang="en-US" sz="4000" i="1" dirty="0">
                <a:latin typeface="Calibri"/>
                <a:ea typeface="Calibri"/>
                <a:cs typeface="Calibri"/>
                <a:sym typeface="Calibri"/>
              </a:rPr>
              <a:t> </a:t>
            </a:r>
            <a:r>
              <a:rPr lang="en-US" sz="4000" i="1" dirty="0" err="1">
                <a:latin typeface="Calibri"/>
                <a:ea typeface="Calibri"/>
                <a:cs typeface="Calibri"/>
                <a:sym typeface="Calibri"/>
              </a:rPr>
              <a:t>provecho</a:t>
            </a:r>
            <a:r>
              <a:rPr lang="en-US" sz="4000" i="1" dirty="0">
                <a:latin typeface="Calibri"/>
                <a:ea typeface="Calibri"/>
                <a:cs typeface="Calibri"/>
                <a:sym typeface="Calibri"/>
              </a:rPr>
              <a:t> que </a:t>
            </a:r>
            <a:r>
              <a:rPr lang="en-US" sz="4000" i="1" dirty="0" err="1">
                <a:latin typeface="Calibri"/>
                <a:ea typeface="Calibri"/>
                <a:cs typeface="Calibri"/>
                <a:sym typeface="Calibri"/>
              </a:rPr>
              <a:t>obtienen</a:t>
            </a:r>
            <a:r>
              <a:rPr lang="en-US" sz="4000" i="1" dirty="0">
                <a:latin typeface="Calibri"/>
                <a:ea typeface="Calibri"/>
                <a:cs typeface="Calibri"/>
                <a:sym typeface="Calibri"/>
              </a:rPr>
              <a:t> es la </a:t>
            </a:r>
            <a:r>
              <a:rPr lang="en-US" sz="4000" i="1" dirty="0" err="1">
                <a:latin typeface="Calibri"/>
                <a:ea typeface="Calibri"/>
                <a:cs typeface="Calibri"/>
                <a:sym typeface="Calibri"/>
              </a:rPr>
              <a:t>santificación</a:t>
            </a:r>
            <a:r>
              <a:rPr lang="en-US" sz="4000" i="1" dirty="0">
                <a:latin typeface="Calibri"/>
                <a:ea typeface="Calibri"/>
                <a:cs typeface="Calibri"/>
                <a:sym typeface="Calibri"/>
              </a:rPr>
              <a:t>, </a:t>
            </a:r>
            <a:r>
              <a:rPr lang="en-US" sz="4000" i="1" dirty="0" err="1">
                <a:latin typeface="Calibri"/>
                <a:ea typeface="Calibri"/>
                <a:cs typeface="Calibri"/>
                <a:sym typeface="Calibri"/>
              </a:rPr>
              <a:t>cuya</a:t>
            </a:r>
            <a:r>
              <a:rPr lang="en-US" sz="4000" i="1" dirty="0">
                <a:latin typeface="Calibri"/>
                <a:ea typeface="Calibri"/>
                <a:cs typeface="Calibri"/>
                <a:sym typeface="Calibri"/>
              </a:rPr>
              <a:t> meta final es la </a:t>
            </a:r>
            <a:r>
              <a:rPr lang="en-US" sz="4000" i="1" dirty="0" err="1">
                <a:latin typeface="Calibri"/>
                <a:ea typeface="Calibri"/>
                <a:cs typeface="Calibri"/>
                <a:sym typeface="Calibri"/>
              </a:rPr>
              <a:t>vida</a:t>
            </a:r>
            <a:r>
              <a:rPr lang="en-US" sz="4000" i="1" dirty="0">
                <a:latin typeface="Calibri"/>
                <a:ea typeface="Calibri"/>
                <a:cs typeface="Calibri"/>
                <a:sym typeface="Calibri"/>
              </a:rPr>
              <a:t> </a:t>
            </a:r>
            <a:r>
              <a:rPr lang="en-US" sz="4000" i="1" dirty="0" err="1">
                <a:latin typeface="Calibri"/>
                <a:ea typeface="Calibri"/>
                <a:cs typeface="Calibri"/>
                <a:sym typeface="Calibri"/>
              </a:rPr>
              <a:t>eterna</a:t>
            </a:r>
            <a:r>
              <a:rPr lang="en-US" sz="4000" i="1" dirty="0">
                <a:latin typeface="Calibri"/>
                <a:ea typeface="Calibri"/>
                <a:cs typeface="Calibri"/>
                <a:sym typeface="Calibri"/>
              </a:rPr>
              <a:t>. </a:t>
            </a:r>
            <a:r>
              <a:rPr lang="en-US" sz="4000" i="1" dirty="0" err="1">
                <a:latin typeface="Calibri"/>
                <a:ea typeface="Calibri"/>
                <a:cs typeface="Calibri"/>
                <a:sym typeface="Calibri"/>
              </a:rPr>
              <a:t>Porque</a:t>
            </a:r>
            <a:r>
              <a:rPr lang="en-US" sz="4000" i="1" dirty="0">
                <a:latin typeface="Calibri"/>
                <a:ea typeface="Calibri"/>
                <a:cs typeface="Calibri"/>
                <a:sym typeface="Calibri"/>
              </a:rPr>
              <a:t> la </a:t>
            </a:r>
            <a:r>
              <a:rPr lang="en-US" sz="4000" i="1" dirty="0" err="1">
                <a:latin typeface="Calibri"/>
                <a:ea typeface="Calibri"/>
                <a:cs typeface="Calibri"/>
                <a:sym typeface="Calibri"/>
              </a:rPr>
              <a:t>paga</a:t>
            </a:r>
            <a:r>
              <a:rPr lang="en-US" sz="4000" i="1" dirty="0">
                <a:latin typeface="Calibri"/>
                <a:ea typeface="Calibri"/>
                <a:cs typeface="Calibri"/>
                <a:sym typeface="Calibri"/>
              </a:rPr>
              <a:t> del </a:t>
            </a:r>
            <a:r>
              <a:rPr lang="en-US" sz="4000" i="1" dirty="0" err="1">
                <a:latin typeface="Calibri"/>
                <a:ea typeface="Calibri"/>
                <a:cs typeface="Calibri"/>
                <a:sym typeface="Calibri"/>
              </a:rPr>
              <a:t>pecado</a:t>
            </a:r>
            <a:r>
              <a:rPr lang="en-US" sz="4000" i="1" dirty="0">
                <a:latin typeface="Calibri"/>
                <a:ea typeface="Calibri"/>
                <a:cs typeface="Calibri"/>
                <a:sym typeface="Calibri"/>
              </a:rPr>
              <a:t> es </a:t>
            </a:r>
            <a:r>
              <a:rPr lang="en-US" sz="4000" i="1" dirty="0" err="1">
                <a:latin typeface="Calibri"/>
                <a:ea typeface="Calibri"/>
                <a:cs typeface="Calibri"/>
                <a:sym typeface="Calibri"/>
              </a:rPr>
              <a:t>muerte</a:t>
            </a:r>
            <a:r>
              <a:rPr lang="en-US" sz="4000" i="1" dirty="0">
                <a:latin typeface="Calibri"/>
                <a:ea typeface="Calibri"/>
                <a:cs typeface="Calibri"/>
                <a:sym typeface="Calibri"/>
              </a:rPr>
              <a:t>, </a:t>
            </a:r>
            <a:r>
              <a:rPr lang="en-US" sz="4000" i="1" dirty="0" err="1">
                <a:latin typeface="Calibri"/>
                <a:ea typeface="Calibri"/>
                <a:cs typeface="Calibri"/>
                <a:sym typeface="Calibri"/>
              </a:rPr>
              <a:t>pero</a:t>
            </a:r>
            <a:r>
              <a:rPr lang="en-US" sz="4000" i="1" dirty="0">
                <a:latin typeface="Calibri"/>
                <a:ea typeface="Calibri"/>
                <a:cs typeface="Calibri"/>
                <a:sym typeface="Calibri"/>
              </a:rPr>
              <a:t> la </a:t>
            </a:r>
            <a:r>
              <a:rPr lang="en-US" sz="4000" i="1" dirty="0" err="1">
                <a:latin typeface="Calibri"/>
                <a:ea typeface="Calibri"/>
                <a:cs typeface="Calibri"/>
                <a:sym typeface="Calibri"/>
              </a:rPr>
              <a:t>dádiva</a:t>
            </a:r>
            <a:r>
              <a:rPr lang="en-US" sz="4000" i="1" dirty="0">
                <a:latin typeface="Calibri"/>
                <a:ea typeface="Calibri"/>
                <a:cs typeface="Calibri"/>
                <a:sym typeface="Calibri"/>
              </a:rPr>
              <a:t> de Dios es </a:t>
            </a:r>
            <a:r>
              <a:rPr lang="en-US" sz="4000" i="1" dirty="0" err="1">
                <a:latin typeface="Calibri"/>
                <a:ea typeface="Calibri"/>
                <a:cs typeface="Calibri"/>
                <a:sym typeface="Calibri"/>
              </a:rPr>
              <a:t>vida</a:t>
            </a:r>
            <a:r>
              <a:rPr lang="en-US" sz="4000" i="1" dirty="0">
                <a:latin typeface="Calibri"/>
                <a:ea typeface="Calibri"/>
                <a:cs typeface="Calibri"/>
                <a:sym typeface="Calibri"/>
              </a:rPr>
              <a:t> </a:t>
            </a:r>
            <a:r>
              <a:rPr lang="en-US" sz="4000" i="1" dirty="0" err="1">
                <a:latin typeface="Calibri"/>
                <a:ea typeface="Calibri"/>
                <a:cs typeface="Calibri"/>
                <a:sym typeface="Calibri"/>
              </a:rPr>
              <a:t>eterna</a:t>
            </a:r>
            <a:r>
              <a:rPr lang="en-US" sz="4000" i="1" dirty="0">
                <a:latin typeface="Calibri"/>
                <a:ea typeface="Calibri"/>
                <a:cs typeface="Calibri"/>
                <a:sym typeface="Calibri"/>
              </a:rPr>
              <a:t> </a:t>
            </a:r>
            <a:r>
              <a:rPr lang="en-US" sz="4000" i="1" dirty="0" err="1">
                <a:latin typeface="Calibri"/>
                <a:ea typeface="Calibri"/>
                <a:cs typeface="Calibri"/>
                <a:sym typeface="Calibri"/>
              </a:rPr>
              <a:t>en</a:t>
            </a:r>
            <a:r>
              <a:rPr lang="en-US" sz="4000" i="1" dirty="0">
                <a:latin typeface="Calibri"/>
                <a:ea typeface="Calibri"/>
                <a:cs typeface="Calibri"/>
                <a:sym typeface="Calibri"/>
              </a:rPr>
              <a:t> Cristo Jesús, </a:t>
            </a:r>
            <a:r>
              <a:rPr lang="en-US" sz="4000" i="1" dirty="0" err="1">
                <a:latin typeface="Calibri"/>
                <a:ea typeface="Calibri"/>
                <a:cs typeface="Calibri"/>
                <a:sym typeface="Calibri"/>
              </a:rPr>
              <a:t>nuestro</a:t>
            </a:r>
            <a:r>
              <a:rPr lang="en-US" sz="4000" i="1" dirty="0">
                <a:latin typeface="Calibri"/>
                <a:ea typeface="Calibri"/>
                <a:cs typeface="Calibri"/>
                <a:sym typeface="Calibri"/>
              </a:rPr>
              <a:t> </a:t>
            </a:r>
            <a:r>
              <a:rPr lang="en-US" sz="4000" i="1" dirty="0" err="1">
                <a:latin typeface="Calibri"/>
                <a:ea typeface="Calibri"/>
                <a:cs typeface="Calibri"/>
                <a:sym typeface="Calibri"/>
              </a:rPr>
              <a:t>Señor</a:t>
            </a:r>
            <a:r>
              <a:rPr lang="en-US" sz="4000" i="1" dirty="0">
                <a:latin typeface="Calibri"/>
                <a:ea typeface="Calibri"/>
                <a:cs typeface="Calibri"/>
                <a:sym typeface="Calibri"/>
              </a:rPr>
              <a:t>. </a:t>
            </a:r>
            <a:endParaRPr lang="en-US" sz="4000" dirty="0">
              <a:latin typeface="Times New Roman"/>
              <a:ea typeface="Times New Roman"/>
              <a:cs typeface="Times New Roman"/>
              <a:sym typeface="Times New Roman"/>
            </a:endParaRPr>
          </a:p>
          <a:p>
            <a:pPr marL="114300" lvl="0" indent="0" rtl="0">
              <a:spcBef>
                <a:spcPts val="1000"/>
              </a:spcBef>
              <a:spcAft>
                <a:spcPts val="0"/>
              </a:spcAft>
              <a:buSzPts val="1800"/>
              <a:buNone/>
            </a:pPr>
            <a:endParaRPr lang="en-US" dirty="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4"/>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Google Shape;255;p19"/>
          <p:cNvSpPr txBox="1">
            <a:spLocks noGrp="1"/>
          </p:cNvSpPr>
          <p:nvPr>
            <p:ph type="title"/>
          </p:nvPr>
        </p:nvSpPr>
        <p:spPr>
          <a:xfrm>
            <a:off x="638881" y="417576"/>
            <a:ext cx="10909640" cy="1249394"/>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1800"/>
            </a:pPr>
            <a:r>
              <a:rPr lang="en-US" sz="3600" b="1" kern="1200">
                <a:solidFill>
                  <a:schemeClr val="tx1"/>
                </a:solidFill>
                <a:latin typeface="+mj-lt"/>
                <a:ea typeface="+mj-ea"/>
                <a:cs typeface="+mj-cs"/>
                <a:sym typeface="Calibri"/>
              </a:rPr>
              <a:t>¿Qué beneficios reciben en la Santa Cena los comulgantes creyentes? </a:t>
            </a:r>
            <a:r>
              <a:rPr lang="en-US" sz="3600" b="1" kern="1200">
                <a:solidFill>
                  <a:schemeClr val="tx1"/>
                </a:solidFill>
                <a:highlight>
                  <a:srgbClr val="FFFF00"/>
                </a:highlight>
                <a:latin typeface="+mj-lt"/>
                <a:ea typeface="+mj-ea"/>
                <a:cs typeface="+mj-cs"/>
                <a:sym typeface="Calibri"/>
              </a:rPr>
              <a:t>(Proyecto Final)</a:t>
            </a:r>
            <a:endParaRPr lang="en-US" sz="3600" b="1" kern="1200">
              <a:solidFill>
                <a:schemeClr val="tx1"/>
              </a:solidFill>
              <a:highlight>
                <a:srgbClr val="FFFF00"/>
              </a:highlight>
              <a:latin typeface="+mj-lt"/>
              <a:ea typeface="+mj-ea"/>
              <a:cs typeface="+mj-cs"/>
            </a:endParaRPr>
          </a:p>
        </p:txBody>
      </p:sp>
      <p:sp>
        <p:nvSpPr>
          <p:cNvPr id="256" name="Google Shape;256;p19"/>
          <p:cNvSpPr txBox="1">
            <a:spLocks noGrp="1"/>
          </p:cNvSpPr>
          <p:nvPr>
            <p:ph type="body" idx="1"/>
          </p:nvPr>
        </p:nvSpPr>
        <p:spPr>
          <a:xfrm>
            <a:off x="638881" y="1809541"/>
            <a:ext cx="10909643" cy="687406"/>
          </a:xfrm>
          <a:prstGeom prst="rect">
            <a:avLst/>
          </a:prstGeom>
        </p:spPr>
        <p:txBody>
          <a:bodyPr spcFirstLastPara="1" vert="horz" lIns="91440" tIns="45720" rIns="91440" bIns="45720" rtlCol="0" anchor="ctr" anchorCtr="0">
            <a:normAutofit/>
          </a:bodyPr>
          <a:lstStyle/>
          <a:p>
            <a:pPr marL="0" lvl="0" indent="0" algn="ctr">
              <a:spcAft>
                <a:spcPts val="0"/>
              </a:spcAft>
              <a:buSzPts val="1800"/>
              <a:buNone/>
            </a:pPr>
            <a:r>
              <a:rPr lang="en-US" sz="2400" kern="1200">
                <a:solidFill>
                  <a:schemeClr val="tx1"/>
                </a:solidFill>
                <a:latin typeface="+mn-lt"/>
                <a:ea typeface="+mn-ea"/>
                <a:cs typeface="+mn-cs"/>
              </a:rPr>
              <a:t>Perdón de pecados, salvación, y vida eterna</a:t>
            </a:r>
          </a:p>
        </p:txBody>
      </p:sp>
      <p:sp>
        <p:nvSpPr>
          <p:cNvPr id="27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7" name="Google Shape;257;p19" descr="La Santa Cena del Padre - UCKG Centro De Ayuda"/>
          <p:cNvPicPr preferRelativeResize="0"/>
          <p:nvPr/>
        </p:nvPicPr>
        <p:blipFill rotWithShape="1">
          <a:blip r:embed="rId3"/>
          <a:stretch/>
        </p:blipFill>
        <p:spPr>
          <a:xfrm>
            <a:off x="1720875" y="2633472"/>
            <a:ext cx="8747202" cy="358635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2"/>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Google Shape;263;p20"/>
          <p:cNvSpPr txBox="1">
            <a:spLocks noGrp="1"/>
          </p:cNvSpPr>
          <p:nvPr>
            <p:ph type="title"/>
          </p:nvPr>
        </p:nvSpPr>
        <p:spPr>
          <a:xfrm>
            <a:off x="640080" y="325369"/>
            <a:ext cx="4368602" cy="1956841"/>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1800"/>
              <a:buNone/>
            </a:pPr>
            <a:r>
              <a:rPr lang="en-US" sz="5400" b="1">
                <a:latin typeface="Calibri"/>
                <a:ea typeface="Calibri"/>
                <a:cs typeface="Calibri"/>
                <a:sym typeface="Calibri"/>
              </a:rPr>
              <a:t>Pasajes sobre la Santa Cena</a:t>
            </a:r>
            <a:endParaRPr lang="en-US" sz="5400" b="1"/>
          </a:p>
        </p:txBody>
      </p:sp>
      <p:sp>
        <p:nvSpPr>
          <p:cNvPr id="27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Google Shape;264;p20"/>
          <p:cNvSpPr txBox="1">
            <a:spLocks noGrp="1"/>
          </p:cNvSpPr>
          <p:nvPr>
            <p:ph type="body" idx="1"/>
          </p:nvPr>
        </p:nvSpPr>
        <p:spPr>
          <a:xfrm>
            <a:off x="640080" y="2872899"/>
            <a:ext cx="4243589" cy="3320668"/>
          </a:xfrm>
          <a:prstGeom prst="rect">
            <a:avLst/>
          </a:prstGeom>
        </p:spPr>
        <p:txBody>
          <a:bodyPr spcFirstLastPara="1" lIns="91425" tIns="45700" rIns="91425" bIns="45700" anchorCtr="0">
            <a:normAutofit/>
          </a:bodyPr>
          <a:lstStyle/>
          <a:p>
            <a:pPr marL="114300" lvl="0" indent="0" rtl="0">
              <a:spcBef>
                <a:spcPts val="1000"/>
              </a:spcBef>
              <a:spcAft>
                <a:spcPts val="0"/>
              </a:spcAft>
              <a:buSzPts val="1800"/>
              <a:buNone/>
            </a:pPr>
            <a:r>
              <a:rPr lang="en-US" sz="2200"/>
              <a:t>Mateo 26:26-29</a:t>
            </a:r>
          </a:p>
          <a:p>
            <a:pPr marL="114300" lvl="0" indent="0" rtl="0">
              <a:spcBef>
                <a:spcPts val="1000"/>
              </a:spcBef>
              <a:spcAft>
                <a:spcPts val="0"/>
              </a:spcAft>
              <a:buSzPts val="1800"/>
              <a:buNone/>
            </a:pPr>
            <a:r>
              <a:rPr lang="en-US" sz="2200" u="sng"/>
              <a:t>Marcos 14:22-24</a:t>
            </a:r>
            <a:endParaRPr lang="en-US" sz="2200"/>
          </a:p>
          <a:p>
            <a:pPr marL="114300" lvl="0" indent="0" rtl="0">
              <a:spcBef>
                <a:spcPts val="1000"/>
              </a:spcBef>
              <a:spcAft>
                <a:spcPts val="0"/>
              </a:spcAft>
              <a:buSzPts val="1800"/>
              <a:buNone/>
            </a:pPr>
            <a:r>
              <a:rPr lang="en-US" sz="2200"/>
              <a:t>Lucas 22:17-20</a:t>
            </a:r>
          </a:p>
          <a:p>
            <a:pPr marL="114300" lvl="0" indent="0" rtl="0">
              <a:spcBef>
                <a:spcPts val="1000"/>
              </a:spcBef>
              <a:spcAft>
                <a:spcPts val="0"/>
              </a:spcAft>
              <a:buSzPts val="1800"/>
              <a:buNone/>
            </a:pPr>
            <a:r>
              <a:rPr lang="en-US" sz="2200"/>
              <a:t>1 Corintios 11:23-27</a:t>
            </a:r>
          </a:p>
        </p:txBody>
      </p:sp>
      <p:pic>
        <p:nvPicPr>
          <p:cNvPr id="265" name="Google Shape;265;p20" descr="Screen Clipping"/>
          <p:cNvPicPr preferRelativeResize="0"/>
          <p:nvPr/>
        </p:nvPicPr>
        <p:blipFill rotWithShape="1">
          <a:blip r:embed="rId3"/>
          <a:srcRect l="7249" r="2905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sp useBgFill="1">
        <p:nvSpPr>
          <p:cNvPr id="277" name="Rectangle 27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Google Shape;271;p21"/>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Marcos 14:22-24 </a:t>
            </a:r>
            <a:endParaRPr lang="en-US">
              <a:solidFill>
                <a:srgbClr val="FFFFFF"/>
              </a:solidFill>
            </a:endParaRPr>
          </a:p>
        </p:txBody>
      </p:sp>
      <p:sp>
        <p:nvSpPr>
          <p:cNvPr id="281" name="Arc 28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2" name="Google Shape;272;p2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ct val="48648"/>
              <a:buNone/>
            </a:pPr>
            <a:r>
              <a:rPr lang="en-US" sz="3600" i="1" dirty="0" err="1">
                <a:latin typeface="Calibri"/>
                <a:ea typeface="Calibri"/>
                <a:cs typeface="Calibri"/>
                <a:sym typeface="Calibri"/>
              </a:rPr>
              <a:t>Mientras</a:t>
            </a:r>
            <a:r>
              <a:rPr lang="en-US" sz="3600" i="1" dirty="0">
                <a:latin typeface="Calibri"/>
                <a:ea typeface="Calibri"/>
                <a:cs typeface="Calibri"/>
                <a:sym typeface="Calibri"/>
              </a:rPr>
              <a:t> </a:t>
            </a:r>
            <a:r>
              <a:rPr lang="en-US" sz="3600" i="1" dirty="0" err="1">
                <a:latin typeface="Calibri"/>
                <a:ea typeface="Calibri"/>
                <a:cs typeface="Calibri"/>
                <a:sym typeface="Calibri"/>
              </a:rPr>
              <a:t>comían</a:t>
            </a:r>
            <a:r>
              <a:rPr lang="en-US" sz="3600" i="1" dirty="0">
                <a:latin typeface="Calibri"/>
                <a:ea typeface="Calibri"/>
                <a:cs typeface="Calibri"/>
                <a:sym typeface="Calibri"/>
              </a:rPr>
              <a:t>, Jesús </a:t>
            </a:r>
            <a:r>
              <a:rPr lang="en-US" sz="3600" i="1" dirty="0" err="1">
                <a:latin typeface="Calibri"/>
                <a:ea typeface="Calibri"/>
                <a:cs typeface="Calibri"/>
                <a:sym typeface="Calibri"/>
              </a:rPr>
              <a:t>tomó</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pan y lo </a:t>
            </a:r>
            <a:r>
              <a:rPr lang="en-US" sz="3600" i="1" dirty="0" err="1">
                <a:latin typeface="Calibri"/>
                <a:ea typeface="Calibri"/>
                <a:cs typeface="Calibri"/>
                <a:sym typeface="Calibri"/>
              </a:rPr>
              <a:t>bendijo</a:t>
            </a:r>
            <a:r>
              <a:rPr lang="en-US" sz="3600" i="1" dirty="0">
                <a:latin typeface="Calibri"/>
                <a:ea typeface="Calibri"/>
                <a:cs typeface="Calibri"/>
                <a:sym typeface="Calibri"/>
              </a:rPr>
              <a:t>; luego lo </a:t>
            </a:r>
            <a:r>
              <a:rPr lang="en-US" sz="3600" i="1" dirty="0" err="1">
                <a:latin typeface="Calibri"/>
                <a:ea typeface="Calibri"/>
                <a:cs typeface="Calibri"/>
                <a:sym typeface="Calibri"/>
              </a:rPr>
              <a:t>partió</a:t>
            </a:r>
            <a:r>
              <a:rPr lang="en-US" sz="3600" i="1" dirty="0">
                <a:latin typeface="Calibri"/>
                <a:ea typeface="Calibri"/>
                <a:cs typeface="Calibri"/>
                <a:sym typeface="Calibri"/>
              </a:rPr>
              <a:t> y se lo </a:t>
            </a:r>
            <a:r>
              <a:rPr lang="en-US" sz="3600" i="1" dirty="0" err="1">
                <a:latin typeface="Calibri"/>
                <a:ea typeface="Calibri"/>
                <a:cs typeface="Calibri"/>
                <a:sym typeface="Calibri"/>
              </a:rPr>
              <a:t>dio</a:t>
            </a:r>
            <a:r>
              <a:rPr lang="en-US" sz="3600" i="1" dirty="0">
                <a:latin typeface="Calibri"/>
                <a:ea typeface="Calibri"/>
                <a:cs typeface="Calibri"/>
                <a:sym typeface="Calibri"/>
              </a:rPr>
              <a:t>, al </a:t>
            </a:r>
            <a:r>
              <a:rPr lang="en-US" sz="3600" i="1" dirty="0" err="1">
                <a:latin typeface="Calibri"/>
                <a:ea typeface="Calibri"/>
                <a:cs typeface="Calibri"/>
                <a:sym typeface="Calibri"/>
              </a:rPr>
              <a:t>tiempo</a:t>
            </a:r>
            <a:r>
              <a:rPr lang="en-US" sz="3600" i="1" dirty="0">
                <a:latin typeface="Calibri"/>
                <a:ea typeface="Calibri"/>
                <a:cs typeface="Calibri"/>
                <a:sym typeface="Calibri"/>
              </a:rPr>
              <a:t> que </a:t>
            </a:r>
            <a:r>
              <a:rPr lang="en-US" sz="3600" i="1" dirty="0" err="1">
                <a:latin typeface="Calibri"/>
                <a:ea typeface="Calibri"/>
                <a:cs typeface="Calibri"/>
                <a:sym typeface="Calibri"/>
              </a:rPr>
              <a:t>decía</a:t>
            </a:r>
            <a:r>
              <a:rPr lang="en-US" sz="3600" i="1" dirty="0">
                <a:latin typeface="Calibri"/>
                <a:ea typeface="Calibri"/>
                <a:cs typeface="Calibri"/>
                <a:sym typeface="Calibri"/>
              </a:rPr>
              <a:t>: “Tomen, </a:t>
            </a:r>
            <a:r>
              <a:rPr lang="en-US" sz="3600" i="1" dirty="0" err="1">
                <a:latin typeface="Calibri"/>
                <a:ea typeface="Calibri"/>
                <a:cs typeface="Calibri"/>
                <a:sym typeface="Calibri"/>
              </a:rPr>
              <a:t>esto</a:t>
            </a:r>
            <a:r>
              <a:rPr lang="en-US" sz="3600" i="1" dirty="0">
                <a:latin typeface="Calibri"/>
                <a:ea typeface="Calibri"/>
                <a:cs typeface="Calibri"/>
                <a:sym typeface="Calibri"/>
              </a:rPr>
              <a:t> es mi </a:t>
            </a:r>
            <a:r>
              <a:rPr lang="en-US" sz="3600" i="1" dirty="0" err="1">
                <a:latin typeface="Calibri"/>
                <a:ea typeface="Calibri"/>
                <a:cs typeface="Calibri"/>
                <a:sym typeface="Calibri"/>
              </a:rPr>
              <a:t>cuerpo</a:t>
            </a:r>
            <a:r>
              <a:rPr lang="en-US" sz="3600" i="1" dirty="0">
                <a:latin typeface="Calibri"/>
                <a:ea typeface="Calibri"/>
                <a:cs typeface="Calibri"/>
                <a:sym typeface="Calibri"/>
              </a:rPr>
              <a:t>.” </a:t>
            </a:r>
            <a:r>
              <a:rPr lang="en-US" sz="3600" i="1" dirty="0" err="1">
                <a:latin typeface="Calibri"/>
                <a:ea typeface="Calibri"/>
                <a:cs typeface="Calibri"/>
                <a:sym typeface="Calibri"/>
              </a:rPr>
              <a:t>Después</a:t>
            </a:r>
            <a:r>
              <a:rPr lang="en-US" sz="3600" i="1" dirty="0">
                <a:latin typeface="Calibri"/>
                <a:ea typeface="Calibri"/>
                <a:cs typeface="Calibri"/>
                <a:sym typeface="Calibri"/>
              </a:rPr>
              <a:t> </a:t>
            </a:r>
            <a:r>
              <a:rPr lang="en-US" sz="3600" i="1" dirty="0" err="1"/>
              <a:t>tomó</a:t>
            </a:r>
            <a:r>
              <a:rPr lang="en-US" sz="3600" i="1" dirty="0">
                <a:latin typeface="Calibri"/>
                <a:ea typeface="Calibri"/>
                <a:cs typeface="Calibri"/>
                <a:sym typeface="Calibri"/>
              </a:rPr>
              <a:t> la </a:t>
            </a:r>
            <a:r>
              <a:rPr lang="en-US" sz="3600" i="1" dirty="0" err="1">
                <a:latin typeface="Calibri"/>
                <a:ea typeface="Calibri"/>
                <a:cs typeface="Calibri"/>
                <a:sym typeface="Calibri"/>
              </a:rPr>
              <a:t>copa</a:t>
            </a:r>
            <a:r>
              <a:rPr lang="en-US" sz="3600" i="1" dirty="0">
                <a:latin typeface="Calibri"/>
                <a:ea typeface="Calibri"/>
                <a:cs typeface="Calibri"/>
                <a:sym typeface="Calibri"/>
              </a:rPr>
              <a:t>, y luego de </a:t>
            </a:r>
            <a:r>
              <a:rPr lang="en-US" sz="3600" i="1" dirty="0" err="1">
                <a:latin typeface="Calibri"/>
                <a:ea typeface="Calibri"/>
                <a:cs typeface="Calibri"/>
                <a:sym typeface="Calibri"/>
              </a:rPr>
              <a:t>dar</a:t>
            </a:r>
            <a:r>
              <a:rPr lang="en-US" sz="3600" i="1" dirty="0">
                <a:latin typeface="Calibri"/>
                <a:ea typeface="Calibri"/>
                <a:cs typeface="Calibri"/>
                <a:sym typeface="Calibri"/>
              </a:rPr>
              <a:t> gracias, se la </a:t>
            </a:r>
            <a:r>
              <a:rPr lang="en-US" sz="3600" i="1" dirty="0" err="1">
                <a:latin typeface="Calibri"/>
                <a:ea typeface="Calibri"/>
                <a:cs typeface="Calibri"/>
                <a:sym typeface="Calibri"/>
              </a:rPr>
              <a:t>dio</a:t>
            </a:r>
            <a:r>
              <a:rPr lang="en-US" sz="3600" i="1" dirty="0">
                <a:latin typeface="Calibri"/>
                <a:ea typeface="Calibri"/>
                <a:cs typeface="Calibri"/>
                <a:sym typeface="Calibri"/>
              </a:rPr>
              <a:t>, y </a:t>
            </a:r>
            <a:r>
              <a:rPr lang="en-US" sz="3600" i="1" dirty="0" err="1">
                <a:latin typeface="Calibri"/>
                <a:ea typeface="Calibri"/>
                <a:cs typeface="Calibri"/>
                <a:sym typeface="Calibri"/>
              </a:rPr>
              <a:t>todos</a:t>
            </a:r>
            <a:r>
              <a:rPr lang="en-US" sz="3600" i="1" dirty="0">
                <a:latin typeface="Calibri"/>
                <a:ea typeface="Calibri"/>
                <a:cs typeface="Calibri"/>
                <a:sym typeface="Calibri"/>
              </a:rPr>
              <a:t> </a:t>
            </a:r>
            <a:r>
              <a:rPr lang="en-US" sz="3600" i="1" dirty="0" err="1">
                <a:latin typeface="Calibri"/>
                <a:ea typeface="Calibri"/>
                <a:cs typeface="Calibri"/>
                <a:sym typeface="Calibri"/>
              </a:rPr>
              <a:t>bebieron</a:t>
            </a:r>
            <a:r>
              <a:rPr lang="en-US" sz="3600" i="1" dirty="0">
                <a:latin typeface="Calibri"/>
                <a:ea typeface="Calibri"/>
                <a:cs typeface="Calibri"/>
                <a:sym typeface="Calibri"/>
              </a:rPr>
              <a:t> de </a:t>
            </a:r>
            <a:r>
              <a:rPr lang="en-US" sz="3600" i="1" dirty="0" err="1">
                <a:latin typeface="Calibri"/>
                <a:ea typeface="Calibri"/>
                <a:cs typeface="Calibri"/>
                <a:sym typeface="Calibri"/>
              </a:rPr>
              <a:t>ella</a:t>
            </a:r>
            <a:r>
              <a:rPr lang="en-US" sz="3600" i="1" dirty="0">
                <a:latin typeface="Calibri"/>
                <a:ea typeface="Calibri"/>
                <a:cs typeface="Calibri"/>
                <a:sym typeface="Calibri"/>
              </a:rPr>
              <a:t>. Les </a:t>
            </a:r>
            <a:r>
              <a:rPr lang="en-US" sz="3600" i="1" dirty="0" err="1">
                <a:latin typeface="Calibri"/>
                <a:ea typeface="Calibri"/>
                <a:cs typeface="Calibri"/>
                <a:sym typeface="Calibri"/>
              </a:rPr>
              <a:t>dijo</a:t>
            </a:r>
            <a:r>
              <a:rPr lang="en-US" sz="3600" i="1" dirty="0">
                <a:latin typeface="Calibri"/>
                <a:ea typeface="Calibri"/>
                <a:cs typeface="Calibri"/>
                <a:sym typeface="Calibri"/>
              </a:rPr>
              <a:t> </a:t>
            </a:r>
            <a:r>
              <a:rPr lang="en-US" sz="3600" i="1" dirty="0" err="1">
                <a:latin typeface="Calibri"/>
                <a:ea typeface="Calibri"/>
                <a:cs typeface="Calibri"/>
                <a:sym typeface="Calibri"/>
              </a:rPr>
              <a:t>entonces</a:t>
            </a:r>
            <a:r>
              <a:rPr lang="en-US" sz="3600" i="1" dirty="0">
                <a:latin typeface="Calibri"/>
                <a:ea typeface="Calibri"/>
                <a:cs typeface="Calibri"/>
                <a:sym typeface="Calibri"/>
              </a:rPr>
              <a:t>: “Esto es mi </a:t>
            </a:r>
            <a:r>
              <a:rPr lang="en-US" sz="3600" i="1" dirty="0" err="1">
                <a:latin typeface="Calibri"/>
                <a:ea typeface="Calibri"/>
                <a:cs typeface="Calibri"/>
                <a:sym typeface="Calibri"/>
              </a:rPr>
              <a:t>sangre</a:t>
            </a:r>
            <a:r>
              <a:rPr lang="en-US" sz="3600" i="1" dirty="0">
                <a:latin typeface="Calibri"/>
                <a:ea typeface="Calibri"/>
                <a:cs typeface="Calibri"/>
                <a:sym typeface="Calibri"/>
              </a:rPr>
              <a:t> del </a:t>
            </a:r>
            <a:r>
              <a:rPr lang="en-US" sz="3600" i="1" dirty="0" err="1">
                <a:latin typeface="Calibri"/>
                <a:ea typeface="Calibri"/>
                <a:cs typeface="Calibri"/>
                <a:sym typeface="Calibri"/>
              </a:rPr>
              <a:t>pacto</a:t>
            </a:r>
            <a:r>
              <a:rPr lang="en-US" sz="3600" i="1" dirty="0">
                <a:latin typeface="Calibri"/>
                <a:ea typeface="Calibri"/>
                <a:cs typeface="Calibri"/>
                <a:sym typeface="Calibri"/>
              </a:rPr>
              <a:t>, que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muchos</a:t>
            </a:r>
            <a:r>
              <a:rPr lang="en-US" sz="3600" i="1" dirty="0">
                <a:latin typeface="Calibri"/>
                <a:ea typeface="Calibri"/>
                <a:cs typeface="Calibri"/>
                <a:sym typeface="Calibri"/>
              </a:rPr>
              <a:t> es </a:t>
            </a:r>
            <a:r>
              <a:rPr lang="en-US" sz="3600" i="1" dirty="0" err="1">
                <a:latin typeface="Calibri"/>
                <a:ea typeface="Calibri"/>
                <a:cs typeface="Calibri"/>
                <a:sym typeface="Calibri"/>
              </a:rPr>
              <a:t>derramada</a:t>
            </a:r>
            <a:r>
              <a:rPr lang="en-US" sz="3600" i="1" dirty="0">
                <a:latin typeface="Calibri"/>
                <a:ea typeface="Calibri"/>
                <a:cs typeface="Calibri"/>
                <a:sym typeface="Calibri"/>
              </a:rPr>
              <a:t>.”</a:t>
            </a:r>
            <a:endParaRPr lang="en-US" sz="3600" dirty="0">
              <a:latin typeface="Times New Roman"/>
              <a:ea typeface="Times New Roman"/>
              <a:cs typeface="Times New Roman"/>
              <a:sym typeface="Times New Roman"/>
            </a:endParaRPr>
          </a:p>
          <a:p>
            <a:pPr marL="114300" lvl="0" indent="0" rtl="0">
              <a:spcBef>
                <a:spcPts val="1000"/>
              </a:spcBef>
              <a:spcAft>
                <a:spcPts val="0"/>
              </a:spcAft>
              <a:buSzPct val="38155"/>
              <a:buNone/>
            </a:pPr>
            <a:endParaRPr lang="en-US" dirty="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f34200a32f_0_1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f34200a32f_0_104"/>
          <p:cNvPicPr preferRelativeResize="0"/>
          <p:nvPr/>
        </p:nvPicPr>
        <p:blipFill rotWithShape="1">
          <a:blip r:embed="rId3">
            <a:alphaModFix/>
          </a:blip>
          <a:srcRect/>
          <a:stretch/>
        </p:blipFill>
        <p:spPr>
          <a:xfrm>
            <a:off x="80900" y="1708750"/>
            <a:ext cx="3125597" cy="3218436"/>
          </a:xfrm>
          <a:prstGeom prst="rect">
            <a:avLst/>
          </a:prstGeom>
          <a:noFill/>
          <a:ln>
            <a:noFill/>
          </a:ln>
          <a:effectLst>
            <a:outerShdw blurRad="50800" dist="38100" dir="2700000" algn="tl" rotWithShape="0">
              <a:srgbClr val="000000">
                <a:alpha val="40000"/>
              </a:srgbClr>
            </a:outerShdw>
          </a:effectLst>
        </p:spPr>
      </p:pic>
      <p:pic>
        <p:nvPicPr>
          <p:cNvPr id="279" name="Google Shape;279;g2f34200a32f_0_10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80" name="Google Shape;280;g2f34200a32f_0_104"/>
          <p:cNvSpPr txBox="1"/>
          <p:nvPr/>
        </p:nvSpPr>
        <p:spPr>
          <a:xfrm>
            <a:off x="3287398" y="2348492"/>
            <a:ext cx="7592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Marcos 14:22-24</a:t>
            </a:r>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dijo Jesús sobre el vino?</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5"/>
        <p:cNvGrpSpPr/>
        <p:nvPr/>
      </p:nvGrpSpPr>
      <p:grpSpPr>
        <a:xfrm>
          <a:off x="0" y="0"/>
          <a:ext cx="0" cy="0"/>
          <a:chOff x="0" y="0"/>
          <a:chExt cx="0" cy="0"/>
        </a:xfrm>
      </p:grpSpPr>
      <p:sp useBgFill="1">
        <p:nvSpPr>
          <p:cNvPr id="292" name="Rectangle 29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Google Shape;286;p22"/>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Marcos 14:22-24 </a:t>
            </a:r>
            <a:endParaRPr lang="en-US">
              <a:solidFill>
                <a:srgbClr val="FFFFFF"/>
              </a:solidFill>
            </a:endParaRPr>
          </a:p>
        </p:txBody>
      </p:sp>
      <p:sp>
        <p:nvSpPr>
          <p:cNvPr id="296" name="Arc 29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7" name="Google Shape;287;p2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lnSpcReduction="10000"/>
          </a:bodyPr>
          <a:lstStyle/>
          <a:p>
            <a:pPr marL="114300" lvl="0" indent="0" rtl="0">
              <a:spcBef>
                <a:spcPts val="1000"/>
              </a:spcBef>
              <a:spcAft>
                <a:spcPts val="0"/>
              </a:spcAft>
              <a:buSzPct val="48648"/>
              <a:buNone/>
            </a:pPr>
            <a:r>
              <a:rPr lang="en-US" sz="4000" i="1" dirty="0" err="1">
                <a:latin typeface="Calibri"/>
                <a:ea typeface="Calibri"/>
                <a:cs typeface="Calibri"/>
                <a:sym typeface="Calibri"/>
              </a:rPr>
              <a:t>Mientras</a:t>
            </a:r>
            <a:r>
              <a:rPr lang="en-US" sz="4000" i="1" dirty="0">
                <a:latin typeface="Calibri"/>
                <a:ea typeface="Calibri"/>
                <a:cs typeface="Calibri"/>
                <a:sym typeface="Calibri"/>
              </a:rPr>
              <a:t> </a:t>
            </a:r>
            <a:r>
              <a:rPr lang="en-US" sz="4000" i="1" dirty="0" err="1">
                <a:latin typeface="Calibri"/>
                <a:ea typeface="Calibri"/>
                <a:cs typeface="Calibri"/>
                <a:sym typeface="Calibri"/>
              </a:rPr>
              <a:t>comían</a:t>
            </a:r>
            <a:r>
              <a:rPr lang="en-US" sz="4000" i="1" dirty="0">
                <a:latin typeface="Calibri"/>
                <a:ea typeface="Calibri"/>
                <a:cs typeface="Calibri"/>
                <a:sym typeface="Calibri"/>
              </a:rPr>
              <a:t>, Jesús </a:t>
            </a:r>
            <a:r>
              <a:rPr lang="en-US" sz="4000" i="1" dirty="0" err="1">
                <a:latin typeface="Calibri"/>
                <a:ea typeface="Calibri"/>
                <a:cs typeface="Calibri"/>
                <a:sym typeface="Calibri"/>
              </a:rPr>
              <a:t>tomó</a:t>
            </a:r>
            <a:r>
              <a:rPr lang="en-US" sz="4000" i="1" dirty="0">
                <a:latin typeface="Calibri"/>
                <a:ea typeface="Calibri"/>
                <a:cs typeface="Calibri"/>
                <a:sym typeface="Calibri"/>
              </a:rPr>
              <a:t> </a:t>
            </a:r>
            <a:r>
              <a:rPr lang="en-US" sz="4000" i="1" dirty="0" err="1">
                <a:latin typeface="Calibri"/>
                <a:ea typeface="Calibri"/>
                <a:cs typeface="Calibri"/>
                <a:sym typeface="Calibri"/>
              </a:rPr>
              <a:t>el</a:t>
            </a:r>
            <a:r>
              <a:rPr lang="en-US" sz="4000" i="1" dirty="0">
                <a:latin typeface="Calibri"/>
                <a:ea typeface="Calibri"/>
                <a:cs typeface="Calibri"/>
                <a:sym typeface="Calibri"/>
              </a:rPr>
              <a:t> pan y lo </a:t>
            </a:r>
            <a:r>
              <a:rPr lang="en-US" sz="4000" i="1" dirty="0" err="1">
                <a:latin typeface="Calibri"/>
                <a:ea typeface="Calibri"/>
                <a:cs typeface="Calibri"/>
                <a:sym typeface="Calibri"/>
              </a:rPr>
              <a:t>bendijo</a:t>
            </a:r>
            <a:r>
              <a:rPr lang="en-US" sz="4000" i="1" dirty="0">
                <a:latin typeface="Calibri"/>
                <a:ea typeface="Calibri"/>
                <a:cs typeface="Calibri"/>
                <a:sym typeface="Calibri"/>
              </a:rPr>
              <a:t>; luego lo </a:t>
            </a:r>
            <a:r>
              <a:rPr lang="en-US" sz="4000" i="1" dirty="0" err="1">
                <a:latin typeface="Calibri"/>
                <a:ea typeface="Calibri"/>
                <a:cs typeface="Calibri"/>
                <a:sym typeface="Calibri"/>
              </a:rPr>
              <a:t>partió</a:t>
            </a:r>
            <a:r>
              <a:rPr lang="en-US" sz="4000" i="1" dirty="0">
                <a:latin typeface="Calibri"/>
                <a:ea typeface="Calibri"/>
                <a:cs typeface="Calibri"/>
                <a:sym typeface="Calibri"/>
              </a:rPr>
              <a:t> y se lo </a:t>
            </a:r>
            <a:r>
              <a:rPr lang="en-US" sz="4000" i="1" dirty="0" err="1">
                <a:latin typeface="Calibri"/>
                <a:ea typeface="Calibri"/>
                <a:cs typeface="Calibri"/>
                <a:sym typeface="Calibri"/>
              </a:rPr>
              <a:t>dio</a:t>
            </a:r>
            <a:r>
              <a:rPr lang="en-US" sz="4000" i="1" dirty="0">
                <a:latin typeface="Calibri"/>
                <a:ea typeface="Calibri"/>
                <a:cs typeface="Calibri"/>
                <a:sym typeface="Calibri"/>
              </a:rPr>
              <a:t>, al </a:t>
            </a:r>
            <a:r>
              <a:rPr lang="en-US" sz="4000" i="1" dirty="0" err="1">
                <a:latin typeface="Calibri"/>
                <a:ea typeface="Calibri"/>
                <a:cs typeface="Calibri"/>
                <a:sym typeface="Calibri"/>
              </a:rPr>
              <a:t>tiempo</a:t>
            </a:r>
            <a:r>
              <a:rPr lang="en-US" sz="4000" i="1" dirty="0">
                <a:latin typeface="Calibri"/>
                <a:ea typeface="Calibri"/>
                <a:cs typeface="Calibri"/>
                <a:sym typeface="Calibri"/>
              </a:rPr>
              <a:t> que </a:t>
            </a:r>
            <a:r>
              <a:rPr lang="en-US" sz="4000" i="1" dirty="0" err="1">
                <a:latin typeface="Calibri"/>
                <a:ea typeface="Calibri"/>
                <a:cs typeface="Calibri"/>
                <a:sym typeface="Calibri"/>
              </a:rPr>
              <a:t>decía</a:t>
            </a:r>
            <a:r>
              <a:rPr lang="en-US" sz="4000" i="1" dirty="0">
                <a:latin typeface="Calibri"/>
                <a:ea typeface="Calibri"/>
                <a:cs typeface="Calibri"/>
                <a:sym typeface="Calibri"/>
              </a:rPr>
              <a:t>: “Tomen, </a:t>
            </a:r>
            <a:r>
              <a:rPr lang="en-US" sz="4000" i="1" dirty="0" err="1">
                <a:latin typeface="Calibri"/>
                <a:ea typeface="Calibri"/>
                <a:cs typeface="Calibri"/>
                <a:sym typeface="Calibri"/>
              </a:rPr>
              <a:t>esto</a:t>
            </a:r>
            <a:r>
              <a:rPr lang="en-US" sz="4000" i="1" dirty="0">
                <a:latin typeface="Calibri"/>
                <a:ea typeface="Calibri"/>
                <a:cs typeface="Calibri"/>
                <a:sym typeface="Calibri"/>
              </a:rPr>
              <a:t> es mi </a:t>
            </a:r>
            <a:r>
              <a:rPr lang="en-US" sz="4000" i="1" dirty="0" err="1">
                <a:latin typeface="Calibri"/>
                <a:ea typeface="Calibri"/>
                <a:cs typeface="Calibri"/>
                <a:sym typeface="Calibri"/>
              </a:rPr>
              <a:t>cuerpo</a:t>
            </a:r>
            <a:r>
              <a:rPr lang="en-US" sz="4000" i="1" dirty="0">
                <a:latin typeface="Calibri"/>
                <a:ea typeface="Calibri"/>
                <a:cs typeface="Calibri"/>
                <a:sym typeface="Calibri"/>
              </a:rPr>
              <a:t>.” </a:t>
            </a:r>
            <a:r>
              <a:rPr lang="en-US" sz="4000" i="1" dirty="0" err="1">
                <a:latin typeface="Calibri"/>
                <a:ea typeface="Calibri"/>
                <a:cs typeface="Calibri"/>
                <a:sym typeface="Calibri"/>
              </a:rPr>
              <a:t>Después</a:t>
            </a:r>
            <a:r>
              <a:rPr lang="en-US" sz="4000" i="1" dirty="0">
                <a:latin typeface="Calibri"/>
                <a:ea typeface="Calibri"/>
                <a:cs typeface="Calibri"/>
                <a:sym typeface="Calibri"/>
              </a:rPr>
              <a:t> </a:t>
            </a:r>
            <a:r>
              <a:rPr lang="en-US" sz="4000" i="1" dirty="0" err="1"/>
              <a:t>tomó</a:t>
            </a:r>
            <a:r>
              <a:rPr lang="en-US" sz="4000" i="1" dirty="0">
                <a:latin typeface="Calibri"/>
                <a:ea typeface="Calibri"/>
                <a:cs typeface="Calibri"/>
                <a:sym typeface="Calibri"/>
              </a:rPr>
              <a:t> la </a:t>
            </a:r>
            <a:r>
              <a:rPr lang="en-US" sz="4000" i="1" dirty="0" err="1">
                <a:latin typeface="Calibri"/>
                <a:ea typeface="Calibri"/>
                <a:cs typeface="Calibri"/>
                <a:sym typeface="Calibri"/>
              </a:rPr>
              <a:t>copa</a:t>
            </a:r>
            <a:r>
              <a:rPr lang="en-US" sz="4000" i="1" dirty="0">
                <a:latin typeface="Calibri"/>
                <a:ea typeface="Calibri"/>
                <a:cs typeface="Calibri"/>
                <a:sym typeface="Calibri"/>
              </a:rPr>
              <a:t>, y luego de </a:t>
            </a:r>
            <a:r>
              <a:rPr lang="en-US" sz="4000" i="1" dirty="0" err="1">
                <a:latin typeface="Calibri"/>
                <a:ea typeface="Calibri"/>
                <a:cs typeface="Calibri"/>
                <a:sym typeface="Calibri"/>
              </a:rPr>
              <a:t>dar</a:t>
            </a:r>
            <a:r>
              <a:rPr lang="en-US" sz="4000" i="1" dirty="0">
                <a:latin typeface="Calibri"/>
                <a:ea typeface="Calibri"/>
                <a:cs typeface="Calibri"/>
                <a:sym typeface="Calibri"/>
              </a:rPr>
              <a:t> gracias, se la </a:t>
            </a:r>
            <a:r>
              <a:rPr lang="en-US" sz="4000" i="1" dirty="0" err="1">
                <a:latin typeface="Calibri"/>
                <a:ea typeface="Calibri"/>
                <a:cs typeface="Calibri"/>
                <a:sym typeface="Calibri"/>
              </a:rPr>
              <a:t>dio</a:t>
            </a:r>
            <a:r>
              <a:rPr lang="en-US" sz="4000" i="1" dirty="0">
                <a:latin typeface="Calibri"/>
                <a:ea typeface="Calibri"/>
                <a:cs typeface="Calibri"/>
                <a:sym typeface="Calibri"/>
              </a:rPr>
              <a:t>, y </a:t>
            </a:r>
            <a:r>
              <a:rPr lang="en-US" sz="4000" i="1" dirty="0" err="1">
                <a:latin typeface="Calibri"/>
                <a:ea typeface="Calibri"/>
                <a:cs typeface="Calibri"/>
                <a:sym typeface="Calibri"/>
              </a:rPr>
              <a:t>todos</a:t>
            </a:r>
            <a:r>
              <a:rPr lang="en-US" sz="4000" i="1" dirty="0">
                <a:latin typeface="Calibri"/>
                <a:ea typeface="Calibri"/>
                <a:cs typeface="Calibri"/>
                <a:sym typeface="Calibri"/>
              </a:rPr>
              <a:t> </a:t>
            </a:r>
            <a:r>
              <a:rPr lang="en-US" sz="4000" i="1" dirty="0" err="1">
                <a:latin typeface="Calibri"/>
                <a:ea typeface="Calibri"/>
                <a:cs typeface="Calibri"/>
                <a:sym typeface="Calibri"/>
              </a:rPr>
              <a:t>bebieron</a:t>
            </a:r>
            <a:r>
              <a:rPr lang="en-US" sz="4000" i="1" dirty="0">
                <a:latin typeface="Calibri"/>
                <a:ea typeface="Calibri"/>
                <a:cs typeface="Calibri"/>
                <a:sym typeface="Calibri"/>
              </a:rPr>
              <a:t> de </a:t>
            </a:r>
            <a:r>
              <a:rPr lang="en-US" sz="4000" i="1" dirty="0" err="1">
                <a:latin typeface="Calibri"/>
                <a:ea typeface="Calibri"/>
                <a:cs typeface="Calibri"/>
                <a:sym typeface="Calibri"/>
              </a:rPr>
              <a:t>ella</a:t>
            </a:r>
            <a:r>
              <a:rPr lang="en-US" sz="4000" i="1" dirty="0">
                <a:latin typeface="Calibri"/>
                <a:ea typeface="Calibri"/>
                <a:cs typeface="Calibri"/>
                <a:sym typeface="Calibri"/>
              </a:rPr>
              <a:t>. Les </a:t>
            </a:r>
            <a:r>
              <a:rPr lang="en-US" sz="4000" i="1" dirty="0" err="1">
                <a:latin typeface="Calibri"/>
                <a:ea typeface="Calibri"/>
                <a:cs typeface="Calibri"/>
                <a:sym typeface="Calibri"/>
              </a:rPr>
              <a:t>dijo</a:t>
            </a:r>
            <a:r>
              <a:rPr lang="en-US" sz="4000" i="1" dirty="0">
                <a:latin typeface="Calibri"/>
                <a:ea typeface="Calibri"/>
                <a:cs typeface="Calibri"/>
                <a:sym typeface="Calibri"/>
              </a:rPr>
              <a:t> </a:t>
            </a:r>
            <a:r>
              <a:rPr lang="en-US" sz="4000" i="1" dirty="0" err="1">
                <a:latin typeface="Calibri"/>
                <a:ea typeface="Calibri"/>
                <a:cs typeface="Calibri"/>
                <a:sym typeface="Calibri"/>
              </a:rPr>
              <a:t>entonces</a:t>
            </a:r>
            <a:r>
              <a:rPr lang="en-US" sz="4000" i="1" dirty="0">
                <a:latin typeface="Calibri"/>
                <a:ea typeface="Calibri"/>
                <a:cs typeface="Calibri"/>
                <a:sym typeface="Calibri"/>
              </a:rPr>
              <a:t>: </a:t>
            </a:r>
            <a:r>
              <a:rPr lang="en-US" sz="4000" i="1" u="sng" dirty="0">
                <a:latin typeface="Calibri"/>
                <a:ea typeface="Calibri"/>
                <a:cs typeface="Calibri"/>
                <a:sym typeface="Calibri"/>
              </a:rPr>
              <a:t>“Esto es mi </a:t>
            </a:r>
            <a:r>
              <a:rPr lang="en-US" sz="4000" i="1" u="sng" dirty="0" err="1">
                <a:latin typeface="Calibri"/>
                <a:ea typeface="Calibri"/>
                <a:cs typeface="Calibri"/>
                <a:sym typeface="Calibri"/>
              </a:rPr>
              <a:t>sangre</a:t>
            </a:r>
            <a:r>
              <a:rPr lang="en-US" sz="4000" i="1" u="sng" dirty="0">
                <a:latin typeface="Calibri"/>
                <a:ea typeface="Calibri"/>
                <a:cs typeface="Calibri"/>
                <a:sym typeface="Calibri"/>
              </a:rPr>
              <a:t> del </a:t>
            </a:r>
            <a:r>
              <a:rPr lang="en-US" sz="4000" i="1" u="sng" dirty="0" err="1">
                <a:latin typeface="Calibri"/>
                <a:ea typeface="Calibri"/>
                <a:cs typeface="Calibri"/>
                <a:sym typeface="Calibri"/>
              </a:rPr>
              <a:t>pacto</a:t>
            </a:r>
            <a:r>
              <a:rPr lang="en-US" sz="4000" i="1" u="sng" dirty="0">
                <a:latin typeface="Calibri"/>
                <a:ea typeface="Calibri"/>
                <a:cs typeface="Calibri"/>
                <a:sym typeface="Calibri"/>
              </a:rPr>
              <a:t>, que </a:t>
            </a:r>
            <a:r>
              <a:rPr lang="en-US" sz="4000" i="1" u="sng" dirty="0" err="1">
                <a:latin typeface="Calibri"/>
                <a:ea typeface="Calibri"/>
                <a:cs typeface="Calibri"/>
                <a:sym typeface="Calibri"/>
              </a:rPr>
              <a:t>por</a:t>
            </a:r>
            <a:r>
              <a:rPr lang="en-US" sz="4000" i="1" u="sng" dirty="0">
                <a:latin typeface="Calibri"/>
                <a:ea typeface="Calibri"/>
                <a:cs typeface="Calibri"/>
                <a:sym typeface="Calibri"/>
              </a:rPr>
              <a:t> </a:t>
            </a:r>
            <a:r>
              <a:rPr lang="en-US" sz="4000" i="1" u="sng" dirty="0" err="1">
                <a:latin typeface="Calibri"/>
                <a:ea typeface="Calibri"/>
                <a:cs typeface="Calibri"/>
                <a:sym typeface="Calibri"/>
              </a:rPr>
              <a:t>muchos</a:t>
            </a:r>
            <a:r>
              <a:rPr lang="en-US" sz="4000" i="1" u="sng" dirty="0">
                <a:latin typeface="Calibri"/>
                <a:ea typeface="Calibri"/>
                <a:cs typeface="Calibri"/>
                <a:sym typeface="Calibri"/>
              </a:rPr>
              <a:t> es </a:t>
            </a:r>
            <a:r>
              <a:rPr lang="en-US" sz="4000" i="1" u="sng" dirty="0" err="1">
                <a:latin typeface="Calibri"/>
                <a:ea typeface="Calibri"/>
                <a:cs typeface="Calibri"/>
                <a:sym typeface="Calibri"/>
              </a:rPr>
              <a:t>derramada</a:t>
            </a:r>
            <a:r>
              <a:rPr lang="en-US" sz="4000" i="1" u="sng" dirty="0">
                <a:latin typeface="Calibri"/>
                <a:ea typeface="Calibri"/>
                <a:cs typeface="Calibri"/>
                <a:sym typeface="Calibri"/>
              </a:rPr>
              <a:t>.”</a:t>
            </a:r>
            <a:endParaRPr lang="en-US" sz="4000" u="sng" dirty="0">
              <a:latin typeface="Times New Roman"/>
              <a:ea typeface="Times New Roman"/>
              <a:cs typeface="Times New Roman"/>
              <a:sym typeface="Times New Roman"/>
            </a:endParaRPr>
          </a:p>
          <a:p>
            <a:pPr marL="114300" lvl="0" indent="0" rtl="0">
              <a:spcBef>
                <a:spcPts val="1000"/>
              </a:spcBef>
              <a:spcAft>
                <a:spcPts val="0"/>
              </a:spcAft>
              <a:buSzPct val="38155"/>
              <a:buNone/>
            </a:pPr>
            <a:endParaRPr lang="en-US" dirty="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g2f34200a32f_0_1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g2f34200a32f_0_113"/>
          <p:cNvPicPr preferRelativeResize="0"/>
          <p:nvPr/>
        </p:nvPicPr>
        <p:blipFill rotWithShape="1">
          <a:blip r:embed="rId3">
            <a:alphaModFix/>
          </a:blip>
          <a:srcRect/>
          <a:stretch/>
        </p:blipFill>
        <p:spPr>
          <a:xfrm>
            <a:off x="80900" y="1561958"/>
            <a:ext cx="3125597" cy="3218436"/>
          </a:xfrm>
          <a:prstGeom prst="rect">
            <a:avLst/>
          </a:prstGeom>
          <a:noFill/>
          <a:ln>
            <a:noFill/>
          </a:ln>
          <a:effectLst>
            <a:outerShdw blurRad="50800" dist="38100" dir="2700000" algn="tl" rotWithShape="0">
              <a:srgbClr val="000000">
                <a:alpha val="40000"/>
              </a:srgbClr>
            </a:outerShdw>
          </a:effectLst>
        </p:spPr>
      </p:pic>
      <p:pic>
        <p:nvPicPr>
          <p:cNvPr id="294" name="Google Shape;294;g2f34200a32f_0_1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95" name="Google Shape;295;g2f34200a32f_0_113"/>
          <p:cNvSpPr txBox="1"/>
          <p:nvPr/>
        </p:nvSpPr>
        <p:spPr>
          <a:xfrm>
            <a:off x="3287398" y="1843971"/>
            <a:ext cx="80238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En todos los relatos sobre la Santa Cena, se menciona un nuevo pacto. </a:t>
            </a:r>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significa el nuevo pacto?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g2f34200a32f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1" name="Google Shape;301;g2f34200a32f_0_121"/>
          <p:cNvPicPr preferRelativeResize="0"/>
          <p:nvPr/>
        </p:nvPicPr>
        <p:blipFill rotWithShape="1">
          <a:blip r:embed="rId3">
            <a:alphaModFix/>
          </a:blip>
          <a:srcRect/>
          <a:stretch/>
        </p:blipFill>
        <p:spPr>
          <a:xfrm>
            <a:off x="-3045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02" name="Google Shape;302;g2f34200a32f_0_1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3" name="Google Shape;303;g2f34200a32f_0_121"/>
          <p:cNvSpPr txBox="1"/>
          <p:nvPr/>
        </p:nvSpPr>
        <p:spPr>
          <a:xfrm>
            <a:off x="3095145" y="503576"/>
            <a:ext cx="8435100" cy="6064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Vienen días en que haré un nuevo </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pacto con la casa de Israel y con la casa </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de Judá. ---Palabra del Señor… Y yo seré su Dios, y ellos serán mi pueblo. ---Palabra del Señor. Nadie volverá a enseñar a su prójimo ni a su hermano, ni le dirá: ‘Conoce al Señor’, porque todos ellos, desde el más pequeño hasta el más grande, me conocerán. Y yo perdonaré su maldad, y no volveré a acordarme de su pecado.</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Jeremías 31:31, 33-34</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3</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La Santa Cena</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El Antiguo Pacto</a:t>
            </a:r>
            <a:endParaRPr/>
          </a:p>
        </p:txBody>
      </p:sp>
      <p:pic>
        <p:nvPicPr>
          <p:cNvPr id="310" name="Google Shape;310;p23" descr="Stream La Bersuit / Un Pacto/ Saxo by LucasOyola | Listen online for free  on SoundCloud"/>
          <p:cNvPicPr preferRelativeResize="0"/>
          <p:nvPr/>
        </p:nvPicPr>
        <p:blipFill rotWithShape="1">
          <a:blip r:embed="rId3">
            <a:alphaModFix/>
          </a:blip>
          <a:srcRect/>
          <a:stretch/>
        </p:blipFill>
        <p:spPr>
          <a:xfrm>
            <a:off x="3778031" y="1856937"/>
            <a:ext cx="4635938" cy="463593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El Nuevo Pacto</a:t>
            </a:r>
            <a:endParaRPr/>
          </a:p>
        </p:txBody>
      </p:sp>
      <p:pic>
        <p:nvPicPr>
          <p:cNvPr id="317" name="Google Shape;317;p24" descr="Jesus' Hand Reaching Out Art &amp; Christ Walking On Water Paintings – Tagged  &quot;Bible Stories&quot;– Yongsung Kim Art"/>
          <p:cNvPicPr preferRelativeResize="0"/>
          <p:nvPr/>
        </p:nvPicPr>
        <p:blipFill rotWithShape="1">
          <a:blip r:embed="rId3">
            <a:alphaModFix/>
          </a:blip>
          <a:srcRect/>
          <a:stretch/>
        </p:blipFill>
        <p:spPr>
          <a:xfrm>
            <a:off x="1482287" y="1049157"/>
            <a:ext cx="9227426" cy="527281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a:spLocks noGrp="1"/>
          </p:cNvSpPr>
          <p:nvPr>
            <p:ph type="title"/>
          </p:nvPr>
        </p:nvSpPr>
        <p:spPr>
          <a:xfrm>
            <a:off x="939362" y="367342"/>
            <a:ext cx="1098593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000000"/>
                </a:solidFill>
                <a:latin typeface="Calibri"/>
                <a:ea typeface="Calibri"/>
                <a:cs typeface="Calibri"/>
                <a:sym typeface="Calibri"/>
              </a:rPr>
              <a:t>Pasajes sobre la Santa Cena</a:t>
            </a:r>
            <a:endParaRPr b="1"/>
          </a:p>
        </p:txBody>
      </p:sp>
      <p:sp>
        <p:nvSpPr>
          <p:cNvPr id="324" name="Google Shape;324;p25"/>
          <p:cNvSpPr txBox="1">
            <a:spLocks noGrp="1"/>
          </p:cNvSpPr>
          <p:nvPr>
            <p:ph type="body" idx="1"/>
          </p:nvPr>
        </p:nvSpPr>
        <p:spPr>
          <a:xfrm>
            <a:off x="1174531" y="2355686"/>
            <a:ext cx="10515600" cy="2844801"/>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4000"/>
              <a:t>Mateo 26:26-29</a:t>
            </a:r>
            <a:endParaRPr/>
          </a:p>
          <a:p>
            <a:pPr marL="114300" lvl="0" indent="0" algn="l" rtl="0">
              <a:lnSpc>
                <a:spcPct val="90000"/>
              </a:lnSpc>
              <a:spcBef>
                <a:spcPts val="1000"/>
              </a:spcBef>
              <a:spcAft>
                <a:spcPts val="0"/>
              </a:spcAft>
              <a:buSzPts val="1800"/>
              <a:buNone/>
            </a:pPr>
            <a:r>
              <a:rPr lang="en-US" sz="4000"/>
              <a:t>Marcos 14:22-24</a:t>
            </a:r>
            <a:endParaRPr/>
          </a:p>
          <a:p>
            <a:pPr marL="114300" lvl="0" indent="0" algn="l" rtl="0">
              <a:lnSpc>
                <a:spcPct val="90000"/>
              </a:lnSpc>
              <a:spcBef>
                <a:spcPts val="1000"/>
              </a:spcBef>
              <a:spcAft>
                <a:spcPts val="0"/>
              </a:spcAft>
              <a:buSzPts val="1800"/>
              <a:buNone/>
            </a:pPr>
            <a:r>
              <a:rPr lang="en-US" sz="4000" u="sng"/>
              <a:t>Lucas 22:17-20</a:t>
            </a:r>
            <a:endParaRPr/>
          </a:p>
          <a:p>
            <a:pPr marL="114300" lvl="0" indent="0" algn="l" rtl="0">
              <a:lnSpc>
                <a:spcPct val="90000"/>
              </a:lnSpc>
              <a:spcBef>
                <a:spcPts val="1000"/>
              </a:spcBef>
              <a:spcAft>
                <a:spcPts val="0"/>
              </a:spcAft>
              <a:buSzPts val="1800"/>
              <a:buNone/>
            </a:pPr>
            <a:r>
              <a:rPr lang="en-US" sz="4000"/>
              <a:t>1 Corintios 11:23-27</a:t>
            </a:r>
            <a:endParaRPr/>
          </a:p>
        </p:txBody>
      </p:sp>
      <p:pic>
        <p:nvPicPr>
          <p:cNvPr id="325" name="Google Shape;325;p25" descr="Screen Clipping"/>
          <p:cNvPicPr preferRelativeResize="0"/>
          <p:nvPr/>
        </p:nvPicPr>
        <p:blipFill rotWithShape="1">
          <a:blip r:embed="rId3">
            <a:alphaModFix/>
          </a:blip>
          <a:srcRect l="28040" t="-1" b="-5888"/>
          <a:stretch/>
        </p:blipFill>
        <p:spPr>
          <a:xfrm>
            <a:off x="6096000" y="1748084"/>
            <a:ext cx="4305300" cy="41703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0"/>
        <p:cNvGrpSpPr/>
        <p:nvPr/>
      </p:nvGrpSpPr>
      <p:grpSpPr>
        <a:xfrm>
          <a:off x="0" y="0"/>
          <a:ext cx="0" cy="0"/>
          <a:chOff x="0" y="0"/>
          <a:chExt cx="0" cy="0"/>
        </a:xfrm>
      </p:grpSpPr>
      <p:sp useBgFill="1">
        <p:nvSpPr>
          <p:cNvPr id="337" name="Rectangle 33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Google Shape;331;p26"/>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Lucas 22:17-20 </a:t>
            </a:r>
            <a:endParaRPr lang="en-US">
              <a:solidFill>
                <a:srgbClr val="FFFFFF"/>
              </a:solidFill>
            </a:endParaRPr>
          </a:p>
        </p:txBody>
      </p:sp>
      <p:sp>
        <p:nvSpPr>
          <p:cNvPr id="341" name="Arc 3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2" name="Google Shape;332;p26"/>
          <p:cNvSpPr txBox="1">
            <a:spLocks noGrp="1"/>
          </p:cNvSpPr>
          <p:nvPr>
            <p:ph type="body" idx="1"/>
          </p:nvPr>
        </p:nvSpPr>
        <p:spPr>
          <a:xfrm>
            <a:off x="4447308" y="591344"/>
            <a:ext cx="6906491" cy="5947568"/>
          </a:xfrm>
          <a:prstGeom prst="rect">
            <a:avLst/>
          </a:prstGeom>
        </p:spPr>
        <p:txBody>
          <a:bodyPr spcFirstLastPara="1" lIns="91425" tIns="45700" rIns="91425" bIns="45700" anchor="ctr" anchorCtr="0">
            <a:normAutofit fontScale="92500" lnSpcReduction="10000"/>
          </a:bodyPr>
          <a:lstStyle/>
          <a:p>
            <a:pPr marL="114300" lvl="0" indent="0" rtl="0">
              <a:spcBef>
                <a:spcPts val="1000"/>
              </a:spcBef>
              <a:spcAft>
                <a:spcPts val="0"/>
              </a:spcAft>
              <a:buSzPct val="58823"/>
              <a:buNone/>
            </a:pPr>
            <a:r>
              <a:rPr lang="en-US" sz="3600" i="1" dirty="0">
                <a:latin typeface="Calibri"/>
                <a:ea typeface="Calibri"/>
                <a:cs typeface="Calibri"/>
                <a:sym typeface="Calibri"/>
              </a:rPr>
              <a:t>Y Jesús </a:t>
            </a:r>
            <a:r>
              <a:rPr lang="en-US" sz="3600" i="1" dirty="0" err="1">
                <a:latin typeface="Calibri"/>
                <a:ea typeface="Calibri"/>
                <a:cs typeface="Calibri"/>
                <a:sym typeface="Calibri"/>
              </a:rPr>
              <a:t>tomó</a:t>
            </a:r>
            <a:r>
              <a:rPr lang="en-US" sz="3600" i="1" dirty="0">
                <a:latin typeface="Calibri"/>
                <a:ea typeface="Calibri"/>
                <a:cs typeface="Calibri"/>
                <a:sym typeface="Calibri"/>
              </a:rPr>
              <a:t> la </a:t>
            </a:r>
            <a:r>
              <a:rPr lang="en-US" sz="3600" i="1" dirty="0" err="1">
                <a:latin typeface="Calibri"/>
                <a:ea typeface="Calibri"/>
                <a:cs typeface="Calibri"/>
                <a:sym typeface="Calibri"/>
              </a:rPr>
              <a:t>copa</a:t>
            </a:r>
            <a:r>
              <a:rPr lang="en-US" sz="3600" i="1" dirty="0">
                <a:latin typeface="Calibri"/>
                <a:ea typeface="Calibri"/>
                <a:cs typeface="Calibri"/>
                <a:sym typeface="Calibri"/>
              </a:rPr>
              <a:t>, </a:t>
            </a:r>
            <a:r>
              <a:rPr lang="en-US" sz="3600" i="1" dirty="0" err="1">
                <a:latin typeface="Calibri"/>
                <a:ea typeface="Calibri"/>
                <a:cs typeface="Calibri"/>
                <a:sym typeface="Calibri"/>
              </a:rPr>
              <a:t>dio</a:t>
            </a:r>
            <a:r>
              <a:rPr lang="en-US" sz="3600" i="1" dirty="0">
                <a:latin typeface="Calibri"/>
                <a:ea typeface="Calibri"/>
                <a:cs typeface="Calibri"/>
                <a:sym typeface="Calibri"/>
              </a:rPr>
              <a:t> gracias y </a:t>
            </a:r>
            <a:r>
              <a:rPr lang="en-US" sz="3600" i="1" dirty="0" err="1">
                <a:latin typeface="Calibri"/>
                <a:ea typeface="Calibri"/>
                <a:cs typeface="Calibri"/>
                <a:sym typeface="Calibri"/>
              </a:rPr>
              <a:t>dijo</a:t>
            </a:r>
            <a:r>
              <a:rPr lang="en-US" sz="3600" i="1" dirty="0">
                <a:latin typeface="Calibri"/>
                <a:ea typeface="Calibri"/>
                <a:cs typeface="Calibri"/>
                <a:sym typeface="Calibri"/>
              </a:rPr>
              <a:t>: “Tomen </a:t>
            </a:r>
            <a:r>
              <a:rPr lang="en-US" sz="3600" i="1" dirty="0" err="1">
                <a:latin typeface="Calibri"/>
                <a:ea typeface="Calibri"/>
                <a:cs typeface="Calibri"/>
                <a:sym typeface="Calibri"/>
              </a:rPr>
              <a:t>esto</a:t>
            </a:r>
            <a:r>
              <a:rPr lang="en-US" sz="3600" i="1" dirty="0">
                <a:latin typeface="Calibri"/>
                <a:ea typeface="Calibri"/>
                <a:cs typeface="Calibri"/>
                <a:sym typeface="Calibri"/>
              </a:rPr>
              <a:t>, y </a:t>
            </a:r>
            <a:r>
              <a:rPr lang="en-US" sz="3600" i="1" dirty="0" err="1">
                <a:latin typeface="Calibri"/>
                <a:ea typeface="Calibri"/>
                <a:cs typeface="Calibri"/>
                <a:sym typeface="Calibri"/>
              </a:rPr>
              <a:t>repártanlo</a:t>
            </a:r>
            <a:r>
              <a:rPr lang="en-US" sz="3600" i="1" dirty="0">
                <a:latin typeface="Calibri"/>
                <a:ea typeface="Calibri"/>
                <a:cs typeface="Calibri"/>
                <a:sym typeface="Calibri"/>
              </a:rPr>
              <a:t> entre </a:t>
            </a:r>
            <a:r>
              <a:rPr lang="en-US" sz="3600" i="1" dirty="0" err="1">
                <a:latin typeface="Calibri"/>
                <a:ea typeface="Calibri"/>
                <a:cs typeface="Calibri"/>
                <a:sym typeface="Calibri"/>
              </a:rPr>
              <a:t>ustedes</a:t>
            </a:r>
            <a:r>
              <a:rPr lang="en-US" sz="3600" i="1" dirty="0">
                <a:latin typeface="Calibri"/>
                <a:ea typeface="Calibri"/>
                <a:cs typeface="Calibri"/>
                <a:sym typeface="Calibri"/>
              </a:rPr>
              <a:t>; </a:t>
            </a:r>
            <a:r>
              <a:rPr lang="en-US" sz="3600" i="1" dirty="0" err="1">
                <a:latin typeface="Calibri"/>
                <a:ea typeface="Calibri"/>
                <a:cs typeface="Calibri"/>
                <a:sym typeface="Calibri"/>
              </a:rPr>
              <a:t>porque</a:t>
            </a:r>
            <a:r>
              <a:rPr lang="en-US" sz="3600" i="1" dirty="0">
                <a:latin typeface="Calibri"/>
                <a:ea typeface="Calibri"/>
                <a:cs typeface="Calibri"/>
                <a:sym typeface="Calibri"/>
              </a:rPr>
              <a:t> </a:t>
            </a:r>
            <a:r>
              <a:rPr lang="en-US" sz="3600" i="1" dirty="0" err="1">
                <a:latin typeface="Calibri"/>
                <a:ea typeface="Calibri"/>
                <a:cs typeface="Calibri"/>
                <a:sym typeface="Calibri"/>
              </a:rPr>
              <a:t>yo</a:t>
            </a:r>
            <a:r>
              <a:rPr lang="en-US" sz="3600" i="1" dirty="0">
                <a:latin typeface="Calibri"/>
                <a:ea typeface="Calibri"/>
                <a:cs typeface="Calibri"/>
                <a:sym typeface="Calibri"/>
              </a:rPr>
              <a:t> les </a:t>
            </a:r>
            <a:r>
              <a:rPr lang="en-US" sz="3600" i="1" dirty="0" err="1">
                <a:latin typeface="Calibri"/>
                <a:ea typeface="Calibri"/>
                <a:cs typeface="Calibri"/>
                <a:sym typeface="Calibri"/>
              </a:rPr>
              <a:t>dijo</a:t>
            </a:r>
            <a:r>
              <a:rPr lang="en-US" sz="3600" i="1" dirty="0">
                <a:latin typeface="Calibri"/>
                <a:ea typeface="Calibri"/>
                <a:cs typeface="Calibri"/>
                <a:sym typeface="Calibri"/>
              </a:rPr>
              <a:t> que no </a:t>
            </a:r>
            <a:r>
              <a:rPr lang="en-US" sz="3600" i="1" dirty="0" err="1">
                <a:latin typeface="Calibri"/>
                <a:ea typeface="Calibri"/>
                <a:cs typeface="Calibri"/>
                <a:sym typeface="Calibri"/>
              </a:rPr>
              <a:t>volveré</a:t>
            </a:r>
            <a:r>
              <a:rPr lang="en-US" sz="3600" i="1" dirty="0">
                <a:latin typeface="Calibri"/>
                <a:ea typeface="Calibri"/>
                <a:cs typeface="Calibri"/>
                <a:sym typeface="Calibri"/>
              </a:rPr>
              <a:t> a </a:t>
            </a:r>
            <a:r>
              <a:rPr lang="en-US" sz="3600" i="1" dirty="0" err="1">
                <a:latin typeface="Calibri"/>
                <a:ea typeface="Calibri"/>
                <a:cs typeface="Calibri"/>
                <a:sym typeface="Calibri"/>
              </a:rPr>
              <a:t>beber</a:t>
            </a:r>
            <a:r>
              <a:rPr lang="en-US" sz="3600" i="1" dirty="0">
                <a:latin typeface="Calibri"/>
                <a:ea typeface="Calibri"/>
                <a:cs typeface="Calibri"/>
                <a:sym typeface="Calibri"/>
              </a:rPr>
              <a:t> del </a:t>
            </a:r>
            <a:r>
              <a:rPr lang="en-US" sz="3600" i="1" dirty="0" err="1">
                <a:latin typeface="Calibri"/>
                <a:ea typeface="Calibri"/>
                <a:cs typeface="Calibri"/>
                <a:sym typeface="Calibri"/>
              </a:rPr>
              <a:t>fruto</a:t>
            </a:r>
            <a:r>
              <a:rPr lang="en-US" sz="3600" i="1" dirty="0">
                <a:latin typeface="Calibri"/>
                <a:ea typeface="Calibri"/>
                <a:cs typeface="Calibri"/>
                <a:sym typeface="Calibri"/>
              </a:rPr>
              <a:t> de la vid hasta que </a:t>
            </a:r>
            <a:r>
              <a:rPr lang="en-US" sz="3600" i="1" dirty="0" err="1">
                <a:latin typeface="Calibri"/>
                <a:ea typeface="Calibri"/>
                <a:cs typeface="Calibri"/>
                <a:sym typeface="Calibri"/>
              </a:rPr>
              <a:t>venga</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a:t>
            </a:r>
            <a:r>
              <a:rPr lang="en-US" sz="3600" i="1" dirty="0"/>
              <a:t>R</a:t>
            </a:r>
            <a:r>
              <a:rPr lang="en-US" sz="3600" i="1" dirty="0">
                <a:latin typeface="Calibri"/>
                <a:ea typeface="Calibri"/>
                <a:cs typeface="Calibri"/>
                <a:sym typeface="Calibri"/>
              </a:rPr>
              <a:t>eino de Dios.” Luego </a:t>
            </a:r>
            <a:r>
              <a:rPr lang="en-US" sz="3600" i="1" dirty="0" err="1">
                <a:latin typeface="Calibri"/>
                <a:ea typeface="Calibri"/>
                <a:cs typeface="Calibri"/>
                <a:sym typeface="Calibri"/>
              </a:rPr>
              <a:t>tomó</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pan, lo </a:t>
            </a:r>
            <a:r>
              <a:rPr lang="en-US" sz="3600" i="1" dirty="0" err="1">
                <a:latin typeface="Calibri"/>
                <a:ea typeface="Calibri"/>
                <a:cs typeface="Calibri"/>
                <a:sym typeface="Calibri"/>
              </a:rPr>
              <a:t>partió</a:t>
            </a:r>
            <a:r>
              <a:rPr lang="en-US" sz="3600" i="1" dirty="0">
                <a:latin typeface="Calibri"/>
                <a:ea typeface="Calibri"/>
                <a:cs typeface="Calibri"/>
                <a:sym typeface="Calibri"/>
              </a:rPr>
              <a:t>, </a:t>
            </a:r>
            <a:r>
              <a:rPr lang="en-US" sz="3600" i="1" dirty="0" err="1">
                <a:latin typeface="Calibri"/>
                <a:ea typeface="Calibri"/>
                <a:cs typeface="Calibri"/>
                <a:sym typeface="Calibri"/>
              </a:rPr>
              <a:t>dio</a:t>
            </a:r>
            <a:r>
              <a:rPr lang="en-US" sz="3600" i="1" dirty="0">
                <a:latin typeface="Calibri"/>
                <a:ea typeface="Calibri"/>
                <a:cs typeface="Calibri"/>
                <a:sym typeface="Calibri"/>
              </a:rPr>
              <a:t> gracias y les </a:t>
            </a:r>
            <a:r>
              <a:rPr lang="en-US" sz="3600" i="1" dirty="0" err="1">
                <a:latin typeface="Calibri"/>
                <a:ea typeface="Calibri"/>
                <a:cs typeface="Calibri"/>
                <a:sym typeface="Calibri"/>
              </a:rPr>
              <a:t>dio</a:t>
            </a:r>
            <a:r>
              <a:rPr lang="en-US" sz="3600" i="1" dirty="0">
                <a:latin typeface="Calibri"/>
                <a:ea typeface="Calibri"/>
                <a:cs typeface="Calibri"/>
                <a:sym typeface="Calibri"/>
              </a:rPr>
              <a:t>, al </a:t>
            </a:r>
            <a:r>
              <a:rPr lang="en-US" sz="3600" i="1" dirty="0" err="1">
                <a:latin typeface="Calibri"/>
                <a:ea typeface="Calibri"/>
                <a:cs typeface="Calibri"/>
                <a:sym typeface="Calibri"/>
              </a:rPr>
              <a:t>tiempo</a:t>
            </a:r>
            <a:r>
              <a:rPr lang="en-US" sz="3600" i="1" dirty="0">
                <a:latin typeface="Calibri"/>
                <a:ea typeface="Calibri"/>
                <a:cs typeface="Calibri"/>
                <a:sym typeface="Calibri"/>
              </a:rPr>
              <a:t> que </a:t>
            </a:r>
            <a:r>
              <a:rPr lang="en-US" sz="3600" i="1" dirty="0" err="1">
                <a:latin typeface="Calibri"/>
                <a:ea typeface="Calibri"/>
                <a:cs typeface="Calibri"/>
                <a:sym typeface="Calibri"/>
              </a:rPr>
              <a:t>decía</a:t>
            </a:r>
            <a:r>
              <a:rPr lang="en-US" sz="3600" i="1" dirty="0">
                <a:latin typeface="Calibri"/>
                <a:ea typeface="Calibri"/>
                <a:cs typeface="Calibri"/>
                <a:sym typeface="Calibri"/>
              </a:rPr>
              <a:t>: “Esto es mi </a:t>
            </a:r>
            <a:r>
              <a:rPr lang="en-US" sz="3600" i="1" dirty="0" err="1">
                <a:latin typeface="Calibri"/>
                <a:ea typeface="Calibri"/>
                <a:cs typeface="Calibri"/>
                <a:sym typeface="Calibri"/>
              </a:rPr>
              <a:t>cuerpo</a:t>
            </a:r>
            <a:r>
              <a:rPr lang="en-US" sz="3600" i="1" dirty="0">
                <a:latin typeface="Calibri"/>
                <a:ea typeface="Calibri"/>
                <a:cs typeface="Calibri"/>
                <a:sym typeface="Calibri"/>
              </a:rPr>
              <a:t>, que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ustedes</a:t>
            </a:r>
            <a:r>
              <a:rPr lang="en-US" sz="3600" i="1" dirty="0">
                <a:latin typeface="Calibri"/>
                <a:ea typeface="Calibri"/>
                <a:cs typeface="Calibri"/>
                <a:sym typeface="Calibri"/>
              </a:rPr>
              <a:t> es </a:t>
            </a:r>
            <a:r>
              <a:rPr lang="en-US" sz="3600" i="1" dirty="0" err="1">
                <a:latin typeface="Calibri"/>
                <a:ea typeface="Calibri"/>
                <a:cs typeface="Calibri"/>
                <a:sym typeface="Calibri"/>
              </a:rPr>
              <a:t>entregado</a:t>
            </a:r>
            <a:r>
              <a:rPr lang="en-US" sz="3600" i="1" dirty="0">
                <a:latin typeface="Calibri"/>
                <a:ea typeface="Calibri"/>
                <a:cs typeface="Calibri"/>
                <a:sym typeface="Calibri"/>
              </a:rPr>
              <a:t>; </a:t>
            </a:r>
            <a:r>
              <a:rPr lang="en-US" sz="3600" i="1" dirty="0" err="1">
                <a:latin typeface="Calibri"/>
                <a:ea typeface="Calibri"/>
                <a:cs typeface="Calibri"/>
                <a:sym typeface="Calibri"/>
              </a:rPr>
              <a:t>hagan</a:t>
            </a:r>
            <a:r>
              <a:rPr lang="en-US" sz="3600" i="1" dirty="0">
                <a:latin typeface="Calibri"/>
                <a:ea typeface="Calibri"/>
                <a:cs typeface="Calibri"/>
                <a:sym typeface="Calibri"/>
              </a:rPr>
              <a:t> </a:t>
            </a:r>
            <a:r>
              <a:rPr lang="en-US" sz="3600" i="1" dirty="0" err="1">
                <a:latin typeface="Calibri"/>
                <a:ea typeface="Calibri"/>
                <a:cs typeface="Calibri"/>
                <a:sym typeface="Calibri"/>
              </a:rPr>
              <a:t>esto</a:t>
            </a:r>
            <a:r>
              <a:rPr lang="en-US" sz="3600" i="1" dirty="0">
                <a:latin typeface="Calibri"/>
                <a:ea typeface="Calibri"/>
                <a:cs typeface="Calibri"/>
                <a:sym typeface="Calibri"/>
              </a:rPr>
              <a:t> </a:t>
            </a:r>
            <a:r>
              <a:rPr lang="en-US" sz="3600" i="1" dirty="0" err="1">
                <a:latin typeface="Calibri"/>
                <a:ea typeface="Calibri"/>
                <a:cs typeface="Calibri"/>
                <a:sym typeface="Calibri"/>
              </a:rPr>
              <a:t>en</a:t>
            </a:r>
            <a:r>
              <a:rPr lang="en-US" sz="3600" i="1" dirty="0">
                <a:latin typeface="Calibri"/>
                <a:ea typeface="Calibri"/>
                <a:cs typeface="Calibri"/>
                <a:sym typeface="Calibri"/>
              </a:rPr>
              <a:t> </a:t>
            </a:r>
            <a:r>
              <a:rPr lang="en-US" sz="3600" i="1" dirty="0" err="1">
                <a:latin typeface="Calibri"/>
                <a:ea typeface="Calibri"/>
                <a:cs typeface="Calibri"/>
                <a:sym typeface="Calibri"/>
              </a:rPr>
              <a:t>memoria</a:t>
            </a:r>
            <a:r>
              <a:rPr lang="en-US" sz="3600" i="1" dirty="0">
                <a:latin typeface="Calibri"/>
                <a:ea typeface="Calibri"/>
                <a:cs typeface="Calibri"/>
                <a:sym typeface="Calibri"/>
              </a:rPr>
              <a:t> de </a:t>
            </a:r>
            <a:r>
              <a:rPr lang="en-US" sz="3600" i="1" dirty="0" err="1">
                <a:latin typeface="Calibri"/>
                <a:ea typeface="Calibri"/>
                <a:cs typeface="Calibri"/>
                <a:sym typeface="Calibri"/>
              </a:rPr>
              <a:t>mí</a:t>
            </a:r>
            <a:r>
              <a:rPr lang="en-US" sz="3600" i="1" dirty="0">
                <a:latin typeface="Calibri"/>
                <a:ea typeface="Calibri"/>
                <a:cs typeface="Calibri"/>
                <a:sym typeface="Calibri"/>
              </a:rPr>
              <a:t>.” De </a:t>
            </a:r>
            <a:r>
              <a:rPr lang="en-US" sz="3600" i="1" dirty="0" err="1">
                <a:latin typeface="Calibri"/>
                <a:ea typeface="Calibri"/>
                <a:cs typeface="Calibri"/>
                <a:sym typeface="Calibri"/>
              </a:rPr>
              <a:t>igual</a:t>
            </a:r>
            <a:r>
              <a:rPr lang="en-US" sz="3600" i="1" dirty="0">
                <a:latin typeface="Calibri"/>
                <a:ea typeface="Calibri"/>
                <a:cs typeface="Calibri"/>
                <a:sym typeface="Calibri"/>
              </a:rPr>
              <a:t> </a:t>
            </a:r>
            <a:r>
              <a:rPr lang="en-US" sz="3600" i="1" dirty="0" err="1">
                <a:latin typeface="Calibri"/>
                <a:ea typeface="Calibri"/>
                <a:cs typeface="Calibri"/>
                <a:sym typeface="Calibri"/>
              </a:rPr>
              <a:t>manera</a:t>
            </a:r>
            <a:r>
              <a:rPr lang="en-US" sz="3600" i="1" dirty="0">
                <a:latin typeface="Calibri"/>
                <a:ea typeface="Calibri"/>
                <a:cs typeface="Calibri"/>
                <a:sym typeface="Calibri"/>
              </a:rPr>
              <a:t>, </a:t>
            </a:r>
            <a:r>
              <a:rPr lang="en-US" sz="3600" i="1" dirty="0" err="1">
                <a:latin typeface="Calibri"/>
                <a:ea typeface="Calibri"/>
                <a:cs typeface="Calibri"/>
                <a:sym typeface="Calibri"/>
              </a:rPr>
              <a:t>después</a:t>
            </a:r>
            <a:r>
              <a:rPr lang="en-US" sz="3600" i="1" dirty="0">
                <a:latin typeface="Calibri"/>
                <a:ea typeface="Calibri"/>
                <a:cs typeface="Calibri"/>
                <a:sym typeface="Calibri"/>
              </a:rPr>
              <a:t> de </a:t>
            </a:r>
            <a:r>
              <a:rPr lang="en-US" sz="3600" i="1" dirty="0" err="1">
                <a:latin typeface="Calibri"/>
                <a:ea typeface="Calibri"/>
                <a:cs typeface="Calibri"/>
                <a:sym typeface="Calibri"/>
              </a:rPr>
              <a:t>haber</a:t>
            </a:r>
            <a:r>
              <a:rPr lang="en-US" sz="3600" i="1" dirty="0">
                <a:latin typeface="Calibri"/>
                <a:ea typeface="Calibri"/>
                <a:cs typeface="Calibri"/>
                <a:sym typeface="Calibri"/>
              </a:rPr>
              <a:t> </a:t>
            </a:r>
            <a:r>
              <a:rPr lang="en-US" sz="3600" i="1" dirty="0" err="1">
                <a:latin typeface="Calibri"/>
                <a:ea typeface="Calibri"/>
                <a:cs typeface="Calibri"/>
                <a:sym typeface="Calibri"/>
              </a:rPr>
              <a:t>cenado</a:t>
            </a:r>
            <a:r>
              <a:rPr lang="en-US" sz="3600" i="1" dirty="0">
                <a:latin typeface="Calibri"/>
                <a:ea typeface="Calibri"/>
                <a:cs typeface="Calibri"/>
                <a:sym typeface="Calibri"/>
              </a:rPr>
              <a:t> </a:t>
            </a:r>
            <a:r>
              <a:rPr lang="en-US" sz="3600" i="1" dirty="0" err="1">
                <a:latin typeface="Calibri"/>
                <a:ea typeface="Calibri"/>
                <a:cs typeface="Calibri"/>
                <a:sym typeface="Calibri"/>
              </a:rPr>
              <a:t>tomó</a:t>
            </a:r>
            <a:r>
              <a:rPr lang="en-US" sz="3600" i="1" dirty="0">
                <a:latin typeface="Calibri"/>
                <a:ea typeface="Calibri"/>
                <a:cs typeface="Calibri"/>
                <a:sym typeface="Calibri"/>
              </a:rPr>
              <a:t> la </a:t>
            </a:r>
            <a:r>
              <a:rPr lang="en-US" sz="3600" i="1" dirty="0" err="1">
                <a:latin typeface="Calibri"/>
                <a:ea typeface="Calibri"/>
                <a:cs typeface="Calibri"/>
                <a:sym typeface="Calibri"/>
              </a:rPr>
              <a:t>copa</a:t>
            </a:r>
            <a:r>
              <a:rPr lang="en-US" sz="3600" i="1" dirty="0">
                <a:latin typeface="Calibri"/>
                <a:ea typeface="Calibri"/>
                <a:cs typeface="Calibri"/>
                <a:sym typeface="Calibri"/>
              </a:rPr>
              <a:t> y les </a:t>
            </a:r>
            <a:r>
              <a:rPr lang="en-US" sz="3600" i="1" dirty="0" err="1">
                <a:latin typeface="Calibri"/>
                <a:ea typeface="Calibri"/>
                <a:cs typeface="Calibri"/>
                <a:sym typeface="Calibri"/>
              </a:rPr>
              <a:t>dijo</a:t>
            </a:r>
            <a:r>
              <a:rPr lang="en-US" sz="3600" i="1" dirty="0">
                <a:latin typeface="Calibri"/>
                <a:ea typeface="Calibri"/>
                <a:cs typeface="Calibri"/>
                <a:sym typeface="Calibri"/>
              </a:rPr>
              <a:t>: “Esta </a:t>
            </a:r>
            <a:r>
              <a:rPr lang="en-US" sz="3600" i="1" dirty="0" err="1">
                <a:latin typeface="Calibri"/>
                <a:ea typeface="Calibri"/>
                <a:cs typeface="Calibri"/>
                <a:sym typeface="Calibri"/>
              </a:rPr>
              <a:t>copa</a:t>
            </a:r>
            <a:r>
              <a:rPr lang="en-US" sz="3600" i="1" dirty="0">
                <a:latin typeface="Calibri"/>
                <a:ea typeface="Calibri"/>
                <a:cs typeface="Calibri"/>
                <a:sym typeface="Calibri"/>
              </a:rPr>
              <a:t> es </a:t>
            </a:r>
            <a:r>
              <a:rPr lang="en-US" sz="3600" i="1" dirty="0" err="1">
                <a:latin typeface="Calibri"/>
                <a:ea typeface="Calibri"/>
                <a:cs typeface="Calibri"/>
                <a:sym typeface="Calibri"/>
              </a:rPr>
              <a:t>el</a:t>
            </a:r>
            <a:r>
              <a:rPr lang="en-US" sz="3600" i="1" dirty="0">
                <a:latin typeface="Calibri"/>
                <a:ea typeface="Calibri"/>
                <a:cs typeface="Calibri"/>
                <a:sym typeface="Calibri"/>
              </a:rPr>
              <a:t> nuevo </a:t>
            </a:r>
            <a:r>
              <a:rPr lang="en-US" sz="3600" i="1" dirty="0" err="1">
                <a:latin typeface="Calibri"/>
                <a:ea typeface="Calibri"/>
                <a:cs typeface="Calibri"/>
                <a:sym typeface="Calibri"/>
              </a:rPr>
              <a:t>pacto</a:t>
            </a:r>
            <a:r>
              <a:rPr lang="en-US" sz="3600" i="1" dirty="0">
                <a:latin typeface="Calibri"/>
                <a:ea typeface="Calibri"/>
                <a:cs typeface="Calibri"/>
                <a:sym typeface="Calibri"/>
              </a:rPr>
              <a:t> </a:t>
            </a:r>
            <a:r>
              <a:rPr lang="en-US" sz="3600" i="1" dirty="0" err="1">
                <a:latin typeface="Calibri"/>
                <a:ea typeface="Calibri"/>
                <a:cs typeface="Calibri"/>
                <a:sym typeface="Calibri"/>
              </a:rPr>
              <a:t>en</a:t>
            </a:r>
            <a:r>
              <a:rPr lang="en-US" sz="3600" i="1" dirty="0">
                <a:latin typeface="Calibri"/>
                <a:ea typeface="Calibri"/>
                <a:cs typeface="Calibri"/>
                <a:sym typeface="Calibri"/>
              </a:rPr>
              <a:t> mi </a:t>
            </a:r>
            <a:r>
              <a:rPr lang="en-US" sz="3600" i="1" dirty="0" err="1">
                <a:latin typeface="Calibri"/>
                <a:ea typeface="Calibri"/>
                <a:cs typeface="Calibri"/>
                <a:sym typeface="Calibri"/>
              </a:rPr>
              <a:t>sangre</a:t>
            </a:r>
            <a:r>
              <a:rPr lang="en-US" sz="3600" i="1" dirty="0">
                <a:latin typeface="Calibri"/>
                <a:ea typeface="Calibri"/>
                <a:cs typeface="Calibri"/>
                <a:sym typeface="Calibri"/>
              </a:rPr>
              <a:t>, que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ustedes</a:t>
            </a:r>
            <a:r>
              <a:rPr lang="en-US" sz="3600" i="1" dirty="0">
                <a:latin typeface="Calibri"/>
                <a:ea typeface="Calibri"/>
                <a:cs typeface="Calibri"/>
                <a:sym typeface="Calibri"/>
              </a:rPr>
              <a:t> </a:t>
            </a:r>
            <a:r>
              <a:rPr lang="en-US" sz="3600" i="1" dirty="0" err="1">
                <a:latin typeface="Calibri"/>
                <a:ea typeface="Calibri"/>
                <a:cs typeface="Calibri"/>
                <a:sym typeface="Calibri"/>
              </a:rPr>
              <a:t>va</a:t>
            </a:r>
            <a:r>
              <a:rPr lang="en-US" sz="3600" i="1" dirty="0">
                <a:latin typeface="Calibri"/>
                <a:ea typeface="Calibri"/>
                <a:cs typeface="Calibri"/>
                <a:sym typeface="Calibri"/>
              </a:rPr>
              <a:t> a ser </a:t>
            </a:r>
            <a:r>
              <a:rPr lang="en-US" sz="3600" i="1" dirty="0" err="1">
                <a:latin typeface="Calibri"/>
                <a:ea typeface="Calibri"/>
                <a:cs typeface="Calibri"/>
                <a:sym typeface="Calibri"/>
              </a:rPr>
              <a:t>derramada</a:t>
            </a:r>
            <a:r>
              <a:rPr lang="en-US" sz="3600" i="1" dirty="0">
                <a:latin typeface="Calibri"/>
                <a:ea typeface="Calibri"/>
                <a:cs typeface="Calibri"/>
                <a:sym typeface="Calibri"/>
              </a:rPr>
              <a:t>. </a:t>
            </a:r>
            <a:endParaRPr lang="en-US" sz="3600" dirty="0">
              <a:latin typeface="Times New Roman"/>
              <a:ea typeface="Times New Roman"/>
              <a:cs typeface="Times New Roman"/>
              <a:sym typeface="Times New Roman"/>
            </a:endParaRPr>
          </a:p>
          <a:p>
            <a:pPr marL="114300" lvl="0" indent="0" rtl="0">
              <a:spcBef>
                <a:spcPts val="1000"/>
              </a:spcBef>
              <a:spcAft>
                <a:spcPts val="0"/>
              </a:spcAft>
              <a:buSzPct val="41522"/>
              <a:buNone/>
            </a:pPr>
            <a:endParaRPr lang="en-US" dirty="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g2f34200a32f_0_2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g2f34200a32f_0_212"/>
          <p:cNvPicPr preferRelativeResize="0"/>
          <p:nvPr/>
        </p:nvPicPr>
        <p:blipFill rotWithShape="1">
          <a:blip r:embed="rId3">
            <a:alphaModFix/>
          </a:blip>
          <a:srcRect/>
          <a:stretch/>
        </p:blipFill>
        <p:spPr>
          <a:xfrm>
            <a:off x="0" y="1460358"/>
            <a:ext cx="3125597" cy="3218436"/>
          </a:xfrm>
          <a:prstGeom prst="rect">
            <a:avLst/>
          </a:prstGeom>
          <a:noFill/>
          <a:ln>
            <a:noFill/>
          </a:ln>
          <a:effectLst>
            <a:outerShdw blurRad="50800" dist="38100" dir="2700000" algn="tl" rotWithShape="0">
              <a:srgbClr val="000000">
                <a:alpha val="40000"/>
              </a:srgbClr>
            </a:outerShdw>
          </a:effectLst>
        </p:spPr>
      </p:pic>
      <p:pic>
        <p:nvPicPr>
          <p:cNvPr id="339" name="Google Shape;339;g2f34200a32f_0_2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40" name="Google Shape;340;g2f34200a32f_0_212"/>
          <p:cNvSpPr txBox="1"/>
          <p:nvPr/>
        </p:nvSpPr>
        <p:spPr>
          <a:xfrm>
            <a:off x="3125597" y="1843971"/>
            <a:ext cx="75924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Lucas 22:17-20</a:t>
            </a:r>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cosa dijo Jesús que no iba a volver a tomar hasta que el </a:t>
            </a:r>
            <a:r>
              <a:rPr lang="en-US" sz="4000" b="1">
                <a:solidFill>
                  <a:schemeClr val="dk1"/>
                </a:solidFill>
                <a:latin typeface="Lato"/>
                <a:ea typeface="Lato"/>
                <a:cs typeface="Lato"/>
                <a:sym typeface="Lato"/>
              </a:rPr>
              <a:t>R</a:t>
            </a:r>
            <a:r>
              <a:rPr lang="en-US" sz="4000" b="1" i="0" u="none" strike="noStrike" cap="none">
                <a:solidFill>
                  <a:schemeClr val="dk1"/>
                </a:solidFill>
                <a:latin typeface="Lato"/>
                <a:ea typeface="Lato"/>
                <a:cs typeface="Lato"/>
                <a:sym typeface="Lato"/>
              </a:rPr>
              <a:t>eino de Dios venga?</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5"/>
        <p:cNvGrpSpPr/>
        <p:nvPr/>
      </p:nvGrpSpPr>
      <p:grpSpPr>
        <a:xfrm>
          <a:off x="0" y="0"/>
          <a:ext cx="0" cy="0"/>
          <a:chOff x="0" y="0"/>
          <a:chExt cx="0" cy="0"/>
        </a:xfrm>
      </p:grpSpPr>
      <p:sp useBgFill="1">
        <p:nvSpPr>
          <p:cNvPr id="352" name="Rectangle 35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Google Shape;346;p27"/>
          <p:cNvSpPr txBox="1">
            <a:spLocks noGrp="1"/>
          </p:cNvSpPr>
          <p:nvPr>
            <p:ph type="title"/>
          </p:nvPr>
        </p:nvSpPr>
        <p:spPr>
          <a:xfrm>
            <a:off x="0" y="1153572"/>
            <a:ext cx="3887234"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dirty="0">
                <a:solidFill>
                  <a:srgbClr val="FFFFFF"/>
                </a:solidFill>
                <a:latin typeface="Calibri"/>
                <a:ea typeface="Calibri"/>
                <a:cs typeface="Calibri"/>
                <a:sym typeface="Calibri"/>
              </a:rPr>
              <a:t>Lucas 22:17-20 </a:t>
            </a:r>
            <a:endParaRPr lang="en-US" dirty="0">
              <a:solidFill>
                <a:srgbClr val="FFFFFF"/>
              </a:solidFill>
            </a:endParaRPr>
          </a:p>
        </p:txBody>
      </p:sp>
      <p:sp>
        <p:nvSpPr>
          <p:cNvPr id="356" name="Arc 35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7" name="Google Shape;347;p27"/>
          <p:cNvSpPr txBox="1">
            <a:spLocks noGrp="1"/>
          </p:cNvSpPr>
          <p:nvPr>
            <p:ph type="body" idx="1"/>
          </p:nvPr>
        </p:nvSpPr>
        <p:spPr>
          <a:xfrm>
            <a:off x="4447308" y="591344"/>
            <a:ext cx="6906491" cy="5947568"/>
          </a:xfrm>
          <a:prstGeom prst="rect">
            <a:avLst/>
          </a:prstGeom>
        </p:spPr>
        <p:txBody>
          <a:bodyPr spcFirstLastPara="1" lIns="91425" tIns="45700" rIns="91425" bIns="45700" anchor="ctr" anchorCtr="0">
            <a:normAutofit fontScale="92500" lnSpcReduction="10000"/>
          </a:bodyPr>
          <a:lstStyle/>
          <a:p>
            <a:pPr marL="114300" lvl="0" indent="0" rtl="0">
              <a:spcBef>
                <a:spcPts val="1000"/>
              </a:spcBef>
              <a:spcAft>
                <a:spcPts val="0"/>
              </a:spcAft>
              <a:buSzPct val="58823"/>
              <a:buNone/>
            </a:pPr>
            <a:r>
              <a:rPr lang="en-US" sz="3600" i="1" dirty="0">
                <a:latin typeface="Calibri"/>
                <a:ea typeface="Calibri"/>
                <a:cs typeface="Calibri"/>
                <a:sym typeface="Calibri"/>
              </a:rPr>
              <a:t>Y Jesús </a:t>
            </a:r>
            <a:r>
              <a:rPr lang="en-US" sz="3600" i="1" dirty="0" err="1">
                <a:latin typeface="Calibri"/>
                <a:ea typeface="Calibri"/>
                <a:cs typeface="Calibri"/>
                <a:sym typeface="Calibri"/>
              </a:rPr>
              <a:t>tomó</a:t>
            </a:r>
            <a:r>
              <a:rPr lang="en-US" sz="3600" i="1" dirty="0">
                <a:latin typeface="Calibri"/>
                <a:ea typeface="Calibri"/>
                <a:cs typeface="Calibri"/>
                <a:sym typeface="Calibri"/>
              </a:rPr>
              <a:t> la </a:t>
            </a:r>
            <a:r>
              <a:rPr lang="en-US" sz="3600" i="1" dirty="0" err="1">
                <a:latin typeface="Calibri"/>
                <a:ea typeface="Calibri"/>
                <a:cs typeface="Calibri"/>
                <a:sym typeface="Calibri"/>
              </a:rPr>
              <a:t>copa</a:t>
            </a:r>
            <a:r>
              <a:rPr lang="en-US" sz="3600" i="1" dirty="0">
                <a:latin typeface="Calibri"/>
                <a:ea typeface="Calibri"/>
                <a:cs typeface="Calibri"/>
                <a:sym typeface="Calibri"/>
              </a:rPr>
              <a:t>, </a:t>
            </a:r>
            <a:r>
              <a:rPr lang="en-US" sz="3600" i="1" dirty="0" err="1">
                <a:latin typeface="Calibri"/>
                <a:ea typeface="Calibri"/>
                <a:cs typeface="Calibri"/>
                <a:sym typeface="Calibri"/>
              </a:rPr>
              <a:t>dio</a:t>
            </a:r>
            <a:r>
              <a:rPr lang="en-US" sz="3600" i="1" dirty="0">
                <a:latin typeface="Calibri"/>
                <a:ea typeface="Calibri"/>
                <a:cs typeface="Calibri"/>
                <a:sym typeface="Calibri"/>
              </a:rPr>
              <a:t> gracias y </a:t>
            </a:r>
            <a:r>
              <a:rPr lang="en-US" sz="3600" i="1" dirty="0" err="1">
                <a:latin typeface="Calibri"/>
                <a:ea typeface="Calibri"/>
                <a:cs typeface="Calibri"/>
                <a:sym typeface="Calibri"/>
              </a:rPr>
              <a:t>dijo</a:t>
            </a:r>
            <a:r>
              <a:rPr lang="en-US" sz="3600" i="1" dirty="0">
                <a:latin typeface="Calibri"/>
                <a:ea typeface="Calibri"/>
                <a:cs typeface="Calibri"/>
                <a:sym typeface="Calibri"/>
              </a:rPr>
              <a:t>: “Tomen </a:t>
            </a:r>
            <a:r>
              <a:rPr lang="en-US" sz="3600" i="1" dirty="0" err="1">
                <a:latin typeface="Calibri"/>
                <a:ea typeface="Calibri"/>
                <a:cs typeface="Calibri"/>
                <a:sym typeface="Calibri"/>
              </a:rPr>
              <a:t>esto</a:t>
            </a:r>
            <a:r>
              <a:rPr lang="en-US" sz="3600" i="1" dirty="0">
                <a:latin typeface="Calibri"/>
                <a:ea typeface="Calibri"/>
                <a:cs typeface="Calibri"/>
                <a:sym typeface="Calibri"/>
              </a:rPr>
              <a:t>, y </a:t>
            </a:r>
            <a:r>
              <a:rPr lang="en-US" sz="3600" i="1" dirty="0" err="1">
                <a:latin typeface="Calibri"/>
                <a:ea typeface="Calibri"/>
                <a:cs typeface="Calibri"/>
                <a:sym typeface="Calibri"/>
              </a:rPr>
              <a:t>repártanlo</a:t>
            </a:r>
            <a:r>
              <a:rPr lang="en-US" sz="3600" i="1" dirty="0">
                <a:latin typeface="Calibri"/>
                <a:ea typeface="Calibri"/>
                <a:cs typeface="Calibri"/>
                <a:sym typeface="Calibri"/>
              </a:rPr>
              <a:t> entre </a:t>
            </a:r>
            <a:r>
              <a:rPr lang="en-US" sz="3600" i="1" dirty="0" err="1">
                <a:latin typeface="Calibri"/>
                <a:ea typeface="Calibri"/>
                <a:cs typeface="Calibri"/>
                <a:sym typeface="Calibri"/>
              </a:rPr>
              <a:t>ustedes</a:t>
            </a:r>
            <a:r>
              <a:rPr lang="en-US" sz="3600" i="1" dirty="0">
                <a:latin typeface="Calibri"/>
                <a:ea typeface="Calibri"/>
                <a:cs typeface="Calibri"/>
                <a:sym typeface="Calibri"/>
              </a:rPr>
              <a:t>; </a:t>
            </a:r>
            <a:r>
              <a:rPr lang="en-US" sz="3600" i="1" dirty="0" err="1">
                <a:latin typeface="Calibri"/>
                <a:ea typeface="Calibri"/>
                <a:cs typeface="Calibri"/>
                <a:sym typeface="Calibri"/>
              </a:rPr>
              <a:t>porque</a:t>
            </a:r>
            <a:r>
              <a:rPr lang="en-US" sz="3600" i="1" dirty="0">
                <a:latin typeface="Calibri"/>
                <a:ea typeface="Calibri"/>
                <a:cs typeface="Calibri"/>
                <a:sym typeface="Calibri"/>
              </a:rPr>
              <a:t> </a:t>
            </a:r>
            <a:r>
              <a:rPr lang="en-US" sz="3600" i="1" dirty="0" err="1">
                <a:latin typeface="Calibri"/>
                <a:ea typeface="Calibri"/>
                <a:cs typeface="Calibri"/>
                <a:sym typeface="Calibri"/>
              </a:rPr>
              <a:t>yo</a:t>
            </a:r>
            <a:r>
              <a:rPr lang="en-US" sz="3600" i="1" dirty="0">
                <a:latin typeface="Calibri"/>
                <a:ea typeface="Calibri"/>
                <a:cs typeface="Calibri"/>
                <a:sym typeface="Calibri"/>
              </a:rPr>
              <a:t> les </a:t>
            </a:r>
            <a:r>
              <a:rPr lang="en-US" sz="3600" i="1" dirty="0" err="1">
                <a:latin typeface="Calibri"/>
                <a:ea typeface="Calibri"/>
                <a:cs typeface="Calibri"/>
                <a:sym typeface="Calibri"/>
              </a:rPr>
              <a:t>dijo</a:t>
            </a:r>
            <a:r>
              <a:rPr lang="en-US" sz="3600" i="1" dirty="0">
                <a:latin typeface="Calibri"/>
                <a:ea typeface="Calibri"/>
                <a:cs typeface="Calibri"/>
                <a:sym typeface="Calibri"/>
              </a:rPr>
              <a:t> que </a:t>
            </a:r>
            <a:r>
              <a:rPr lang="en-US" sz="3600" i="1" u="sng" dirty="0">
                <a:latin typeface="Calibri"/>
                <a:ea typeface="Calibri"/>
                <a:cs typeface="Calibri"/>
                <a:sym typeface="Calibri"/>
              </a:rPr>
              <a:t>no </a:t>
            </a:r>
            <a:r>
              <a:rPr lang="en-US" sz="3600" i="1" u="sng" dirty="0" err="1">
                <a:latin typeface="Calibri"/>
                <a:ea typeface="Calibri"/>
                <a:cs typeface="Calibri"/>
                <a:sym typeface="Calibri"/>
              </a:rPr>
              <a:t>volveré</a:t>
            </a:r>
            <a:r>
              <a:rPr lang="en-US" sz="3600" i="1" u="sng" dirty="0">
                <a:latin typeface="Calibri"/>
                <a:ea typeface="Calibri"/>
                <a:cs typeface="Calibri"/>
                <a:sym typeface="Calibri"/>
              </a:rPr>
              <a:t> a </a:t>
            </a:r>
            <a:r>
              <a:rPr lang="en-US" sz="3600" i="1" u="sng" dirty="0" err="1">
                <a:latin typeface="Calibri"/>
                <a:ea typeface="Calibri"/>
                <a:cs typeface="Calibri"/>
                <a:sym typeface="Calibri"/>
              </a:rPr>
              <a:t>beber</a:t>
            </a:r>
            <a:r>
              <a:rPr lang="en-US" sz="3600" i="1" u="sng" dirty="0">
                <a:latin typeface="Calibri"/>
                <a:ea typeface="Calibri"/>
                <a:cs typeface="Calibri"/>
                <a:sym typeface="Calibri"/>
              </a:rPr>
              <a:t> del </a:t>
            </a:r>
            <a:r>
              <a:rPr lang="en-US" sz="3600" i="1" u="sng" dirty="0" err="1">
                <a:latin typeface="Calibri"/>
                <a:ea typeface="Calibri"/>
                <a:cs typeface="Calibri"/>
                <a:sym typeface="Calibri"/>
              </a:rPr>
              <a:t>fruto</a:t>
            </a:r>
            <a:r>
              <a:rPr lang="en-US" sz="3600" i="1" u="sng" dirty="0">
                <a:latin typeface="Calibri"/>
                <a:ea typeface="Calibri"/>
                <a:cs typeface="Calibri"/>
                <a:sym typeface="Calibri"/>
              </a:rPr>
              <a:t> de la vid hasta que </a:t>
            </a:r>
            <a:r>
              <a:rPr lang="en-US" sz="3600" i="1" u="sng" dirty="0" err="1">
                <a:latin typeface="Calibri"/>
                <a:ea typeface="Calibri"/>
                <a:cs typeface="Calibri"/>
                <a:sym typeface="Calibri"/>
              </a:rPr>
              <a:t>venga</a:t>
            </a:r>
            <a:r>
              <a:rPr lang="en-US" sz="3600" i="1" u="sng" dirty="0">
                <a:latin typeface="Calibri"/>
                <a:ea typeface="Calibri"/>
                <a:cs typeface="Calibri"/>
                <a:sym typeface="Calibri"/>
              </a:rPr>
              <a:t> </a:t>
            </a:r>
            <a:r>
              <a:rPr lang="en-US" sz="3600" i="1" u="sng" dirty="0" err="1">
                <a:latin typeface="Calibri"/>
                <a:ea typeface="Calibri"/>
                <a:cs typeface="Calibri"/>
                <a:sym typeface="Calibri"/>
              </a:rPr>
              <a:t>el</a:t>
            </a:r>
            <a:r>
              <a:rPr lang="en-US" sz="3600" i="1" u="sng" dirty="0">
                <a:latin typeface="Calibri"/>
                <a:ea typeface="Calibri"/>
                <a:cs typeface="Calibri"/>
                <a:sym typeface="Calibri"/>
              </a:rPr>
              <a:t> </a:t>
            </a:r>
            <a:r>
              <a:rPr lang="en-US" sz="3600" i="1" u="sng" dirty="0"/>
              <a:t>R</a:t>
            </a:r>
            <a:r>
              <a:rPr lang="en-US" sz="3600" i="1" u="sng" dirty="0">
                <a:latin typeface="Calibri"/>
                <a:ea typeface="Calibri"/>
                <a:cs typeface="Calibri"/>
                <a:sym typeface="Calibri"/>
              </a:rPr>
              <a:t>eino de Dios.” </a:t>
            </a:r>
            <a:r>
              <a:rPr lang="en-US" sz="3600" i="1" dirty="0">
                <a:latin typeface="Calibri"/>
                <a:ea typeface="Calibri"/>
                <a:cs typeface="Calibri"/>
                <a:sym typeface="Calibri"/>
              </a:rPr>
              <a:t>Luego </a:t>
            </a:r>
            <a:r>
              <a:rPr lang="en-US" sz="3600" i="1" dirty="0" err="1">
                <a:latin typeface="Calibri"/>
                <a:ea typeface="Calibri"/>
                <a:cs typeface="Calibri"/>
                <a:sym typeface="Calibri"/>
              </a:rPr>
              <a:t>tomó</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pan, lo </a:t>
            </a:r>
            <a:r>
              <a:rPr lang="en-US" sz="3600" i="1" dirty="0" err="1">
                <a:latin typeface="Calibri"/>
                <a:ea typeface="Calibri"/>
                <a:cs typeface="Calibri"/>
                <a:sym typeface="Calibri"/>
              </a:rPr>
              <a:t>partió</a:t>
            </a:r>
            <a:r>
              <a:rPr lang="en-US" sz="3600" i="1" dirty="0">
                <a:latin typeface="Calibri"/>
                <a:ea typeface="Calibri"/>
                <a:cs typeface="Calibri"/>
                <a:sym typeface="Calibri"/>
              </a:rPr>
              <a:t>, </a:t>
            </a:r>
            <a:r>
              <a:rPr lang="en-US" sz="3600" i="1" dirty="0" err="1">
                <a:latin typeface="Calibri"/>
                <a:ea typeface="Calibri"/>
                <a:cs typeface="Calibri"/>
                <a:sym typeface="Calibri"/>
              </a:rPr>
              <a:t>dio</a:t>
            </a:r>
            <a:r>
              <a:rPr lang="en-US" sz="3600" i="1" dirty="0">
                <a:latin typeface="Calibri"/>
                <a:ea typeface="Calibri"/>
                <a:cs typeface="Calibri"/>
                <a:sym typeface="Calibri"/>
              </a:rPr>
              <a:t> gracias y les </a:t>
            </a:r>
            <a:r>
              <a:rPr lang="en-US" sz="3600" i="1" dirty="0" err="1">
                <a:latin typeface="Calibri"/>
                <a:ea typeface="Calibri"/>
                <a:cs typeface="Calibri"/>
                <a:sym typeface="Calibri"/>
              </a:rPr>
              <a:t>dio</a:t>
            </a:r>
            <a:r>
              <a:rPr lang="en-US" sz="3600" i="1" dirty="0">
                <a:latin typeface="Calibri"/>
                <a:ea typeface="Calibri"/>
                <a:cs typeface="Calibri"/>
                <a:sym typeface="Calibri"/>
              </a:rPr>
              <a:t>, al </a:t>
            </a:r>
            <a:r>
              <a:rPr lang="en-US" sz="3600" i="1" dirty="0" err="1">
                <a:latin typeface="Calibri"/>
                <a:ea typeface="Calibri"/>
                <a:cs typeface="Calibri"/>
                <a:sym typeface="Calibri"/>
              </a:rPr>
              <a:t>tiempo</a:t>
            </a:r>
            <a:r>
              <a:rPr lang="en-US" sz="3600" i="1" dirty="0">
                <a:latin typeface="Calibri"/>
                <a:ea typeface="Calibri"/>
                <a:cs typeface="Calibri"/>
                <a:sym typeface="Calibri"/>
              </a:rPr>
              <a:t> que </a:t>
            </a:r>
            <a:r>
              <a:rPr lang="en-US" sz="3600" i="1" dirty="0" err="1">
                <a:latin typeface="Calibri"/>
                <a:ea typeface="Calibri"/>
                <a:cs typeface="Calibri"/>
                <a:sym typeface="Calibri"/>
              </a:rPr>
              <a:t>decía</a:t>
            </a:r>
            <a:r>
              <a:rPr lang="en-US" sz="3600" i="1" dirty="0">
                <a:latin typeface="Calibri"/>
                <a:ea typeface="Calibri"/>
                <a:cs typeface="Calibri"/>
                <a:sym typeface="Calibri"/>
              </a:rPr>
              <a:t>: “Esto es mi </a:t>
            </a:r>
            <a:r>
              <a:rPr lang="en-US" sz="3600" i="1" dirty="0" err="1">
                <a:latin typeface="Calibri"/>
                <a:ea typeface="Calibri"/>
                <a:cs typeface="Calibri"/>
                <a:sym typeface="Calibri"/>
              </a:rPr>
              <a:t>cuerpo</a:t>
            </a:r>
            <a:r>
              <a:rPr lang="en-US" sz="3600" i="1" dirty="0">
                <a:latin typeface="Calibri"/>
                <a:ea typeface="Calibri"/>
                <a:cs typeface="Calibri"/>
                <a:sym typeface="Calibri"/>
              </a:rPr>
              <a:t>, que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ustedes</a:t>
            </a:r>
            <a:r>
              <a:rPr lang="en-US" sz="3600" i="1" dirty="0">
                <a:latin typeface="Calibri"/>
                <a:ea typeface="Calibri"/>
                <a:cs typeface="Calibri"/>
                <a:sym typeface="Calibri"/>
              </a:rPr>
              <a:t> es </a:t>
            </a:r>
            <a:r>
              <a:rPr lang="en-US" sz="3600" i="1" dirty="0" err="1">
                <a:latin typeface="Calibri"/>
                <a:ea typeface="Calibri"/>
                <a:cs typeface="Calibri"/>
                <a:sym typeface="Calibri"/>
              </a:rPr>
              <a:t>entregado</a:t>
            </a:r>
            <a:r>
              <a:rPr lang="en-US" sz="3600" i="1" dirty="0">
                <a:latin typeface="Calibri"/>
                <a:ea typeface="Calibri"/>
                <a:cs typeface="Calibri"/>
                <a:sym typeface="Calibri"/>
              </a:rPr>
              <a:t>; </a:t>
            </a:r>
            <a:r>
              <a:rPr lang="en-US" sz="3600" i="1" dirty="0" err="1">
                <a:latin typeface="Calibri"/>
                <a:ea typeface="Calibri"/>
                <a:cs typeface="Calibri"/>
                <a:sym typeface="Calibri"/>
              </a:rPr>
              <a:t>hagan</a:t>
            </a:r>
            <a:r>
              <a:rPr lang="en-US" sz="3600" i="1" dirty="0">
                <a:latin typeface="Calibri"/>
                <a:ea typeface="Calibri"/>
                <a:cs typeface="Calibri"/>
                <a:sym typeface="Calibri"/>
              </a:rPr>
              <a:t> </a:t>
            </a:r>
            <a:r>
              <a:rPr lang="en-US" sz="3600" i="1" dirty="0" err="1">
                <a:latin typeface="Calibri"/>
                <a:ea typeface="Calibri"/>
                <a:cs typeface="Calibri"/>
                <a:sym typeface="Calibri"/>
              </a:rPr>
              <a:t>esto</a:t>
            </a:r>
            <a:r>
              <a:rPr lang="en-US" sz="3600" i="1" dirty="0">
                <a:latin typeface="Calibri"/>
                <a:ea typeface="Calibri"/>
                <a:cs typeface="Calibri"/>
                <a:sym typeface="Calibri"/>
              </a:rPr>
              <a:t> </a:t>
            </a:r>
            <a:r>
              <a:rPr lang="en-US" sz="3600" i="1" dirty="0" err="1">
                <a:latin typeface="Calibri"/>
                <a:ea typeface="Calibri"/>
                <a:cs typeface="Calibri"/>
                <a:sym typeface="Calibri"/>
              </a:rPr>
              <a:t>en</a:t>
            </a:r>
            <a:r>
              <a:rPr lang="en-US" sz="3600" i="1" dirty="0">
                <a:latin typeface="Calibri"/>
                <a:ea typeface="Calibri"/>
                <a:cs typeface="Calibri"/>
                <a:sym typeface="Calibri"/>
              </a:rPr>
              <a:t> </a:t>
            </a:r>
            <a:r>
              <a:rPr lang="en-US" sz="3600" i="1" dirty="0" err="1">
                <a:latin typeface="Calibri"/>
                <a:ea typeface="Calibri"/>
                <a:cs typeface="Calibri"/>
                <a:sym typeface="Calibri"/>
              </a:rPr>
              <a:t>memoria</a:t>
            </a:r>
            <a:r>
              <a:rPr lang="en-US" sz="3600" i="1" dirty="0">
                <a:latin typeface="Calibri"/>
                <a:ea typeface="Calibri"/>
                <a:cs typeface="Calibri"/>
                <a:sym typeface="Calibri"/>
              </a:rPr>
              <a:t> de </a:t>
            </a:r>
            <a:r>
              <a:rPr lang="en-US" sz="3600" i="1" dirty="0" err="1">
                <a:latin typeface="Calibri"/>
                <a:ea typeface="Calibri"/>
                <a:cs typeface="Calibri"/>
                <a:sym typeface="Calibri"/>
              </a:rPr>
              <a:t>mí</a:t>
            </a:r>
            <a:r>
              <a:rPr lang="en-US" sz="3600" i="1" dirty="0">
                <a:latin typeface="Calibri"/>
                <a:ea typeface="Calibri"/>
                <a:cs typeface="Calibri"/>
                <a:sym typeface="Calibri"/>
              </a:rPr>
              <a:t>.” De </a:t>
            </a:r>
            <a:r>
              <a:rPr lang="en-US" sz="3600" i="1" dirty="0" err="1">
                <a:latin typeface="Calibri"/>
                <a:ea typeface="Calibri"/>
                <a:cs typeface="Calibri"/>
                <a:sym typeface="Calibri"/>
              </a:rPr>
              <a:t>igual</a:t>
            </a:r>
            <a:r>
              <a:rPr lang="en-US" sz="3600" i="1" dirty="0">
                <a:latin typeface="Calibri"/>
                <a:ea typeface="Calibri"/>
                <a:cs typeface="Calibri"/>
                <a:sym typeface="Calibri"/>
              </a:rPr>
              <a:t> </a:t>
            </a:r>
            <a:r>
              <a:rPr lang="en-US" sz="3600" i="1" dirty="0" err="1">
                <a:latin typeface="Calibri"/>
                <a:ea typeface="Calibri"/>
                <a:cs typeface="Calibri"/>
                <a:sym typeface="Calibri"/>
              </a:rPr>
              <a:t>manera</a:t>
            </a:r>
            <a:r>
              <a:rPr lang="en-US" sz="3600" i="1" dirty="0">
                <a:latin typeface="Calibri"/>
                <a:ea typeface="Calibri"/>
                <a:cs typeface="Calibri"/>
                <a:sym typeface="Calibri"/>
              </a:rPr>
              <a:t>, </a:t>
            </a:r>
            <a:r>
              <a:rPr lang="en-US" sz="3600" i="1" dirty="0" err="1">
                <a:latin typeface="Calibri"/>
                <a:ea typeface="Calibri"/>
                <a:cs typeface="Calibri"/>
                <a:sym typeface="Calibri"/>
              </a:rPr>
              <a:t>después</a:t>
            </a:r>
            <a:r>
              <a:rPr lang="en-US" sz="3600" i="1" dirty="0">
                <a:latin typeface="Calibri"/>
                <a:ea typeface="Calibri"/>
                <a:cs typeface="Calibri"/>
                <a:sym typeface="Calibri"/>
              </a:rPr>
              <a:t> de </a:t>
            </a:r>
            <a:r>
              <a:rPr lang="en-US" sz="3600" i="1" dirty="0" err="1">
                <a:latin typeface="Calibri"/>
                <a:ea typeface="Calibri"/>
                <a:cs typeface="Calibri"/>
                <a:sym typeface="Calibri"/>
              </a:rPr>
              <a:t>haber</a:t>
            </a:r>
            <a:r>
              <a:rPr lang="en-US" sz="3600" i="1" dirty="0">
                <a:latin typeface="Calibri"/>
                <a:ea typeface="Calibri"/>
                <a:cs typeface="Calibri"/>
                <a:sym typeface="Calibri"/>
              </a:rPr>
              <a:t> </a:t>
            </a:r>
            <a:r>
              <a:rPr lang="en-US" sz="3600" i="1" dirty="0" err="1">
                <a:latin typeface="Calibri"/>
                <a:ea typeface="Calibri"/>
                <a:cs typeface="Calibri"/>
                <a:sym typeface="Calibri"/>
              </a:rPr>
              <a:t>cenado</a:t>
            </a:r>
            <a:r>
              <a:rPr lang="en-US" sz="3600" i="1" dirty="0">
                <a:latin typeface="Calibri"/>
                <a:ea typeface="Calibri"/>
                <a:cs typeface="Calibri"/>
                <a:sym typeface="Calibri"/>
              </a:rPr>
              <a:t> </a:t>
            </a:r>
            <a:r>
              <a:rPr lang="en-US" sz="3600" i="1" dirty="0" err="1">
                <a:latin typeface="Calibri"/>
                <a:ea typeface="Calibri"/>
                <a:cs typeface="Calibri"/>
                <a:sym typeface="Calibri"/>
              </a:rPr>
              <a:t>tomó</a:t>
            </a:r>
            <a:r>
              <a:rPr lang="en-US" sz="3600" i="1" dirty="0">
                <a:latin typeface="Calibri"/>
                <a:ea typeface="Calibri"/>
                <a:cs typeface="Calibri"/>
                <a:sym typeface="Calibri"/>
              </a:rPr>
              <a:t> la </a:t>
            </a:r>
            <a:r>
              <a:rPr lang="en-US" sz="3600" i="1" dirty="0" err="1">
                <a:latin typeface="Calibri"/>
                <a:ea typeface="Calibri"/>
                <a:cs typeface="Calibri"/>
                <a:sym typeface="Calibri"/>
              </a:rPr>
              <a:t>copa</a:t>
            </a:r>
            <a:r>
              <a:rPr lang="en-US" sz="3600" i="1" dirty="0">
                <a:latin typeface="Calibri"/>
                <a:ea typeface="Calibri"/>
                <a:cs typeface="Calibri"/>
                <a:sym typeface="Calibri"/>
              </a:rPr>
              <a:t> y les </a:t>
            </a:r>
            <a:r>
              <a:rPr lang="en-US" sz="3600" i="1" dirty="0" err="1">
                <a:latin typeface="Calibri"/>
                <a:ea typeface="Calibri"/>
                <a:cs typeface="Calibri"/>
                <a:sym typeface="Calibri"/>
              </a:rPr>
              <a:t>dijo</a:t>
            </a:r>
            <a:r>
              <a:rPr lang="en-US" sz="3600" i="1" dirty="0">
                <a:latin typeface="Calibri"/>
                <a:ea typeface="Calibri"/>
                <a:cs typeface="Calibri"/>
                <a:sym typeface="Calibri"/>
              </a:rPr>
              <a:t>: “Esta </a:t>
            </a:r>
            <a:r>
              <a:rPr lang="en-US" sz="3600" i="1" dirty="0" err="1">
                <a:latin typeface="Calibri"/>
                <a:ea typeface="Calibri"/>
                <a:cs typeface="Calibri"/>
                <a:sym typeface="Calibri"/>
              </a:rPr>
              <a:t>copa</a:t>
            </a:r>
            <a:r>
              <a:rPr lang="en-US" sz="3600" i="1" dirty="0">
                <a:latin typeface="Calibri"/>
                <a:ea typeface="Calibri"/>
                <a:cs typeface="Calibri"/>
                <a:sym typeface="Calibri"/>
              </a:rPr>
              <a:t> es </a:t>
            </a:r>
            <a:r>
              <a:rPr lang="en-US" sz="3600" i="1" dirty="0" err="1">
                <a:latin typeface="Calibri"/>
                <a:ea typeface="Calibri"/>
                <a:cs typeface="Calibri"/>
                <a:sym typeface="Calibri"/>
              </a:rPr>
              <a:t>el</a:t>
            </a:r>
            <a:r>
              <a:rPr lang="en-US" sz="3600" i="1" dirty="0">
                <a:latin typeface="Calibri"/>
                <a:ea typeface="Calibri"/>
                <a:cs typeface="Calibri"/>
                <a:sym typeface="Calibri"/>
              </a:rPr>
              <a:t> nuevo </a:t>
            </a:r>
            <a:r>
              <a:rPr lang="en-US" sz="3600" i="1" dirty="0" err="1">
                <a:latin typeface="Calibri"/>
                <a:ea typeface="Calibri"/>
                <a:cs typeface="Calibri"/>
                <a:sym typeface="Calibri"/>
              </a:rPr>
              <a:t>pacto</a:t>
            </a:r>
            <a:r>
              <a:rPr lang="en-US" sz="3600" i="1" dirty="0">
                <a:latin typeface="Calibri"/>
                <a:ea typeface="Calibri"/>
                <a:cs typeface="Calibri"/>
                <a:sym typeface="Calibri"/>
              </a:rPr>
              <a:t> </a:t>
            </a:r>
            <a:r>
              <a:rPr lang="en-US" sz="3600" i="1" dirty="0" err="1">
                <a:latin typeface="Calibri"/>
                <a:ea typeface="Calibri"/>
                <a:cs typeface="Calibri"/>
                <a:sym typeface="Calibri"/>
              </a:rPr>
              <a:t>en</a:t>
            </a:r>
            <a:r>
              <a:rPr lang="en-US" sz="3600" i="1" dirty="0">
                <a:latin typeface="Calibri"/>
                <a:ea typeface="Calibri"/>
                <a:cs typeface="Calibri"/>
                <a:sym typeface="Calibri"/>
              </a:rPr>
              <a:t> mi </a:t>
            </a:r>
            <a:r>
              <a:rPr lang="en-US" sz="3600" i="1" dirty="0" err="1">
                <a:latin typeface="Calibri"/>
                <a:ea typeface="Calibri"/>
                <a:cs typeface="Calibri"/>
                <a:sym typeface="Calibri"/>
              </a:rPr>
              <a:t>sangre</a:t>
            </a:r>
            <a:r>
              <a:rPr lang="en-US" sz="3600" i="1" dirty="0">
                <a:latin typeface="Calibri"/>
                <a:ea typeface="Calibri"/>
                <a:cs typeface="Calibri"/>
                <a:sym typeface="Calibri"/>
              </a:rPr>
              <a:t>, que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ustedes</a:t>
            </a:r>
            <a:r>
              <a:rPr lang="en-US" sz="3600" i="1" dirty="0">
                <a:latin typeface="Calibri"/>
                <a:ea typeface="Calibri"/>
                <a:cs typeface="Calibri"/>
                <a:sym typeface="Calibri"/>
              </a:rPr>
              <a:t> </a:t>
            </a:r>
            <a:r>
              <a:rPr lang="en-US" sz="3600" i="1" dirty="0" err="1">
                <a:latin typeface="Calibri"/>
                <a:ea typeface="Calibri"/>
                <a:cs typeface="Calibri"/>
                <a:sym typeface="Calibri"/>
              </a:rPr>
              <a:t>va</a:t>
            </a:r>
            <a:r>
              <a:rPr lang="en-US" sz="3600" i="1" dirty="0">
                <a:latin typeface="Calibri"/>
                <a:ea typeface="Calibri"/>
                <a:cs typeface="Calibri"/>
                <a:sym typeface="Calibri"/>
              </a:rPr>
              <a:t> a ser </a:t>
            </a:r>
            <a:r>
              <a:rPr lang="en-US" sz="3600" i="1" dirty="0" err="1">
                <a:latin typeface="Calibri"/>
                <a:ea typeface="Calibri"/>
                <a:cs typeface="Calibri"/>
                <a:sym typeface="Calibri"/>
              </a:rPr>
              <a:t>derramada</a:t>
            </a:r>
            <a:r>
              <a:rPr lang="en-US" sz="3600" i="1" dirty="0">
                <a:latin typeface="Calibri"/>
                <a:ea typeface="Calibri"/>
                <a:cs typeface="Calibri"/>
                <a:sym typeface="Calibri"/>
              </a:rPr>
              <a:t>. </a:t>
            </a:r>
            <a:endParaRPr lang="en-US" sz="3600" dirty="0">
              <a:latin typeface="Times New Roman"/>
              <a:ea typeface="Times New Roman"/>
              <a:cs typeface="Times New Roman"/>
              <a:sym typeface="Times New Roman"/>
            </a:endParaRPr>
          </a:p>
          <a:p>
            <a:pPr marL="114300" lvl="0" indent="0" rtl="0">
              <a:spcBef>
                <a:spcPts val="1000"/>
              </a:spcBef>
              <a:spcAft>
                <a:spcPts val="0"/>
              </a:spcAft>
              <a:buSzPct val="41522"/>
              <a:buNone/>
            </a:pPr>
            <a:endParaRPr lang="en-US" dirty="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2"/>
        <p:cNvGrpSpPr/>
        <p:nvPr/>
      </p:nvGrpSpPr>
      <p:grpSpPr>
        <a:xfrm>
          <a:off x="0" y="0"/>
          <a:ext cx="0" cy="0"/>
          <a:chOff x="0" y="0"/>
          <a:chExt cx="0" cy="0"/>
        </a:xfrm>
      </p:grpSpPr>
      <p:sp useBgFill="1">
        <p:nvSpPr>
          <p:cNvPr id="360" name="Rectangle 35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Google Shape;353;p28"/>
          <p:cNvSpPr txBox="1">
            <a:spLocks noGrp="1"/>
          </p:cNvSpPr>
          <p:nvPr>
            <p:ph type="title"/>
          </p:nvPr>
        </p:nvSpPr>
        <p:spPr>
          <a:xfrm>
            <a:off x="630936" y="639520"/>
            <a:ext cx="3429000" cy="1719072"/>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1800"/>
              <a:buNone/>
            </a:pPr>
            <a:r>
              <a:rPr lang="en-US" sz="4200" b="1">
                <a:latin typeface="Calibri"/>
                <a:ea typeface="Calibri"/>
                <a:cs typeface="Calibri"/>
                <a:sym typeface="Calibri"/>
              </a:rPr>
              <a:t>Pasajes sobre la Santa Cena</a:t>
            </a:r>
            <a:endParaRPr lang="en-US" sz="4200" b="1"/>
          </a:p>
        </p:txBody>
      </p:sp>
      <p:sp>
        <p:nvSpPr>
          <p:cNvPr id="36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Google Shape;354;p28"/>
          <p:cNvSpPr txBox="1">
            <a:spLocks noGrp="1"/>
          </p:cNvSpPr>
          <p:nvPr>
            <p:ph type="body" idx="1"/>
          </p:nvPr>
        </p:nvSpPr>
        <p:spPr>
          <a:xfrm>
            <a:off x="630936" y="2807208"/>
            <a:ext cx="3429000" cy="3410712"/>
          </a:xfrm>
          <a:prstGeom prst="rect">
            <a:avLst/>
          </a:prstGeom>
        </p:spPr>
        <p:txBody>
          <a:bodyPr spcFirstLastPara="1" lIns="91425" tIns="45700" rIns="91425" bIns="45700" anchor="t" anchorCtr="0">
            <a:normAutofit/>
          </a:bodyPr>
          <a:lstStyle/>
          <a:p>
            <a:pPr marL="114300" lvl="0" indent="0" rtl="0">
              <a:spcBef>
                <a:spcPts val="1000"/>
              </a:spcBef>
              <a:spcAft>
                <a:spcPts val="0"/>
              </a:spcAft>
              <a:buSzPts val="1800"/>
              <a:buNone/>
            </a:pPr>
            <a:r>
              <a:rPr lang="en-US" dirty="0"/>
              <a:t>Mateo 26:26-29</a:t>
            </a:r>
          </a:p>
          <a:p>
            <a:pPr marL="114300" lvl="0" indent="0" rtl="0">
              <a:spcBef>
                <a:spcPts val="1000"/>
              </a:spcBef>
              <a:spcAft>
                <a:spcPts val="0"/>
              </a:spcAft>
              <a:buSzPts val="1800"/>
              <a:buNone/>
            </a:pPr>
            <a:r>
              <a:rPr lang="en-US" dirty="0"/>
              <a:t>Marcos 14:22-24</a:t>
            </a:r>
          </a:p>
          <a:p>
            <a:pPr marL="114300" lvl="0" indent="0" rtl="0">
              <a:spcBef>
                <a:spcPts val="1000"/>
              </a:spcBef>
              <a:spcAft>
                <a:spcPts val="0"/>
              </a:spcAft>
              <a:buSzPts val="1800"/>
              <a:buNone/>
            </a:pPr>
            <a:r>
              <a:rPr lang="en-US" dirty="0"/>
              <a:t>Lucas 22:17-20</a:t>
            </a:r>
          </a:p>
          <a:p>
            <a:pPr marL="114300" lvl="0" indent="0" rtl="0">
              <a:spcBef>
                <a:spcPts val="1000"/>
              </a:spcBef>
              <a:spcAft>
                <a:spcPts val="0"/>
              </a:spcAft>
              <a:buSzPts val="1800"/>
              <a:buNone/>
            </a:pPr>
            <a:r>
              <a:rPr lang="en-US" u="sng" dirty="0"/>
              <a:t>1 </a:t>
            </a:r>
            <a:r>
              <a:rPr lang="en-US" u="sng" dirty="0" err="1"/>
              <a:t>Corintios</a:t>
            </a:r>
            <a:r>
              <a:rPr lang="en-US" u="sng" dirty="0"/>
              <a:t> 11:23-27</a:t>
            </a:r>
            <a:endParaRPr lang="en-US" dirty="0"/>
          </a:p>
        </p:txBody>
      </p:sp>
      <p:pic>
        <p:nvPicPr>
          <p:cNvPr id="355" name="Google Shape;355;p28" descr="Screen Clipping"/>
          <p:cNvPicPr preferRelativeResize="0"/>
          <p:nvPr/>
        </p:nvPicPr>
        <p:blipFill rotWithShape="1">
          <a:blip r:embed="rId3"/>
          <a:srcRect l="28040" t="-1" b="-5888"/>
          <a:stretch/>
        </p:blipFill>
        <p:spPr>
          <a:xfrm>
            <a:off x="5121440" y="640080"/>
            <a:ext cx="5969431" cy="557784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0"/>
        <p:cNvGrpSpPr/>
        <p:nvPr/>
      </p:nvGrpSpPr>
      <p:grpSpPr>
        <a:xfrm>
          <a:off x="0" y="0"/>
          <a:ext cx="0" cy="0"/>
          <a:chOff x="0" y="0"/>
          <a:chExt cx="0" cy="0"/>
        </a:xfrm>
      </p:grpSpPr>
      <p:sp useBgFill="1">
        <p:nvSpPr>
          <p:cNvPr id="367" name="Rectangle 36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Google Shape;361;p2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1 Corintios 11:23-27 </a:t>
            </a:r>
            <a:endParaRPr lang="en-US">
              <a:solidFill>
                <a:srgbClr val="FFFFFF"/>
              </a:solidFill>
            </a:endParaRPr>
          </a:p>
        </p:txBody>
      </p:sp>
      <p:sp>
        <p:nvSpPr>
          <p:cNvPr id="371" name="Arc 37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2" name="Google Shape;362;p29"/>
          <p:cNvSpPr txBox="1">
            <a:spLocks noGrp="1"/>
          </p:cNvSpPr>
          <p:nvPr>
            <p:ph type="body" idx="1"/>
          </p:nvPr>
        </p:nvSpPr>
        <p:spPr>
          <a:xfrm>
            <a:off x="4447308" y="319088"/>
            <a:ext cx="6906491" cy="5827713"/>
          </a:xfrm>
          <a:prstGeom prst="rect">
            <a:avLst/>
          </a:prstGeom>
        </p:spPr>
        <p:txBody>
          <a:bodyPr spcFirstLastPara="1" lIns="91425" tIns="45700" rIns="91425" bIns="45700" anchor="ctr" anchorCtr="0">
            <a:normAutofit lnSpcReduction="10000"/>
          </a:bodyPr>
          <a:lstStyle/>
          <a:p>
            <a:pPr marL="114300" lvl="0" indent="0" rtl="0">
              <a:spcBef>
                <a:spcPts val="1000"/>
              </a:spcBef>
              <a:spcAft>
                <a:spcPts val="0"/>
              </a:spcAft>
              <a:buSzPts val="1800"/>
              <a:buNone/>
            </a:pPr>
            <a:r>
              <a:rPr lang="en-US" sz="3600" i="1" dirty="0" err="1">
                <a:latin typeface="Calibri"/>
                <a:ea typeface="Calibri"/>
                <a:cs typeface="Calibri"/>
                <a:sym typeface="Calibri"/>
              </a:rPr>
              <a:t>Yo</a:t>
            </a:r>
            <a:r>
              <a:rPr lang="en-US" sz="3600" i="1" dirty="0">
                <a:latin typeface="Calibri"/>
                <a:ea typeface="Calibri"/>
                <a:cs typeface="Calibri"/>
                <a:sym typeface="Calibri"/>
              </a:rPr>
              <a:t> </a:t>
            </a:r>
            <a:r>
              <a:rPr lang="en-US" sz="3600" i="1" dirty="0" err="1">
                <a:latin typeface="Calibri"/>
                <a:ea typeface="Calibri"/>
                <a:cs typeface="Calibri"/>
                <a:sym typeface="Calibri"/>
              </a:rPr>
              <a:t>recibí</a:t>
            </a:r>
            <a:r>
              <a:rPr lang="en-US" sz="3600" i="1" dirty="0">
                <a:latin typeface="Calibri"/>
                <a:ea typeface="Calibri"/>
                <a:cs typeface="Calibri"/>
                <a:sym typeface="Calibri"/>
              </a:rPr>
              <a:t> del </a:t>
            </a:r>
            <a:r>
              <a:rPr lang="en-US" sz="3600" i="1" dirty="0" err="1">
                <a:latin typeface="Calibri"/>
                <a:ea typeface="Calibri"/>
                <a:cs typeface="Calibri"/>
                <a:sym typeface="Calibri"/>
              </a:rPr>
              <a:t>Señor</a:t>
            </a:r>
            <a:r>
              <a:rPr lang="en-US" sz="3600" i="1" dirty="0">
                <a:latin typeface="Calibri"/>
                <a:ea typeface="Calibri"/>
                <a:cs typeface="Calibri"/>
                <a:sym typeface="Calibri"/>
              </a:rPr>
              <a:t> lo </a:t>
            </a:r>
            <a:r>
              <a:rPr lang="en-US" sz="3600" i="1" dirty="0" err="1">
                <a:latin typeface="Calibri"/>
                <a:ea typeface="Calibri"/>
                <a:cs typeface="Calibri"/>
                <a:sym typeface="Calibri"/>
              </a:rPr>
              <a:t>mismo</a:t>
            </a:r>
            <a:r>
              <a:rPr lang="en-US" sz="3600" i="1" dirty="0">
                <a:latin typeface="Calibri"/>
                <a:ea typeface="Calibri"/>
                <a:cs typeface="Calibri"/>
                <a:sym typeface="Calibri"/>
              </a:rPr>
              <a:t> que les he </a:t>
            </a:r>
            <a:r>
              <a:rPr lang="en-US" sz="3600" i="1" dirty="0" err="1">
                <a:latin typeface="Calibri"/>
                <a:ea typeface="Calibri"/>
                <a:cs typeface="Calibri"/>
                <a:sym typeface="Calibri"/>
              </a:rPr>
              <a:t>enseñado</a:t>
            </a:r>
            <a:r>
              <a:rPr lang="en-US" sz="3600" i="1" dirty="0">
                <a:latin typeface="Calibri"/>
                <a:ea typeface="Calibri"/>
                <a:cs typeface="Calibri"/>
                <a:sym typeface="Calibri"/>
              </a:rPr>
              <a:t> a </a:t>
            </a:r>
            <a:r>
              <a:rPr lang="en-US" sz="3600" i="1" dirty="0" err="1">
                <a:latin typeface="Calibri"/>
                <a:ea typeface="Calibri"/>
                <a:cs typeface="Calibri"/>
                <a:sym typeface="Calibri"/>
              </a:rPr>
              <a:t>ustedes</a:t>
            </a:r>
            <a:r>
              <a:rPr lang="en-US" sz="3600" i="1" dirty="0">
                <a:latin typeface="Calibri"/>
                <a:ea typeface="Calibri"/>
                <a:cs typeface="Calibri"/>
                <a:sym typeface="Calibri"/>
              </a:rPr>
              <a:t>: Que la </a:t>
            </a:r>
            <a:r>
              <a:rPr lang="en-US" sz="3600" i="1" dirty="0" err="1">
                <a:latin typeface="Calibri"/>
                <a:ea typeface="Calibri"/>
                <a:cs typeface="Calibri"/>
                <a:sym typeface="Calibri"/>
              </a:rPr>
              <a:t>noche</a:t>
            </a:r>
            <a:r>
              <a:rPr lang="en-US" sz="3600" i="1" dirty="0">
                <a:latin typeface="Calibri"/>
                <a:ea typeface="Calibri"/>
                <a:cs typeface="Calibri"/>
                <a:sym typeface="Calibri"/>
              </a:rPr>
              <a:t> que </a:t>
            </a:r>
            <a:r>
              <a:rPr lang="en-US" sz="3600" i="1" dirty="0" err="1">
                <a:latin typeface="Calibri"/>
                <a:ea typeface="Calibri"/>
                <a:cs typeface="Calibri"/>
                <a:sym typeface="Calibri"/>
              </a:rPr>
              <a:t>fue</a:t>
            </a:r>
            <a:r>
              <a:rPr lang="en-US" sz="3600" i="1" dirty="0">
                <a:latin typeface="Calibri"/>
                <a:ea typeface="Calibri"/>
                <a:cs typeface="Calibri"/>
                <a:sym typeface="Calibri"/>
              </a:rPr>
              <a:t> </a:t>
            </a:r>
            <a:r>
              <a:rPr lang="en-US" sz="3600" i="1" dirty="0" err="1">
                <a:latin typeface="Calibri"/>
                <a:ea typeface="Calibri"/>
                <a:cs typeface="Calibri"/>
                <a:sym typeface="Calibri"/>
              </a:rPr>
              <a:t>entregado</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a:t>
            </a:r>
            <a:r>
              <a:rPr lang="en-US" sz="3600" i="1" dirty="0" err="1">
                <a:latin typeface="Calibri"/>
                <a:ea typeface="Calibri"/>
                <a:cs typeface="Calibri"/>
                <a:sym typeface="Calibri"/>
              </a:rPr>
              <a:t>Señor</a:t>
            </a:r>
            <a:r>
              <a:rPr lang="en-US" sz="3600" i="1" dirty="0">
                <a:latin typeface="Calibri"/>
                <a:ea typeface="Calibri"/>
                <a:cs typeface="Calibri"/>
                <a:sym typeface="Calibri"/>
              </a:rPr>
              <a:t> Jesús </a:t>
            </a:r>
            <a:r>
              <a:rPr lang="en-US" sz="3600" i="1" dirty="0" err="1">
                <a:latin typeface="Calibri"/>
                <a:ea typeface="Calibri"/>
                <a:cs typeface="Calibri"/>
                <a:sym typeface="Calibri"/>
              </a:rPr>
              <a:t>tomó</a:t>
            </a:r>
            <a:r>
              <a:rPr lang="en-US" sz="3600" i="1" dirty="0">
                <a:latin typeface="Calibri"/>
                <a:ea typeface="Calibri"/>
                <a:cs typeface="Calibri"/>
                <a:sym typeface="Calibri"/>
              </a:rPr>
              <a:t> pan, y que luego de </a:t>
            </a:r>
            <a:r>
              <a:rPr lang="en-US" sz="3600" i="1" dirty="0" err="1">
                <a:latin typeface="Calibri"/>
                <a:ea typeface="Calibri"/>
                <a:cs typeface="Calibri"/>
                <a:sym typeface="Calibri"/>
              </a:rPr>
              <a:t>dar</a:t>
            </a:r>
            <a:r>
              <a:rPr lang="en-US" sz="3600" i="1" dirty="0">
                <a:latin typeface="Calibri"/>
                <a:ea typeface="Calibri"/>
                <a:cs typeface="Calibri"/>
                <a:sym typeface="Calibri"/>
              </a:rPr>
              <a:t> gracias, lo </a:t>
            </a:r>
            <a:r>
              <a:rPr lang="en-US" sz="3600" i="1" dirty="0" err="1">
                <a:latin typeface="Calibri"/>
                <a:ea typeface="Calibri"/>
                <a:cs typeface="Calibri"/>
                <a:sym typeface="Calibri"/>
              </a:rPr>
              <a:t>partió</a:t>
            </a:r>
            <a:r>
              <a:rPr lang="en-US" sz="3600" i="1" dirty="0">
                <a:latin typeface="Calibri"/>
                <a:ea typeface="Calibri"/>
                <a:cs typeface="Calibri"/>
                <a:sym typeface="Calibri"/>
              </a:rPr>
              <a:t> y </a:t>
            </a:r>
            <a:r>
              <a:rPr lang="en-US" sz="3600" i="1" dirty="0" err="1">
                <a:latin typeface="Calibri"/>
                <a:ea typeface="Calibri"/>
                <a:cs typeface="Calibri"/>
                <a:sym typeface="Calibri"/>
              </a:rPr>
              <a:t>dijo</a:t>
            </a:r>
            <a:r>
              <a:rPr lang="en-US" sz="3600" i="1" dirty="0">
                <a:latin typeface="Calibri"/>
                <a:ea typeface="Calibri"/>
                <a:cs typeface="Calibri"/>
                <a:sym typeface="Calibri"/>
              </a:rPr>
              <a:t>: “Tomen y </a:t>
            </a:r>
            <a:r>
              <a:rPr lang="en-US" sz="3600" i="1" dirty="0" err="1"/>
              <a:t>coman</a:t>
            </a:r>
            <a:r>
              <a:rPr lang="en-US" sz="3600" i="1" dirty="0">
                <a:latin typeface="Calibri"/>
                <a:ea typeface="Calibri"/>
                <a:cs typeface="Calibri"/>
                <a:sym typeface="Calibri"/>
              </a:rPr>
              <a:t>. Esto es mi </a:t>
            </a:r>
            <a:r>
              <a:rPr lang="en-US" sz="3600" i="1" dirty="0" err="1">
                <a:latin typeface="Calibri"/>
                <a:ea typeface="Calibri"/>
                <a:cs typeface="Calibri"/>
                <a:sym typeface="Calibri"/>
              </a:rPr>
              <a:t>cuerpo</a:t>
            </a:r>
            <a:r>
              <a:rPr lang="en-US" sz="3600" i="1" dirty="0">
                <a:latin typeface="Calibri"/>
                <a:ea typeface="Calibri"/>
                <a:cs typeface="Calibri"/>
                <a:sym typeface="Calibri"/>
              </a:rPr>
              <a:t>, que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ustedes</a:t>
            </a:r>
            <a:r>
              <a:rPr lang="en-US" sz="3600" i="1" dirty="0">
                <a:latin typeface="Calibri"/>
                <a:ea typeface="Calibri"/>
                <a:cs typeface="Calibri"/>
                <a:sym typeface="Calibri"/>
              </a:rPr>
              <a:t> es </a:t>
            </a:r>
            <a:r>
              <a:rPr lang="en-US" sz="3600" i="1" dirty="0" err="1">
                <a:latin typeface="Calibri"/>
                <a:ea typeface="Calibri"/>
                <a:cs typeface="Calibri"/>
                <a:sym typeface="Calibri"/>
              </a:rPr>
              <a:t>partido</a:t>
            </a:r>
            <a:r>
              <a:rPr lang="en-US" sz="3600" i="1" dirty="0">
                <a:latin typeface="Calibri"/>
                <a:ea typeface="Calibri"/>
                <a:cs typeface="Calibri"/>
                <a:sym typeface="Calibri"/>
              </a:rPr>
              <a:t>; </a:t>
            </a:r>
            <a:r>
              <a:rPr lang="en-US" sz="3600" i="1" dirty="0" err="1">
                <a:latin typeface="Calibri"/>
                <a:ea typeface="Calibri"/>
                <a:cs typeface="Calibri"/>
                <a:sym typeface="Calibri"/>
              </a:rPr>
              <a:t>hagan</a:t>
            </a:r>
            <a:r>
              <a:rPr lang="en-US" sz="3600" i="1" dirty="0">
                <a:latin typeface="Calibri"/>
                <a:ea typeface="Calibri"/>
                <a:cs typeface="Calibri"/>
                <a:sym typeface="Calibri"/>
              </a:rPr>
              <a:t> </a:t>
            </a:r>
            <a:r>
              <a:rPr lang="en-US" sz="3600" i="1" dirty="0" err="1">
                <a:latin typeface="Calibri"/>
                <a:ea typeface="Calibri"/>
                <a:cs typeface="Calibri"/>
                <a:sym typeface="Calibri"/>
              </a:rPr>
              <a:t>esto</a:t>
            </a:r>
            <a:r>
              <a:rPr lang="en-US" sz="3600" i="1" dirty="0">
                <a:latin typeface="Calibri"/>
                <a:ea typeface="Calibri"/>
                <a:cs typeface="Calibri"/>
                <a:sym typeface="Calibri"/>
              </a:rPr>
              <a:t> </a:t>
            </a:r>
            <a:r>
              <a:rPr lang="en-US" sz="3600" i="1" dirty="0" err="1">
                <a:latin typeface="Calibri"/>
                <a:ea typeface="Calibri"/>
                <a:cs typeface="Calibri"/>
                <a:sym typeface="Calibri"/>
              </a:rPr>
              <a:t>en</a:t>
            </a:r>
            <a:r>
              <a:rPr lang="en-US" sz="3600" i="1" dirty="0">
                <a:latin typeface="Calibri"/>
                <a:ea typeface="Calibri"/>
                <a:cs typeface="Calibri"/>
                <a:sym typeface="Calibri"/>
              </a:rPr>
              <a:t> mi </a:t>
            </a:r>
            <a:r>
              <a:rPr lang="en-US" sz="3600" i="1" dirty="0" err="1">
                <a:latin typeface="Calibri"/>
                <a:ea typeface="Calibri"/>
                <a:cs typeface="Calibri"/>
                <a:sym typeface="Calibri"/>
              </a:rPr>
              <a:t>memoria</a:t>
            </a:r>
            <a:r>
              <a:rPr lang="en-US" sz="3600" i="1" dirty="0">
                <a:latin typeface="Calibri"/>
                <a:ea typeface="Calibri"/>
                <a:cs typeface="Calibri"/>
                <a:sym typeface="Calibri"/>
              </a:rPr>
              <a:t>.” </a:t>
            </a:r>
            <a:r>
              <a:rPr lang="en-US" sz="3600" i="1" dirty="0" err="1">
                <a:latin typeface="Calibri"/>
                <a:ea typeface="Calibri"/>
                <a:cs typeface="Calibri"/>
                <a:sym typeface="Calibri"/>
              </a:rPr>
              <a:t>Asimismo</a:t>
            </a:r>
            <a:r>
              <a:rPr lang="en-US" sz="3600" i="1" dirty="0">
                <a:latin typeface="Calibri"/>
                <a:ea typeface="Calibri"/>
                <a:cs typeface="Calibri"/>
                <a:sym typeface="Calibri"/>
              </a:rPr>
              <a:t>, </a:t>
            </a:r>
            <a:r>
              <a:rPr lang="en-US" sz="3600" i="1" dirty="0" err="1">
                <a:latin typeface="Calibri"/>
                <a:ea typeface="Calibri"/>
                <a:cs typeface="Calibri"/>
                <a:sym typeface="Calibri"/>
              </a:rPr>
              <a:t>después</a:t>
            </a:r>
            <a:r>
              <a:rPr lang="en-US" sz="3600" i="1" dirty="0">
                <a:latin typeface="Calibri"/>
                <a:ea typeface="Calibri"/>
                <a:cs typeface="Calibri"/>
                <a:sym typeface="Calibri"/>
              </a:rPr>
              <a:t> de </a:t>
            </a:r>
            <a:r>
              <a:rPr lang="en-US" sz="3600" i="1" dirty="0" err="1">
                <a:latin typeface="Calibri"/>
                <a:ea typeface="Calibri"/>
                <a:cs typeface="Calibri"/>
                <a:sym typeface="Calibri"/>
              </a:rPr>
              <a:t>cenar</a:t>
            </a:r>
            <a:r>
              <a:rPr lang="en-US" sz="3600" i="1" dirty="0">
                <a:latin typeface="Calibri"/>
                <a:ea typeface="Calibri"/>
                <a:cs typeface="Calibri"/>
                <a:sym typeface="Calibri"/>
              </a:rPr>
              <a:t> </a:t>
            </a:r>
            <a:r>
              <a:rPr lang="en-US" sz="3600" i="1" dirty="0" err="1">
                <a:latin typeface="Calibri"/>
                <a:ea typeface="Calibri"/>
                <a:cs typeface="Calibri"/>
                <a:sym typeface="Calibri"/>
              </a:rPr>
              <a:t>tomó</a:t>
            </a:r>
            <a:r>
              <a:rPr lang="en-US" sz="3600" i="1" dirty="0">
                <a:latin typeface="Calibri"/>
                <a:ea typeface="Calibri"/>
                <a:cs typeface="Calibri"/>
                <a:sym typeface="Calibri"/>
              </a:rPr>
              <a:t> la </a:t>
            </a:r>
            <a:r>
              <a:rPr lang="en-US" sz="3600" i="1" dirty="0" err="1">
                <a:latin typeface="Calibri"/>
                <a:ea typeface="Calibri"/>
                <a:cs typeface="Calibri"/>
                <a:sym typeface="Calibri"/>
              </a:rPr>
              <a:t>copa</a:t>
            </a:r>
            <a:r>
              <a:rPr lang="en-US" sz="3600" i="1" dirty="0">
                <a:latin typeface="Calibri"/>
                <a:ea typeface="Calibri"/>
                <a:cs typeface="Calibri"/>
                <a:sym typeface="Calibri"/>
              </a:rPr>
              <a:t> y </a:t>
            </a:r>
            <a:r>
              <a:rPr lang="en-US" sz="3600" i="1" dirty="0" err="1">
                <a:latin typeface="Calibri"/>
                <a:ea typeface="Calibri"/>
                <a:cs typeface="Calibri"/>
                <a:sym typeface="Calibri"/>
              </a:rPr>
              <a:t>dijo</a:t>
            </a:r>
            <a:r>
              <a:rPr lang="en-US" sz="3600" i="1" dirty="0">
                <a:latin typeface="Calibri"/>
                <a:ea typeface="Calibri"/>
                <a:cs typeface="Calibri"/>
                <a:sym typeface="Calibri"/>
              </a:rPr>
              <a:t>: “Esta </a:t>
            </a:r>
            <a:r>
              <a:rPr lang="en-US" sz="3600" i="1" dirty="0" err="1">
                <a:latin typeface="Calibri"/>
                <a:ea typeface="Calibri"/>
                <a:cs typeface="Calibri"/>
                <a:sym typeface="Calibri"/>
              </a:rPr>
              <a:t>copa</a:t>
            </a:r>
            <a:r>
              <a:rPr lang="en-US" sz="3600" i="1" dirty="0">
                <a:latin typeface="Calibri"/>
                <a:ea typeface="Calibri"/>
                <a:cs typeface="Calibri"/>
                <a:sym typeface="Calibri"/>
              </a:rPr>
              <a:t> es </a:t>
            </a:r>
            <a:r>
              <a:rPr lang="en-US" sz="3600" i="1" dirty="0" err="1">
                <a:latin typeface="Calibri"/>
                <a:ea typeface="Calibri"/>
                <a:cs typeface="Calibri"/>
                <a:sym typeface="Calibri"/>
              </a:rPr>
              <a:t>el</a:t>
            </a:r>
            <a:r>
              <a:rPr lang="en-US" sz="3600" i="1" dirty="0">
                <a:latin typeface="Calibri"/>
                <a:ea typeface="Calibri"/>
                <a:cs typeface="Calibri"/>
                <a:sym typeface="Calibri"/>
              </a:rPr>
              <a:t> nuevo </a:t>
            </a:r>
            <a:r>
              <a:rPr lang="en-US" sz="3600" i="1" dirty="0" err="1">
                <a:latin typeface="Calibri"/>
                <a:ea typeface="Calibri"/>
                <a:cs typeface="Calibri"/>
                <a:sym typeface="Calibri"/>
              </a:rPr>
              <a:t>pacto</a:t>
            </a:r>
            <a:r>
              <a:rPr lang="en-US" sz="3600" i="1" dirty="0">
                <a:latin typeface="Calibri"/>
                <a:ea typeface="Calibri"/>
                <a:cs typeface="Calibri"/>
                <a:sym typeface="Calibri"/>
              </a:rPr>
              <a:t> </a:t>
            </a:r>
            <a:r>
              <a:rPr lang="en-US" sz="3600" i="1" dirty="0" err="1">
                <a:latin typeface="Calibri"/>
                <a:ea typeface="Calibri"/>
                <a:cs typeface="Calibri"/>
                <a:sym typeface="Calibri"/>
              </a:rPr>
              <a:t>en</a:t>
            </a:r>
            <a:r>
              <a:rPr lang="en-US" sz="3600" i="1" dirty="0">
                <a:latin typeface="Calibri"/>
                <a:ea typeface="Calibri"/>
                <a:cs typeface="Calibri"/>
                <a:sym typeface="Calibri"/>
              </a:rPr>
              <a:t> mi </a:t>
            </a:r>
            <a:r>
              <a:rPr lang="en-US" sz="3600" i="1" dirty="0" err="1">
                <a:latin typeface="Calibri"/>
                <a:ea typeface="Calibri"/>
                <a:cs typeface="Calibri"/>
                <a:sym typeface="Calibri"/>
              </a:rPr>
              <a:t>sangre</a:t>
            </a:r>
            <a:r>
              <a:rPr lang="en-US" sz="3600" i="1" dirty="0">
                <a:latin typeface="Calibri"/>
                <a:ea typeface="Calibri"/>
                <a:cs typeface="Calibri"/>
                <a:sym typeface="Calibri"/>
              </a:rPr>
              <a:t>; </a:t>
            </a:r>
            <a:r>
              <a:rPr lang="en-US" sz="3600" i="1" dirty="0" err="1">
                <a:latin typeface="Calibri"/>
                <a:ea typeface="Calibri"/>
                <a:cs typeface="Calibri"/>
                <a:sym typeface="Calibri"/>
              </a:rPr>
              <a:t>hagan</a:t>
            </a:r>
            <a:r>
              <a:rPr lang="en-US" sz="3600" i="1" dirty="0">
                <a:latin typeface="Calibri"/>
                <a:ea typeface="Calibri"/>
                <a:cs typeface="Calibri"/>
                <a:sym typeface="Calibri"/>
              </a:rPr>
              <a:t> </a:t>
            </a:r>
            <a:r>
              <a:rPr lang="en-US" sz="3600" i="1" dirty="0" err="1">
                <a:latin typeface="Calibri"/>
                <a:ea typeface="Calibri"/>
                <a:cs typeface="Calibri"/>
                <a:sym typeface="Calibri"/>
              </a:rPr>
              <a:t>esto</a:t>
            </a:r>
            <a:r>
              <a:rPr lang="en-US" sz="3600" i="1" dirty="0">
                <a:latin typeface="Calibri"/>
                <a:ea typeface="Calibri"/>
                <a:cs typeface="Calibri"/>
                <a:sym typeface="Calibri"/>
              </a:rPr>
              <a:t>, </a:t>
            </a:r>
            <a:r>
              <a:rPr lang="en-US" sz="3600" i="1" dirty="0" err="1">
                <a:latin typeface="Calibri"/>
                <a:ea typeface="Calibri"/>
                <a:cs typeface="Calibri"/>
                <a:sym typeface="Calibri"/>
              </a:rPr>
              <a:t>cada</a:t>
            </a:r>
            <a:r>
              <a:rPr lang="en-US" sz="3600" i="1" dirty="0">
                <a:latin typeface="Calibri"/>
                <a:ea typeface="Calibri"/>
                <a:cs typeface="Calibri"/>
                <a:sym typeface="Calibri"/>
              </a:rPr>
              <a:t> </a:t>
            </a:r>
            <a:r>
              <a:rPr lang="en-US" sz="3600" i="1" dirty="0" err="1">
                <a:latin typeface="Calibri"/>
                <a:ea typeface="Calibri"/>
                <a:cs typeface="Calibri"/>
                <a:sym typeface="Calibri"/>
              </a:rPr>
              <a:t>vez</a:t>
            </a:r>
            <a:r>
              <a:rPr lang="en-US" sz="3600" i="1" dirty="0">
                <a:latin typeface="Calibri"/>
                <a:ea typeface="Calibri"/>
                <a:cs typeface="Calibri"/>
                <a:sym typeface="Calibri"/>
              </a:rPr>
              <a:t> que la </a:t>
            </a:r>
            <a:r>
              <a:rPr lang="en-US" sz="3600" i="1" dirty="0" err="1">
                <a:latin typeface="Calibri"/>
                <a:ea typeface="Calibri"/>
                <a:cs typeface="Calibri"/>
                <a:sym typeface="Calibri"/>
              </a:rPr>
              <a:t>beban</a:t>
            </a:r>
            <a:r>
              <a:rPr lang="en-US" sz="3600" i="1" dirty="0">
                <a:latin typeface="Calibri"/>
                <a:ea typeface="Calibri"/>
                <a:cs typeface="Calibri"/>
                <a:sym typeface="Calibri"/>
              </a:rPr>
              <a:t>, </a:t>
            </a:r>
            <a:r>
              <a:rPr lang="en-US" sz="3600" i="1" dirty="0" err="1">
                <a:latin typeface="Calibri"/>
                <a:ea typeface="Calibri"/>
                <a:cs typeface="Calibri"/>
                <a:sym typeface="Calibri"/>
              </a:rPr>
              <a:t>en</a:t>
            </a:r>
            <a:r>
              <a:rPr lang="en-US" sz="3600" i="1" dirty="0">
                <a:latin typeface="Calibri"/>
                <a:ea typeface="Calibri"/>
                <a:cs typeface="Calibri"/>
                <a:sym typeface="Calibri"/>
              </a:rPr>
              <a:t> mi </a:t>
            </a:r>
            <a:r>
              <a:rPr lang="en-US" sz="3600" i="1" dirty="0" err="1">
                <a:latin typeface="Calibri"/>
                <a:ea typeface="Calibri"/>
                <a:cs typeface="Calibri"/>
                <a:sym typeface="Calibri"/>
              </a:rPr>
              <a:t>memoria</a:t>
            </a:r>
            <a:r>
              <a:rPr lang="en-US" sz="3600" i="1" dirty="0">
                <a:latin typeface="Calibri"/>
                <a:ea typeface="Calibri"/>
                <a:cs typeface="Calibri"/>
                <a:sym typeface="Calibri"/>
              </a:rPr>
              <a:t>.” </a:t>
            </a:r>
            <a:endParaRPr lang="en-US" sz="3600" dirty="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7"/>
        <p:cNvGrpSpPr/>
        <p:nvPr/>
      </p:nvGrpSpPr>
      <p:grpSpPr>
        <a:xfrm>
          <a:off x="0" y="0"/>
          <a:ext cx="0" cy="0"/>
          <a:chOff x="0" y="0"/>
          <a:chExt cx="0" cy="0"/>
        </a:xfrm>
      </p:grpSpPr>
      <p:sp useBgFill="1">
        <p:nvSpPr>
          <p:cNvPr id="374" name="Rectangle 37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Google Shape;368;p31"/>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1 Corintios 11:23-27 </a:t>
            </a:r>
            <a:endParaRPr lang="en-US">
              <a:solidFill>
                <a:srgbClr val="FFFFFF"/>
              </a:solidFill>
            </a:endParaRPr>
          </a:p>
        </p:txBody>
      </p:sp>
      <p:sp>
        <p:nvSpPr>
          <p:cNvPr id="378" name="Arc 37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9" name="Google Shape;369;p3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a:latin typeface="Calibri"/>
                <a:ea typeface="Calibri"/>
                <a:cs typeface="Calibri"/>
                <a:sym typeface="Calibri"/>
              </a:rPr>
              <a:t>Por lo tanto, </a:t>
            </a:r>
            <a:r>
              <a:rPr lang="en-US" sz="4000" i="1" dirty="0" err="1">
                <a:latin typeface="Calibri"/>
                <a:ea typeface="Calibri"/>
                <a:cs typeface="Calibri"/>
                <a:sym typeface="Calibri"/>
              </a:rPr>
              <a:t>siempre</a:t>
            </a:r>
            <a:r>
              <a:rPr lang="en-US" sz="4000" i="1" dirty="0">
                <a:latin typeface="Calibri"/>
                <a:ea typeface="Calibri"/>
                <a:cs typeface="Calibri"/>
                <a:sym typeface="Calibri"/>
              </a:rPr>
              <a:t> que </a:t>
            </a:r>
            <a:r>
              <a:rPr lang="en-US" sz="4000" i="1" dirty="0" err="1">
                <a:latin typeface="Calibri"/>
                <a:ea typeface="Calibri"/>
                <a:cs typeface="Calibri"/>
                <a:sym typeface="Calibri"/>
              </a:rPr>
              <a:t>coman</a:t>
            </a:r>
            <a:r>
              <a:rPr lang="en-US" sz="4000" i="1" dirty="0">
                <a:latin typeface="Calibri"/>
                <a:ea typeface="Calibri"/>
                <a:cs typeface="Calibri"/>
                <a:sym typeface="Calibri"/>
              </a:rPr>
              <a:t> </a:t>
            </a:r>
            <a:r>
              <a:rPr lang="en-US" sz="4000" i="1" dirty="0" err="1">
                <a:latin typeface="Calibri"/>
                <a:ea typeface="Calibri"/>
                <a:cs typeface="Calibri"/>
                <a:sym typeface="Calibri"/>
              </a:rPr>
              <a:t>este</a:t>
            </a:r>
            <a:r>
              <a:rPr lang="en-US" sz="4000" i="1" dirty="0">
                <a:latin typeface="Calibri"/>
                <a:ea typeface="Calibri"/>
                <a:cs typeface="Calibri"/>
                <a:sym typeface="Calibri"/>
              </a:rPr>
              <a:t> pan, y </a:t>
            </a:r>
            <a:r>
              <a:rPr lang="en-US" sz="4000" i="1" dirty="0" err="1">
                <a:latin typeface="Calibri"/>
                <a:ea typeface="Calibri"/>
                <a:cs typeface="Calibri"/>
                <a:sym typeface="Calibri"/>
              </a:rPr>
              <a:t>beban</a:t>
            </a:r>
            <a:r>
              <a:rPr lang="en-US" sz="4000" i="1" dirty="0">
                <a:latin typeface="Calibri"/>
                <a:ea typeface="Calibri"/>
                <a:cs typeface="Calibri"/>
                <a:sym typeface="Calibri"/>
              </a:rPr>
              <a:t> </a:t>
            </a:r>
            <a:r>
              <a:rPr lang="en-US" sz="4000" i="1" dirty="0" err="1">
                <a:latin typeface="Calibri"/>
                <a:ea typeface="Calibri"/>
                <a:cs typeface="Calibri"/>
                <a:sym typeface="Calibri"/>
              </a:rPr>
              <a:t>esta</a:t>
            </a:r>
            <a:r>
              <a:rPr lang="en-US" sz="4000" i="1" dirty="0">
                <a:latin typeface="Calibri"/>
                <a:ea typeface="Calibri"/>
                <a:cs typeface="Calibri"/>
                <a:sym typeface="Calibri"/>
              </a:rPr>
              <a:t> </a:t>
            </a:r>
            <a:r>
              <a:rPr lang="en-US" sz="4000" i="1" dirty="0" err="1">
                <a:latin typeface="Calibri"/>
                <a:ea typeface="Calibri"/>
                <a:cs typeface="Calibri"/>
                <a:sym typeface="Calibri"/>
              </a:rPr>
              <a:t>copa</a:t>
            </a:r>
            <a:r>
              <a:rPr lang="en-US" sz="4000" i="1" dirty="0">
                <a:latin typeface="Calibri"/>
                <a:ea typeface="Calibri"/>
                <a:cs typeface="Calibri"/>
                <a:sym typeface="Calibri"/>
              </a:rPr>
              <a:t>, </a:t>
            </a:r>
            <a:r>
              <a:rPr lang="en-US" sz="4000" i="1" dirty="0" err="1">
                <a:latin typeface="Calibri"/>
                <a:ea typeface="Calibri"/>
                <a:cs typeface="Calibri"/>
                <a:sym typeface="Calibri"/>
              </a:rPr>
              <a:t>proclaman</a:t>
            </a:r>
            <a:r>
              <a:rPr lang="en-US" sz="4000" i="1" dirty="0">
                <a:latin typeface="Calibri"/>
                <a:ea typeface="Calibri"/>
                <a:cs typeface="Calibri"/>
                <a:sym typeface="Calibri"/>
              </a:rPr>
              <a:t> la </a:t>
            </a:r>
            <a:r>
              <a:rPr lang="en-US" sz="4000" i="1" dirty="0" err="1">
                <a:latin typeface="Calibri"/>
                <a:ea typeface="Calibri"/>
                <a:cs typeface="Calibri"/>
                <a:sym typeface="Calibri"/>
              </a:rPr>
              <a:t>muerte</a:t>
            </a:r>
            <a:r>
              <a:rPr lang="en-US" sz="4000" i="1" dirty="0">
                <a:latin typeface="Calibri"/>
                <a:ea typeface="Calibri"/>
                <a:cs typeface="Calibri"/>
                <a:sym typeface="Calibri"/>
              </a:rPr>
              <a:t> del </a:t>
            </a:r>
            <a:r>
              <a:rPr lang="en-US" sz="4000" i="1" dirty="0" err="1">
                <a:latin typeface="Calibri"/>
                <a:ea typeface="Calibri"/>
                <a:cs typeface="Calibri"/>
                <a:sym typeface="Calibri"/>
              </a:rPr>
              <a:t>Señor</a:t>
            </a:r>
            <a:r>
              <a:rPr lang="en-US" sz="4000" i="1" dirty="0">
                <a:latin typeface="Calibri"/>
                <a:ea typeface="Calibri"/>
                <a:cs typeface="Calibri"/>
                <a:sym typeface="Calibri"/>
              </a:rPr>
              <a:t>, hasta que </a:t>
            </a:r>
            <a:r>
              <a:rPr lang="en-US" sz="4000" i="1" dirty="0" err="1">
                <a:latin typeface="Calibri"/>
                <a:ea typeface="Calibri"/>
                <a:cs typeface="Calibri"/>
                <a:sym typeface="Calibri"/>
              </a:rPr>
              <a:t>él</a:t>
            </a:r>
            <a:r>
              <a:rPr lang="en-US" sz="4000" i="1" dirty="0">
                <a:latin typeface="Calibri"/>
                <a:ea typeface="Calibri"/>
                <a:cs typeface="Calibri"/>
                <a:sym typeface="Calibri"/>
              </a:rPr>
              <a:t> </a:t>
            </a:r>
            <a:r>
              <a:rPr lang="en-US" sz="4000" i="1" dirty="0" err="1">
                <a:latin typeface="Calibri"/>
                <a:ea typeface="Calibri"/>
                <a:cs typeface="Calibri"/>
                <a:sym typeface="Calibri"/>
              </a:rPr>
              <a:t>venga</a:t>
            </a:r>
            <a:r>
              <a:rPr lang="en-US" sz="4000" i="1" dirty="0">
                <a:latin typeface="Calibri"/>
                <a:ea typeface="Calibri"/>
                <a:cs typeface="Calibri"/>
                <a:sym typeface="Calibri"/>
              </a:rPr>
              <a:t>. </a:t>
            </a:r>
            <a:r>
              <a:rPr lang="en-US" sz="4000" i="1" dirty="0" err="1">
                <a:latin typeface="Calibri"/>
                <a:ea typeface="Calibri"/>
                <a:cs typeface="Calibri"/>
                <a:sym typeface="Calibri"/>
              </a:rPr>
              <a:t>Así</a:t>
            </a:r>
            <a:r>
              <a:rPr lang="en-US" sz="4000" i="1" dirty="0">
                <a:latin typeface="Calibri"/>
                <a:ea typeface="Calibri"/>
                <a:cs typeface="Calibri"/>
                <a:sym typeface="Calibri"/>
              </a:rPr>
              <a:t> que </a:t>
            </a:r>
            <a:r>
              <a:rPr lang="en-US" sz="4000" i="1" dirty="0" err="1">
                <a:latin typeface="Calibri"/>
                <a:ea typeface="Calibri"/>
                <a:cs typeface="Calibri"/>
                <a:sym typeface="Calibri"/>
              </a:rPr>
              <a:t>cualquiera</a:t>
            </a:r>
            <a:r>
              <a:rPr lang="en-US" sz="4000" i="1" dirty="0">
                <a:latin typeface="Calibri"/>
                <a:ea typeface="Calibri"/>
                <a:cs typeface="Calibri"/>
                <a:sym typeface="Calibri"/>
              </a:rPr>
              <a:t> que coma </a:t>
            </a:r>
            <a:r>
              <a:rPr lang="en-US" sz="4000" i="1" dirty="0" err="1">
                <a:latin typeface="Calibri"/>
                <a:ea typeface="Calibri"/>
                <a:cs typeface="Calibri"/>
                <a:sym typeface="Calibri"/>
              </a:rPr>
              <a:t>esta</a:t>
            </a:r>
            <a:r>
              <a:rPr lang="en-US" sz="4000" i="1" dirty="0">
                <a:latin typeface="Calibri"/>
                <a:ea typeface="Calibri"/>
                <a:cs typeface="Calibri"/>
                <a:sym typeface="Calibri"/>
              </a:rPr>
              <a:t> pan o </a:t>
            </a:r>
            <a:r>
              <a:rPr lang="en-US" sz="4000" i="1" dirty="0" err="1">
                <a:latin typeface="Calibri"/>
                <a:ea typeface="Calibri"/>
                <a:cs typeface="Calibri"/>
                <a:sym typeface="Calibri"/>
              </a:rPr>
              <a:t>beba</a:t>
            </a:r>
            <a:r>
              <a:rPr lang="en-US" sz="4000" i="1" dirty="0">
                <a:latin typeface="Calibri"/>
                <a:ea typeface="Calibri"/>
                <a:cs typeface="Calibri"/>
                <a:sym typeface="Calibri"/>
              </a:rPr>
              <a:t> </a:t>
            </a:r>
            <a:r>
              <a:rPr lang="en-US" sz="4000" i="1" dirty="0" err="1">
                <a:latin typeface="Calibri"/>
                <a:ea typeface="Calibri"/>
                <a:cs typeface="Calibri"/>
                <a:sym typeface="Calibri"/>
              </a:rPr>
              <a:t>esta</a:t>
            </a:r>
            <a:r>
              <a:rPr lang="en-US" sz="4000" i="1" dirty="0">
                <a:latin typeface="Calibri"/>
                <a:ea typeface="Calibri"/>
                <a:cs typeface="Calibri"/>
                <a:sym typeface="Calibri"/>
              </a:rPr>
              <a:t> </a:t>
            </a:r>
            <a:r>
              <a:rPr lang="en-US" sz="4000" i="1" dirty="0" err="1">
                <a:latin typeface="Calibri"/>
                <a:ea typeface="Calibri"/>
                <a:cs typeface="Calibri"/>
                <a:sym typeface="Calibri"/>
              </a:rPr>
              <a:t>copa</a:t>
            </a:r>
            <a:r>
              <a:rPr lang="en-US" sz="4000" i="1" dirty="0">
                <a:latin typeface="Calibri"/>
                <a:ea typeface="Calibri"/>
                <a:cs typeface="Calibri"/>
                <a:sym typeface="Calibri"/>
              </a:rPr>
              <a:t> del </a:t>
            </a:r>
            <a:r>
              <a:rPr lang="en-US" sz="4000" i="1" dirty="0" err="1">
                <a:latin typeface="Calibri"/>
                <a:ea typeface="Calibri"/>
                <a:cs typeface="Calibri"/>
                <a:sym typeface="Calibri"/>
              </a:rPr>
              <a:t>Señor</a:t>
            </a:r>
            <a:r>
              <a:rPr lang="en-US" sz="4000" i="1" dirty="0">
                <a:latin typeface="Calibri"/>
                <a:ea typeface="Calibri"/>
                <a:cs typeface="Calibri"/>
                <a:sym typeface="Calibri"/>
              </a:rPr>
              <a:t> de </a:t>
            </a:r>
            <a:r>
              <a:rPr lang="en-US" sz="4000" i="1" dirty="0" err="1">
                <a:latin typeface="Calibri"/>
                <a:ea typeface="Calibri"/>
                <a:cs typeface="Calibri"/>
                <a:sym typeface="Calibri"/>
              </a:rPr>
              <a:t>manera</a:t>
            </a:r>
            <a:r>
              <a:rPr lang="en-US" sz="4000" i="1" dirty="0">
                <a:latin typeface="Calibri"/>
                <a:ea typeface="Calibri"/>
                <a:cs typeface="Calibri"/>
                <a:sym typeface="Calibri"/>
              </a:rPr>
              <a:t> </a:t>
            </a:r>
            <a:r>
              <a:rPr lang="en-US" sz="4000" i="1" dirty="0" err="1">
                <a:latin typeface="Calibri"/>
                <a:ea typeface="Calibri"/>
                <a:cs typeface="Calibri"/>
                <a:sym typeface="Calibri"/>
              </a:rPr>
              <a:t>indigna</a:t>
            </a:r>
            <a:r>
              <a:rPr lang="en-US" sz="4000" i="1" dirty="0">
                <a:latin typeface="Calibri"/>
                <a:ea typeface="Calibri"/>
                <a:cs typeface="Calibri"/>
                <a:sym typeface="Calibri"/>
              </a:rPr>
              <a:t>, </a:t>
            </a:r>
            <a:r>
              <a:rPr lang="en-US" sz="4000" i="1" dirty="0" err="1">
                <a:latin typeface="Calibri"/>
                <a:ea typeface="Calibri"/>
                <a:cs typeface="Calibri"/>
                <a:sym typeface="Calibri"/>
              </a:rPr>
              <a:t>será</a:t>
            </a:r>
            <a:r>
              <a:rPr lang="en-US" sz="4000" i="1" dirty="0">
                <a:latin typeface="Calibri"/>
                <a:ea typeface="Calibri"/>
                <a:cs typeface="Calibri"/>
                <a:sym typeface="Calibri"/>
              </a:rPr>
              <a:t> </a:t>
            </a:r>
            <a:r>
              <a:rPr lang="en-US" sz="4000" i="1" dirty="0" err="1">
                <a:latin typeface="Calibri"/>
                <a:ea typeface="Calibri"/>
                <a:cs typeface="Calibri"/>
                <a:sym typeface="Calibri"/>
              </a:rPr>
              <a:t>culpado</a:t>
            </a:r>
            <a:r>
              <a:rPr lang="en-US" sz="4000" i="1" dirty="0">
                <a:latin typeface="Calibri"/>
                <a:ea typeface="Calibri"/>
                <a:cs typeface="Calibri"/>
                <a:sym typeface="Calibri"/>
              </a:rPr>
              <a:t> del </a:t>
            </a:r>
            <a:r>
              <a:rPr lang="en-US" sz="4000" i="1" dirty="0" err="1">
                <a:latin typeface="Calibri"/>
                <a:ea typeface="Calibri"/>
                <a:cs typeface="Calibri"/>
                <a:sym typeface="Calibri"/>
              </a:rPr>
              <a:t>cuerpo</a:t>
            </a:r>
            <a:r>
              <a:rPr lang="en-US" sz="4000" i="1" dirty="0">
                <a:latin typeface="Calibri"/>
                <a:ea typeface="Calibri"/>
                <a:cs typeface="Calibri"/>
                <a:sym typeface="Calibri"/>
              </a:rPr>
              <a:t> y de la </a:t>
            </a:r>
            <a:r>
              <a:rPr lang="en-US" sz="4000" i="1" dirty="0" err="1">
                <a:latin typeface="Calibri"/>
                <a:ea typeface="Calibri"/>
                <a:cs typeface="Calibri"/>
                <a:sym typeface="Calibri"/>
              </a:rPr>
              <a:t>sangre</a:t>
            </a:r>
            <a:r>
              <a:rPr lang="en-US" sz="4000" i="1" dirty="0">
                <a:latin typeface="Calibri"/>
                <a:ea typeface="Calibri"/>
                <a:cs typeface="Calibri"/>
                <a:sym typeface="Calibri"/>
              </a:rPr>
              <a:t> del </a:t>
            </a:r>
            <a:r>
              <a:rPr lang="en-US" sz="4000" i="1" dirty="0" err="1">
                <a:latin typeface="Calibri"/>
                <a:ea typeface="Calibri"/>
                <a:cs typeface="Calibri"/>
                <a:sym typeface="Calibri"/>
              </a:rPr>
              <a:t>Señor</a:t>
            </a:r>
            <a:r>
              <a:rPr lang="en-US" sz="4000" i="1" dirty="0">
                <a:latin typeface="Calibri"/>
                <a:ea typeface="Calibri"/>
                <a:cs typeface="Calibri"/>
                <a:sym typeface="Calibri"/>
              </a:rPr>
              <a:t>. </a:t>
            </a:r>
            <a:endParaRPr lang="en-US" sz="4000" dirty="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g2f34200a32f_0_2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5" name="Google Shape;375;g2f34200a32f_0_229"/>
          <p:cNvPicPr preferRelativeResize="0"/>
          <p:nvPr/>
        </p:nvPicPr>
        <p:blipFill rotWithShape="1">
          <a:blip r:embed="rId3">
            <a:alphaModFix/>
          </a:blip>
          <a:srcRect/>
          <a:stretch/>
        </p:blipFill>
        <p:spPr>
          <a:xfrm>
            <a:off x="0" y="1708750"/>
            <a:ext cx="3125597" cy="3218436"/>
          </a:xfrm>
          <a:prstGeom prst="rect">
            <a:avLst/>
          </a:prstGeom>
          <a:noFill/>
          <a:ln>
            <a:noFill/>
          </a:ln>
          <a:effectLst>
            <a:outerShdw blurRad="50800" dist="38100" dir="2700000" algn="tl" rotWithShape="0">
              <a:srgbClr val="000000">
                <a:alpha val="40000"/>
              </a:srgbClr>
            </a:outerShdw>
          </a:effectLst>
        </p:spPr>
      </p:pic>
      <p:pic>
        <p:nvPicPr>
          <p:cNvPr id="376" name="Google Shape;376;g2f34200a32f_0_2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77" name="Google Shape;377;g2f34200a32f_0_229"/>
          <p:cNvSpPr txBox="1"/>
          <p:nvPr/>
        </p:nvSpPr>
        <p:spPr>
          <a:xfrm>
            <a:off x="3125597" y="2151747"/>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1 Corintios 11:23-27</a:t>
            </a:r>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tan seguido quiere Dios que celebremos la Santa Cena?</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2"/>
        <p:cNvGrpSpPr/>
        <p:nvPr/>
      </p:nvGrpSpPr>
      <p:grpSpPr>
        <a:xfrm>
          <a:off x="0" y="0"/>
          <a:ext cx="0" cy="0"/>
          <a:chOff x="0" y="0"/>
          <a:chExt cx="0" cy="0"/>
        </a:xfrm>
      </p:grpSpPr>
      <p:sp useBgFill="1">
        <p:nvSpPr>
          <p:cNvPr id="389" name="Rectangle 38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Google Shape;383;p32"/>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1 Corintios 11:23-27 </a:t>
            </a:r>
            <a:endParaRPr lang="en-US">
              <a:solidFill>
                <a:srgbClr val="FFFFFF"/>
              </a:solidFill>
            </a:endParaRPr>
          </a:p>
        </p:txBody>
      </p:sp>
      <p:sp>
        <p:nvSpPr>
          <p:cNvPr id="393" name="Arc 39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4" name="Google Shape;384;p32"/>
          <p:cNvSpPr txBox="1">
            <a:spLocks noGrp="1"/>
          </p:cNvSpPr>
          <p:nvPr>
            <p:ph type="body" idx="1"/>
          </p:nvPr>
        </p:nvSpPr>
        <p:spPr>
          <a:xfrm>
            <a:off x="4167272" y="467360"/>
            <a:ext cx="7186527" cy="5709603"/>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sz="3600" i="1" dirty="0" err="1">
                <a:latin typeface="Calibri"/>
                <a:ea typeface="Calibri"/>
                <a:cs typeface="Calibri"/>
                <a:sym typeface="Calibri"/>
              </a:rPr>
              <a:t>Yo</a:t>
            </a:r>
            <a:r>
              <a:rPr lang="en-US" sz="3600" i="1" dirty="0">
                <a:latin typeface="Calibri"/>
                <a:ea typeface="Calibri"/>
                <a:cs typeface="Calibri"/>
                <a:sym typeface="Calibri"/>
              </a:rPr>
              <a:t> </a:t>
            </a:r>
            <a:r>
              <a:rPr lang="en-US" sz="3600" i="1" dirty="0" err="1">
                <a:latin typeface="Calibri"/>
                <a:ea typeface="Calibri"/>
                <a:cs typeface="Calibri"/>
                <a:sym typeface="Calibri"/>
              </a:rPr>
              <a:t>recibí</a:t>
            </a:r>
            <a:r>
              <a:rPr lang="en-US" sz="3600" i="1" dirty="0">
                <a:latin typeface="Calibri"/>
                <a:ea typeface="Calibri"/>
                <a:cs typeface="Calibri"/>
                <a:sym typeface="Calibri"/>
              </a:rPr>
              <a:t> del </a:t>
            </a:r>
            <a:r>
              <a:rPr lang="en-US" sz="3600" i="1" dirty="0" err="1">
                <a:latin typeface="Calibri"/>
                <a:ea typeface="Calibri"/>
                <a:cs typeface="Calibri"/>
                <a:sym typeface="Calibri"/>
              </a:rPr>
              <a:t>Señor</a:t>
            </a:r>
            <a:r>
              <a:rPr lang="en-US" sz="3600" i="1" dirty="0">
                <a:latin typeface="Calibri"/>
                <a:ea typeface="Calibri"/>
                <a:cs typeface="Calibri"/>
                <a:sym typeface="Calibri"/>
              </a:rPr>
              <a:t> lo </a:t>
            </a:r>
            <a:r>
              <a:rPr lang="en-US" sz="3600" i="1" dirty="0" err="1">
                <a:latin typeface="Calibri"/>
                <a:ea typeface="Calibri"/>
                <a:cs typeface="Calibri"/>
                <a:sym typeface="Calibri"/>
              </a:rPr>
              <a:t>mismo</a:t>
            </a:r>
            <a:r>
              <a:rPr lang="en-US" sz="3600" i="1" dirty="0">
                <a:latin typeface="Calibri"/>
                <a:ea typeface="Calibri"/>
                <a:cs typeface="Calibri"/>
                <a:sym typeface="Calibri"/>
              </a:rPr>
              <a:t> que les he </a:t>
            </a:r>
            <a:r>
              <a:rPr lang="en-US" sz="3600" i="1" dirty="0" err="1">
                <a:latin typeface="Calibri"/>
                <a:ea typeface="Calibri"/>
                <a:cs typeface="Calibri"/>
                <a:sym typeface="Calibri"/>
              </a:rPr>
              <a:t>enseñado</a:t>
            </a:r>
            <a:r>
              <a:rPr lang="en-US" sz="3600" i="1" dirty="0">
                <a:latin typeface="Calibri"/>
                <a:ea typeface="Calibri"/>
                <a:cs typeface="Calibri"/>
                <a:sym typeface="Calibri"/>
              </a:rPr>
              <a:t> a </a:t>
            </a:r>
            <a:r>
              <a:rPr lang="en-US" sz="3600" i="1" dirty="0" err="1">
                <a:latin typeface="Calibri"/>
                <a:ea typeface="Calibri"/>
                <a:cs typeface="Calibri"/>
                <a:sym typeface="Calibri"/>
              </a:rPr>
              <a:t>ustedes</a:t>
            </a:r>
            <a:r>
              <a:rPr lang="en-US" sz="3600" i="1" dirty="0">
                <a:latin typeface="Calibri"/>
                <a:ea typeface="Calibri"/>
                <a:cs typeface="Calibri"/>
                <a:sym typeface="Calibri"/>
              </a:rPr>
              <a:t>: Que la </a:t>
            </a:r>
            <a:r>
              <a:rPr lang="en-US" sz="3600" i="1" dirty="0" err="1">
                <a:latin typeface="Calibri"/>
                <a:ea typeface="Calibri"/>
                <a:cs typeface="Calibri"/>
                <a:sym typeface="Calibri"/>
              </a:rPr>
              <a:t>noche</a:t>
            </a:r>
            <a:r>
              <a:rPr lang="en-US" sz="3600" i="1" dirty="0">
                <a:latin typeface="Calibri"/>
                <a:ea typeface="Calibri"/>
                <a:cs typeface="Calibri"/>
                <a:sym typeface="Calibri"/>
              </a:rPr>
              <a:t> que </a:t>
            </a:r>
            <a:r>
              <a:rPr lang="en-US" sz="3600" i="1" dirty="0" err="1">
                <a:latin typeface="Calibri"/>
                <a:ea typeface="Calibri"/>
                <a:cs typeface="Calibri"/>
                <a:sym typeface="Calibri"/>
              </a:rPr>
              <a:t>fue</a:t>
            </a:r>
            <a:r>
              <a:rPr lang="en-US" sz="3600" i="1" dirty="0">
                <a:latin typeface="Calibri"/>
                <a:ea typeface="Calibri"/>
                <a:cs typeface="Calibri"/>
                <a:sym typeface="Calibri"/>
              </a:rPr>
              <a:t> </a:t>
            </a:r>
            <a:r>
              <a:rPr lang="en-US" sz="3600" i="1" dirty="0" err="1">
                <a:latin typeface="Calibri"/>
                <a:ea typeface="Calibri"/>
                <a:cs typeface="Calibri"/>
                <a:sym typeface="Calibri"/>
              </a:rPr>
              <a:t>entregado</a:t>
            </a:r>
            <a:r>
              <a:rPr lang="en-US" sz="3600" i="1" dirty="0">
                <a:latin typeface="Calibri"/>
                <a:ea typeface="Calibri"/>
                <a:cs typeface="Calibri"/>
                <a:sym typeface="Calibri"/>
              </a:rPr>
              <a:t>, </a:t>
            </a:r>
            <a:r>
              <a:rPr lang="en-US" sz="3600" i="1" dirty="0" err="1">
                <a:latin typeface="Calibri"/>
                <a:ea typeface="Calibri"/>
                <a:cs typeface="Calibri"/>
                <a:sym typeface="Calibri"/>
              </a:rPr>
              <a:t>el</a:t>
            </a:r>
            <a:r>
              <a:rPr lang="en-US" sz="3600" i="1" dirty="0">
                <a:latin typeface="Calibri"/>
                <a:ea typeface="Calibri"/>
                <a:cs typeface="Calibri"/>
                <a:sym typeface="Calibri"/>
              </a:rPr>
              <a:t> </a:t>
            </a:r>
            <a:r>
              <a:rPr lang="en-US" sz="3600" i="1" dirty="0" err="1">
                <a:latin typeface="Calibri"/>
                <a:ea typeface="Calibri"/>
                <a:cs typeface="Calibri"/>
                <a:sym typeface="Calibri"/>
              </a:rPr>
              <a:t>Señor</a:t>
            </a:r>
            <a:r>
              <a:rPr lang="en-US" sz="3600" i="1" dirty="0">
                <a:latin typeface="Calibri"/>
                <a:ea typeface="Calibri"/>
                <a:cs typeface="Calibri"/>
                <a:sym typeface="Calibri"/>
              </a:rPr>
              <a:t> Jesús </a:t>
            </a:r>
            <a:r>
              <a:rPr lang="en-US" sz="3600" i="1" dirty="0" err="1">
                <a:latin typeface="Calibri"/>
                <a:ea typeface="Calibri"/>
                <a:cs typeface="Calibri"/>
                <a:sym typeface="Calibri"/>
              </a:rPr>
              <a:t>tomó</a:t>
            </a:r>
            <a:r>
              <a:rPr lang="en-US" sz="3600" i="1" dirty="0">
                <a:latin typeface="Calibri"/>
                <a:ea typeface="Calibri"/>
                <a:cs typeface="Calibri"/>
                <a:sym typeface="Calibri"/>
              </a:rPr>
              <a:t> pan, y que luego de </a:t>
            </a:r>
            <a:r>
              <a:rPr lang="en-US" sz="3600" i="1" dirty="0" err="1">
                <a:latin typeface="Calibri"/>
                <a:ea typeface="Calibri"/>
                <a:cs typeface="Calibri"/>
                <a:sym typeface="Calibri"/>
              </a:rPr>
              <a:t>dar</a:t>
            </a:r>
            <a:r>
              <a:rPr lang="en-US" sz="3600" i="1" dirty="0">
                <a:latin typeface="Calibri"/>
                <a:ea typeface="Calibri"/>
                <a:cs typeface="Calibri"/>
                <a:sym typeface="Calibri"/>
              </a:rPr>
              <a:t> gracias, lo </a:t>
            </a:r>
            <a:r>
              <a:rPr lang="en-US" sz="3600" i="1" dirty="0" err="1">
                <a:latin typeface="Calibri"/>
                <a:ea typeface="Calibri"/>
                <a:cs typeface="Calibri"/>
                <a:sym typeface="Calibri"/>
              </a:rPr>
              <a:t>partió</a:t>
            </a:r>
            <a:r>
              <a:rPr lang="en-US" sz="3600" i="1" dirty="0">
                <a:latin typeface="Calibri"/>
                <a:ea typeface="Calibri"/>
                <a:cs typeface="Calibri"/>
                <a:sym typeface="Calibri"/>
              </a:rPr>
              <a:t> y </a:t>
            </a:r>
            <a:r>
              <a:rPr lang="en-US" sz="3600" i="1" dirty="0" err="1">
                <a:latin typeface="Calibri"/>
                <a:ea typeface="Calibri"/>
                <a:cs typeface="Calibri"/>
                <a:sym typeface="Calibri"/>
              </a:rPr>
              <a:t>dijo</a:t>
            </a:r>
            <a:r>
              <a:rPr lang="en-US" sz="3600" i="1" dirty="0">
                <a:latin typeface="Calibri"/>
                <a:ea typeface="Calibri"/>
                <a:cs typeface="Calibri"/>
                <a:sym typeface="Calibri"/>
              </a:rPr>
              <a:t>: “Tomen y </a:t>
            </a:r>
            <a:r>
              <a:rPr lang="en-US" sz="3600" i="1" dirty="0" err="1"/>
              <a:t>coman</a:t>
            </a:r>
            <a:r>
              <a:rPr lang="en-US" sz="3600" i="1" dirty="0">
                <a:latin typeface="Calibri"/>
                <a:ea typeface="Calibri"/>
                <a:cs typeface="Calibri"/>
                <a:sym typeface="Calibri"/>
              </a:rPr>
              <a:t>. Esto es mi </a:t>
            </a:r>
            <a:r>
              <a:rPr lang="en-US" sz="3600" i="1" dirty="0" err="1">
                <a:latin typeface="Calibri"/>
                <a:ea typeface="Calibri"/>
                <a:cs typeface="Calibri"/>
                <a:sym typeface="Calibri"/>
              </a:rPr>
              <a:t>cuerpo</a:t>
            </a:r>
            <a:r>
              <a:rPr lang="en-US" sz="3600" i="1" dirty="0">
                <a:latin typeface="Calibri"/>
                <a:ea typeface="Calibri"/>
                <a:cs typeface="Calibri"/>
                <a:sym typeface="Calibri"/>
              </a:rPr>
              <a:t>, que </a:t>
            </a:r>
            <a:r>
              <a:rPr lang="en-US" sz="3600" i="1" dirty="0" err="1">
                <a:latin typeface="Calibri"/>
                <a:ea typeface="Calibri"/>
                <a:cs typeface="Calibri"/>
                <a:sym typeface="Calibri"/>
              </a:rPr>
              <a:t>por</a:t>
            </a:r>
            <a:r>
              <a:rPr lang="en-US" sz="3600" i="1" dirty="0">
                <a:latin typeface="Calibri"/>
                <a:ea typeface="Calibri"/>
                <a:cs typeface="Calibri"/>
                <a:sym typeface="Calibri"/>
              </a:rPr>
              <a:t> </a:t>
            </a:r>
            <a:r>
              <a:rPr lang="en-US" sz="3600" i="1" dirty="0" err="1">
                <a:latin typeface="Calibri"/>
                <a:ea typeface="Calibri"/>
                <a:cs typeface="Calibri"/>
                <a:sym typeface="Calibri"/>
              </a:rPr>
              <a:t>ustedes</a:t>
            </a:r>
            <a:r>
              <a:rPr lang="en-US" sz="3600" i="1" dirty="0">
                <a:latin typeface="Calibri"/>
                <a:ea typeface="Calibri"/>
                <a:cs typeface="Calibri"/>
                <a:sym typeface="Calibri"/>
              </a:rPr>
              <a:t> es </a:t>
            </a:r>
            <a:r>
              <a:rPr lang="en-US" sz="3600" i="1" dirty="0" err="1">
                <a:latin typeface="Calibri"/>
                <a:ea typeface="Calibri"/>
                <a:cs typeface="Calibri"/>
                <a:sym typeface="Calibri"/>
              </a:rPr>
              <a:t>partido</a:t>
            </a:r>
            <a:r>
              <a:rPr lang="en-US" sz="3600" i="1" dirty="0">
                <a:latin typeface="Calibri"/>
                <a:ea typeface="Calibri"/>
                <a:cs typeface="Calibri"/>
                <a:sym typeface="Calibri"/>
              </a:rPr>
              <a:t>; </a:t>
            </a:r>
            <a:r>
              <a:rPr lang="en-US" sz="3600" i="1" u="sng" dirty="0" err="1">
                <a:latin typeface="Calibri"/>
                <a:ea typeface="Calibri"/>
                <a:cs typeface="Calibri"/>
                <a:sym typeface="Calibri"/>
              </a:rPr>
              <a:t>hagan</a:t>
            </a:r>
            <a:r>
              <a:rPr lang="en-US" sz="3600" i="1" u="sng" dirty="0">
                <a:latin typeface="Calibri"/>
                <a:ea typeface="Calibri"/>
                <a:cs typeface="Calibri"/>
                <a:sym typeface="Calibri"/>
              </a:rPr>
              <a:t> </a:t>
            </a:r>
            <a:r>
              <a:rPr lang="en-US" sz="3600" i="1" u="sng" dirty="0" err="1">
                <a:latin typeface="Calibri"/>
                <a:ea typeface="Calibri"/>
                <a:cs typeface="Calibri"/>
                <a:sym typeface="Calibri"/>
              </a:rPr>
              <a:t>esto</a:t>
            </a:r>
            <a:r>
              <a:rPr lang="en-US" sz="3600" i="1" u="sng" dirty="0">
                <a:latin typeface="Calibri"/>
                <a:ea typeface="Calibri"/>
                <a:cs typeface="Calibri"/>
                <a:sym typeface="Calibri"/>
              </a:rPr>
              <a:t> </a:t>
            </a:r>
            <a:r>
              <a:rPr lang="en-US" sz="3600" i="1" u="sng" dirty="0" err="1">
                <a:latin typeface="Calibri"/>
                <a:ea typeface="Calibri"/>
                <a:cs typeface="Calibri"/>
                <a:sym typeface="Calibri"/>
              </a:rPr>
              <a:t>en</a:t>
            </a:r>
            <a:r>
              <a:rPr lang="en-US" sz="3600" i="1" u="sng" dirty="0">
                <a:latin typeface="Calibri"/>
                <a:ea typeface="Calibri"/>
                <a:cs typeface="Calibri"/>
                <a:sym typeface="Calibri"/>
              </a:rPr>
              <a:t> mi </a:t>
            </a:r>
            <a:r>
              <a:rPr lang="en-US" sz="3600" i="1" u="sng" dirty="0" err="1">
                <a:latin typeface="Calibri"/>
                <a:ea typeface="Calibri"/>
                <a:cs typeface="Calibri"/>
                <a:sym typeface="Calibri"/>
              </a:rPr>
              <a:t>memoria</a:t>
            </a:r>
            <a:r>
              <a:rPr lang="en-US" sz="3600" i="1" u="sng" dirty="0">
                <a:latin typeface="Calibri"/>
                <a:ea typeface="Calibri"/>
                <a:cs typeface="Calibri"/>
                <a:sym typeface="Calibri"/>
              </a:rPr>
              <a:t>.”</a:t>
            </a:r>
            <a:r>
              <a:rPr lang="en-US" sz="3600" i="1" dirty="0">
                <a:latin typeface="Calibri"/>
                <a:ea typeface="Calibri"/>
                <a:cs typeface="Calibri"/>
                <a:sym typeface="Calibri"/>
              </a:rPr>
              <a:t> </a:t>
            </a:r>
            <a:r>
              <a:rPr lang="en-US" sz="3600" i="1" dirty="0" err="1">
                <a:latin typeface="Calibri"/>
                <a:ea typeface="Calibri"/>
                <a:cs typeface="Calibri"/>
                <a:sym typeface="Calibri"/>
              </a:rPr>
              <a:t>Asimismo</a:t>
            </a:r>
            <a:r>
              <a:rPr lang="en-US" sz="3600" i="1" dirty="0">
                <a:latin typeface="Calibri"/>
                <a:ea typeface="Calibri"/>
                <a:cs typeface="Calibri"/>
                <a:sym typeface="Calibri"/>
              </a:rPr>
              <a:t>, </a:t>
            </a:r>
            <a:r>
              <a:rPr lang="en-US" sz="3600" i="1" dirty="0" err="1">
                <a:latin typeface="Calibri"/>
                <a:ea typeface="Calibri"/>
                <a:cs typeface="Calibri"/>
                <a:sym typeface="Calibri"/>
              </a:rPr>
              <a:t>después</a:t>
            </a:r>
            <a:r>
              <a:rPr lang="en-US" sz="3600" i="1" dirty="0">
                <a:latin typeface="Calibri"/>
                <a:ea typeface="Calibri"/>
                <a:cs typeface="Calibri"/>
                <a:sym typeface="Calibri"/>
              </a:rPr>
              <a:t> de </a:t>
            </a:r>
            <a:r>
              <a:rPr lang="en-US" sz="3600" i="1" dirty="0" err="1">
                <a:latin typeface="Calibri"/>
                <a:ea typeface="Calibri"/>
                <a:cs typeface="Calibri"/>
                <a:sym typeface="Calibri"/>
              </a:rPr>
              <a:t>cenar</a:t>
            </a:r>
            <a:r>
              <a:rPr lang="en-US" sz="3600" i="1" dirty="0">
                <a:latin typeface="Calibri"/>
                <a:ea typeface="Calibri"/>
                <a:cs typeface="Calibri"/>
                <a:sym typeface="Calibri"/>
              </a:rPr>
              <a:t> </a:t>
            </a:r>
            <a:r>
              <a:rPr lang="en-US" sz="3600" i="1" dirty="0" err="1">
                <a:latin typeface="Calibri"/>
                <a:ea typeface="Calibri"/>
                <a:cs typeface="Calibri"/>
                <a:sym typeface="Calibri"/>
              </a:rPr>
              <a:t>tomó</a:t>
            </a:r>
            <a:r>
              <a:rPr lang="en-US" sz="3600" i="1" dirty="0">
                <a:latin typeface="Calibri"/>
                <a:ea typeface="Calibri"/>
                <a:cs typeface="Calibri"/>
                <a:sym typeface="Calibri"/>
              </a:rPr>
              <a:t> la </a:t>
            </a:r>
            <a:r>
              <a:rPr lang="en-US" sz="3600" i="1" dirty="0" err="1">
                <a:latin typeface="Calibri"/>
                <a:ea typeface="Calibri"/>
                <a:cs typeface="Calibri"/>
                <a:sym typeface="Calibri"/>
              </a:rPr>
              <a:t>copa</a:t>
            </a:r>
            <a:r>
              <a:rPr lang="en-US" sz="3600" i="1" dirty="0">
                <a:latin typeface="Calibri"/>
                <a:ea typeface="Calibri"/>
                <a:cs typeface="Calibri"/>
                <a:sym typeface="Calibri"/>
              </a:rPr>
              <a:t> y </a:t>
            </a:r>
            <a:r>
              <a:rPr lang="en-US" sz="3600" i="1" dirty="0" err="1">
                <a:latin typeface="Calibri"/>
                <a:ea typeface="Calibri"/>
                <a:cs typeface="Calibri"/>
                <a:sym typeface="Calibri"/>
              </a:rPr>
              <a:t>dijo</a:t>
            </a:r>
            <a:r>
              <a:rPr lang="en-US" sz="3600" i="1" dirty="0">
                <a:latin typeface="Calibri"/>
                <a:ea typeface="Calibri"/>
                <a:cs typeface="Calibri"/>
                <a:sym typeface="Calibri"/>
              </a:rPr>
              <a:t>: “Esta </a:t>
            </a:r>
            <a:r>
              <a:rPr lang="en-US" sz="3600" i="1" dirty="0" err="1">
                <a:latin typeface="Calibri"/>
                <a:ea typeface="Calibri"/>
                <a:cs typeface="Calibri"/>
                <a:sym typeface="Calibri"/>
              </a:rPr>
              <a:t>copa</a:t>
            </a:r>
            <a:r>
              <a:rPr lang="en-US" sz="3600" i="1" dirty="0">
                <a:latin typeface="Calibri"/>
                <a:ea typeface="Calibri"/>
                <a:cs typeface="Calibri"/>
                <a:sym typeface="Calibri"/>
              </a:rPr>
              <a:t> es </a:t>
            </a:r>
            <a:r>
              <a:rPr lang="en-US" sz="3600" i="1" dirty="0" err="1">
                <a:latin typeface="Calibri"/>
                <a:ea typeface="Calibri"/>
                <a:cs typeface="Calibri"/>
                <a:sym typeface="Calibri"/>
              </a:rPr>
              <a:t>el</a:t>
            </a:r>
            <a:r>
              <a:rPr lang="en-US" sz="3600" i="1" dirty="0">
                <a:latin typeface="Calibri"/>
                <a:ea typeface="Calibri"/>
                <a:cs typeface="Calibri"/>
                <a:sym typeface="Calibri"/>
              </a:rPr>
              <a:t> nuevo </a:t>
            </a:r>
            <a:r>
              <a:rPr lang="en-US" sz="3600" i="1" dirty="0" err="1">
                <a:latin typeface="Calibri"/>
                <a:ea typeface="Calibri"/>
                <a:cs typeface="Calibri"/>
                <a:sym typeface="Calibri"/>
              </a:rPr>
              <a:t>pacto</a:t>
            </a:r>
            <a:r>
              <a:rPr lang="en-US" sz="3600" i="1" dirty="0">
                <a:latin typeface="Calibri"/>
                <a:ea typeface="Calibri"/>
                <a:cs typeface="Calibri"/>
                <a:sym typeface="Calibri"/>
              </a:rPr>
              <a:t> </a:t>
            </a:r>
            <a:r>
              <a:rPr lang="en-US" sz="3600" i="1" dirty="0" err="1">
                <a:latin typeface="Calibri"/>
                <a:ea typeface="Calibri"/>
                <a:cs typeface="Calibri"/>
                <a:sym typeface="Calibri"/>
              </a:rPr>
              <a:t>en</a:t>
            </a:r>
            <a:r>
              <a:rPr lang="en-US" sz="3600" i="1" dirty="0">
                <a:latin typeface="Calibri"/>
                <a:ea typeface="Calibri"/>
                <a:cs typeface="Calibri"/>
                <a:sym typeface="Calibri"/>
              </a:rPr>
              <a:t> mi </a:t>
            </a:r>
            <a:r>
              <a:rPr lang="en-US" sz="3600" i="1" dirty="0" err="1">
                <a:latin typeface="Calibri"/>
                <a:ea typeface="Calibri"/>
                <a:cs typeface="Calibri"/>
                <a:sym typeface="Calibri"/>
              </a:rPr>
              <a:t>sangre</a:t>
            </a:r>
            <a:r>
              <a:rPr lang="en-US" sz="3600" i="1" dirty="0">
                <a:latin typeface="Calibri"/>
                <a:ea typeface="Calibri"/>
                <a:cs typeface="Calibri"/>
                <a:sym typeface="Calibri"/>
              </a:rPr>
              <a:t>; </a:t>
            </a:r>
            <a:r>
              <a:rPr lang="en-US" sz="3600" i="1" u="sng" dirty="0" err="1">
                <a:latin typeface="Calibri"/>
                <a:ea typeface="Calibri"/>
                <a:cs typeface="Calibri"/>
                <a:sym typeface="Calibri"/>
              </a:rPr>
              <a:t>hagan</a:t>
            </a:r>
            <a:r>
              <a:rPr lang="en-US" sz="3600" i="1" u="sng" dirty="0">
                <a:latin typeface="Calibri"/>
                <a:ea typeface="Calibri"/>
                <a:cs typeface="Calibri"/>
                <a:sym typeface="Calibri"/>
              </a:rPr>
              <a:t> </a:t>
            </a:r>
            <a:r>
              <a:rPr lang="en-US" sz="3600" i="1" u="sng" dirty="0" err="1">
                <a:latin typeface="Calibri"/>
                <a:ea typeface="Calibri"/>
                <a:cs typeface="Calibri"/>
                <a:sym typeface="Calibri"/>
              </a:rPr>
              <a:t>esto</a:t>
            </a:r>
            <a:r>
              <a:rPr lang="en-US" sz="3600" i="1" u="sng" dirty="0">
                <a:latin typeface="Calibri"/>
                <a:ea typeface="Calibri"/>
                <a:cs typeface="Calibri"/>
                <a:sym typeface="Calibri"/>
              </a:rPr>
              <a:t>, </a:t>
            </a:r>
            <a:r>
              <a:rPr lang="en-US" sz="3600" i="1" u="sng" dirty="0" err="1">
                <a:latin typeface="Calibri"/>
                <a:ea typeface="Calibri"/>
                <a:cs typeface="Calibri"/>
                <a:sym typeface="Calibri"/>
              </a:rPr>
              <a:t>cada</a:t>
            </a:r>
            <a:r>
              <a:rPr lang="en-US" sz="3600" i="1" u="sng" dirty="0">
                <a:latin typeface="Calibri"/>
                <a:ea typeface="Calibri"/>
                <a:cs typeface="Calibri"/>
                <a:sym typeface="Calibri"/>
              </a:rPr>
              <a:t> </a:t>
            </a:r>
            <a:r>
              <a:rPr lang="en-US" sz="3600" i="1" u="sng" dirty="0" err="1">
                <a:latin typeface="Calibri"/>
                <a:ea typeface="Calibri"/>
                <a:cs typeface="Calibri"/>
                <a:sym typeface="Calibri"/>
              </a:rPr>
              <a:t>vez</a:t>
            </a:r>
            <a:r>
              <a:rPr lang="en-US" sz="3600" i="1" u="sng" dirty="0">
                <a:latin typeface="Calibri"/>
                <a:ea typeface="Calibri"/>
                <a:cs typeface="Calibri"/>
                <a:sym typeface="Calibri"/>
              </a:rPr>
              <a:t> que la </a:t>
            </a:r>
            <a:r>
              <a:rPr lang="en-US" sz="3600" i="1" u="sng" dirty="0" err="1">
                <a:latin typeface="Calibri"/>
                <a:ea typeface="Calibri"/>
                <a:cs typeface="Calibri"/>
                <a:sym typeface="Calibri"/>
              </a:rPr>
              <a:t>beban</a:t>
            </a:r>
            <a:r>
              <a:rPr lang="en-US" sz="3600" i="1" u="sng" dirty="0">
                <a:latin typeface="Calibri"/>
                <a:ea typeface="Calibri"/>
                <a:cs typeface="Calibri"/>
                <a:sym typeface="Calibri"/>
              </a:rPr>
              <a:t>, </a:t>
            </a:r>
            <a:r>
              <a:rPr lang="en-US" sz="3600" i="1" u="sng" dirty="0" err="1">
                <a:latin typeface="Calibri"/>
                <a:ea typeface="Calibri"/>
                <a:cs typeface="Calibri"/>
                <a:sym typeface="Calibri"/>
              </a:rPr>
              <a:t>en</a:t>
            </a:r>
            <a:r>
              <a:rPr lang="en-US" sz="3600" i="1" u="sng" dirty="0">
                <a:latin typeface="Calibri"/>
                <a:ea typeface="Calibri"/>
                <a:cs typeface="Calibri"/>
                <a:sym typeface="Calibri"/>
              </a:rPr>
              <a:t> mi </a:t>
            </a:r>
            <a:r>
              <a:rPr lang="en-US" sz="3600" i="1" u="sng" dirty="0" err="1">
                <a:latin typeface="Calibri"/>
                <a:ea typeface="Calibri"/>
                <a:cs typeface="Calibri"/>
                <a:sym typeface="Calibri"/>
              </a:rPr>
              <a:t>memoria</a:t>
            </a:r>
            <a:r>
              <a:rPr lang="en-US" sz="3600" i="1" u="sng" dirty="0">
                <a:latin typeface="Calibri"/>
                <a:ea typeface="Calibri"/>
                <a:cs typeface="Calibri"/>
                <a:sym typeface="Calibri"/>
              </a:rPr>
              <a:t>.” </a:t>
            </a:r>
            <a:endParaRPr lang="en-US" sz="3600" u="sng" dirty="0">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0" name="Google Shape;390;p33"/>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91" name="Google Shape;391;p33"/>
          <p:cNvSpPr txBox="1"/>
          <p:nvPr/>
        </p:nvSpPr>
        <p:spPr>
          <a:xfrm>
            <a:off x="3287398" y="2483713"/>
            <a:ext cx="8023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¿Cuáles son los cuatro elementos que recibimos en la Santa Cena?</a:t>
            </a:r>
            <a:br>
              <a:rPr lang="en-US" sz="4000" b="1" i="0" u="none" strike="noStrike" cap="none">
                <a:solidFill>
                  <a:schemeClr val="dk1"/>
                </a:solidFill>
                <a:latin typeface="Lato"/>
                <a:ea typeface="Lato"/>
                <a:cs typeface="Lato"/>
                <a:sym typeface="Lato"/>
              </a:rPr>
            </a:br>
            <a:br>
              <a:rPr lang="en-US" sz="4000" b="1" i="0" u="none" strike="noStrike" cap="none">
                <a:solidFill>
                  <a:schemeClr val="dk1"/>
                </a:solidFill>
                <a:latin typeface="Lato"/>
                <a:ea typeface="Lato"/>
                <a:cs typeface="Lato"/>
                <a:sym typeface="Lato"/>
              </a:rPr>
            </a:br>
            <a:r>
              <a:rPr lang="en-US" sz="4000" b="0" i="1" u="none" strike="noStrike" cap="none">
                <a:solidFill>
                  <a:schemeClr val="dk1"/>
                </a:solidFill>
                <a:latin typeface="Lato"/>
                <a:ea typeface="Lato"/>
                <a:cs typeface="Lato"/>
                <a:sym typeface="Lato"/>
              </a:rPr>
              <a:t>Versículo 27</a:t>
            </a:r>
            <a:endParaRPr sz="4000" b="0" i="1" u="none" strike="noStrike" cap="none">
              <a:solidFill>
                <a:schemeClr val="dk1"/>
              </a:solidFill>
              <a:latin typeface="Lato"/>
              <a:ea typeface="Lato"/>
              <a:cs typeface="Lato"/>
              <a:sym typeface="Lato"/>
            </a:endParaRPr>
          </a:p>
        </p:txBody>
      </p:sp>
      <p:pic>
        <p:nvPicPr>
          <p:cNvPr id="392" name="Google Shape;392;p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7"/>
        <p:cNvGrpSpPr/>
        <p:nvPr/>
      </p:nvGrpSpPr>
      <p:grpSpPr>
        <a:xfrm>
          <a:off x="0" y="0"/>
          <a:ext cx="0" cy="0"/>
          <a:chOff x="0" y="0"/>
          <a:chExt cx="0" cy="0"/>
        </a:xfrm>
      </p:grpSpPr>
      <p:sp useBgFill="1">
        <p:nvSpPr>
          <p:cNvPr id="404" name="Rectangle 40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Google Shape;398;p46"/>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a:solidFill>
                  <a:srgbClr val="FFFFFF"/>
                </a:solidFill>
                <a:latin typeface="Calibri"/>
                <a:ea typeface="Calibri"/>
                <a:cs typeface="Calibri"/>
                <a:sym typeface="Calibri"/>
              </a:rPr>
              <a:t>1 Corintios 11:23-27 </a:t>
            </a:r>
            <a:endParaRPr lang="en-US">
              <a:solidFill>
                <a:srgbClr val="FFFFFF"/>
              </a:solidFill>
            </a:endParaRPr>
          </a:p>
        </p:txBody>
      </p:sp>
      <p:sp>
        <p:nvSpPr>
          <p:cNvPr id="408" name="Arc 40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9" name="Google Shape;399;p4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000" i="1" dirty="0">
                <a:latin typeface="Calibri"/>
                <a:ea typeface="Calibri"/>
                <a:cs typeface="Calibri"/>
                <a:sym typeface="Calibri"/>
              </a:rPr>
              <a:t>Por lo tanto, </a:t>
            </a:r>
            <a:r>
              <a:rPr lang="en-US" sz="4000" i="1" dirty="0" err="1">
                <a:latin typeface="Calibri"/>
                <a:ea typeface="Calibri"/>
                <a:cs typeface="Calibri"/>
                <a:sym typeface="Calibri"/>
              </a:rPr>
              <a:t>siempre</a:t>
            </a:r>
            <a:r>
              <a:rPr lang="en-US" sz="4000" i="1" dirty="0">
                <a:latin typeface="Calibri"/>
                <a:ea typeface="Calibri"/>
                <a:cs typeface="Calibri"/>
                <a:sym typeface="Calibri"/>
              </a:rPr>
              <a:t> que </a:t>
            </a:r>
            <a:r>
              <a:rPr lang="en-US" sz="4000" i="1" dirty="0" err="1">
                <a:latin typeface="Calibri"/>
                <a:ea typeface="Calibri"/>
                <a:cs typeface="Calibri"/>
                <a:sym typeface="Calibri"/>
              </a:rPr>
              <a:t>coman</a:t>
            </a:r>
            <a:r>
              <a:rPr lang="en-US" sz="4000" i="1" dirty="0">
                <a:latin typeface="Calibri"/>
                <a:ea typeface="Calibri"/>
                <a:cs typeface="Calibri"/>
                <a:sym typeface="Calibri"/>
              </a:rPr>
              <a:t> </a:t>
            </a:r>
            <a:r>
              <a:rPr lang="en-US" sz="4000" i="1" dirty="0" err="1">
                <a:latin typeface="Calibri"/>
                <a:ea typeface="Calibri"/>
                <a:cs typeface="Calibri"/>
                <a:sym typeface="Calibri"/>
              </a:rPr>
              <a:t>este</a:t>
            </a:r>
            <a:r>
              <a:rPr lang="en-US" sz="4000" i="1" dirty="0">
                <a:latin typeface="Calibri"/>
                <a:ea typeface="Calibri"/>
                <a:cs typeface="Calibri"/>
                <a:sym typeface="Calibri"/>
              </a:rPr>
              <a:t> pan, y </a:t>
            </a:r>
            <a:r>
              <a:rPr lang="en-US" sz="4000" i="1" dirty="0" err="1">
                <a:latin typeface="Calibri"/>
                <a:ea typeface="Calibri"/>
                <a:cs typeface="Calibri"/>
                <a:sym typeface="Calibri"/>
              </a:rPr>
              <a:t>beban</a:t>
            </a:r>
            <a:r>
              <a:rPr lang="en-US" sz="4000" i="1" dirty="0">
                <a:latin typeface="Calibri"/>
                <a:ea typeface="Calibri"/>
                <a:cs typeface="Calibri"/>
                <a:sym typeface="Calibri"/>
              </a:rPr>
              <a:t> </a:t>
            </a:r>
            <a:r>
              <a:rPr lang="en-US" sz="4000" i="1" dirty="0" err="1">
                <a:latin typeface="Calibri"/>
                <a:ea typeface="Calibri"/>
                <a:cs typeface="Calibri"/>
                <a:sym typeface="Calibri"/>
              </a:rPr>
              <a:t>esta</a:t>
            </a:r>
            <a:r>
              <a:rPr lang="en-US" sz="4000" i="1" dirty="0">
                <a:latin typeface="Calibri"/>
                <a:ea typeface="Calibri"/>
                <a:cs typeface="Calibri"/>
                <a:sym typeface="Calibri"/>
              </a:rPr>
              <a:t> </a:t>
            </a:r>
            <a:r>
              <a:rPr lang="en-US" sz="4000" i="1" dirty="0" err="1">
                <a:latin typeface="Calibri"/>
                <a:ea typeface="Calibri"/>
                <a:cs typeface="Calibri"/>
                <a:sym typeface="Calibri"/>
              </a:rPr>
              <a:t>copa</a:t>
            </a:r>
            <a:r>
              <a:rPr lang="en-US" sz="4000" i="1" dirty="0">
                <a:latin typeface="Calibri"/>
                <a:ea typeface="Calibri"/>
                <a:cs typeface="Calibri"/>
                <a:sym typeface="Calibri"/>
              </a:rPr>
              <a:t>, </a:t>
            </a:r>
            <a:r>
              <a:rPr lang="en-US" sz="4000" i="1" dirty="0" err="1">
                <a:latin typeface="Calibri"/>
                <a:ea typeface="Calibri"/>
                <a:cs typeface="Calibri"/>
                <a:sym typeface="Calibri"/>
              </a:rPr>
              <a:t>proclaman</a:t>
            </a:r>
            <a:r>
              <a:rPr lang="en-US" sz="4000" i="1" dirty="0">
                <a:latin typeface="Calibri"/>
                <a:ea typeface="Calibri"/>
                <a:cs typeface="Calibri"/>
                <a:sym typeface="Calibri"/>
              </a:rPr>
              <a:t> la </a:t>
            </a:r>
            <a:r>
              <a:rPr lang="en-US" sz="4000" i="1" dirty="0" err="1">
                <a:latin typeface="Calibri"/>
                <a:ea typeface="Calibri"/>
                <a:cs typeface="Calibri"/>
                <a:sym typeface="Calibri"/>
              </a:rPr>
              <a:t>muerte</a:t>
            </a:r>
            <a:r>
              <a:rPr lang="en-US" sz="4000" i="1" dirty="0">
                <a:latin typeface="Calibri"/>
                <a:ea typeface="Calibri"/>
                <a:cs typeface="Calibri"/>
                <a:sym typeface="Calibri"/>
              </a:rPr>
              <a:t> del </a:t>
            </a:r>
            <a:r>
              <a:rPr lang="en-US" sz="4000" i="1" dirty="0" err="1">
                <a:latin typeface="Calibri"/>
                <a:ea typeface="Calibri"/>
                <a:cs typeface="Calibri"/>
                <a:sym typeface="Calibri"/>
              </a:rPr>
              <a:t>Señor</a:t>
            </a:r>
            <a:r>
              <a:rPr lang="en-US" sz="4000" i="1" dirty="0">
                <a:latin typeface="Calibri"/>
                <a:ea typeface="Calibri"/>
                <a:cs typeface="Calibri"/>
                <a:sym typeface="Calibri"/>
              </a:rPr>
              <a:t>, hasta que </a:t>
            </a:r>
            <a:r>
              <a:rPr lang="en-US" sz="4000" i="1" dirty="0" err="1">
                <a:latin typeface="Calibri"/>
                <a:ea typeface="Calibri"/>
                <a:cs typeface="Calibri"/>
                <a:sym typeface="Calibri"/>
              </a:rPr>
              <a:t>él</a:t>
            </a:r>
            <a:r>
              <a:rPr lang="en-US" sz="4000" i="1" dirty="0">
                <a:latin typeface="Calibri"/>
                <a:ea typeface="Calibri"/>
                <a:cs typeface="Calibri"/>
                <a:sym typeface="Calibri"/>
              </a:rPr>
              <a:t> </a:t>
            </a:r>
            <a:r>
              <a:rPr lang="en-US" sz="4000" i="1" dirty="0" err="1">
                <a:latin typeface="Calibri"/>
                <a:ea typeface="Calibri"/>
                <a:cs typeface="Calibri"/>
                <a:sym typeface="Calibri"/>
              </a:rPr>
              <a:t>venga</a:t>
            </a:r>
            <a:r>
              <a:rPr lang="en-US" sz="4000" i="1" dirty="0">
                <a:latin typeface="Calibri"/>
                <a:ea typeface="Calibri"/>
                <a:cs typeface="Calibri"/>
                <a:sym typeface="Calibri"/>
              </a:rPr>
              <a:t>. </a:t>
            </a:r>
            <a:r>
              <a:rPr lang="en-US" sz="4000" i="1" u="sng" dirty="0" err="1">
                <a:latin typeface="Calibri"/>
                <a:ea typeface="Calibri"/>
                <a:cs typeface="Calibri"/>
                <a:sym typeface="Calibri"/>
              </a:rPr>
              <a:t>Así</a:t>
            </a:r>
            <a:r>
              <a:rPr lang="en-US" sz="4000" i="1" u="sng" dirty="0">
                <a:latin typeface="Calibri"/>
                <a:ea typeface="Calibri"/>
                <a:cs typeface="Calibri"/>
                <a:sym typeface="Calibri"/>
              </a:rPr>
              <a:t> que </a:t>
            </a:r>
            <a:r>
              <a:rPr lang="en-US" sz="4000" i="1" u="sng" dirty="0" err="1">
                <a:latin typeface="Calibri"/>
                <a:ea typeface="Calibri"/>
                <a:cs typeface="Calibri"/>
                <a:sym typeface="Calibri"/>
              </a:rPr>
              <a:t>cualquiera</a:t>
            </a:r>
            <a:r>
              <a:rPr lang="en-US" sz="4000" i="1" u="sng" dirty="0">
                <a:latin typeface="Calibri"/>
                <a:ea typeface="Calibri"/>
                <a:cs typeface="Calibri"/>
                <a:sym typeface="Calibri"/>
              </a:rPr>
              <a:t> que coma </a:t>
            </a:r>
            <a:r>
              <a:rPr lang="en-US" sz="4000" i="1" u="sng" dirty="0" err="1">
                <a:latin typeface="Calibri"/>
                <a:ea typeface="Calibri"/>
                <a:cs typeface="Calibri"/>
                <a:sym typeface="Calibri"/>
              </a:rPr>
              <a:t>esta</a:t>
            </a:r>
            <a:r>
              <a:rPr lang="en-US" sz="4000" i="1" u="sng" dirty="0">
                <a:latin typeface="Calibri"/>
                <a:ea typeface="Calibri"/>
                <a:cs typeface="Calibri"/>
                <a:sym typeface="Calibri"/>
              </a:rPr>
              <a:t> pan o </a:t>
            </a:r>
            <a:r>
              <a:rPr lang="en-US" sz="4000" i="1" u="sng" dirty="0" err="1">
                <a:latin typeface="Calibri"/>
                <a:ea typeface="Calibri"/>
                <a:cs typeface="Calibri"/>
                <a:sym typeface="Calibri"/>
              </a:rPr>
              <a:t>beba</a:t>
            </a:r>
            <a:r>
              <a:rPr lang="en-US" sz="4000" i="1" u="sng" dirty="0">
                <a:latin typeface="Calibri"/>
                <a:ea typeface="Calibri"/>
                <a:cs typeface="Calibri"/>
                <a:sym typeface="Calibri"/>
              </a:rPr>
              <a:t> </a:t>
            </a:r>
            <a:r>
              <a:rPr lang="en-US" sz="4000" i="1" u="sng" dirty="0" err="1">
                <a:latin typeface="Calibri"/>
                <a:ea typeface="Calibri"/>
                <a:cs typeface="Calibri"/>
                <a:sym typeface="Calibri"/>
              </a:rPr>
              <a:t>esta</a:t>
            </a:r>
            <a:r>
              <a:rPr lang="en-US" sz="4000" i="1" u="sng" dirty="0">
                <a:latin typeface="Calibri"/>
                <a:ea typeface="Calibri"/>
                <a:cs typeface="Calibri"/>
                <a:sym typeface="Calibri"/>
              </a:rPr>
              <a:t> </a:t>
            </a:r>
            <a:r>
              <a:rPr lang="en-US" sz="4000" i="1" u="sng" dirty="0" err="1">
                <a:latin typeface="Calibri"/>
                <a:ea typeface="Calibri"/>
                <a:cs typeface="Calibri"/>
                <a:sym typeface="Calibri"/>
              </a:rPr>
              <a:t>copa</a:t>
            </a:r>
            <a:r>
              <a:rPr lang="en-US" sz="4000" i="1" u="sng" dirty="0">
                <a:latin typeface="Calibri"/>
                <a:ea typeface="Calibri"/>
                <a:cs typeface="Calibri"/>
                <a:sym typeface="Calibri"/>
              </a:rPr>
              <a:t> del </a:t>
            </a:r>
            <a:r>
              <a:rPr lang="en-US" sz="4000" i="1" u="sng" dirty="0" err="1">
                <a:latin typeface="Calibri"/>
                <a:ea typeface="Calibri"/>
                <a:cs typeface="Calibri"/>
                <a:sym typeface="Calibri"/>
              </a:rPr>
              <a:t>Señor</a:t>
            </a:r>
            <a:r>
              <a:rPr lang="en-US" sz="4000" i="1" u="sng" dirty="0">
                <a:latin typeface="Calibri"/>
                <a:ea typeface="Calibri"/>
                <a:cs typeface="Calibri"/>
                <a:sym typeface="Calibri"/>
              </a:rPr>
              <a:t> de </a:t>
            </a:r>
            <a:r>
              <a:rPr lang="en-US" sz="4000" i="1" u="sng" dirty="0" err="1">
                <a:latin typeface="Calibri"/>
                <a:ea typeface="Calibri"/>
                <a:cs typeface="Calibri"/>
                <a:sym typeface="Calibri"/>
              </a:rPr>
              <a:t>manera</a:t>
            </a:r>
            <a:r>
              <a:rPr lang="en-US" sz="4000" i="1" u="sng" dirty="0">
                <a:latin typeface="Calibri"/>
                <a:ea typeface="Calibri"/>
                <a:cs typeface="Calibri"/>
                <a:sym typeface="Calibri"/>
              </a:rPr>
              <a:t> </a:t>
            </a:r>
            <a:r>
              <a:rPr lang="en-US" sz="4000" i="1" u="sng" dirty="0" err="1">
                <a:latin typeface="Calibri"/>
                <a:ea typeface="Calibri"/>
                <a:cs typeface="Calibri"/>
                <a:sym typeface="Calibri"/>
              </a:rPr>
              <a:t>indigna</a:t>
            </a:r>
            <a:r>
              <a:rPr lang="en-US" sz="4000" i="1" u="sng" dirty="0">
                <a:latin typeface="Calibri"/>
                <a:ea typeface="Calibri"/>
                <a:cs typeface="Calibri"/>
                <a:sym typeface="Calibri"/>
              </a:rPr>
              <a:t>, </a:t>
            </a:r>
            <a:r>
              <a:rPr lang="en-US" sz="4000" i="1" u="sng" dirty="0" err="1">
                <a:latin typeface="Calibri"/>
                <a:ea typeface="Calibri"/>
                <a:cs typeface="Calibri"/>
                <a:sym typeface="Calibri"/>
              </a:rPr>
              <a:t>será</a:t>
            </a:r>
            <a:r>
              <a:rPr lang="en-US" sz="4000" i="1" u="sng" dirty="0">
                <a:latin typeface="Calibri"/>
                <a:ea typeface="Calibri"/>
                <a:cs typeface="Calibri"/>
                <a:sym typeface="Calibri"/>
              </a:rPr>
              <a:t> </a:t>
            </a:r>
            <a:r>
              <a:rPr lang="en-US" sz="4000" i="1" u="sng" dirty="0" err="1">
                <a:latin typeface="Calibri"/>
                <a:ea typeface="Calibri"/>
                <a:cs typeface="Calibri"/>
                <a:sym typeface="Calibri"/>
              </a:rPr>
              <a:t>culpado</a:t>
            </a:r>
            <a:r>
              <a:rPr lang="en-US" sz="4000" i="1" u="sng" dirty="0">
                <a:latin typeface="Calibri"/>
                <a:ea typeface="Calibri"/>
                <a:cs typeface="Calibri"/>
                <a:sym typeface="Calibri"/>
              </a:rPr>
              <a:t> del </a:t>
            </a:r>
            <a:r>
              <a:rPr lang="en-US" sz="4000" i="1" u="sng" dirty="0" err="1">
                <a:latin typeface="Calibri"/>
                <a:ea typeface="Calibri"/>
                <a:cs typeface="Calibri"/>
                <a:sym typeface="Calibri"/>
              </a:rPr>
              <a:t>cuerpo</a:t>
            </a:r>
            <a:r>
              <a:rPr lang="en-US" sz="4000" i="1" u="sng" dirty="0">
                <a:latin typeface="Calibri"/>
                <a:ea typeface="Calibri"/>
                <a:cs typeface="Calibri"/>
                <a:sym typeface="Calibri"/>
              </a:rPr>
              <a:t> y de la </a:t>
            </a:r>
            <a:r>
              <a:rPr lang="en-US" sz="4000" i="1" u="sng" dirty="0" err="1">
                <a:latin typeface="Calibri"/>
                <a:ea typeface="Calibri"/>
                <a:cs typeface="Calibri"/>
                <a:sym typeface="Calibri"/>
              </a:rPr>
              <a:t>sangre</a:t>
            </a:r>
            <a:r>
              <a:rPr lang="en-US" sz="4000" i="1" u="sng" dirty="0">
                <a:latin typeface="Calibri"/>
                <a:ea typeface="Calibri"/>
                <a:cs typeface="Calibri"/>
                <a:sym typeface="Calibri"/>
              </a:rPr>
              <a:t> del </a:t>
            </a:r>
            <a:r>
              <a:rPr lang="en-US" sz="4000" i="1" u="sng" dirty="0" err="1">
                <a:latin typeface="Calibri"/>
                <a:ea typeface="Calibri"/>
                <a:cs typeface="Calibri"/>
                <a:sym typeface="Calibri"/>
              </a:rPr>
              <a:t>Señor</a:t>
            </a:r>
            <a:r>
              <a:rPr lang="en-US" sz="4000" i="1" u="sng" dirty="0">
                <a:latin typeface="Calibri"/>
                <a:ea typeface="Calibri"/>
                <a:cs typeface="Calibri"/>
                <a:sym typeface="Calibri"/>
              </a:rPr>
              <a:t>. </a:t>
            </a:r>
            <a:endParaRPr lang="en-US" sz="4000" u="sng" dirty="0">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4"/>
        <p:cNvGrpSpPr/>
        <p:nvPr/>
      </p:nvGrpSpPr>
      <p:grpSpPr>
        <a:xfrm>
          <a:off x="0" y="0"/>
          <a:ext cx="0" cy="0"/>
          <a:chOff x="0" y="0"/>
          <a:chExt cx="0" cy="0"/>
        </a:xfrm>
      </p:grpSpPr>
      <p:sp useBgFill="1">
        <p:nvSpPr>
          <p:cNvPr id="410" name="Rectangle 40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Arc 4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5" name="Google Shape;405;p4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4800" b="1" i="1" dirty="0" err="1">
                <a:latin typeface="Calibri"/>
                <a:ea typeface="Calibri"/>
                <a:cs typeface="Calibri"/>
                <a:sym typeface="Calibri"/>
              </a:rPr>
              <a:t>Números</a:t>
            </a:r>
            <a:r>
              <a:rPr lang="en-US" sz="4800" b="1" i="1" dirty="0">
                <a:latin typeface="Calibri"/>
                <a:ea typeface="Calibri"/>
                <a:cs typeface="Calibri"/>
                <a:sym typeface="Calibri"/>
              </a:rPr>
              <a:t> 23:19 </a:t>
            </a:r>
            <a:r>
              <a:rPr lang="en-US" sz="4800" i="1" dirty="0">
                <a:latin typeface="Calibri"/>
                <a:ea typeface="Calibri"/>
                <a:cs typeface="Calibri"/>
                <a:sym typeface="Calibri"/>
              </a:rPr>
              <a:t>Dios no es hombre, para que </a:t>
            </a:r>
            <a:r>
              <a:rPr lang="en-US" sz="4800" i="1" dirty="0" err="1">
                <a:latin typeface="Calibri"/>
                <a:ea typeface="Calibri"/>
                <a:cs typeface="Calibri"/>
                <a:sym typeface="Calibri"/>
              </a:rPr>
              <a:t>mienta</a:t>
            </a:r>
            <a:r>
              <a:rPr lang="en-US" sz="4800" i="1" dirty="0">
                <a:latin typeface="Calibri"/>
                <a:ea typeface="Calibri"/>
                <a:cs typeface="Calibri"/>
                <a:sym typeface="Calibri"/>
              </a:rPr>
              <a:t>.</a:t>
            </a:r>
          </a:p>
          <a:p>
            <a:pPr marL="114300" lvl="0" indent="0" rtl="0">
              <a:spcBef>
                <a:spcPts val="1000"/>
              </a:spcBef>
              <a:spcAft>
                <a:spcPts val="0"/>
              </a:spcAft>
              <a:buSzPts val="1800"/>
              <a:buNone/>
            </a:pPr>
            <a:endParaRPr lang="en-US" sz="4800" dirty="0"/>
          </a:p>
          <a:p>
            <a:pPr marL="114300" lvl="0" indent="0" rtl="0">
              <a:spcBef>
                <a:spcPts val="1000"/>
              </a:spcBef>
              <a:spcAft>
                <a:spcPts val="0"/>
              </a:spcAft>
              <a:buSzPts val="1800"/>
              <a:buNone/>
            </a:pPr>
            <a:r>
              <a:rPr lang="en-US" sz="4800" b="1" i="1" dirty="0">
                <a:latin typeface="Calibri"/>
                <a:ea typeface="Calibri"/>
                <a:cs typeface="Calibri"/>
                <a:sym typeface="Calibri"/>
              </a:rPr>
              <a:t>Salmo 33:4 </a:t>
            </a:r>
            <a:r>
              <a:rPr lang="en-US" sz="4800" i="1" dirty="0">
                <a:latin typeface="Calibri"/>
                <a:ea typeface="Calibri"/>
                <a:cs typeface="Calibri"/>
                <a:sym typeface="Calibri"/>
              </a:rPr>
              <a:t>Recta es la Palabra de </a:t>
            </a:r>
            <a:r>
              <a:rPr lang="en-US" sz="4800" i="1" dirty="0" err="1">
                <a:latin typeface="Calibri"/>
                <a:ea typeface="Calibri"/>
                <a:cs typeface="Calibri"/>
                <a:sym typeface="Calibri"/>
              </a:rPr>
              <a:t>Jehová</a:t>
            </a:r>
            <a:r>
              <a:rPr lang="en-US" sz="4800" i="1" dirty="0">
                <a:latin typeface="Calibri"/>
                <a:ea typeface="Calibri"/>
                <a:cs typeface="Calibri"/>
                <a:sym typeface="Calibri"/>
              </a:rPr>
              <a:t> y </a:t>
            </a:r>
            <a:r>
              <a:rPr lang="en-US" sz="4800" i="1" dirty="0" err="1">
                <a:latin typeface="Calibri"/>
                <a:ea typeface="Calibri"/>
                <a:cs typeface="Calibri"/>
                <a:sym typeface="Calibri"/>
              </a:rPr>
              <a:t>toda</a:t>
            </a:r>
            <a:r>
              <a:rPr lang="en-US" sz="4800" i="1" dirty="0">
                <a:latin typeface="Calibri"/>
                <a:ea typeface="Calibri"/>
                <a:cs typeface="Calibri"/>
                <a:sym typeface="Calibri"/>
              </a:rPr>
              <a:t> </a:t>
            </a:r>
            <a:r>
              <a:rPr lang="en-US" sz="4800" i="1" dirty="0" err="1">
                <a:latin typeface="Calibri"/>
                <a:ea typeface="Calibri"/>
                <a:cs typeface="Calibri"/>
                <a:sym typeface="Calibri"/>
              </a:rPr>
              <a:t>su</a:t>
            </a:r>
            <a:r>
              <a:rPr lang="en-US" sz="4800" i="1" dirty="0">
                <a:latin typeface="Calibri"/>
                <a:ea typeface="Calibri"/>
                <a:cs typeface="Calibri"/>
                <a:sym typeface="Calibri"/>
              </a:rPr>
              <a:t> </a:t>
            </a:r>
            <a:r>
              <a:rPr lang="en-US" sz="4800" i="1" dirty="0" err="1">
                <a:latin typeface="Calibri"/>
                <a:ea typeface="Calibri"/>
                <a:cs typeface="Calibri"/>
                <a:sym typeface="Calibri"/>
              </a:rPr>
              <a:t>obra</a:t>
            </a:r>
            <a:r>
              <a:rPr lang="en-US" sz="4800" i="1" dirty="0">
                <a:latin typeface="Calibri"/>
                <a:ea typeface="Calibri"/>
                <a:cs typeface="Calibri"/>
                <a:sym typeface="Calibri"/>
              </a:rPr>
              <a:t> es </a:t>
            </a:r>
            <a:r>
              <a:rPr lang="en-US" sz="4800" i="1" dirty="0" err="1">
                <a:latin typeface="Calibri"/>
                <a:ea typeface="Calibri"/>
                <a:cs typeface="Calibri"/>
                <a:sym typeface="Calibri"/>
              </a:rPr>
              <a:t>hecha</a:t>
            </a:r>
            <a:r>
              <a:rPr lang="en-US" sz="4800" i="1" dirty="0">
                <a:latin typeface="Calibri"/>
                <a:ea typeface="Calibri"/>
                <a:cs typeface="Calibri"/>
                <a:sym typeface="Calibri"/>
              </a:rPr>
              <a:t> con </a:t>
            </a:r>
            <a:r>
              <a:rPr lang="en-US" sz="4800" i="1" dirty="0" err="1">
                <a:latin typeface="Calibri"/>
                <a:ea typeface="Calibri"/>
                <a:cs typeface="Calibri"/>
                <a:sym typeface="Calibri"/>
              </a:rPr>
              <a:t>fidelidad</a:t>
            </a:r>
            <a:r>
              <a:rPr lang="en-US" sz="4800" i="1" dirty="0">
                <a:latin typeface="Calibri"/>
                <a:ea typeface="Calibri"/>
                <a:cs typeface="Calibri"/>
                <a:sym typeface="Calibri"/>
              </a:rPr>
              <a:t>. </a:t>
            </a:r>
            <a:r>
              <a:rPr lang="en-US" sz="4800" dirty="0"/>
              <a:t> </a:t>
            </a:r>
          </a:p>
          <a:p>
            <a:pPr marL="114300" lvl="0" indent="0" rtl="0">
              <a:spcBef>
                <a:spcPts val="1000"/>
              </a:spcBef>
              <a:spcAft>
                <a:spcPts val="0"/>
              </a:spcAft>
              <a:buSzPts val="1800"/>
              <a:buNone/>
            </a:pPr>
            <a:endParaRPr lang="en-US" b="1" i="1" dirty="0">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8"/>
          <p:cNvSpPr txBox="1"/>
          <p:nvPr/>
        </p:nvSpPr>
        <p:spPr>
          <a:xfrm>
            <a:off x="687046" y="729219"/>
            <a:ext cx="10610700" cy="232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En Res</a:t>
            </a:r>
            <a:r>
              <a:rPr lang="en-US" sz="4400">
                <a:solidFill>
                  <a:srgbClr val="613318"/>
                </a:solidFill>
                <a:latin typeface="Overlock"/>
                <a:ea typeface="Overlock"/>
                <a:cs typeface="Overlock"/>
                <a:sym typeface="Overlock"/>
              </a:rPr>
              <a:t>ú</a:t>
            </a:r>
            <a:r>
              <a:rPr lang="en-US" sz="4400" b="0" i="0" u="none" strike="noStrike" cap="none">
                <a:solidFill>
                  <a:srgbClr val="613318"/>
                </a:solidFill>
                <a:latin typeface="Overlock"/>
                <a:ea typeface="Overlock"/>
                <a:cs typeface="Overlock"/>
                <a:sym typeface="Overlock"/>
              </a:rPr>
              <a:t>men</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412" name="Google Shape;412;p48"/>
          <p:cNvSpPr txBox="1"/>
          <p:nvPr/>
        </p:nvSpPr>
        <p:spPr>
          <a:xfrm>
            <a:off x="1107868" y="2120970"/>
            <a:ext cx="9976264" cy="2616060"/>
          </a:xfrm>
          <a:prstGeom prst="rect">
            <a:avLst/>
          </a:prstGeom>
          <a:noFill/>
          <a:ln>
            <a:noFill/>
          </a:ln>
        </p:spPr>
        <p:txBody>
          <a:bodyPr spcFirstLastPara="1" wrap="square" lIns="91425" tIns="45700" rIns="91425" bIns="45700" anchor="t" anchorCtr="0">
            <a:spAutoFit/>
          </a:bodyPr>
          <a:lstStyle/>
          <a:p>
            <a:pPr marL="742950" marR="0" lvl="0" indent="-539750" algn="l" rtl="0">
              <a:lnSpc>
                <a:spcPct val="100000"/>
              </a:lnSpc>
              <a:spcBef>
                <a:spcPts val="0"/>
              </a:spcBef>
              <a:spcAft>
                <a:spcPts val="0"/>
              </a:spcAft>
              <a:buClr>
                <a:srgbClr val="000000"/>
              </a:buClr>
              <a:buSzPts val="3200"/>
              <a:buFont typeface="Arial"/>
              <a:buNone/>
            </a:pPr>
            <a:endParaRPr sz="3200" b="1" i="0" u="none" strike="noStrike" cap="none">
              <a:solidFill>
                <a:srgbClr val="008000"/>
              </a:solidFill>
              <a:latin typeface="Overlock"/>
              <a:ea typeface="Overlock"/>
              <a:cs typeface="Overlock"/>
              <a:sym typeface="Overlock"/>
            </a:endParaRPr>
          </a:p>
          <a:p>
            <a:pPr marL="0" marR="0" lvl="0" indent="0" algn="ctr" rtl="0">
              <a:lnSpc>
                <a:spcPct val="100000"/>
              </a:lnSpc>
              <a:spcBef>
                <a:spcPts val="0"/>
              </a:spcBef>
              <a:spcAft>
                <a:spcPts val="0"/>
              </a:spcAft>
              <a:buNone/>
            </a:pPr>
            <a:r>
              <a:rPr lang="en-US" sz="4400" b="1" i="0" u="none" strike="noStrike" cap="none">
                <a:solidFill>
                  <a:srgbClr val="008000"/>
                </a:solidFill>
                <a:latin typeface="Overlock"/>
                <a:ea typeface="Overlock"/>
                <a:cs typeface="Overlock"/>
                <a:sym typeface="Overlock"/>
              </a:rPr>
              <a:t>La Santa Cena es un regalo especial de Dios. En este Él ofrece el perdón de pecados, la vida eterna y la salvación. </a:t>
            </a:r>
            <a:endParaRPr sz="4400" b="0" i="0" u="none" strike="noStrike" cap="none">
              <a:solidFill>
                <a:srgbClr val="000000"/>
              </a:solidFill>
              <a:latin typeface="Arial"/>
              <a:ea typeface="Arial"/>
              <a:cs typeface="Arial"/>
              <a:sym typeface="Arial"/>
            </a:endParaRPr>
          </a:p>
        </p:txBody>
      </p:sp>
      <p:cxnSp>
        <p:nvCxnSpPr>
          <p:cNvPr id="413" name="Google Shape;413;p48"/>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pic>
        <p:nvPicPr>
          <p:cNvPr id="418" name="Google Shape;418;g2f34200a32f_0_24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19" name="Google Shape;419;g2f34200a32f_0_246"/>
          <p:cNvSpPr/>
          <p:nvPr/>
        </p:nvSpPr>
        <p:spPr>
          <a:xfrm>
            <a:off x="4474411" y="3815864"/>
            <a:ext cx="7265700" cy="17391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Lato"/>
              <a:ea typeface="Lato"/>
              <a:cs typeface="Lato"/>
              <a:sym typeface="Lato"/>
            </a:endParaRPr>
          </a:p>
        </p:txBody>
      </p:sp>
      <p:sp>
        <p:nvSpPr>
          <p:cNvPr id="420" name="Google Shape;420;g2f34200a32f_0_246"/>
          <p:cNvSpPr/>
          <p:nvPr/>
        </p:nvSpPr>
        <p:spPr>
          <a:xfrm flipH="1">
            <a:off x="1727373" y="3815883"/>
            <a:ext cx="3505500" cy="17361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421" name="Google Shape;421;g2f34200a32f_0_246"/>
          <p:cNvSpPr/>
          <p:nvPr/>
        </p:nvSpPr>
        <p:spPr>
          <a:xfrm rot="-5400000">
            <a:off x="3785654" y="3336287"/>
            <a:ext cx="1738176" cy="2697330"/>
          </a:xfrm>
          <a:prstGeom prst="flowChartOffpageConnector">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422" name="Google Shape;422;g2f34200a32f_0_246"/>
          <p:cNvSpPr/>
          <p:nvPr/>
        </p:nvSpPr>
        <p:spPr>
          <a:xfrm>
            <a:off x="415775" y="3815864"/>
            <a:ext cx="1311600" cy="17355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Lato"/>
              <a:ea typeface="Lato"/>
              <a:cs typeface="Lato"/>
              <a:sym typeface="Lato"/>
            </a:endParaRPr>
          </a:p>
        </p:txBody>
      </p:sp>
      <p:sp>
        <p:nvSpPr>
          <p:cNvPr id="423" name="Google Shape;423;g2f34200a32f_0_246"/>
          <p:cNvSpPr/>
          <p:nvPr/>
        </p:nvSpPr>
        <p:spPr>
          <a:xfrm>
            <a:off x="415775" y="3815883"/>
            <a:ext cx="1311600" cy="1736100"/>
          </a:xfrm>
          <a:prstGeom prst="rect">
            <a:avLst/>
          </a:prstGeom>
          <a:solidFill>
            <a:srgbClr val="E1EFD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rgbClr val="009444"/>
                </a:solidFill>
                <a:latin typeface="Lato Black"/>
                <a:ea typeface="Lato Black"/>
                <a:cs typeface="Lato Black"/>
                <a:sym typeface="Lato Black"/>
              </a:rPr>
              <a:t>03</a:t>
            </a:r>
            <a:endParaRPr sz="3700" b="0" i="0" u="none" strike="noStrike" cap="none">
              <a:solidFill>
                <a:srgbClr val="009444"/>
              </a:solidFill>
              <a:latin typeface="Lato Black"/>
              <a:ea typeface="Lato Black"/>
              <a:cs typeface="Lato Black"/>
              <a:sym typeface="Lato Black"/>
            </a:endParaRPr>
          </a:p>
        </p:txBody>
      </p:sp>
      <p:sp>
        <p:nvSpPr>
          <p:cNvPr id="424" name="Google Shape;424;g2f34200a32f_0_246"/>
          <p:cNvSpPr/>
          <p:nvPr/>
        </p:nvSpPr>
        <p:spPr>
          <a:xfrm>
            <a:off x="4474411" y="2568337"/>
            <a:ext cx="7265700" cy="12234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Lato"/>
              <a:ea typeface="Lato"/>
              <a:cs typeface="Lato"/>
              <a:sym typeface="Lato"/>
            </a:endParaRPr>
          </a:p>
        </p:txBody>
      </p:sp>
      <p:sp>
        <p:nvSpPr>
          <p:cNvPr id="425" name="Google Shape;425;g2f34200a32f_0_246"/>
          <p:cNvSpPr/>
          <p:nvPr/>
        </p:nvSpPr>
        <p:spPr>
          <a:xfrm flipH="1">
            <a:off x="1727373" y="2568351"/>
            <a:ext cx="3505500" cy="12213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426" name="Google Shape;426;g2f34200a32f_0_246"/>
          <p:cNvSpPr/>
          <p:nvPr/>
        </p:nvSpPr>
        <p:spPr>
          <a:xfrm rot="-5400000">
            <a:off x="4043338" y="1831076"/>
            <a:ext cx="1222807" cy="2697330"/>
          </a:xfrm>
          <a:prstGeom prst="flowChartOffpageConnector">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427" name="Google Shape;427;g2f34200a32f_0_246"/>
          <p:cNvSpPr/>
          <p:nvPr/>
        </p:nvSpPr>
        <p:spPr>
          <a:xfrm>
            <a:off x="415775" y="2568337"/>
            <a:ext cx="1311600" cy="12210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Lato"/>
              <a:ea typeface="Lato"/>
              <a:cs typeface="Lato"/>
              <a:sym typeface="Lato"/>
            </a:endParaRPr>
          </a:p>
        </p:txBody>
      </p:sp>
      <p:sp>
        <p:nvSpPr>
          <p:cNvPr id="428" name="Google Shape;428;g2f34200a32f_0_246"/>
          <p:cNvSpPr/>
          <p:nvPr/>
        </p:nvSpPr>
        <p:spPr>
          <a:xfrm>
            <a:off x="415775" y="2568351"/>
            <a:ext cx="1311600" cy="1221300"/>
          </a:xfrm>
          <a:prstGeom prst="rect">
            <a:avLst/>
          </a:prstGeom>
          <a:solidFill>
            <a:srgbClr val="E1EFD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rgbClr val="009444"/>
                </a:solidFill>
                <a:latin typeface="Lato Black"/>
                <a:ea typeface="Lato Black"/>
                <a:cs typeface="Lato Black"/>
                <a:sym typeface="Lato Black"/>
              </a:rPr>
              <a:t>02</a:t>
            </a:r>
            <a:endParaRPr sz="3700" b="0" i="0" u="none" strike="noStrike" cap="none">
              <a:solidFill>
                <a:srgbClr val="009444"/>
              </a:solidFill>
              <a:latin typeface="Lato Black"/>
              <a:ea typeface="Lato Black"/>
              <a:cs typeface="Lato Black"/>
              <a:sym typeface="Lato Black"/>
            </a:endParaRPr>
          </a:p>
        </p:txBody>
      </p:sp>
      <p:sp>
        <p:nvSpPr>
          <p:cNvPr id="429" name="Google Shape;429;g2f34200a32f_0_246"/>
          <p:cNvSpPr/>
          <p:nvPr/>
        </p:nvSpPr>
        <p:spPr>
          <a:xfrm>
            <a:off x="4474411" y="1323125"/>
            <a:ext cx="7265700" cy="12234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Lato"/>
              <a:ea typeface="Lato"/>
              <a:cs typeface="Lato"/>
              <a:sym typeface="Lato"/>
            </a:endParaRPr>
          </a:p>
        </p:txBody>
      </p:sp>
      <p:sp>
        <p:nvSpPr>
          <p:cNvPr id="430" name="Google Shape;430;g2f34200a32f_0_246"/>
          <p:cNvSpPr/>
          <p:nvPr/>
        </p:nvSpPr>
        <p:spPr>
          <a:xfrm flipH="1">
            <a:off x="1727373" y="1323139"/>
            <a:ext cx="3505500" cy="12213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431" name="Google Shape;431;g2f34200a32f_0_246"/>
          <p:cNvSpPr/>
          <p:nvPr/>
        </p:nvSpPr>
        <p:spPr>
          <a:xfrm rot="-5400000">
            <a:off x="4043338" y="585864"/>
            <a:ext cx="1222807" cy="2697330"/>
          </a:xfrm>
          <a:prstGeom prst="flowChartOffpageConnector">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432" name="Google Shape;432;g2f34200a32f_0_246"/>
          <p:cNvSpPr/>
          <p:nvPr/>
        </p:nvSpPr>
        <p:spPr>
          <a:xfrm>
            <a:off x="1764362" y="1470204"/>
            <a:ext cx="4019400" cy="9426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FFFFFF"/>
                </a:solidFill>
                <a:latin typeface="Lato"/>
                <a:ea typeface="Lato"/>
                <a:cs typeface="Lato"/>
                <a:sym typeface="Lato"/>
              </a:rPr>
              <a:t>Iglesia Católica Romana</a:t>
            </a:r>
            <a:endParaRPr sz="2700" b="1" i="0" u="none" strike="noStrike" cap="none">
              <a:solidFill>
                <a:srgbClr val="FFFFFF"/>
              </a:solidFill>
              <a:latin typeface="Lato"/>
              <a:ea typeface="Lato"/>
              <a:cs typeface="Lato"/>
              <a:sym typeface="Lato"/>
            </a:endParaRPr>
          </a:p>
        </p:txBody>
      </p:sp>
      <p:sp>
        <p:nvSpPr>
          <p:cNvPr id="433" name="Google Shape;433;g2f34200a32f_0_246"/>
          <p:cNvSpPr/>
          <p:nvPr/>
        </p:nvSpPr>
        <p:spPr>
          <a:xfrm>
            <a:off x="415775" y="1323125"/>
            <a:ext cx="1311600" cy="12210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Lato"/>
              <a:ea typeface="Lato"/>
              <a:cs typeface="Lato"/>
              <a:sym typeface="Lato"/>
            </a:endParaRPr>
          </a:p>
        </p:txBody>
      </p:sp>
      <p:sp>
        <p:nvSpPr>
          <p:cNvPr id="434" name="Google Shape;434;g2f34200a32f_0_246"/>
          <p:cNvSpPr/>
          <p:nvPr/>
        </p:nvSpPr>
        <p:spPr>
          <a:xfrm>
            <a:off x="415775" y="1323139"/>
            <a:ext cx="1311600" cy="1221300"/>
          </a:xfrm>
          <a:prstGeom prst="rect">
            <a:avLst/>
          </a:prstGeom>
          <a:solidFill>
            <a:srgbClr val="E1EFD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a:solidFill>
                  <a:srgbClr val="009444"/>
                </a:solidFill>
                <a:latin typeface="Lato Black"/>
                <a:ea typeface="Lato Black"/>
                <a:cs typeface="Lato Black"/>
                <a:sym typeface="Lato Black"/>
              </a:rPr>
              <a:t>01</a:t>
            </a:r>
            <a:endParaRPr sz="3700" b="0" i="0" u="none" strike="noStrike" cap="none">
              <a:solidFill>
                <a:srgbClr val="009444"/>
              </a:solidFill>
              <a:latin typeface="Lato Black"/>
              <a:ea typeface="Lato Black"/>
              <a:cs typeface="Lato Black"/>
              <a:sym typeface="Lato Black"/>
            </a:endParaRPr>
          </a:p>
        </p:txBody>
      </p:sp>
      <p:sp>
        <p:nvSpPr>
          <p:cNvPr id="435" name="Google Shape;435;g2f34200a32f_0_246"/>
          <p:cNvSpPr/>
          <p:nvPr/>
        </p:nvSpPr>
        <p:spPr>
          <a:xfrm>
            <a:off x="6168575" y="1325375"/>
            <a:ext cx="5206800" cy="12210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9444"/>
                </a:solidFill>
                <a:latin typeface="Lato"/>
                <a:ea typeface="Lato"/>
                <a:cs typeface="Lato"/>
                <a:sym typeface="Lato"/>
              </a:rPr>
              <a:t>El pan y el vino se convierten en el cuerpo y la sangre de Jesús</a:t>
            </a:r>
            <a:endParaRPr sz="2600" b="1" i="0" u="none" strike="noStrike" cap="none">
              <a:solidFill>
                <a:srgbClr val="009444"/>
              </a:solidFill>
              <a:latin typeface="Lato"/>
              <a:ea typeface="Lato"/>
              <a:cs typeface="Lato"/>
              <a:sym typeface="Lato"/>
            </a:endParaRPr>
          </a:p>
        </p:txBody>
      </p:sp>
      <p:sp>
        <p:nvSpPr>
          <p:cNvPr id="436" name="Google Shape;436;g2f34200a32f_0_246"/>
          <p:cNvSpPr/>
          <p:nvPr/>
        </p:nvSpPr>
        <p:spPr>
          <a:xfrm>
            <a:off x="1764362" y="2709826"/>
            <a:ext cx="4019400" cy="9426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FFFFFF"/>
                </a:solidFill>
                <a:latin typeface="Lato"/>
                <a:ea typeface="Lato"/>
                <a:cs typeface="Lato"/>
                <a:sym typeface="Lato"/>
              </a:rPr>
              <a:t>Iglesias Reformadas</a:t>
            </a:r>
            <a:endParaRPr sz="2700" b="1" i="0" u="none" strike="noStrike" cap="none">
              <a:solidFill>
                <a:srgbClr val="FFFFFF"/>
              </a:solidFill>
              <a:latin typeface="Lato"/>
              <a:ea typeface="Lato"/>
              <a:cs typeface="Lato"/>
              <a:sym typeface="Lato"/>
            </a:endParaRPr>
          </a:p>
        </p:txBody>
      </p:sp>
      <p:sp>
        <p:nvSpPr>
          <p:cNvPr id="437" name="Google Shape;437;g2f34200a32f_0_246"/>
          <p:cNvSpPr/>
          <p:nvPr/>
        </p:nvSpPr>
        <p:spPr>
          <a:xfrm>
            <a:off x="1764362" y="4005880"/>
            <a:ext cx="4019400" cy="13398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2700"/>
              <a:buFont typeface="Arial"/>
              <a:buNone/>
            </a:pPr>
            <a:r>
              <a:rPr lang="en-US" sz="2700" b="1" i="0" u="none" strike="noStrike" cap="none">
                <a:solidFill>
                  <a:srgbClr val="FFFFFF"/>
                </a:solidFill>
                <a:latin typeface="Lato"/>
                <a:ea typeface="Lato"/>
                <a:cs typeface="Lato"/>
                <a:sym typeface="Lato"/>
              </a:rPr>
              <a:t>Academia Cristo</a:t>
            </a:r>
            <a:endParaRPr sz="2700" b="1" i="0" u="none" strike="noStrike" cap="none">
              <a:solidFill>
                <a:srgbClr val="FFFFFF"/>
              </a:solidFill>
              <a:latin typeface="Lato"/>
              <a:ea typeface="Lato"/>
              <a:cs typeface="Lato"/>
              <a:sym typeface="Lato"/>
            </a:endParaRPr>
          </a:p>
        </p:txBody>
      </p:sp>
      <p:sp>
        <p:nvSpPr>
          <p:cNvPr id="438" name="Google Shape;438;g2f34200a32f_0_246"/>
          <p:cNvSpPr/>
          <p:nvPr/>
        </p:nvSpPr>
        <p:spPr>
          <a:xfrm>
            <a:off x="6168575" y="2649050"/>
            <a:ext cx="5571600" cy="12210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9444"/>
                </a:solidFill>
                <a:latin typeface="Lato"/>
                <a:ea typeface="Lato"/>
                <a:cs typeface="Lato"/>
                <a:sym typeface="Lato"/>
              </a:rPr>
              <a:t>El pan y el vino sólo representan el cuerpo y la sangre de Jesús</a:t>
            </a:r>
            <a:endParaRPr sz="2600" b="1" i="0" u="none" strike="noStrike" cap="none">
              <a:solidFill>
                <a:srgbClr val="009444"/>
              </a:solidFill>
              <a:latin typeface="Lato"/>
              <a:ea typeface="Lato"/>
              <a:cs typeface="Lato"/>
              <a:sym typeface="Lato"/>
            </a:endParaRPr>
          </a:p>
        </p:txBody>
      </p:sp>
      <p:sp>
        <p:nvSpPr>
          <p:cNvPr id="439" name="Google Shape;439;g2f34200a32f_0_246"/>
          <p:cNvSpPr/>
          <p:nvPr/>
        </p:nvSpPr>
        <p:spPr>
          <a:xfrm>
            <a:off x="6168575" y="3808000"/>
            <a:ext cx="5571600" cy="17355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9444"/>
                </a:solidFill>
                <a:latin typeface="Lato"/>
                <a:ea typeface="Lato"/>
                <a:cs typeface="Lato"/>
                <a:sym typeface="Lato"/>
              </a:rPr>
              <a:t>El pan y el vino están presentes en la Santa Cena junto con el cuerpo y la sangre de Jesús</a:t>
            </a:r>
            <a:endParaRPr sz="2600" b="1" i="0" u="none" strike="noStrike" cap="none">
              <a:solidFill>
                <a:srgbClr val="009444"/>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9"/>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El 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446" name="Google Shape;446;p49"/>
          <p:cNvSpPr txBox="1"/>
          <p:nvPr/>
        </p:nvSpPr>
        <p:spPr>
          <a:xfrm>
            <a:off x="790696" y="2291606"/>
            <a:ext cx="11401304"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5. ¿Qué beneficios  reciben los comulgantes creyentes en la Santa Cena? </a:t>
            </a:r>
            <a:endParaRPr/>
          </a:p>
          <a:p>
            <a:pPr marL="0" marR="0" lvl="0" indent="0" algn="l" rtl="0">
              <a:lnSpc>
                <a:spcPct val="100000"/>
              </a:lnSpc>
              <a:spcBef>
                <a:spcPts val="0"/>
              </a:spcBef>
              <a:spcAft>
                <a:spcPts val="0"/>
              </a:spcAft>
              <a:buNone/>
            </a:pPr>
            <a:endParaRPr sz="4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6. ¿Cuáles cuatro elementos están presentes </a:t>
            </a:r>
            <a:endParaRPr/>
          </a:p>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en la Santa Cena?</a:t>
            </a:r>
            <a:endParaRPr sz="4400" b="0" i="0" u="none" strike="noStrike" cap="none">
              <a:solidFill>
                <a:srgbClr val="000000"/>
              </a:solidFill>
              <a:latin typeface="Times New Roman"/>
              <a:ea typeface="Times New Roman"/>
              <a:cs typeface="Times New Roman"/>
              <a:sym typeface="Times New Roman"/>
            </a:endParaRPr>
          </a:p>
        </p:txBody>
      </p:sp>
      <p:cxnSp>
        <p:nvCxnSpPr>
          <p:cNvPr id="447" name="Google Shape;447;p49"/>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53" name="Google Shape;45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54" name="Google Shape;45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5" name="Google Shape;45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56" name="Google Shape;45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57" name="Google Shape;45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63" name="Google Shape;46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4" name="Google Shape;464;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65" name="Google Shape;465;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1" name="Google Shape;47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2" name="Google Shape;47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73" name="Google Shape;47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74" name="Google Shape;47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75" name="Google Shape;47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6" name="Google Shape;47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1155949" y="842061"/>
            <a:ext cx="98801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3: La Santa Cena</a:t>
            </a:r>
            <a:r>
              <a:rPr lang="en-US" sz="40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20" name="Google Shape;120;p6"/>
          <p:cNvGraphicFramePr/>
          <p:nvPr/>
        </p:nvGraphicFramePr>
        <p:xfrm>
          <a:off x="811617" y="1759038"/>
          <a:ext cx="3000000" cy="3000000"/>
        </p:xfrm>
        <a:graphic>
          <a:graphicData uri="http://schemas.openxmlformats.org/drawingml/2006/table">
            <a:tbl>
              <a:tblPr firstRow="1" bandRow="1">
                <a:noFill/>
                <a:tableStyleId>{9A45C85A-841E-4F1F-BD0A-635FE1364374}</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Definir </a:t>
                      </a:r>
                      <a:r>
                        <a:rPr lang="en-US" sz="3200" b="1"/>
                        <a:t>¿Qué es </a:t>
                      </a:r>
                      <a:r>
                        <a:rPr lang="en-US" sz="3200" b="1" u="none" strike="noStrike" cap="none"/>
                        <a:t>un </a:t>
                      </a:r>
                      <a:r>
                        <a:rPr lang="en-US" sz="3200" b="1"/>
                        <a:t>S</a:t>
                      </a:r>
                      <a:r>
                        <a:rPr lang="en-US" sz="3200" b="1" u="none" strike="noStrike" cap="none"/>
                        <a:t>acramento? e </a:t>
                      </a:r>
                      <a:r>
                        <a:rPr lang="en-US" sz="3200" b="1"/>
                        <a:t>identificar</a:t>
                      </a:r>
                      <a:r>
                        <a:rPr lang="en-US" sz="3200" b="1" u="none" strike="noStrike" cap="none"/>
                        <a:t> el </a:t>
                      </a:r>
                      <a:r>
                        <a:rPr lang="en-US" sz="3200" b="1"/>
                        <a:t>B</a:t>
                      </a:r>
                      <a:r>
                        <a:rPr lang="en-US" sz="3200" b="1" u="none" strike="noStrike" cap="none"/>
                        <a:t>autismo y la Santa Cena como los únicos sacramentos</a:t>
                      </a:r>
                      <a:endParaRPr sz="3200" b="1" u="none" strike="noStrike" cap="none"/>
                    </a:p>
                    <a:p>
                      <a:pPr marL="0" marR="0" lvl="0" indent="0" algn="l" rtl="0">
                        <a:lnSpc>
                          <a:spcPct val="100000"/>
                        </a:lnSpc>
                        <a:spcBef>
                          <a:spcPts val="0"/>
                        </a:spcBef>
                        <a:spcAft>
                          <a:spcPts val="0"/>
                        </a:spcAft>
                        <a:buNone/>
                      </a:pPr>
                      <a:endParaRPr sz="3200" b="1" u="none" strike="noStrike" cap="none"/>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Estudiar pasajes sobre la Santa Cena para nombrar los beneficios que recibimos y determin</a:t>
                      </a:r>
                      <a:r>
                        <a:rPr lang="en-US" sz="3200"/>
                        <a:t>a</a:t>
                      </a:r>
                      <a:r>
                        <a:rPr lang="en-US" sz="3200" b="0" u="none" strike="noStrike" cap="none"/>
                        <a:t>r los 4 elementos que están presentes</a:t>
                      </a:r>
                      <a:endParaRPr sz="3200" b="0"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7"/>
          <p:cNvSpPr txBox="1"/>
          <p:nvPr/>
        </p:nvSpPr>
        <p:spPr>
          <a:xfrm>
            <a:off x="2275894" y="549852"/>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Un Sacramento</a:t>
            </a:r>
            <a:endParaRPr sz="4000" b="1" i="0" u="none" strike="noStrike" cap="none">
              <a:solidFill>
                <a:schemeClr val="dk1"/>
              </a:solidFill>
              <a:latin typeface="Lato"/>
              <a:ea typeface="Lato"/>
              <a:cs typeface="Lato"/>
              <a:sym typeface="Lato"/>
            </a:endParaRPr>
          </a:p>
        </p:txBody>
      </p:sp>
      <p:pic>
        <p:nvPicPr>
          <p:cNvPr id="127" name="Google Shape;127;p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28" name="Google Shape;128;p7"/>
          <p:cNvSpPr txBox="1"/>
          <p:nvPr/>
        </p:nvSpPr>
        <p:spPr>
          <a:xfrm>
            <a:off x="1988486" y="1754150"/>
            <a:ext cx="9593914" cy="4351338"/>
          </a:xfrm>
          <a:prstGeom prst="rect">
            <a:avLst/>
          </a:prstGeom>
          <a:noFill/>
          <a:ln>
            <a:noFill/>
          </a:ln>
        </p:spPr>
        <p:txBody>
          <a:bodyPr spcFirstLastPara="1" wrap="square" lIns="91425" tIns="45700" rIns="91425" bIns="45700" anchor="t" anchorCtr="0">
            <a:normAutofit fontScale="92500"/>
          </a:bodyPr>
          <a:lstStyle/>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Un acto sagrado que Cristo estableció</a:t>
            </a:r>
            <a:endParaRPr sz="4000" b="0" i="0" u="none" strike="noStrike" cap="none">
              <a:solidFill>
                <a:srgbClr val="000000"/>
              </a:solidFill>
              <a:latin typeface="Arial"/>
              <a:ea typeface="Arial"/>
              <a:cs typeface="Arial"/>
              <a:sym typeface="Arial"/>
            </a:endParaRPr>
          </a:p>
          <a:p>
            <a:pPr marL="857250" marR="0" lvl="0" indent="-508000" algn="l" rtl="0">
              <a:lnSpc>
                <a:spcPct val="100000"/>
              </a:lnSpc>
              <a:spcBef>
                <a:spcPts val="0"/>
              </a:spcBef>
              <a:spcAft>
                <a:spcPts val="0"/>
              </a:spcAft>
              <a:buClr>
                <a:srgbClr val="000000"/>
              </a:buClr>
              <a:buSzPct val="100000"/>
              <a:buFont typeface="Arial"/>
              <a:buNone/>
            </a:pPr>
            <a:endParaRPr sz="4000" b="0" i="0" u="none" strike="noStrike" cap="none">
              <a:solidFill>
                <a:srgbClr val="000000"/>
              </a:solidFill>
              <a:latin typeface="Arial"/>
              <a:ea typeface="Arial"/>
              <a:cs typeface="Arial"/>
              <a:sym typeface="Arial"/>
            </a:endParaRPr>
          </a:p>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Elementos terrenales junto con la Palabra de Dios</a:t>
            </a:r>
            <a:endParaRPr/>
          </a:p>
          <a:p>
            <a:pPr marL="857250" marR="0" lvl="0" indent="-508000" algn="l" rtl="0">
              <a:lnSpc>
                <a:spcPct val="100000"/>
              </a:lnSpc>
              <a:spcBef>
                <a:spcPts val="0"/>
              </a:spcBef>
              <a:spcAft>
                <a:spcPts val="0"/>
              </a:spcAft>
              <a:buClr>
                <a:srgbClr val="000000"/>
              </a:buClr>
              <a:buSzPct val="100000"/>
              <a:buFont typeface="Arial"/>
              <a:buNone/>
            </a:pPr>
            <a:endParaRPr sz="4000" b="0" i="0" u="none" strike="noStrike" cap="none">
              <a:solidFill>
                <a:srgbClr val="000000"/>
              </a:solidFill>
              <a:latin typeface="Arial"/>
              <a:ea typeface="Arial"/>
              <a:cs typeface="Arial"/>
              <a:sym typeface="Arial"/>
            </a:endParaRPr>
          </a:p>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Cristo nos da el perdón de los pecados y así también la salvación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8"/>
          <p:cNvSpPr txBox="1"/>
          <p:nvPr/>
        </p:nvSpPr>
        <p:spPr>
          <a:xfrm>
            <a:off x="2935194" y="1129779"/>
            <a:ext cx="75924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Los Sacramentos</a:t>
            </a:r>
            <a:endParaRPr sz="4000" b="1" i="0" u="none" strike="noStrike" cap="none">
              <a:solidFill>
                <a:schemeClr val="dk1"/>
              </a:solidFill>
              <a:latin typeface="Lato"/>
              <a:ea typeface="Lato"/>
              <a:cs typeface="Lato"/>
              <a:sym typeface="Lato"/>
            </a:endParaRPr>
          </a:p>
        </p:txBody>
      </p:sp>
      <p:pic>
        <p:nvPicPr>
          <p:cNvPr id="135" name="Google Shape;135;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36" name="Google Shape;136;p8"/>
          <p:cNvPicPr preferRelativeResize="0"/>
          <p:nvPr/>
        </p:nvPicPr>
        <p:blipFill rotWithShape="1">
          <a:blip r:embed="rId4">
            <a:alphaModFix/>
          </a:blip>
          <a:srcRect l="36080" t="30367" r="7516" b="31575"/>
          <a:stretch/>
        </p:blipFill>
        <p:spPr>
          <a:xfrm>
            <a:off x="3594494" y="1837625"/>
            <a:ext cx="6273800" cy="4232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9"/>
          <p:cNvSpPr txBox="1"/>
          <p:nvPr/>
        </p:nvSpPr>
        <p:spPr>
          <a:xfrm>
            <a:off x="2275894" y="549852"/>
            <a:ext cx="7592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Un Sacramento: </a:t>
            </a:r>
            <a:r>
              <a:rPr lang="en-US" sz="4000" b="1" i="0" u="none" strike="noStrike" cap="none">
                <a:solidFill>
                  <a:srgbClr val="00B050"/>
                </a:solidFill>
                <a:latin typeface="Lato"/>
                <a:ea typeface="Lato"/>
                <a:cs typeface="Lato"/>
                <a:sym typeface="Lato"/>
              </a:rPr>
              <a:t>El </a:t>
            </a:r>
            <a:r>
              <a:rPr lang="en-US" sz="4000" b="1">
                <a:solidFill>
                  <a:srgbClr val="00B050"/>
                </a:solidFill>
                <a:latin typeface="Lato"/>
                <a:ea typeface="Lato"/>
                <a:cs typeface="Lato"/>
                <a:sym typeface="Lato"/>
              </a:rPr>
              <a:t>B</a:t>
            </a:r>
            <a:r>
              <a:rPr lang="en-US" sz="4000" b="1" i="0" u="none" strike="noStrike" cap="none">
                <a:solidFill>
                  <a:srgbClr val="00B050"/>
                </a:solidFill>
                <a:latin typeface="Lato"/>
                <a:ea typeface="Lato"/>
                <a:cs typeface="Lato"/>
                <a:sym typeface="Lato"/>
              </a:rPr>
              <a:t>autismo </a:t>
            </a:r>
            <a:endParaRPr sz="4000" b="1" i="0" u="none" strike="noStrike" cap="none">
              <a:solidFill>
                <a:srgbClr val="00B050"/>
              </a:solidFill>
              <a:latin typeface="Lato"/>
              <a:ea typeface="Lato"/>
              <a:cs typeface="Lato"/>
              <a:sym typeface="Lato"/>
            </a:endParaRPr>
          </a:p>
        </p:txBody>
      </p:sp>
      <p:pic>
        <p:nvPicPr>
          <p:cNvPr id="143" name="Google Shape;143;p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4" name="Google Shape;144;p9"/>
          <p:cNvSpPr txBox="1"/>
          <p:nvPr/>
        </p:nvSpPr>
        <p:spPr>
          <a:xfrm>
            <a:off x="1988486" y="1754150"/>
            <a:ext cx="9593914" cy="4351338"/>
          </a:xfrm>
          <a:prstGeom prst="rect">
            <a:avLst/>
          </a:prstGeom>
          <a:noFill/>
          <a:ln>
            <a:noFill/>
          </a:ln>
        </p:spPr>
        <p:txBody>
          <a:bodyPr spcFirstLastPara="1" wrap="square" lIns="91425" tIns="45700" rIns="91425" bIns="45700" anchor="t" anchorCtr="0">
            <a:normAutofit fontScale="85000" lnSpcReduction="10000"/>
          </a:bodyPr>
          <a:lstStyle/>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Un acto sagrado que Cristo estableció </a:t>
            </a:r>
            <a:r>
              <a:rPr lang="en-US" sz="4000" b="0" i="0" u="none" strike="noStrike" cap="none">
                <a:solidFill>
                  <a:srgbClr val="00B050"/>
                </a:solidFill>
                <a:latin typeface="Arial"/>
                <a:ea typeface="Arial"/>
                <a:cs typeface="Arial"/>
                <a:sym typeface="Arial"/>
              </a:rPr>
              <a:t>(Mateo 28:18-19)</a:t>
            </a:r>
            <a:endParaRPr/>
          </a:p>
          <a:p>
            <a:pPr marL="857250" marR="0" lvl="0" indent="-527050" algn="l" rtl="0">
              <a:lnSpc>
                <a:spcPct val="100000"/>
              </a:lnSpc>
              <a:spcBef>
                <a:spcPts val="0"/>
              </a:spcBef>
              <a:spcAft>
                <a:spcPts val="0"/>
              </a:spcAft>
              <a:buClr>
                <a:srgbClr val="000000"/>
              </a:buClr>
              <a:buSzPct val="100000"/>
              <a:buFont typeface="Arial"/>
              <a:buNone/>
            </a:pPr>
            <a:endParaRPr sz="4000" b="0" i="0" u="none" strike="noStrike" cap="none">
              <a:solidFill>
                <a:srgbClr val="000000"/>
              </a:solidFill>
              <a:latin typeface="Arial"/>
              <a:ea typeface="Arial"/>
              <a:cs typeface="Arial"/>
              <a:sym typeface="Arial"/>
            </a:endParaRPr>
          </a:p>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Elementos terrenales junto con la Palabra de Dios </a:t>
            </a:r>
            <a:r>
              <a:rPr lang="en-US" sz="4000" b="0" i="0" u="none" strike="noStrike" cap="none">
                <a:solidFill>
                  <a:srgbClr val="00B050"/>
                </a:solidFill>
                <a:latin typeface="Arial"/>
                <a:ea typeface="Arial"/>
                <a:cs typeface="Arial"/>
                <a:sym typeface="Arial"/>
              </a:rPr>
              <a:t>(agua, nombre de Dios Trino) </a:t>
            </a:r>
            <a:endParaRPr/>
          </a:p>
          <a:p>
            <a:pPr marL="857250" marR="0" lvl="0" indent="-527050" algn="l" rtl="0">
              <a:lnSpc>
                <a:spcPct val="100000"/>
              </a:lnSpc>
              <a:spcBef>
                <a:spcPts val="0"/>
              </a:spcBef>
              <a:spcAft>
                <a:spcPts val="0"/>
              </a:spcAft>
              <a:buClr>
                <a:srgbClr val="000000"/>
              </a:buClr>
              <a:buSzPct val="100000"/>
              <a:buFont typeface="Arial"/>
              <a:buNone/>
            </a:pPr>
            <a:endParaRPr sz="4000" b="0" i="0" u="none" strike="noStrike" cap="none">
              <a:solidFill>
                <a:srgbClr val="000000"/>
              </a:solidFill>
              <a:latin typeface="Arial"/>
              <a:ea typeface="Arial"/>
              <a:cs typeface="Arial"/>
              <a:sym typeface="Arial"/>
            </a:endParaRPr>
          </a:p>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Cristo nos da el perdón de los pecados y así también la salvación </a:t>
            </a:r>
            <a:r>
              <a:rPr lang="en-US" sz="4000" b="0" i="0" u="none" strike="noStrike" cap="none">
                <a:solidFill>
                  <a:srgbClr val="00B050"/>
                </a:solidFill>
                <a:latin typeface="Arial"/>
                <a:ea typeface="Arial"/>
                <a:cs typeface="Arial"/>
                <a:sym typeface="Arial"/>
              </a:rPr>
              <a:t>(Hechos 2:38-39)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10"/>
          <p:cNvSpPr txBox="1"/>
          <p:nvPr/>
        </p:nvSpPr>
        <p:spPr>
          <a:xfrm>
            <a:off x="2275894" y="549852"/>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Un Sacramento: </a:t>
            </a:r>
            <a:r>
              <a:rPr lang="en-US" sz="4000" b="1" i="0" u="none" strike="noStrike" cap="none">
                <a:solidFill>
                  <a:srgbClr val="00B050"/>
                </a:solidFill>
                <a:latin typeface="Lato"/>
                <a:ea typeface="Lato"/>
                <a:cs typeface="Lato"/>
                <a:sym typeface="Lato"/>
              </a:rPr>
              <a:t> La Santa Cena</a:t>
            </a:r>
            <a:endParaRPr sz="4000" b="1" i="0" u="none" strike="noStrike" cap="none">
              <a:solidFill>
                <a:srgbClr val="00B050"/>
              </a:solidFill>
              <a:latin typeface="Lato"/>
              <a:ea typeface="Lato"/>
              <a:cs typeface="Lato"/>
              <a:sym typeface="Lato"/>
            </a:endParaRPr>
          </a:p>
        </p:txBody>
      </p:sp>
      <p:pic>
        <p:nvPicPr>
          <p:cNvPr id="151" name="Google Shape;151;p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2" name="Google Shape;152;p10"/>
          <p:cNvSpPr txBox="1"/>
          <p:nvPr/>
        </p:nvSpPr>
        <p:spPr>
          <a:xfrm>
            <a:off x="1988486" y="1754150"/>
            <a:ext cx="9593914" cy="4351338"/>
          </a:xfrm>
          <a:prstGeom prst="rect">
            <a:avLst/>
          </a:prstGeom>
          <a:noFill/>
          <a:ln>
            <a:noFill/>
          </a:ln>
        </p:spPr>
        <p:txBody>
          <a:bodyPr spcFirstLastPara="1" wrap="square" lIns="91425" tIns="45700" rIns="91425" bIns="45700" anchor="t" anchorCtr="0">
            <a:normAutofit fontScale="92500"/>
          </a:bodyPr>
          <a:lstStyle/>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Un acto sagrado que Cristo estableció </a:t>
            </a:r>
            <a:endParaRPr sz="4000" b="0" i="0" u="none" strike="noStrike" cap="none">
              <a:solidFill>
                <a:srgbClr val="00B050"/>
              </a:solidFill>
              <a:latin typeface="Arial"/>
              <a:ea typeface="Arial"/>
              <a:cs typeface="Arial"/>
              <a:sym typeface="Arial"/>
            </a:endParaRPr>
          </a:p>
          <a:p>
            <a:pPr marL="857250" marR="0" lvl="0" indent="-508000" algn="l" rtl="0">
              <a:lnSpc>
                <a:spcPct val="100000"/>
              </a:lnSpc>
              <a:spcBef>
                <a:spcPts val="0"/>
              </a:spcBef>
              <a:spcAft>
                <a:spcPts val="0"/>
              </a:spcAft>
              <a:buClr>
                <a:srgbClr val="000000"/>
              </a:buClr>
              <a:buSzPct val="100000"/>
              <a:buFont typeface="Arial"/>
              <a:buNone/>
            </a:pPr>
            <a:endParaRPr sz="4000" b="0" i="0" u="none" strike="noStrike" cap="none">
              <a:solidFill>
                <a:srgbClr val="000000"/>
              </a:solidFill>
              <a:latin typeface="Arial"/>
              <a:ea typeface="Arial"/>
              <a:cs typeface="Arial"/>
              <a:sym typeface="Arial"/>
            </a:endParaRPr>
          </a:p>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Elementos terrenales junto con la Palabra de Dios</a:t>
            </a:r>
            <a:endParaRPr/>
          </a:p>
          <a:p>
            <a:pPr marL="857250" marR="0" lvl="0" indent="-508000" algn="l" rtl="0">
              <a:lnSpc>
                <a:spcPct val="100000"/>
              </a:lnSpc>
              <a:spcBef>
                <a:spcPts val="0"/>
              </a:spcBef>
              <a:spcAft>
                <a:spcPts val="0"/>
              </a:spcAft>
              <a:buClr>
                <a:srgbClr val="000000"/>
              </a:buClr>
              <a:buSzPct val="100000"/>
              <a:buFont typeface="Arial"/>
              <a:buNone/>
            </a:pPr>
            <a:endParaRPr sz="4000" b="0" i="0" u="none" strike="noStrike" cap="none">
              <a:solidFill>
                <a:srgbClr val="000000"/>
              </a:solidFill>
              <a:latin typeface="Arial"/>
              <a:ea typeface="Arial"/>
              <a:cs typeface="Arial"/>
              <a:sym typeface="Arial"/>
            </a:endParaRPr>
          </a:p>
          <a:p>
            <a:pPr marL="857250" marR="0" lvl="0" indent="-742950" algn="l" rtl="0">
              <a:lnSpc>
                <a:spcPct val="100000"/>
              </a:lnSpc>
              <a:spcBef>
                <a:spcPts val="0"/>
              </a:spcBef>
              <a:spcAft>
                <a:spcPts val="0"/>
              </a:spcAft>
              <a:buClr>
                <a:srgbClr val="000000"/>
              </a:buClr>
              <a:buSzPct val="100000"/>
              <a:buFont typeface="Arial"/>
              <a:buAutoNum type="arabicPeriod"/>
            </a:pPr>
            <a:r>
              <a:rPr lang="en-US" sz="4000" b="0" i="0" u="none" strike="noStrike" cap="none">
                <a:solidFill>
                  <a:srgbClr val="000000"/>
                </a:solidFill>
                <a:latin typeface="Arial"/>
                <a:ea typeface="Arial"/>
                <a:cs typeface="Arial"/>
                <a:sym typeface="Arial"/>
              </a:rPr>
              <a:t>Cristo nos da el perdón de los pecados y así también la salvación</a:t>
            </a:r>
            <a:endParaRPr sz="4000" b="0" i="0" u="none" strike="noStrike" cap="none">
              <a:solidFill>
                <a:srgbClr val="00B05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4584</Words>
  <Application>Microsoft Macintosh PowerPoint</Application>
  <PresentationFormat>Widescreen</PresentationFormat>
  <Paragraphs>294</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Lato</vt:lpstr>
      <vt:lpstr>Times New Roman</vt:lpstr>
      <vt:lpstr>Lato Black</vt:lpstr>
      <vt:lpstr>Calibri</vt:lpstr>
      <vt:lpstr>Noto Sans Symbols</vt:lpstr>
      <vt:lpstr>Overlock</vt:lpstr>
      <vt:lpstr>Courier New</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nos puede enseñar la vara de Moisés  sobre los sacramentos?</vt:lpstr>
      <vt:lpstr>PowerPoint Presentation</vt:lpstr>
      <vt:lpstr>Pasajes sobre la Santa Cena</vt:lpstr>
      <vt:lpstr>Mateo 26:26-29 </vt:lpstr>
      <vt:lpstr>PowerPoint Presentation</vt:lpstr>
      <vt:lpstr>Mateo 26:26-29 </vt:lpstr>
      <vt:lpstr>PowerPoint Presentation</vt:lpstr>
      <vt:lpstr>Mateo 26:26-29 </vt:lpstr>
      <vt:lpstr>PowerPoint Presentation</vt:lpstr>
      <vt:lpstr>Romanos 6:22-23 </vt:lpstr>
      <vt:lpstr>¿Qué beneficios reciben en la Santa Cena los comulgantes creyentes? (Proyecto Final)</vt:lpstr>
      <vt:lpstr>Pasajes sobre la Santa Cena</vt:lpstr>
      <vt:lpstr>Marcos 14:22-24 </vt:lpstr>
      <vt:lpstr>PowerPoint Presentation</vt:lpstr>
      <vt:lpstr>Marcos 14:22-24 </vt:lpstr>
      <vt:lpstr>PowerPoint Presentation</vt:lpstr>
      <vt:lpstr>PowerPoint Presentation</vt:lpstr>
      <vt:lpstr>El Antiguo Pacto</vt:lpstr>
      <vt:lpstr>El Nuevo Pacto</vt:lpstr>
      <vt:lpstr>Pasajes sobre la Santa Cena</vt:lpstr>
      <vt:lpstr>Lucas 22:17-20 </vt:lpstr>
      <vt:lpstr>PowerPoint Presentation</vt:lpstr>
      <vt:lpstr>Lucas 22:17-20 </vt:lpstr>
      <vt:lpstr>Pasajes sobre la Santa Cena</vt:lpstr>
      <vt:lpstr>1 Corintios 11:23-27 </vt:lpstr>
      <vt:lpstr>1 Corintios 11:23-27 </vt:lpstr>
      <vt:lpstr>PowerPoint Presentation</vt:lpstr>
      <vt:lpstr>1 Corintios 11:23-27 </vt:lpstr>
      <vt:lpstr>PowerPoint Presentation</vt:lpstr>
      <vt:lpstr>1 Corintios 11:23-27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cp:revision>
  <dcterms:created xsi:type="dcterms:W3CDTF">2023-11-29T19:33:05Z</dcterms:created>
  <dcterms:modified xsi:type="dcterms:W3CDTF">2025-04-21T13:43:40Z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