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handoutMasterIdLst>
    <p:handoutMasterId r:id="rId31"/>
  </p:handoutMasterIdLst>
  <p:sldIdLst>
    <p:sldId id="256" r:id="rId6"/>
    <p:sldId id="271" r:id="rId7"/>
    <p:sldId id="536" r:id="rId8"/>
    <p:sldId id="546" r:id="rId9"/>
    <p:sldId id="482" r:id="rId10"/>
    <p:sldId id="515" r:id="rId11"/>
    <p:sldId id="523" r:id="rId12"/>
    <p:sldId id="537" r:id="rId13"/>
    <p:sldId id="538" r:id="rId14"/>
    <p:sldId id="539" r:id="rId15"/>
    <p:sldId id="550" r:id="rId16"/>
    <p:sldId id="553" r:id="rId17"/>
    <p:sldId id="540" r:id="rId18"/>
    <p:sldId id="505" r:id="rId19"/>
    <p:sldId id="541" r:id="rId20"/>
    <p:sldId id="542" r:id="rId21"/>
    <p:sldId id="545" r:id="rId22"/>
    <p:sldId id="554" r:id="rId23"/>
    <p:sldId id="552" r:id="rId24"/>
    <p:sldId id="517" r:id="rId25"/>
    <p:sldId id="548" r:id="rId26"/>
    <p:sldId id="549" r:id="rId27"/>
    <p:sldId id="465" r:id="rId28"/>
    <p:sldId id="544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5271" autoAdjust="0"/>
  </p:normalViewPr>
  <p:slideViewPr>
    <p:cSldViewPr>
      <p:cViewPr varScale="1">
        <p:scale>
          <a:sx n="62" d="100"/>
          <a:sy n="62" d="100"/>
        </p:scale>
        <p:origin x="1984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1/29/23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1/29/23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6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CBB1-C100-402D-963F-310A6926733F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E645-18A3-47EE-83F4-59EA50788473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13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8948-93EE-45AF-8071-B6DBB48C2030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3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08-1448-43C5-9D31-3306DDB3F3F7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523-684F-44C0-88C2-615CF270FB97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2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62F2-43D2-47C1-B654-FD7C22886A52}" type="datetime1">
              <a:rPr lang="en-US" smtClean="0"/>
              <a:t>1/29/23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3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8A4D-AD6B-4CC8-A23A-E70CF07717BB}" type="datetime1">
              <a:rPr lang="en-US" smtClean="0"/>
              <a:t>1/29/23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9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20FC-77B1-47FF-9693-6563977D7723}" type="datetime1">
              <a:rPr lang="en-US" smtClean="0"/>
              <a:t>1/29/23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7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F240-1207-4B9F-BEA2-93A3669F221B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C037-7386-4CD8-B2D1-E2E6C22A49B4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E538-E90B-4890-A58D-0746062F0C72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2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DB18-1FE6-497B-AFC7-D8DE6F48633C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4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897-2558-4ED9-B46D-B9FC4F61A340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4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FDF-E2EC-4508-B4FE-EFA469F2B70D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B066-53DA-439B-AF5D-DB1F41AC8E2F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E491-5715-478C-8E25-8E973B3E19D3}" type="datetime1">
              <a:rPr lang="en-US" smtClean="0"/>
              <a:t>1/29/23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98A1-0353-43A4-B7FF-BC26D868F775}" type="datetime1">
              <a:rPr lang="en-US" smtClean="0"/>
              <a:t>1/29/23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0942-200B-47F0-B218-D45457AD43ED}" type="datetime1">
              <a:rPr lang="en-US" smtClean="0"/>
              <a:t>1/29/23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B8D8-A022-45F7-B5AA-8E98D1F08E43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9726-7004-4683-9452-49D7BE400056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Discípulos #6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D7723B-3DBB-44EB-9B37-B003C5905B96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Discípulos #4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16C3113-6598-403B-B216-D1904EB82417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liturgytools.net/2017/06/pictures-holy-trinity-sunday-year-a-god-of-love-and-peace-john-three-sixtee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eliconrosa.blogspot.com/2016/05/viajes-misioneros-de-san-pabl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eliconrosa.blogspot.com/2016/05/viajes-misioneros-de-san-pabl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eliconrosa.blogspot.com/2016/05/viajes-misioneros-de-san-pabl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Disc</a:t>
            </a:r>
            <a:r>
              <a:rPr lang="es-MX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ípulos</a:t>
            </a:r>
            <a:endParaRPr lang="en-US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day: Ephesus - Part 1 | Sabbath School Net">
            <a:extLst>
              <a:ext uri="{FF2B5EF4-FFF2-40B4-BE49-F238E27FC236}">
                <a16:creationId xmlns:a16="http://schemas.microsoft.com/office/drawing/2014/main" id="{592664CC-8EB1-4DEE-BAD1-C2A6A306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355" y="68263"/>
            <a:ext cx="9022114" cy="67214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B5799-F907-4362-9C05-ED02C019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ES"/>
              <a:t>La Palabra Crece- Multiplicando Discípulos #6</a:t>
            </a:r>
          </a:p>
        </p:txBody>
      </p:sp>
    </p:spTree>
    <p:extLst>
      <p:ext uri="{BB962C8B-B14F-4D97-AF65-F5344CB8AC3E}">
        <p14:creationId xmlns:p14="http://schemas.microsoft.com/office/powerpoint/2010/main" val="10666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67" y="0"/>
            <a:ext cx="9753600" cy="132556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Berlin Sans FB Demi" panose="020E0802020502020306" pitchFamily="34" charset="0"/>
              </a:rPr>
              <a:t>Hechos</a:t>
            </a:r>
            <a:r>
              <a:rPr lang="en-US" sz="4400" dirty="0">
                <a:latin typeface="Berlin Sans FB Demi" panose="020E0802020502020306" pitchFamily="34" charset="0"/>
              </a:rPr>
              <a:t> 18:19, 20, 24-26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45B177-2ED8-43F6-A600-C89A202A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1524794"/>
            <a:ext cx="11049000" cy="472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“Cuando llegaron a Éfeso, Pablo los dejó y entró luego a la sinagoga, donde empezó a debatir con los judíos. Éstos le rogaban que se quedara con ellos más tiempo, pero él no aceptó…”</a:t>
            </a:r>
            <a:br>
              <a:rPr lang="es-ES" sz="4000" dirty="0">
                <a:latin typeface="Berlin Sans FB" panose="020E0602020502020306" pitchFamily="34" charset="0"/>
              </a:rPr>
            </a:br>
            <a:endParaRPr lang="es-ES" sz="4000" dirty="0">
              <a:latin typeface="Berlin Sans FB" panose="020E0602020502020306" pitchFamily="34" charset="0"/>
            </a:endParaRPr>
          </a:p>
          <a:p>
            <a:pPr marL="45720" indent="0" algn="ctr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¿Qué sucedió cuando Pablo </a:t>
            </a:r>
            <a:br>
              <a:rPr lang="es-ES" sz="4000" i="1" dirty="0">
                <a:latin typeface="Berlin Sans FB" panose="020E0602020502020306" pitchFamily="34" charset="0"/>
              </a:rPr>
            </a:br>
            <a:r>
              <a:rPr lang="es-ES" sz="4000" i="1" dirty="0">
                <a:latin typeface="Berlin Sans FB" panose="020E0602020502020306" pitchFamily="34" charset="0"/>
              </a:rPr>
              <a:t>no estaba presente en Éfeso?</a:t>
            </a:r>
          </a:p>
        </p:txBody>
      </p:sp>
    </p:spTree>
    <p:extLst>
      <p:ext uri="{BB962C8B-B14F-4D97-AF65-F5344CB8AC3E}">
        <p14:creationId xmlns:p14="http://schemas.microsoft.com/office/powerpoint/2010/main" val="13288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67" y="0"/>
            <a:ext cx="9753600" cy="132556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Berlin Sans FB Demi" panose="020E0802020502020306" pitchFamily="34" charset="0"/>
              </a:rPr>
              <a:t>Hechos</a:t>
            </a:r>
            <a:r>
              <a:rPr lang="en-US" sz="4400" dirty="0">
                <a:latin typeface="Berlin Sans FB Demi" panose="020E0802020502020306" pitchFamily="34" charset="0"/>
              </a:rPr>
              <a:t> 18:19, 20, 24-26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45B177-2ED8-43F6-A600-C89A202A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1524794"/>
            <a:ext cx="11049000" cy="472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“Cuando llegaron a Éfeso, Pablo los dejó y entró luego a la sinagoga, donde empezó a debatir con los judíos. Éstos le rogaban que se quedara con ellos más tiempo, pero él no aceptó…”</a:t>
            </a:r>
            <a:br>
              <a:rPr lang="es-ES" sz="4000" dirty="0">
                <a:latin typeface="Berlin Sans FB" panose="020E0602020502020306" pitchFamily="34" charset="0"/>
              </a:rPr>
            </a:br>
            <a:endParaRPr lang="es-ES" sz="4000" dirty="0">
              <a:latin typeface="Berlin Sans FB" panose="020E0602020502020306" pitchFamily="34" charset="0"/>
            </a:endParaRPr>
          </a:p>
          <a:p>
            <a:pPr marL="45720" indent="0" algn="ctr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¿De acuerdo o no? ¨La medida de un multiplicador de discípulos es el trabajo con el evangelio que sucede cuando él no está presente.¨ </a:t>
            </a:r>
          </a:p>
        </p:txBody>
      </p:sp>
    </p:spTree>
    <p:extLst>
      <p:ext uri="{BB962C8B-B14F-4D97-AF65-F5344CB8AC3E}">
        <p14:creationId xmlns:p14="http://schemas.microsoft.com/office/powerpoint/2010/main" val="39682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904875"/>
            <a:ext cx="10820400" cy="1325562"/>
          </a:xfrm>
        </p:spPr>
        <p:txBody>
          <a:bodyPr anchor="b">
            <a:noAutofit/>
          </a:bodyPr>
          <a:lstStyle/>
          <a:p>
            <a:pPr algn="ctr"/>
            <a:r>
              <a:rPr lang="es-ES" b="1" dirty="0"/>
              <a:t>¿Cuáles herramientas podría usar el líder de un grupo sembrador para entrenar a otros?</a:t>
            </a:r>
            <a:endParaRPr lang="en-US" b="1" cap="none" dirty="0">
              <a:latin typeface="Berlin Sans FB" panose="020E0602020502020306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6"/>
            <a:ext cx="6866776" cy="3333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Discípulos #6</a:t>
            </a:r>
            <a:endParaRPr lang="es-ES" dirty="0"/>
          </a:p>
        </p:txBody>
      </p:sp>
      <p:pic>
        <p:nvPicPr>
          <p:cNvPr id="2050" name="Picture 2" descr="751,348 Hand Tool Stock Photos, Pictures &amp; Royalty-Free Images - iStock">
            <a:extLst>
              <a:ext uri="{FF2B5EF4-FFF2-40B4-BE49-F238E27FC236}">
                <a16:creationId xmlns:a16="http://schemas.microsoft.com/office/drawing/2014/main" id="{B84CE474-C9C4-4A57-9D12-6E6E1A2D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2" y="2362200"/>
            <a:ext cx="58293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242017"/>
            <a:ext cx="10591800" cy="944562"/>
          </a:xfrm>
        </p:spPr>
        <p:txBody>
          <a:bodyPr anchor="b">
            <a:no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La guía de metas: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752600"/>
            <a:ext cx="10896600" cy="4416909"/>
          </a:xfrm>
        </p:spPr>
        <p:txBody>
          <a:bodyPr>
            <a:noAutofit/>
          </a:bodyPr>
          <a:lstStyle/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Conocimiento bíblico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Crecimiento en un área específica de santificación 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Planes para el trabajo de compartir el evangelio (un grupo sembrador)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2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76200"/>
            <a:ext cx="9753600" cy="13255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2 </a:t>
            </a:r>
            <a:r>
              <a:rPr lang="en-US" sz="4400" dirty="0" err="1">
                <a:latin typeface="Berlin Sans FB Demi" panose="020E0802020502020306" pitchFamily="34" charset="0"/>
              </a:rPr>
              <a:t>Timoteo</a:t>
            </a:r>
            <a:r>
              <a:rPr lang="en-US" sz="4400" dirty="0">
                <a:latin typeface="Berlin Sans FB Demi" panose="020E0802020502020306" pitchFamily="34" charset="0"/>
              </a:rPr>
              <a:t> 2:2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45B177-2ED8-43F6-A600-C89A202A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362200"/>
            <a:ext cx="11049000" cy="472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“Lo que has oído de mí ante muchos testigos, encárgaselo a hombres fieles que sean idóneos para enseñar también a otros.”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055260"/>
            <a:ext cx="10591800" cy="944562"/>
          </a:xfrm>
        </p:spPr>
        <p:txBody>
          <a:bodyPr anchor="b">
            <a:no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¿Cuál tema </a:t>
            </a:r>
            <a:r>
              <a:rPr lang="es-ES" sz="4400" u="sng" cap="none" dirty="0">
                <a:latin typeface="Berlin Sans FB Demi" panose="020E0802020502020306" pitchFamily="34" charset="0"/>
              </a:rPr>
              <a:t>adicional</a:t>
            </a:r>
            <a:r>
              <a:rPr lang="es-ES" sz="4400" cap="none" dirty="0">
                <a:latin typeface="Berlin Sans FB Demi" panose="020E0802020502020306" pitchFamily="34" charset="0"/>
              </a:rPr>
              <a:t> podemos incluir en nuestra guía de metas? </a:t>
            </a:r>
            <a:br>
              <a:rPr lang="es-ES" cap="none" dirty="0">
                <a:latin typeface="Berlin Sans FB Demi" panose="020E0802020502020306" pitchFamily="34" charset="0"/>
              </a:rPr>
            </a:br>
            <a:br>
              <a:rPr lang="es-ES" cap="none" dirty="0">
                <a:latin typeface="Berlin Sans FB Demi" panose="020E0802020502020306" pitchFamily="34" charset="0"/>
              </a:rPr>
            </a:br>
            <a:endParaRPr lang="en-US" cap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362200"/>
            <a:ext cx="10896600" cy="3273909"/>
          </a:xfrm>
        </p:spPr>
        <p:txBody>
          <a:bodyPr>
            <a:noAutofit/>
          </a:bodyPr>
          <a:lstStyle/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Conocimiento bíblico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Crecimiento en un área específica de santificación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dirty="0">
                <a:latin typeface="Berlin Sans FB" panose="020E0602020502020306" pitchFamily="34" charset="0"/>
              </a:rPr>
              <a:t>Planes para el trabajo de compartir el evangelio</a:t>
            </a:r>
          </a:p>
          <a:p>
            <a:pPr marL="45720" indent="0">
              <a:buNone/>
            </a:pPr>
            <a:endParaRPr lang="es-ES" dirty="0">
              <a:latin typeface="Berlin Sans FB" panose="020E0602020502020306" pitchFamily="34" charset="0"/>
            </a:endParaRPr>
          </a:p>
          <a:p>
            <a:pPr marL="960120" indent="-914400">
              <a:buFont typeface="+mj-lt"/>
              <a:buAutoNum type="arabicPeriod"/>
            </a:pP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08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662092"/>
            <a:ext cx="10591800" cy="944562"/>
          </a:xfrm>
        </p:spPr>
        <p:txBody>
          <a:bodyPr anchor="b">
            <a:noAutofit/>
          </a:bodyPr>
          <a:lstStyle/>
          <a:p>
            <a:pPr algn="ctr"/>
            <a:r>
              <a:rPr lang="es-ES" sz="4400" b="1" u="sng" dirty="0"/>
              <a:t>la guía de metas</a:t>
            </a:r>
            <a:br>
              <a:rPr lang="es-ES" b="1" u="sng" dirty="0"/>
            </a:br>
            <a:endParaRPr lang="en-US" b="1" u="sng" cap="none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2" y="2209800"/>
            <a:ext cx="10896600" cy="3350109"/>
          </a:xfrm>
        </p:spPr>
        <p:txBody>
          <a:bodyPr>
            <a:noAutofit/>
          </a:bodyPr>
          <a:lstStyle/>
          <a:p>
            <a:pPr marL="960120" indent="-9144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Conocimiento bíblico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Crecimiento en un área específica de santificación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Planes para el trabajo de compartir el evangelio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Planes para empoderar y encomendar el trabajo a otros COMPARTIDORES del evangelio</a:t>
            </a:r>
          </a:p>
          <a:p>
            <a:pPr marL="960120" indent="-914400">
              <a:buFont typeface="+mj-lt"/>
              <a:buAutoNum type="arabicPeriod"/>
            </a:pP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C6DA0-1BC7-4ADF-A984-90BFF12BACF5}"/>
              </a:ext>
            </a:extLst>
          </p:cNvPr>
          <p:cNvSpPr txBox="1"/>
          <p:nvPr/>
        </p:nvSpPr>
        <p:spPr>
          <a:xfrm>
            <a:off x="1579562" y="1188030"/>
            <a:ext cx="9029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Metas y pasos para progresar en las </a:t>
            </a:r>
            <a:r>
              <a:rPr lang="es-EC" sz="2800" dirty="0"/>
              <a:t>áreas de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8CBF-7826-4F76-BFE9-EA29F655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1" y="34256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es-419" dirty="0"/>
              <a:t>La ruta cristo y la guía de metas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E9A7AE-1088-4E8A-A407-4DDB534D4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428" y="1608221"/>
            <a:ext cx="7069967" cy="4343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C80DB-7DDE-45DB-A726-B4F4C638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1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927-800C-4D66-AD61-663005D1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36" y="227011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¿</a:t>
            </a:r>
            <a:r>
              <a:rPr lang="en-US" sz="4400" b="1" dirty="0" err="1"/>
              <a:t>Preguntas</a:t>
            </a:r>
            <a:r>
              <a:rPr lang="en-US" sz="4400" b="1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F202E-B6E1-418E-B02A-C6808765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pic>
        <p:nvPicPr>
          <p:cNvPr id="3074" name="Picture 2" descr="Mentoring, más preguntas y menos consejos – Escuela de Mentoring. Gen  Consulting Desarrollo de Proyectos">
            <a:extLst>
              <a:ext uri="{FF2B5EF4-FFF2-40B4-BE49-F238E27FC236}">
                <a16:creationId xmlns:a16="http://schemas.microsoft.com/office/drawing/2014/main" id="{755B43BC-17AC-475C-9475-255AB33FE6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962150"/>
            <a:ext cx="79502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2" y="1825487"/>
            <a:ext cx="9753600" cy="3048001"/>
          </a:xfrm>
        </p:spPr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6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337" y="5101509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La multiplicación era el trabajo de Pablo (¡y el suyo!)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FA02-664D-44DD-B36E-4577DF3D7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812" y="304800"/>
            <a:ext cx="6096000" cy="1447801"/>
          </a:xfrm>
        </p:spPr>
        <p:txBody>
          <a:bodyPr>
            <a:normAutofit/>
          </a:bodyPr>
          <a:lstStyle/>
          <a:p>
            <a:pPr algn="ctr"/>
            <a:r>
              <a:rPr lang="es-ES" cap="none" dirty="0">
                <a:latin typeface="Berlin Sans FB Demi" panose="020E0802020502020306" pitchFamily="34" charset="0"/>
              </a:rPr>
              <a:t>Concluyendo la lección</a:t>
            </a:r>
            <a:endParaRPr lang="en-US" dirty="0"/>
          </a:p>
        </p:txBody>
      </p:sp>
      <p:pic>
        <p:nvPicPr>
          <p:cNvPr id="5124" name="Picture 4" descr="Day 354 – Thankful for Checking Almost Everything Off My To Do List –  Thankful 4 Forty">
            <a:extLst>
              <a:ext uri="{FF2B5EF4-FFF2-40B4-BE49-F238E27FC236}">
                <a16:creationId xmlns:a16="http://schemas.microsoft.com/office/drawing/2014/main" id="{23528EB5-C87A-4F2B-8246-6D88054B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209800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3600" cy="1325562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s-ES" sz="6600" cap="none" dirty="0">
                <a:latin typeface="Berlin Sans FB Demi" panose="020E0802020502020306" pitchFamily="34" charset="0"/>
              </a:rPr>
            </a:br>
            <a:r>
              <a:rPr lang="es-ES" sz="4900" cap="none" dirty="0">
                <a:latin typeface="Berlin Sans FB Demi" panose="020E0802020502020306" pitchFamily="34" charset="0"/>
              </a:rPr>
              <a:t>Repaso del Proyecto Final</a:t>
            </a:r>
            <a:endParaRPr lang="en-US" sz="66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86001"/>
            <a:ext cx="10820400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Usar la guía de metas y enviar un informe al instructor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Cu</a:t>
            </a:r>
            <a:r>
              <a:rPr lang="es-EC" sz="4000" dirty="0">
                <a:latin typeface="Berlin Sans FB" panose="020E0602020502020306" pitchFamily="34" charset="0"/>
              </a:rPr>
              <a:t>á</a:t>
            </a:r>
            <a:r>
              <a:rPr lang="es-ES" sz="4000" dirty="0" err="1">
                <a:latin typeface="Berlin Sans FB" panose="020E0602020502020306" pitchFamily="34" charset="0"/>
              </a:rPr>
              <a:t>ndo</a:t>
            </a:r>
            <a:r>
              <a:rPr lang="es-ES" sz="4000" dirty="0">
                <a:latin typeface="Berlin Sans FB" panose="020E0602020502020306" pitchFamily="34" charset="0"/>
              </a:rPr>
              <a:t> hay que entregarlo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Necesario para recibir crédito por el curso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Discípulos #4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381000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2" y="2438400"/>
            <a:ext cx="10172699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Memorizar las directrices de la guía de metas como parte de la tarea para la siguiente clase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Discípulos #4</a:t>
            </a:r>
          </a:p>
        </p:txBody>
      </p:sp>
    </p:spTree>
    <p:extLst>
      <p:ext uri="{BB962C8B-B14F-4D97-AF65-F5344CB8AC3E}">
        <p14:creationId xmlns:p14="http://schemas.microsoft.com/office/powerpoint/2010/main" val="31212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4118" y="401989"/>
            <a:ext cx="9753600" cy="94456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/>
            <a:br>
              <a:rPr lang="es-MX" i="1" dirty="0">
                <a:latin typeface="Berlin Sans FB" panose="020E0602020502020306" pitchFamily="34" charset="0"/>
              </a:rPr>
            </a:br>
            <a:br>
              <a:rPr lang="es-MX" dirty="0">
                <a:latin typeface="Berlin Sans FB" panose="020E0602020502020306" pitchFamily="34" charset="0"/>
              </a:rPr>
            </a:br>
            <a:r>
              <a:rPr lang="es-MX" sz="4900" dirty="0">
                <a:latin typeface="Berlin Sans FB" panose="020E0602020502020306" pitchFamily="34" charset="0"/>
              </a:rPr>
              <a:t>Oración</a:t>
            </a:r>
            <a:endParaRPr lang="es-MX" sz="6000" dirty="0">
              <a:latin typeface="Berlin Sans FB" panose="020E0602020502020306" pitchFamily="34" charset="0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pic>
        <p:nvPicPr>
          <p:cNvPr id="8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DD7D43DD-3B84-4E80-9A01-86F4C45E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1613" y="1647237"/>
            <a:ext cx="5998610" cy="424401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DE5965-A1BE-44BC-9A88-E456E4003C77}"/>
              </a:ext>
            </a:extLst>
          </p:cNvPr>
          <p:cNvSpPr txBox="1"/>
          <p:nvPr/>
        </p:nvSpPr>
        <p:spPr>
          <a:xfrm>
            <a:off x="6765207" y="6930087"/>
            <a:ext cx="2398747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6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La multiplicación era el trabajo de Pablo (¡y el suyo!)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9215" y="365125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n-US" sz="4400" b="1" dirty="0"/>
              <a:t>la </a:t>
            </a:r>
            <a:r>
              <a:rPr lang="en-US" sz="4400" b="1" dirty="0" err="1"/>
              <a:t>invocación</a:t>
            </a:r>
            <a:endParaRPr lang="es-MX" sz="4400" b="1" dirty="0">
              <a:latin typeface="Berlin Sans FB Demi" panose="020E0802020502020306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624105" y="1828800"/>
            <a:ext cx="4940617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3884612" y="7086600"/>
            <a:ext cx="3607078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 tooltip="http://www.liturgytools.net/2017/06/pictures-holy-trinity-sunday-year-a-god-of-love-and-peace-john-three-sixtee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6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1CE2-49E0-449A-9FE9-3515E021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0C8A-2854-4782-AB76-28B4E5F9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B7A74-C981-4590-8E1A-9CF39DB5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pic>
        <p:nvPicPr>
          <p:cNvPr id="5" name="Picture 2" descr="El Repaso • Kari Wain">
            <a:extLst>
              <a:ext uri="{FF2B5EF4-FFF2-40B4-BE49-F238E27FC236}">
                <a16:creationId xmlns:a16="http://schemas.microsoft.com/office/drawing/2014/main" id="{B83AFDD2-49AA-4F05-A614-2E391F37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9" y="0"/>
            <a:ext cx="9906000" cy="71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1824" y="287381"/>
            <a:ext cx="9305176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dirty="0">
                <a:latin typeface="Berlin Sans FB Demi" panose="020E0802020502020306" pitchFamily="34" charset="0"/>
              </a:rPr>
              <a:t>¿Cómo resumiría la historia compartida en este video? </a:t>
            </a:r>
            <a:endParaRPr lang="es-MX" sz="4400" dirty="0">
              <a:latin typeface="Berlin Sans FB Demi" panose="020E0802020502020306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612" y="1749207"/>
            <a:ext cx="7721600" cy="4343400"/>
          </a:xfrm>
          <a:prstGeom prst="rect">
            <a:avLst/>
          </a:prstGeom>
          <a:noFill/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AACE5B9-A401-4873-8F90-89BE3461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122239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dirty="0">
                <a:latin typeface="Berlin Sans FB Demi" panose="020E0802020502020306" pitchFamily="34" charset="0"/>
              </a:rPr>
              <a:t>El apóstol Pablo</a:t>
            </a:r>
            <a:endParaRPr lang="es-MX" dirty="0">
              <a:latin typeface="Berlin Sans FB Demi" panose="020E0802020502020306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471"/>
          <a:stretch/>
        </p:blipFill>
        <p:spPr>
          <a:xfrm>
            <a:off x="1217614" y="1676400"/>
            <a:ext cx="9753600" cy="434340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32C9-4621-4654-B19F-0148E619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00800"/>
            <a:ext cx="6889476" cy="2286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50"/>
              <a:t>La Palabra Crece- Multiplicando Discípulos #6</a:t>
            </a:r>
            <a:endParaRPr lang="es-E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8098312" y="6858000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reliconrosa.blogspot.com/2016/05/viajes-misioneros-de-san-pabl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76200"/>
            <a:ext cx="9753600" cy="13255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Romanos 15:20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45DFE2-0F6B-44FF-9221-44E546C3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>
                <a:latin typeface="Berlin Sans FB" panose="020E0602020502020306" pitchFamily="34" charset="0"/>
              </a:rPr>
              <a:t>“</a:t>
            </a:r>
            <a:r>
              <a:rPr lang="es-ES" sz="4000" dirty="0">
                <a:latin typeface="Berlin Sans FB" panose="020E0602020502020306" pitchFamily="34" charset="0"/>
              </a:rPr>
              <a:t>Fue así como me esforcé a predicar el evangelio, no donde Cristo ya hubiera sido anunciado, para no edificar sobre fundamento ajeno.”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B8878F96-80E5-4999-9F40-0FF3CEFF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471"/>
          <a:stretch/>
        </p:blipFill>
        <p:spPr>
          <a:xfrm>
            <a:off x="8253162" y="5105400"/>
            <a:ext cx="3935663" cy="1752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8A0B3A-74C3-4651-878E-8F80941312DE}"/>
              </a:ext>
            </a:extLst>
          </p:cNvPr>
          <p:cNvSpPr txBox="1"/>
          <p:nvPr/>
        </p:nvSpPr>
        <p:spPr>
          <a:xfrm>
            <a:off x="11739934" y="7663131"/>
            <a:ext cx="448892" cy="160043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reliconrosa.blogspot.com/2016/05/viajes-misioneros-de-san-pabl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59B0-DAFD-4077-948C-4DD1B867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>
                <a:latin typeface="Berlin Sans FB Demi" panose="020E0802020502020306" pitchFamily="34" charset="0"/>
              </a:rPr>
              <a:t>1 </a:t>
            </a:r>
            <a:r>
              <a:rPr lang="en-US" sz="4400" dirty="0" err="1">
                <a:latin typeface="Berlin Sans FB Demi" panose="020E0802020502020306" pitchFamily="34" charset="0"/>
              </a:rPr>
              <a:t>Timoteo</a:t>
            </a:r>
            <a:r>
              <a:rPr lang="en-US" sz="4400" dirty="0">
                <a:latin typeface="Berlin Sans FB Demi" panose="020E0802020502020306" pitchFamily="34" charset="0"/>
              </a:rPr>
              <a:t> 3:1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0E90B-AC5D-4B51-B628-C2E4125A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Discípulos #6</a:t>
            </a:r>
            <a:endParaRPr lang="es-E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45DFE2-0F6B-44FF-9221-44E546C3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498035"/>
            <a:ext cx="975360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“Ésta es palabra fiel: Si alguno anhela ser obispo, desea una buena obra.”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B8878F96-80E5-4999-9F40-0FF3CEFF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471"/>
          <a:stretch/>
        </p:blipFill>
        <p:spPr>
          <a:xfrm>
            <a:off x="8253162" y="5105400"/>
            <a:ext cx="3935663" cy="1752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8A0B3A-74C3-4651-878E-8F80941312DE}"/>
              </a:ext>
            </a:extLst>
          </p:cNvPr>
          <p:cNvSpPr txBox="1"/>
          <p:nvPr/>
        </p:nvSpPr>
        <p:spPr>
          <a:xfrm>
            <a:off x="11739934" y="7663131"/>
            <a:ext cx="448892" cy="160043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reliconrosa.blogspot.com/2016/05/viajes-misioneros-de-san-pabl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FFC7EA-76FF-4982-AE12-9755F4B8B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/>
          <a:stretch/>
        </p:blipFill>
        <p:spPr>
          <a:xfrm>
            <a:off x="20" y="10"/>
            <a:ext cx="12188805" cy="685799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B5799-F907-4362-9C05-ED02C019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ES"/>
              <a:t>La Palabra Crece- Multiplicando Discípulos #6</a:t>
            </a:r>
          </a:p>
        </p:txBody>
      </p:sp>
    </p:spTree>
    <p:extLst>
      <p:ext uri="{BB962C8B-B14F-4D97-AF65-F5344CB8AC3E}">
        <p14:creationId xmlns:p14="http://schemas.microsoft.com/office/powerpoint/2010/main" val="32730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2" ma:contentTypeDescription="Create a new document." ma:contentTypeScope="" ma:versionID="3b386052cdcae805b5e9dbb63766ea1c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9e3e1bc91848d3cbc5e7c196aa929577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5C9C01D5-B094-485C-BA6C-205F33A3F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664</Words>
  <Application>Microsoft Macintosh PowerPoint</Application>
  <PresentationFormat>Custom</PresentationFormat>
  <Paragraphs>84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Angsana New</vt:lpstr>
      <vt:lpstr>Arial</vt:lpstr>
      <vt:lpstr>Berlin Sans FB</vt:lpstr>
      <vt:lpstr>Berlin Sans FB Demi</vt:lpstr>
      <vt:lpstr>Century Gothic</vt:lpstr>
      <vt:lpstr>South American continent presentation 16x9</vt:lpstr>
      <vt:lpstr>1_South American continent presentation 16x9</vt:lpstr>
      <vt:lpstr>La Palabra Crece-  Multiplicando Discípulos</vt:lpstr>
      <vt:lpstr>Lección 6</vt:lpstr>
      <vt:lpstr>la invocación</vt:lpstr>
      <vt:lpstr>PowerPoint Presentation</vt:lpstr>
      <vt:lpstr>¿Cómo resumiría la historia compartida en este video? </vt:lpstr>
      <vt:lpstr>El apóstol Pablo</vt:lpstr>
      <vt:lpstr>Romanos 15:20</vt:lpstr>
      <vt:lpstr>1 Timoteo 3:1</vt:lpstr>
      <vt:lpstr>PowerPoint Presentation</vt:lpstr>
      <vt:lpstr>PowerPoint Presentation</vt:lpstr>
      <vt:lpstr>Hechos 18:19, 20, 24-26</vt:lpstr>
      <vt:lpstr>Hechos 18:19, 20, 24-26</vt:lpstr>
      <vt:lpstr>¿Cuáles herramientas podría usar el líder de un grupo sembrador para entrenar a otros?</vt:lpstr>
      <vt:lpstr>La guía de metas:</vt:lpstr>
      <vt:lpstr>2 Timoteo 2:2</vt:lpstr>
      <vt:lpstr>¿Cuál tema adicional podemos incluir en nuestra guía de metas?   </vt:lpstr>
      <vt:lpstr>la guía de metas </vt:lpstr>
      <vt:lpstr>La ruta cristo y la guía de metas</vt:lpstr>
      <vt:lpstr>¿Preguntas?</vt:lpstr>
      <vt:lpstr>Concluyendo la lección</vt:lpstr>
      <vt:lpstr> Repaso del Proyecto Final</vt:lpstr>
      <vt:lpstr>Concluyendo la lección</vt:lpstr>
      <vt:lpstr>  Oración</vt:lpstr>
      <vt:lpstr>Lección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Discípulos</dc:title>
  <dc:creator>Andrew Johnston</dc:creator>
  <cp:lastModifiedBy>juan david escobar amaya</cp:lastModifiedBy>
  <cp:revision>7</cp:revision>
  <dcterms:created xsi:type="dcterms:W3CDTF">2020-08-01T19:36:35Z</dcterms:created>
  <dcterms:modified xsi:type="dcterms:W3CDTF">2023-01-29T23:05:35Z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