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56" r:id="rId2"/>
    <p:sldId id="257" r:id="rId3"/>
    <p:sldId id="259" r:id="rId4"/>
    <p:sldId id="260" r:id="rId5"/>
    <p:sldId id="261" r:id="rId6"/>
    <p:sldId id="266" r:id="rId7"/>
    <p:sldId id="267" r:id="rId8"/>
    <p:sldId id="268" r:id="rId9"/>
    <p:sldId id="269" r:id="rId10"/>
    <p:sldId id="270" r:id="rId11"/>
    <p:sldId id="271" r:id="rId12"/>
    <p:sldId id="272" r:id="rId13"/>
    <p:sldId id="273" r:id="rId14"/>
    <p:sldId id="274" r:id="rId15"/>
    <p:sldId id="275" r:id="rId16"/>
    <p:sldId id="278" r:id="rId17"/>
    <p:sldId id="279" r:id="rId18"/>
    <p:sldId id="276" r:id="rId19"/>
    <p:sldId id="280" r:id="rId20"/>
    <p:sldId id="281" r:id="rId21"/>
    <p:sldId id="282" r:id="rId22"/>
    <p:sldId id="283" r:id="rId23"/>
    <p:sldId id="284" r:id="rId24"/>
    <p:sldId id="285" r:id="rId25"/>
    <p:sldId id="286" r:id="rId26"/>
    <p:sldId id="294" r:id="rId27"/>
    <p:sldId id="295" r:id="rId28"/>
    <p:sldId id="288" r:id="rId29"/>
    <p:sldId id="289" r:id="rId30"/>
    <p:sldId id="290" r:id="rId31"/>
    <p:sldId id="296" r:id="rId32"/>
    <p:sldId id="291" r:id="rId33"/>
    <p:sldId id="292" r:id="rId34"/>
    <p:sldId id="293" r:id="rId35"/>
  </p:sldIdLst>
  <p:sldSz cx="12192000" cy="6858000"/>
  <p:notesSz cx="6858000" cy="9144000"/>
  <p:embeddedFontLst>
    <p:embeddedFont>
      <p:font typeface="Berlin Sans FB" panose="020E0602020502020306" pitchFamily="34" charset="77"/>
      <p:regular r:id="rId37"/>
      <p:bold r:id="rId38"/>
    </p:embeddedFont>
    <p:embeddedFont>
      <p:font typeface="Calibri" panose="020F0502020204030204" pitchFamily="34" charset="0"/>
      <p:regular r:id="rId39"/>
      <p:bold r:id="rId40"/>
      <p:italic r:id="rId41"/>
      <p:boldItalic r:id="rId42"/>
    </p:embeddedFont>
    <p:embeddedFont>
      <p:font typeface="Overlock" panose="02000506030000020004" pitchFamily="2" charset="77"/>
      <p:regular r:id="rId43"/>
      <p:bold r:id="rId44"/>
      <p:italic r:id="rId45"/>
      <p:boldItalic r:id="rId46"/>
    </p:embeddedFont>
    <p:embeddedFont>
      <p:font typeface="Stardos Stencil" panose="02000506070000020003" pitchFamily="2" charset="77"/>
      <p:regular r:id="rId47"/>
      <p:bold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iaIfNt8NUSBWX9O2O7AyMjRbcDT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A372"/>
    <a:srgbClr val="693F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647"/>
    <p:restoredTop sz="94658"/>
  </p:normalViewPr>
  <p:slideViewPr>
    <p:cSldViewPr snapToGrid="0">
      <p:cViewPr varScale="1">
        <p:scale>
          <a:sx n="86" d="100"/>
          <a:sy n="86" d="100"/>
        </p:scale>
        <p:origin x="232"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5094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7104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89159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8"/>
          <p:cNvSpPr>
            <a:spLocks noGrp="1"/>
          </p:cNvSpPr>
          <p:nvPr>
            <p:ph type="pic" idx="2"/>
          </p:nvPr>
        </p:nvSpPr>
        <p:spPr>
          <a:xfrm>
            <a:off x="5183188" y="987425"/>
            <a:ext cx="6172200" cy="4873625"/>
          </a:xfrm>
          <a:prstGeom prst="rect">
            <a:avLst/>
          </a:prstGeom>
          <a:noFill/>
          <a:ln>
            <a:noFill/>
          </a:ln>
        </p:spPr>
      </p:sp>
      <p:sp>
        <p:nvSpPr>
          <p:cNvPr id="68" name="Google Shape;68;p4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s://www.academiacristo.com/grupo-sembrador/Mensajes-de-la-palabra"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Screen Clipping"/>
          <p:cNvPicPr preferRelativeResize="0"/>
          <p:nvPr/>
        </p:nvPicPr>
        <p:blipFill rotWithShape="1">
          <a:blip r:embed="rId3">
            <a:alphaModFix/>
          </a:blip>
          <a:srcRect/>
          <a:stretch/>
        </p:blipFill>
        <p:spPr>
          <a:xfrm>
            <a:off x="1695109" y="523366"/>
            <a:ext cx="8878298" cy="58266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5"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12" name="Google Shape;212;p15"/>
          <p:cNvSpPr txBox="1"/>
          <p:nvPr/>
        </p:nvSpPr>
        <p:spPr>
          <a:xfrm>
            <a:off x="1027330" y="252994"/>
            <a:ext cx="10364114"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dirty="0">
                <a:solidFill>
                  <a:srgbClr val="5F3913"/>
                </a:solidFill>
                <a:latin typeface="Overlock"/>
                <a:ea typeface="Overlock"/>
                <a:cs typeface="Overlock"/>
                <a:sym typeface="Overlock"/>
              </a:rPr>
              <a:t>¿Cuáles son las partes componentes de la adoración discutidas en esta lección y cuál es el propósito de cada una de ellas?</a:t>
            </a:r>
            <a:endParaRPr sz="3600" dirty="0">
              <a:solidFill>
                <a:srgbClr val="5F3913"/>
              </a:solidFill>
              <a:latin typeface="Overlock"/>
              <a:ea typeface="Overlock"/>
              <a:cs typeface="Overlock"/>
              <a:sym typeface="Overlock"/>
            </a:endParaRPr>
          </a:p>
        </p:txBody>
      </p:sp>
      <p:sp>
        <p:nvSpPr>
          <p:cNvPr id="213" name="Google Shape;213;p15"/>
          <p:cNvSpPr txBox="1"/>
          <p:nvPr/>
        </p:nvSpPr>
        <p:spPr>
          <a:xfrm>
            <a:off x="891910" y="2264477"/>
            <a:ext cx="10634954" cy="37548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400" dirty="0">
                <a:solidFill>
                  <a:srgbClr val="5F3913"/>
                </a:solidFill>
                <a:latin typeface="Overlock"/>
                <a:ea typeface="Overlock"/>
                <a:cs typeface="Overlock"/>
                <a:sym typeface="Overlock"/>
              </a:rPr>
              <a:t>El Sermón</a:t>
            </a:r>
            <a:r>
              <a:rPr lang="es-ES" sz="3400" dirty="0">
                <a:solidFill>
                  <a:srgbClr val="018443"/>
                </a:solidFill>
                <a:latin typeface="Overlock"/>
                <a:ea typeface="Overlock"/>
                <a:cs typeface="Overlock"/>
                <a:sym typeface="Overlock"/>
              </a:rPr>
              <a:t>: Una de las características centrales del servicio de adoración. El sermón está diseñado para explicar una parte de la Palabra de Dios y aplicarla a nuestra vida diaria. El sermón generalmente se basa en un texto, una porción de la Palabra de Dios. Muy a menudo, el texto proviene de una de las tres lecturas. En otros casos, el líder puede elegir un tema basado en varios pasajes.</a:t>
            </a:r>
            <a:endParaRPr dirty="0"/>
          </a:p>
        </p:txBody>
      </p:sp>
      <p:sp>
        <p:nvSpPr>
          <p:cNvPr id="214" name="Google Shape;214;p15"/>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15</a:t>
            </a:r>
            <a:endParaRPr/>
          </a:p>
        </p:txBody>
      </p:sp>
      <p:cxnSp>
        <p:nvCxnSpPr>
          <p:cNvPr id="215" name="Google Shape;215;p15"/>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3">
                                            <p:txEl>
                                              <p:pRg st="0" end="0"/>
                                            </p:txEl>
                                          </p:spTgt>
                                        </p:tgtEl>
                                        <p:attrNameLst>
                                          <p:attrName>style.visibility</p:attrName>
                                        </p:attrNameLst>
                                      </p:cBhvr>
                                      <p:to>
                                        <p:strVal val="visible"/>
                                      </p:to>
                                    </p:set>
                                    <p:anim calcmode="lin" valueType="num">
                                      <p:cBhvr additive="base">
                                        <p:cTn id="7" dur="500"/>
                                        <p:tgtEl>
                                          <p:spTgt spid="2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16"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21" name="Google Shape;221;p16"/>
          <p:cNvSpPr txBox="1"/>
          <p:nvPr/>
        </p:nvSpPr>
        <p:spPr>
          <a:xfrm>
            <a:off x="1027330" y="252994"/>
            <a:ext cx="10364114"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dirty="0">
                <a:solidFill>
                  <a:srgbClr val="5F3913"/>
                </a:solidFill>
                <a:latin typeface="Overlock"/>
                <a:ea typeface="Overlock"/>
                <a:cs typeface="Overlock"/>
                <a:sym typeface="Overlock"/>
              </a:rPr>
              <a:t>¿Cuáles son las partes componentes de la adoración discutidas en esta lección y cuál es el propósito de cada una de ellas?</a:t>
            </a:r>
            <a:endParaRPr sz="3600" dirty="0">
              <a:solidFill>
                <a:srgbClr val="5F3913"/>
              </a:solidFill>
              <a:latin typeface="Overlock"/>
              <a:ea typeface="Overlock"/>
              <a:cs typeface="Overlock"/>
              <a:sym typeface="Overlock"/>
            </a:endParaRPr>
          </a:p>
        </p:txBody>
      </p:sp>
      <p:sp>
        <p:nvSpPr>
          <p:cNvPr id="222" name="Google Shape;222;p16"/>
          <p:cNvSpPr txBox="1"/>
          <p:nvPr/>
        </p:nvSpPr>
        <p:spPr>
          <a:xfrm>
            <a:off x="1045032" y="2327974"/>
            <a:ext cx="10101936"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600" dirty="0">
                <a:solidFill>
                  <a:srgbClr val="5F3913"/>
                </a:solidFill>
                <a:latin typeface="Overlock"/>
                <a:ea typeface="Overlock"/>
                <a:cs typeface="Overlock"/>
                <a:sym typeface="Overlock"/>
              </a:rPr>
              <a:t>Los Credos: </a:t>
            </a:r>
            <a:r>
              <a:rPr lang="es-ES" sz="3600" dirty="0">
                <a:solidFill>
                  <a:srgbClr val="018443"/>
                </a:solidFill>
                <a:latin typeface="Overlock"/>
                <a:ea typeface="Overlock"/>
                <a:cs typeface="Overlock"/>
                <a:sym typeface="Overlock"/>
              </a:rPr>
              <a:t>Juntos confesamos nuestra fe usando las palabras de uno de los tres credos. A menudo, es el Credo de los Apóstoles. Algunas congregaciones usan el Credo Niceno cuando se celebra la comunión. El Credo </a:t>
            </a:r>
            <a:r>
              <a:rPr lang="es-ES" sz="3600" dirty="0" err="1">
                <a:solidFill>
                  <a:srgbClr val="018443"/>
                </a:solidFill>
                <a:latin typeface="Overlock"/>
                <a:ea typeface="Overlock"/>
                <a:cs typeface="Overlock"/>
                <a:sym typeface="Overlock"/>
              </a:rPr>
              <a:t>Atanasiano</a:t>
            </a:r>
            <a:r>
              <a:rPr lang="es-ES" sz="3600" dirty="0">
                <a:solidFill>
                  <a:srgbClr val="018443"/>
                </a:solidFill>
                <a:latin typeface="Overlock"/>
                <a:ea typeface="Overlock"/>
                <a:cs typeface="Overlock"/>
                <a:sym typeface="Overlock"/>
              </a:rPr>
              <a:t> se usa tradicionalmente solo una vez al año en el Domingo de la Trinidad.</a:t>
            </a:r>
            <a:endParaRPr dirty="0"/>
          </a:p>
        </p:txBody>
      </p:sp>
      <p:sp>
        <p:nvSpPr>
          <p:cNvPr id="223" name="Google Shape;223;p16"/>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16</a:t>
            </a:r>
            <a:endParaRPr/>
          </a:p>
        </p:txBody>
      </p:sp>
      <p:cxnSp>
        <p:nvCxnSpPr>
          <p:cNvPr id="224" name="Google Shape;224;p16"/>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anim calcmode="lin" valueType="num">
                                      <p:cBhvr additive="base">
                                        <p:cTn id="7" dur="500"/>
                                        <p:tgtEl>
                                          <p:spTgt spid="2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17"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30" name="Google Shape;230;p17"/>
          <p:cNvSpPr txBox="1"/>
          <p:nvPr/>
        </p:nvSpPr>
        <p:spPr>
          <a:xfrm>
            <a:off x="1027330" y="252994"/>
            <a:ext cx="10364114"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dirty="0">
                <a:solidFill>
                  <a:srgbClr val="5F3913"/>
                </a:solidFill>
                <a:latin typeface="Overlock"/>
                <a:ea typeface="Overlock"/>
                <a:cs typeface="Overlock"/>
                <a:sym typeface="Overlock"/>
              </a:rPr>
              <a:t>¿Cuáles son las partes componentes de la adoración discutidas en esta lección y cuál es el propósito de cada una de ellas?</a:t>
            </a:r>
            <a:endParaRPr sz="3600" dirty="0">
              <a:solidFill>
                <a:srgbClr val="5F3913"/>
              </a:solidFill>
              <a:latin typeface="Overlock"/>
              <a:ea typeface="Overlock"/>
              <a:cs typeface="Overlock"/>
              <a:sym typeface="Overlock"/>
            </a:endParaRPr>
          </a:p>
        </p:txBody>
      </p:sp>
      <p:sp>
        <p:nvSpPr>
          <p:cNvPr id="231" name="Google Shape;231;p17"/>
          <p:cNvSpPr txBox="1"/>
          <p:nvPr/>
        </p:nvSpPr>
        <p:spPr>
          <a:xfrm>
            <a:off x="1236116" y="2433754"/>
            <a:ext cx="10212414"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600" dirty="0">
                <a:solidFill>
                  <a:srgbClr val="5F3913"/>
                </a:solidFill>
                <a:latin typeface="Overlock"/>
                <a:ea typeface="Overlock"/>
                <a:cs typeface="Overlock"/>
                <a:sym typeface="Overlock"/>
              </a:rPr>
              <a:t>El Ofertorio: </a:t>
            </a:r>
            <a:r>
              <a:rPr lang="es-ES" sz="3600" dirty="0">
                <a:solidFill>
                  <a:srgbClr val="018443"/>
                </a:solidFill>
                <a:latin typeface="Overlock"/>
                <a:ea typeface="Overlock"/>
                <a:cs typeface="Overlock"/>
                <a:sym typeface="Overlock"/>
              </a:rPr>
              <a:t>Es otro cántico con el que la que la congregación le pide al Señor que cree un corazón limpio en nosotros. Generalmente se canta después del sermón. Se hace eco de las palabras del rey David en el Salmo 51 después de confesar su pecado de adulterio con Betsabé.</a:t>
            </a:r>
            <a:endParaRPr dirty="0"/>
          </a:p>
        </p:txBody>
      </p:sp>
      <p:sp>
        <p:nvSpPr>
          <p:cNvPr id="232" name="Google Shape;232;p17"/>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17</a:t>
            </a:r>
            <a:endParaRPr/>
          </a:p>
        </p:txBody>
      </p:sp>
      <p:cxnSp>
        <p:nvCxnSpPr>
          <p:cNvPr id="233" name="Google Shape;233;p17"/>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1">
                                            <p:txEl>
                                              <p:pRg st="0" end="0"/>
                                            </p:txEl>
                                          </p:spTgt>
                                        </p:tgtEl>
                                        <p:attrNameLst>
                                          <p:attrName>style.visibility</p:attrName>
                                        </p:attrNameLst>
                                      </p:cBhvr>
                                      <p:to>
                                        <p:strVal val="visible"/>
                                      </p:to>
                                    </p:set>
                                    <p:anim calcmode="lin" valueType="num">
                                      <p:cBhvr additive="base">
                                        <p:cTn id="7" dur="500"/>
                                        <p:tgtEl>
                                          <p:spTgt spid="23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18"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39" name="Google Shape;239;p18"/>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18</a:t>
            </a:r>
            <a:endParaRPr/>
          </a:p>
        </p:txBody>
      </p:sp>
      <p:cxnSp>
        <p:nvCxnSpPr>
          <p:cNvPr id="240" name="Google Shape;240;p18"/>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41" name="Google Shape;241;p18"/>
          <p:cNvSpPr txBox="1"/>
          <p:nvPr/>
        </p:nvSpPr>
        <p:spPr>
          <a:xfrm>
            <a:off x="986508" y="1006760"/>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018443"/>
                </a:solidFill>
                <a:latin typeface="Overlock"/>
                <a:ea typeface="Overlock"/>
                <a:cs typeface="Overlock"/>
                <a:sym typeface="Overlock"/>
              </a:rPr>
              <a:t>Resumamos  5-10 minutos</a:t>
            </a:r>
            <a:endParaRPr sz="4400" dirty="0">
              <a:solidFill>
                <a:srgbClr val="018443"/>
              </a:solidFill>
              <a:latin typeface="Overlock"/>
              <a:ea typeface="Overlock"/>
              <a:cs typeface="Overlock"/>
              <a:sym typeface="Overlock"/>
            </a:endParaRPr>
          </a:p>
        </p:txBody>
      </p:sp>
      <p:pic>
        <p:nvPicPr>
          <p:cNvPr id="242" name="Google Shape;242;p18" descr="Image result for professor teaching cartoon&quot;"/>
          <p:cNvPicPr preferRelativeResize="0"/>
          <p:nvPr/>
        </p:nvPicPr>
        <p:blipFill rotWithShape="1">
          <a:blip r:embed="rId4">
            <a:alphaModFix/>
          </a:blip>
          <a:srcRect/>
          <a:stretch/>
        </p:blipFill>
        <p:spPr>
          <a:xfrm>
            <a:off x="3043323" y="1776161"/>
            <a:ext cx="6250484" cy="416438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19"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48" name="Google Shape;248;p19"/>
          <p:cNvSpPr txBox="1"/>
          <p:nvPr/>
        </p:nvSpPr>
        <p:spPr>
          <a:xfrm>
            <a:off x="488515" y="6262260"/>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19</a:t>
            </a:r>
            <a:endParaRPr/>
          </a:p>
        </p:txBody>
      </p:sp>
      <p:cxnSp>
        <p:nvCxnSpPr>
          <p:cNvPr id="249" name="Google Shape;249;p19"/>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50" name="Google Shape;250;p19"/>
          <p:cNvSpPr txBox="1"/>
          <p:nvPr/>
        </p:nvSpPr>
        <p:spPr>
          <a:xfrm>
            <a:off x="979398" y="752080"/>
            <a:ext cx="577859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dirty="0" err="1">
                <a:solidFill>
                  <a:srgbClr val="018443"/>
                </a:solidFill>
                <a:latin typeface="Stardos Stencil"/>
                <a:ea typeface="Stardos Stencil"/>
                <a:cs typeface="Stardos Stencil"/>
                <a:sym typeface="Stardos Stencil"/>
              </a:rPr>
              <a:t>Invocation</a:t>
            </a:r>
            <a:endParaRPr sz="4400" dirty="0">
              <a:solidFill>
                <a:srgbClr val="018443"/>
              </a:solidFill>
              <a:latin typeface="Stardos Stencil"/>
              <a:ea typeface="Stardos Stencil"/>
              <a:cs typeface="Stardos Stencil"/>
              <a:sym typeface="Stardos Stencil"/>
            </a:endParaRPr>
          </a:p>
        </p:txBody>
      </p:sp>
      <p:sp>
        <p:nvSpPr>
          <p:cNvPr id="251" name="Google Shape;251;p19"/>
          <p:cNvSpPr txBox="1"/>
          <p:nvPr/>
        </p:nvSpPr>
        <p:spPr>
          <a:xfrm>
            <a:off x="6056190" y="4733392"/>
            <a:ext cx="5541898"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a:solidFill>
                  <a:srgbClr val="018443"/>
                </a:solidFill>
                <a:latin typeface="Stardos Stencil"/>
                <a:ea typeface="Stardos Stencil"/>
                <a:cs typeface="Stardos Stencil"/>
                <a:sym typeface="Stardos Stencil"/>
              </a:rPr>
              <a:t>Absolución</a:t>
            </a:r>
            <a:endParaRPr sz="4400">
              <a:solidFill>
                <a:srgbClr val="018443"/>
              </a:solidFill>
              <a:latin typeface="Stardos Stencil"/>
              <a:ea typeface="Stardos Stencil"/>
              <a:cs typeface="Stardos Stencil"/>
              <a:sym typeface="Stardos Stencil"/>
            </a:endParaRPr>
          </a:p>
        </p:txBody>
      </p:sp>
      <p:sp>
        <p:nvSpPr>
          <p:cNvPr id="252" name="Google Shape;252;p19"/>
          <p:cNvSpPr txBox="1"/>
          <p:nvPr/>
        </p:nvSpPr>
        <p:spPr>
          <a:xfrm>
            <a:off x="1983717" y="2327238"/>
            <a:ext cx="6646919"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a:solidFill>
                  <a:srgbClr val="5F3913"/>
                </a:solidFill>
                <a:latin typeface="Stardos Stencil"/>
                <a:ea typeface="Stardos Stencil"/>
                <a:cs typeface="Stardos Stencil"/>
                <a:sym typeface="Stardos Stencil"/>
              </a:rPr>
              <a:t>Confesión del</a:t>
            </a:r>
            <a:endParaRPr sz="4400"/>
          </a:p>
          <a:p>
            <a:pPr marL="0" marR="0" lvl="0" indent="0" algn="ctr" rtl="0">
              <a:spcBef>
                <a:spcPts val="0"/>
              </a:spcBef>
              <a:spcAft>
                <a:spcPts val="0"/>
              </a:spcAft>
              <a:buNone/>
            </a:pPr>
            <a:r>
              <a:rPr lang="es-ES" sz="4400">
                <a:solidFill>
                  <a:srgbClr val="5F3913"/>
                </a:solidFill>
                <a:latin typeface="Stardos Stencil"/>
                <a:ea typeface="Stardos Stencil"/>
                <a:cs typeface="Stardos Stencil"/>
                <a:sym typeface="Stardos Stencil"/>
              </a:rPr>
              <a:t> Pecado</a:t>
            </a:r>
            <a:endParaRPr sz="4400">
              <a:solidFill>
                <a:srgbClr val="5F3913"/>
              </a:solidFill>
              <a:latin typeface="Stardos Stencil"/>
              <a:ea typeface="Stardos Stencil"/>
              <a:cs typeface="Stardos Stencil"/>
              <a:sym typeface="Stardos Stenci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20"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58" name="Google Shape;258;p20"/>
          <p:cNvSpPr txBox="1"/>
          <p:nvPr/>
        </p:nvSpPr>
        <p:spPr>
          <a:xfrm>
            <a:off x="488515" y="6276548"/>
            <a:ext cx="15619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20</a:t>
            </a:r>
            <a:endParaRPr/>
          </a:p>
        </p:txBody>
      </p:sp>
      <p:cxnSp>
        <p:nvCxnSpPr>
          <p:cNvPr id="259" name="Google Shape;259;p20"/>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60" name="Google Shape;260;p20"/>
          <p:cNvSpPr txBox="1"/>
          <p:nvPr/>
        </p:nvSpPr>
        <p:spPr>
          <a:xfrm>
            <a:off x="2167003" y="1992904"/>
            <a:ext cx="8149331"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dirty="0">
                <a:solidFill>
                  <a:srgbClr val="018443"/>
                </a:solidFill>
                <a:latin typeface="Overlock"/>
                <a:ea typeface="Overlock"/>
                <a:cs typeface="Overlock"/>
                <a:sym typeface="Overlock"/>
              </a:rPr>
              <a:t>Señor, ten piedad de nosotros</a:t>
            </a:r>
            <a:endParaRPr sz="4000" dirty="0"/>
          </a:p>
          <a:p>
            <a:pPr marL="0" marR="0" lvl="0" indent="0" algn="l" rtl="0">
              <a:spcBef>
                <a:spcPts val="0"/>
              </a:spcBef>
              <a:spcAft>
                <a:spcPts val="0"/>
              </a:spcAft>
              <a:buNone/>
            </a:pPr>
            <a:r>
              <a:rPr lang="es-ES" sz="4000" dirty="0">
                <a:solidFill>
                  <a:srgbClr val="5F3913"/>
                </a:solidFill>
                <a:latin typeface="Overlock"/>
                <a:ea typeface="Overlock"/>
                <a:cs typeface="Overlock"/>
                <a:sym typeface="Overlock"/>
              </a:rPr>
              <a:t>R: Señor, ten piedad de nosotros</a:t>
            </a:r>
            <a:endParaRPr sz="4000" dirty="0"/>
          </a:p>
          <a:p>
            <a:pPr marL="0" marR="0" lvl="0" indent="0" algn="l" rtl="0">
              <a:spcBef>
                <a:spcPts val="0"/>
              </a:spcBef>
              <a:spcAft>
                <a:spcPts val="0"/>
              </a:spcAft>
              <a:buNone/>
            </a:pPr>
            <a:r>
              <a:rPr lang="es-ES" sz="4000" dirty="0">
                <a:solidFill>
                  <a:srgbClr val="018443"/>
                </a:solidFill>
                <a:latin typeface="Overlock"/>
                <a:ea typeface="Overlock"/>
                <a:cs typeface="Overlock"/>
                <a:sym typeface="Overlock"/>
              </a:rPr>
              <a:t>Cristo, ten piedad de nosotros</a:t>
            </a:r>
            <a:endParaRPr sz="4000" dirty="0"/>
          </a:p>
          <a:p>
            <a:pPr marL="0" marR="0" lvl="0" indent="0" algn="l" rtl="0">
              <a:spcBef>
                <a:spcPts val="0"/>
              </a:spcBef>
              <a:spcAft>
                <a:spcPts val="0"/>
              </a:spcAft>
              <a:buNone/>
            </a:pPr>
            <a:r>
              <a:rPr lang="es-ES" sz="4000" dirty="0">
                <a:solidFill>
                  <a:srgbClr val="5F3913"/>
                </a:solidFill>
                <a:latin typeface="Overlock"/>
                <a:ea typeface="Overlock"/>
                <a:cs typeface="Overlock"/>
                <a:sym typeface="Overlock"/>
              </a:rPr>
              <a:t>R: Cristo, ten piedad de nosotros</a:t>
            </a:r>
            <a:endParaRPr sz="4000" dirty="0"/>
          </a:p>
          <a:p>
            <a:pPr marL="0" marR="0" lvl="0" indent="0" algn="l" rtl="0">
              <a:spcBef>
                <a:spcPts val="0"/>
              </a:spcBef>
              <a:spcAft>
                <a:spcPts val="0"/>
              </a:spcAft>
              <a:buNone/>
            </a:pPr>
            <a:r>
              <a:rPr lang="es-ES" sz="4000" dirty="0">
                <a:solidFill>
                  <a:srgbClr val="018443"/>
                </a:solidFill>
                <a:latin typeface="Overlock"/>
                <a:ea typeface="Overlock"/>
                <a:cs typeface="Overlock"/>
                <a:sym typeface="Overlock"/>
              </a:rPr>
              <a:t>Señor, ten piedad de nosotros</a:t>
            </a:r>
            <a:endParaRPr sz="4000" dirty="0"/>
          </a:p>
          <a:p>
            <a:pPr marL="0" marR="0" lvl="0" indent="0" algn="l" rtl="0">
              <a:spcBef>
                <a:spcPts val="0"/>
              </a:spcBef>
              <a:spcAft>
                <a:spcPts val="0"/>
              </a:spcAft>
              <a:buNone/>
            </a:pPr>
            <a:r>
              <a:rPr lang="es-ES" sz="4000" dirty="0">
                <a:solidFill>
                  <a:srgbClr val="5F3913"/>
                </a:solidFill>
                <a:latin typeface="Overlock"/>
                <a:ea typeface="Overlock"/>
                <a:cs typeface="Overlock"/>
                <a:sym typeface="Overlock"/>
              </a:rPr>
              <a:t>R: Señor, ten piedad de nosotros</a:t>
            </a:r>
            <a:endParaRPr sz="4000" dirty="0"/>
          </a:p>
        </p:txBody>
      </p:sp>
      <p:sp>
        <p:nvSpPr>
          <p:cNvPr id="261" name="Google Shape;261;p20"/>
          <p:cNvSpPr txBox="1"/>
          <p:nvPr/>
        </p:nvSpPr>
        <p:spPr>
          <a:xfrm>
            <a:off x="858144" y="310964"/>
            <a:ext cx="10364114"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err="1">
                <a:solidFill>
                  <a:srgbClr val="018443"/>
                </a:solidFill>
                <a:latin typeface="Overlock"/>
                <a:ea typeface="Overlock"/>
                <a:cs typeface="Overlock"/>
                <a:sym typeface="Overlock"/>
              </a:rPr>
              <a:t>Kyrie</a:t>
            </a:r>
            <a:r>
              <a:rPr lang="es-ES" sz="4000" dirty="0">
                <a:solidFill>
                  <a:srgbClr val="5F3913"/>
                </a:solidFill>
                <a:latin typeface="Overlock"/>
                <a:ea typeface="Overlock"/>
                <a:cs typeface="Overlock"/>
                <a:sym typeface="Overlock"/>
              </a:rPr>
              <a:t> - canción después de la confesión de pecados y antes de la absolución</a:t>
            </a:r>
            <a:endParaRPr sz="4000" dirty="0">
              <a:solidFill>
                <a:srgbClr val="5F3913"/>
              </a:solidFill>
              <a:latin typeface="Overlock"/>
              <a:ea typeface="Overlock"/>
              <a:cs typeface="Overlock"/>
              <a:sym typeface="Overlock"/>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23"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85" name="Google Shape;285;p23"/>
          <p:cNvSpPr txBox="1"/>
          <p:nvPr/>
        </p:nvSpPr>
        <p:spPr>
          <a:xfrm>
            <a:off x="488514" y="6276548"/>
            <a:ext cx="15651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23</a:t>
            </a:r>
            <a:endParaRPr/>
          </a:p>
        </p:txBody>
      </p:sp>
      <p:cxnSp>
        <p:nvCxnSpPr>
          <p:cNvPr id="286" name="Google Shape;286;p23"/>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87" name="Google Shape;287;p23"/>
          <p:cNvSpPr txBox="1"/>
          <p:nvPr/>
        </p:nvSpPr>
        <p:spPr>
          <a:xfrm>
            <a:off x="986508" y="462446"/>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Palabras de confesión</a:t>
            </a:r>
            <a:endParaRPr sz="4400" dirty="0">
              <a:solidFill>
                <a:srgbClr val="5F3913"/>
              </a:solidFill>
              <a:latin typeface="Overlock"/>
              <a:ea typeface="Overlock"/>
              <a:cs typeface="Overlock"/>
              <a:sym typeface="Overlock"/>
            </a:endParaRPr>
          </a:p>
        </p:txBody>
      </p:sp>
      <p:sp>
        <p:nvSpPr>
          <p:cNvPr id="288" name="Google Shape;288;p23"/>
          <p:cNvSpPr txBox="1"/>
          <p:nvPr/>
        </p:nvSpPr>
        <p:spPr>
          <a:xfrm>
            <a:off x="1405682" y="1492040"/>
            <a:ext cx="9944940"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dirty="0">
                <a:solidFill>
                  <a:srgbClr val="5F3913"/>
                </a:solidFill>
                <a:latin typeface="Overlock"/>
                <a:ea typeface="Overlock"/>
                <a:cs typeface="Overlock"/>
                <a:sym typeface="Overlock"/>
              </a:rPr>
              <a:t>C:</a:t>
            </a:r>
            <a:r>
              <a:rPr lang="es-ES" sz="3200" dirty="0">
                <a:solidFill>
                  <a:srgbClr val="018443"/>
                </a:solidFill>
                <a:latin typeface="Overlock"/>
                <a:ea typeface="Overlock"/>
                <a:cs typeface="Overlock"/>
                <a:sym typeface="Overlock"/>
              </a:rPr>
              <a:t>  Dios de misericordia, confesamos que estamos esclavizados por el pecado y no podemos liberarnos nosotros mismos.  Hemos pecado contra ti en pensamiento, palabra, y obra, por lo que hemos hecho, y por lo que hemos dejado de hacer. Perdónanos, renuévanos y dirígenos por medio de tu Espíritu Santo para que en vez de volver a los mismos pecados de nuevo mas bien andemos por tus caminos siempre, para la gloria de tu nombre.  Amén.</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24"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94" name="Google Shape;294;p24"/>
          <p:cNvSpPr txBox="1"/>
          <p:nvPr/>
        </p:nvSpPr>
        <p:spPr>
          <a:xfrm>
            <a:off x="488514" y="6276548"/>
            <a:ext cx="15651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24</a:t>
            </a:r>
            <a:endParaRPr/>
          </a:p>
        </p:txBody>
      </p:sp>
      <p:cxnSp>
        <p:nvCxnSpPr>
          <p:cNvPr id="295" name="Google Shape;295;p24"/>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96" name="Google Shape;296;p24"/>
          <p:cNvSpPr txBox="1"/>
          <p:nvPr/>
        </p:nvSpPr>
        <p:spPr>
          <a:xfrm>
            <a:off x="986508" y="374289"/>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a:solidFill>
                  <a:srgbClr val="5F3913"/>
                </a:solidFill>
                <a:latin typeface="Overlock"/>
                <a:ea typeface="Overlock"/>
                <a:cs typeface="Overlock"/>
                <a:sym typeface="Overlock"/>
              </a:rPr>
              <a:t>Palabras de Absolución</a:t>
            </a:r>
            <a:endParaRPr sz="4400">
              <a:solidFill>
                <a:srgbClr val="5F3913"/>
              </a:solidFill>
              <a:latin typeface="Overlock"/>
              <a:ea typeface="Overlock"/>
              <a:cs typeface="Overlock"/>
              <a:sym typeface="Overlock"/>
            </a:endParaRPr>
          </a:p>
        </p:txBody>
      </p:sp>
      <p:sp>
        <p:nvSpPr>
          <p:cNvPr id="297" name="Google Shape;297;p24"/>
          <p:cNvSpPr txBox="1"/>
          <p:nvPr/>
        </p:nvSpPr>
        <p:spPr>
          <a:xfrm>
            <a:off x="1405682" y="1417058"/>
            <a:ext cx="9944940"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600" dirty="0">
                <a:solidFill>
                  <a:srgbClr val="5F3913"/>
                </a:solidFill>
                <a:latin typeface="Overlock"/>
                <a:ea typeface="Overlock"/>
                <a:cs typeface="Overlock"/>
                <a:sym typeface="Overlock"/>
              </a:rPr>
              <a:t>P: </a:t>
            </a:r>
            <a:r>
              <a:rPr lang="es-ES" sz="3600" dirty="0">
                <a:solidFill>
                  <a:srgbClr val="018443"/>
                </a:solidFill>
                <a:latin typeface="Overlock"/>
                <a:ea typeface="Overlock"/>
                <a:cs typeface="Overlock"/>
                <a:sym typeface="Overlock"/>
              </a:rPr>
              <a:t>Dios todopoderoso, nuestro Padre celestial, ha tenido misericordia de nosotros y nos ha dado a su único Hijo para morir por nosotros, y por sus méritos nos perdona todos nuestros pecados.  A los que creen en El les hace hijos de Dios y les concede su Espíritu Santo.  El que creyere y fuera bautizado será salvo.  Concédenos esto, ¡oh Señor, a todos nosotros.  </a:t>
            </a:r>
            <a:r>
              <a:rPr lang="es-ES" sz="3600" dirty="0">
                <a:solidFill>
                  <a:srgbClr val="5F3913"/>
                </a:solidFill>
                <a:latin typeface="Overlock"/>
                <a:ea typeface="Overlock"/>
                <a:cs typeface="Overlock"/>
                <a:sym typeface="Overlock"/>
              </a:rPr>
              <a:t>Amén</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21"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67" name="Google Shape;267;p21"/>
          <p:cNvSpPr txBox="1"/>
          <p:nvPr/>
        </p:nvSpPr>
        <p:spPr>
          <a:xfrm>
            <a:off x="488515" y="6276548"/>
            <a:ext cx="15619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21</a:t>
            </a:r>
            <a:endParaRPr/>
          </a:p>
        </p:txBody>
      </p:sp>
      <p:cxnSp>
        <p:nvCxnSpPr>
          <p:cNvPr id="268" name="Google Shape;268;p21"/>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269" name="Google Shape;269;p21"/>
          <p:cNvSpPr txBox="1"/>
          <p:nvPr/>
        </p:nvSpPr>
        <p:spPr>
          <a:xfrm>
            <a:off x="1146732" y="2082984"/>
            <a:ext cx="9786938" cy="31700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dirty="0">
                <a:solidFill>
                  <a:srgbClr val="018443"/>
                </a:solidFill>
                <a:latin typeface="Overlock"/>
                <a:ea typeface="Overlock"/>
                <a:cs typeface="Overlock"/>
                <a:sym typeface="Overlock"/>
              </a:rPr>
              <a:t>El Gloria Patri:  </a:t>
            </a:r>
            <a:r>
              <a:rPr lang="es-ES" sz="4000" dirty="0">
                <a:solidFill>
                  <a:srgbClr val="5F3913"/>
                </a:solidFill>
                <a:latin typeface="Overlock"/>
                <a:ea typeface="Overlock"/>
                <a:cs typeface="Overlock"/>
                <a:sym typeface="Overlock"/>
              </a:rPr>
              <a:t>Gloria sea al Padre, y al Hijo, y al Espíritu Santo: como era al principio, es ahora, y será siempre, por los siglos de los siglos</a:t>
            </a:r>
            <a:endParaRPr sz="4000" dirty="0"/>
          </a:p>
          <a:p>
            <a:pPr marL="0" marR="0" lvl="0" indent="0" algn="l" rtl="0">
              <a:spcBef>
                <a:spcPts val="0"/>
              </a:spcBef>
              <a:spcAft>
                <a:spcPts val="0"/>
              </a:spcAft>
              <a:buNone/>
            </a:pPr>
            <a:endParaRPr sz="4000" dirty="0">
              <a:solidFill>
                <a:srgbClr val="5F3913"/>
              </a:solidFill>
              <a:latin typeface="Overlock"/>
              <a:ea typeface="Overlock"/>
              <a:cs typeface="Overlock"/>
              <a:sym typeface="Overlock"/>
            </a:endParaRPr>
          </a:p>
          <a:p>
            <a:pPr marL="0" marR="0" lvl="0" indent="0" algn="l" rtl="0">
              <a:spcBef>
                <a:spcPts val="0"/>
              </a:spcBef>
              <a:spcAft>
                <a:spcPts val="0"/>
              </a:spcAft>
              <a:buNone/>
            </a:pPr>
            <a:r>
              <a:rPr lang="es-ES" sz="4000" dirty="0">
                <a:solidFill>
                  <a:srgbClr val="018443"/>
                </a:solidFill>
                <a:latin typeface="Overlock"/>
                <a:ea typeface="Overlock"/>
                <a:cs typeface="Overlock"/>
                <a:sym typeface="Overlock"/>
              </a:rPr>
              <a:t>El Gloria in </a:t>
            </a:r>
            <a:r>
              <a:rPr lang="es-ES" sz="4000" dirty="0" err="1">
                <a:solidFill>
                  <a:srgbClr val="018443"/>
                </a:solidFill>
                <a:latin typeface="Overlock"/>
                <a:ea typeface="Overlock"/>
                <a:cs typeface="Overlock"/>
                <a:sym typeface="Overlock"/>
              </a:rPr>
              <a:t>Excelsis</a:t>
            </a:r>
            <a:r>
              <a:rPr lang="es-ES" sz="4000" dirty="0">
                <a:solidFill>
                  <a:srgbClr val="018443"/>
                </a:solidFill>
                <a:latin typeface="Overlock"/>
                <a:ea typeface="Overlock"/>
                <a:cs typeface="Overlock"/>
                <a:sym typeface="Overlock"/>
              </a:rPr>
              <a:t>:</a:t>
            </a:r>
            <a:r>
              <a:rPr lang="es-ES" sz="4000" dirty="0">
                <a:solidFill>
                  <a:srgbClr val="5F3913"/>
                </a:solidFill>
                <a:latin typeface="Overlock"/>
                <a:ea typeface="Overlock"/>
                <a:cs typeface="Overlock"/>
                <a:sym typeface="Overlock"/>
              </a:rPr>
              <a:t>  Gloria a Dios en las alturas </a:t>
            </a:r>
            <a:endParaRPr sz="4000" dirty="0"/>
          </a:p>
        </p:txBody>
      </p:sp>
      <p:sp>
        <p:nvSpPr>
          <p:cNvPr id="270" name="Google Shape;270;p21"/>
          <p:cNvSpPr txBox="1"/>
          <p:nvPr/>
        </p:nvSpPr>
        <p:spPr>
          <a:xfrm>
            <a:off x="858144" y="698535"/>
            <a:ext cx="1036411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018443"/>
                </a:solidFill>
                <a:latin typeface="Overlock"/>
                <a:ea typeface="Overlock"/>
                <a:cs typeface="Overlock"/>
                <a:sym typeface="Overlock"/>
              </a:rPr>
              <a:t>El Gloria Patri y El </a:t>
            </a:r>
            <a:r>
              <a:rPr lang="es-ES" sz="4400" dirty="0" err="1">
                <a:solidFill>
                  <a:srgbClr val="018443"/>
                </a:solidFill>
                <a:latin typeface="Overlock"/>
                <a:ea typeface="Overlock"/>
                <a:cs typeface="Overlock"/>
                <a:sym typeface="Overlock"/>
              </a:rPr>
              <a:t>Gloira</a:t>
            </a:r>
            <a:r>
              <a:rPr lang="es-ES" sz="4400" dirty="0">
                <a:solidFill>
                  <a:srgbClr val="018443"/>
                </a:solidFill>
                <a:latin typeface="Overlock"/>
                <a:ea typeface="Overlock"/>
                <a:cs typeface="Overlock"/>
                <a:sym typeface="Overlock"/>
              </a:rPr>
              <a:t> in </a:t>
            </a:r>
            <a:r>
              <a:rPr lang="es-ES" sz="4400" dirty="0" err="1">
                <a:solidFill>
                  <a:srgbClr val="018443"/>
                </a:solidFill>
                <a:latin typeface="Overlock"/>
                <a:ea typeface="Overlock"/>
                <a:cs typeface="Overlock"/>
                <a:sym typeface="Overlock"/>
              </a:rPr>
              <a:t>Excelsis</a:t>
            </a:r>
            <a:endParaRPr sz="4400" dirty="0">
              <a:solidFill>
                <a:srgbClr val="5F3913"/>
              </a:solidFill>
              <a:latin typeface="Overlock"/>
              <a:ea typeface="Overlock"/>
              <a:cs typeface="Overlock"/>
              <a:sym typeface="Overlock"/>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25"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03" name="Google Shape;303;p25"/>
          <p:cNvSpPr txBox="1"/>
          <p:nvPr/>
        </p:nvSpPr>
        <p:spPr>
          <a:xfrm>
            <a:off x="488514" y="6276548"/>
            <a:ext cx="15651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25</a:t>
            </a:r>
            <a:endParaRPr/>
          </a:p>
        </p:txBody>
      </p:sp>
      <p:cxnSp>
        <p:nvCxnSpPr>
          <p:cNvPr id="304" name="Google Shape;304;p25"/>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05" name="Google Shape;305;p25"/>
          <p:cNvSpPr txBox="1"/>
          <p:nvPr/>
        </p:nvSpPr>
        <p:spPr>
          <a:xfrm>
            <a:off x="9172141" y="735695"/>
            <a:ext cx="2654114" cy="50167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err="1">
                <a:solidFill>
                  <a:srgbClr val="5F3913"/>
                </a:solidFill>
                <a:latin typeface="Overlock"/>
                <a:ea typeface="Overlock"/>
                <a:cs typeface="Overlock"/>
                <a:sym typeface="Overlock"/>
              </a:rPr>
              <a:t>Pericope</a:t>
            </a:r>
            <a:r>
              <a:rPr lang="es-ES" sz="4000" dirty="0">
                <a:solidFill>
                  <a:srgbClr val="5F3913"/>
                </a:solidFill>
                <a:latin typeface="Overlock"/>
                <a:ea typeface="Overlock"/>
                <a:cs typeface="Overlock"/>
                <a:sym typeface="Overlock"/>
              </a:rPr>
              <a:t>:</a:t>
            </a:r>
            <a:endParaRPr sz="4000" dirty="0"/>
          </a:p>
          <a:p>
            <a:pPr marL="0" marR="0" lvl="0" indent="0" algn="ctr" rtl="0">
              <a:spcBef>
                <a:spcPts val="0"/>
              </a:spcBef>
              <a:spcAft>
                <a:spcPts val="0"/>
              </a:spcAft>
              <a:buNone/>
            </a:pPr>
            <a:r>
              <a:rPr lang="es-ES" sz="4000" dirty="0">
                <a:solidFill>
                  <a:srgbClr val="018443"/>
                </a:solidFill>
                <a:latin typeface="Overlock"/>
                <a:ea typeface="Overlock"/>
                <a:cs typeface="Overlock"/>
                <a:sym typeface="Overlock"/>
              </a:rPr>
              <a:t>Lecturas bíblicas para cada domingo del calendario eclesiástico</a:t>
            </a:r>
            <a:endParaRPr sz="4000" dirty="0">
              <a:solidFill>
                <a:srgbClr val="018443"/>
              </a:solidFill>
              <a:latin typeface="Overlock"/>
              <a:ea typeface="Overlock"/>
              <a:cs typeface="Overlock"/>
              <a:sym typeface="Overlock"/>
            </a:endParaRPr>
          </a:p>
        </p:txBody>
      </p:sp>
      <p:pic>
        <p:nvPicPr>
          <p:cNvPr id="306" name="Google Shape;306;p25"/>
          <p:cNvPicPr preferRelativeResize="0"/>
          <p:nvPr/>
        </p:nvPicPr>
        <p:blipFill rotWithShape="1">
          <a:blip r:embed="rId4">
            <a:alphaModFix/>
          </a:blip>
          <a:srcRect/>
          <a:stretch/>
        </p:blipFill>
        <p:spPr>
          <a:xfrm rot="10800000">
            <a:off x="1028193" y="361361"/>
            <a:ext cx="7687181" cy="576538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p:nvPr/>
        </p:nvSpPr>
        <p:spPr>
          <a:xfrm>
            <a:off x="-41488" y="1612554"/>
            <a:ext cx="12192000"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b="0" i="0" u="none" strike="noStrike" cap="none" dirty="0">
                <a:solidFill>
                  <a:srgbClr val="018443"/>
                </a:solidFill>
                <a:latin typeface="Overlock"/>
                <a:ea typeface="Overlock"/>
                <a:cs typeface="Overlock"/>
                <a:sym typeface="Overlock"/>
              </a:rPr>
              <a:t>Adoremos al Señor II – 6</a:t>
            </a:r>
            <a:endParaRPr sz="4400" b="0" i="0" u="none" strike="noStrike" cap="none" dirty="0">
              <a:solidFill>
                <a:srgbClr val="018443"/>
              </a:solidFill>
              <a:latin typeface="Overlock"/>
              <a:ea typeface="Overlock"/>
              <a:cs typeface="Overlock"/>
              <a:sym typeface="Overlock"/>
            </a:endParaRPr>
          </a:p>
        </p:txBody>
      </p:sp>
      <p:pic>
        <p:nvPicPr>
          <p:cNvPr id="94" name="Google Shape;94;p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95" name="Google Shape;95;p2"/>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0" i="0" u="none" strike="noStrike" cap="none">
                <a:solidFill>
                  <a:srgbClr val="5F3913"/>
                </a:solidFill>
                <a:latin typeface="Overlock"/>
                <a:ea typeface="Overlock"/>
                <a:cs typeface="Overlock"/>
                <a:sym typeface="Overlock"/>
              </a:rPr>
              <a:t>Diapositiva 2</a:t>
            </a:r>
            <a:endParaRPr/>
          </a:p>
        </p:txBody>
      </p:sp>
      <p:cxnSp>
        <p:nvCxnSpPr>
          <p:cNvPr id="96" name="Google Shape;96;p2"/>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97" name="Google Shape;97;p2"/>
          <p:cNvSpPr txBox="1"/>
          <p:nvPr/>
        </p:nvSpPr>
        <p:spPr>
          <a:xfrm>
            <a:off x="1983717" y="3395644"/>
            <a:ext cx="8141590" cy="853527"/>
          </a:xfrm>
          <a:prstGeom prst="rect">
            <a:avLst/>
          </a:prstGeom>
          <a:solidFill>
            <a:srgbClr val="E6E6E6"/>
          </a:solidFill>
          <a:ln>
            <a:noFill/>
          </a:ln>
        </p:spPr>
        <p:txBody>
          <a:bodyPr spcFirstLastPara="1" wrap="square" lIns="91425" tIns="45700" rIns="91425" bIns="45700" anchor="t" anchorCtr="0">
            <a:spAutoFit/>
          </a:bodyPr>
          <a:lstStyle/>
          <a:p>
            <a:pPr marL="0" marR="0" algn="ctr">
              <a:lnSpc>
                <a:spcPct val="107000"/>
              </a:lnSpc>
              <a:spcBef>
                <a:spcPts val="0"/>
              </a:spcBef>
              <a:spcAft>
                <a:spcPts val="800"/>
              </a:spcAft>
            </a:pPr>
            <a:r>
              <a:rPr lang="es-ES" sz="4000" dirty="0">
                <a:solidFill>
                  <a:srgbClr val="693F1B"/>
                </a:solidFill>
                <a:effectLst/>
                <a:latin typeface="Berlin Sans FB" panose="020E0602020502020306" pitchFamily="34" charset="77"/>
                <a:ea typeface="SimSun" panose="02010600030101010101" pitchFamily="2" charset="-122"/>
                <a:cs typeface="Calibri" panose="020F0502020204030204" pitchFamily="34" charset="0"/>
              </a:rPr>
              <a:t>El Servicio parte 2</a:t>
            </a:r>
            <a:endParaRPr lang="en-US" sz="4000" dirty="0">
              <a:solidFill>
                <a:srgbClr val="693F1B"/>
              </a:solidFill>
              <a:effectLst/>
              <a:latin typeface="Berlin Sans FB" panose="020E0602020502020306" pitchFamily="34" charset="77"/>
              <a:ea typeface="SimSun" panose="02010600030101010101" pitchFamily="2" charset="-122"/>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26"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12" name="Google Shape;312;p26"/>
          <p:cNvSpPr txBox="1"/>
          <p:nvPr/>
        </p:nvSpPr>
        <p:spPr>
          <a:xfrm>
            <a:off x="488514" y="6276548"/>
            <a:ext cx="15651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26</a:t>
            </a:r>
            <a:endParaRPr/>
          </a:p>
        </p:txBody>
      </p:sp>
      <p:cxnSp>
        <p:nvCxnSpPr>
          <p:cNvPr id="313" name="Google Shape;313;p26"/>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14" name="Google Shape;314;p26"/>
          <p:cNvSpPr txBox="1"/>
          <p:nvPr/>
        </p:nvSpPr>
        <p:spPr>
          <a:xfrm>
            <a:off x="913943" y="303686"/>
            <a:ext cx="10364114"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5F3913"/>
                </a:solidFill>
                <a:latin typeface="Overlock"/>
                <a:ea typeface="Overlock"/>
                <a:cs typeface="Overlock"/>
                <a:sym typeface="Overlock"/>
              </a:rPr>
              <a:t>El Ofertorio – el adulterio y arrepentimiento del Rey David</a:t>
            </a:r>
            <a:endParaRPr sz="4000" dirty="0">
              <a:solidFill>
                <a:srgbClr val="5F3913"/>
              </a:solidFill>
              <a:latin typeface="Overlock"/>
              <a:ea typeface="Overlock"/>
              <a:cs typeface="Overlock"/>
              <a:sym typeface="Overlock"/>
            </a:endParaRPr>
          </a:p>
        </p:txBody>
      </p:sp>
      <p:sp>
        <p:nvSpPr>
          <p:cNvPr id="315" name="Google Shape;315;p26"/>
          <p:cNvSpPr txBox="1"/>
          <p:nvPr/>
        </p:nvSpPr>
        <p:spPr>
          <a:xfrm>
            <a:off x="4573853" y="1659543"/>
            <a:ext cx="6892922" cy="42780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400" dirty="0">
                <a:solidFill>
                  <a:srgbClr val="5F3913"/>
                </a:solidFill>
                <a:latin typeface="Overlock"/>
                <a:ea typeface="Overlock"/>
                <a:cs typeface="Overlock"/>
                <a:sym typeface="Overlock"/>
              </a:rPr>
              <a:t>C: </a:t>
            </a:r>
            <a:r>
              <a:rPr lang="es-ES" sz="3400" dirty="0">
                <a:solidFill>
                  <a:srgbClr val="018443"/>
                </a:solidFill>
                <a:latin typeface="Overlock"/>
                <a:ea typeface="Overlock"/>
                <a:cs typeface="Overlock"/>
                <a:sym typeface="Overlock"/>
              </a:rPr>
              <a:t>Crea en mí, oh Dios, un corazón limpio, y renueva un espíritu recto dentro de mi; no me arrojes de tu presencia, no me quites tu Santo Espíritu.  Restitúyeme el gozo de tu salvación; Tu Espíritu me sostenga.  Un corazón contrito y humilde es el sacrificio que agrada al Señor.</a:t>
            </a:r>
            <a:endParaRPr sz="3400" dirty="0">
              <a:solidFill>
                <a:srgbClr val="5F3913"/>
              </a:solidFill>
              <a:latin typeface="Overlock"/>
              <a:ea typeface="Overlock"/>
              <a:cs typeface="Overlock"/>
              <a:sym typeface="Overlock"/>
            </a:endParaRPr>
          </a:p>
        </p:txBody>
      </p:sp>
      <p:pic>
        <p:nvPicPr>
          <p:cNvPr id="316" name="Google Shape;316;p26" descr="Image result for King Davids repentance"/>
          <p:cNvPicPr preferRelativeResize="0"/>
          <p:nvPr/>
        </p:nvPicPr>
        <p:blipFill rotWithShape="1">
          <a:blip r:embed="rId4">
            <a:alphaModFix/>
          </a:blip>
          <a:srcRect/>
          <a:stretch/>
        </p:blipFill>
        <p:spPr>
          <a:xfrm>
            <a:off x="535791" y="1728788"/>
            <a:ext cx="3535572" cy="4075587"/>
          </a:xfrm>
          <a:prstGeom prst="rect">
            <a:avLst/>
          </a:prstGeom>
          <a:noFill/>
          <a:ln>
            <a:noFill/>
          </a:ln>
        </p:spPr>
      </p:pic>
      <p:sp>
        <p:nvSpPr>
          <p:cNvPr id="317" name="Google Shape;317;p26"/>
          <p:cNvSpPr txBox="1"/>
          <p:nvPr/>
        </p:nvSpPr>
        <p:spPr>
          <a:xfrm>
            <a:off x="650989" y="4965185"/>
            <a:ext cx="330517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a:solidFill>
                  <a:schemeClr val="lt1"/>
                </a:solidFill>
                <a:latin typeface="Overlock"/>
                <a:ea typeface="Overlock"/>
                <a:cs typeface="Overlock"/>
                <a:sym typeface="Overlock"/>
              </a:rPr>
              <a:t>Salmo 51</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27"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23" name="Google Shape;323;p27"/>
          <p:cNvSpPr txBox="1"/>
          <p:nvPr/>
        </p:nvSpPr>
        <p:spPr>
          <a:xfrm>
            <a:off x="488514" y="6276548"/>
            <a:ext cx="15501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27</a:t>
            </a:r>
            <a:endParaRPr/>
          </a:p>
        </p:txBody>
      </p:sp>
      <p:cxnSp>
        <p:nvCxnSpPr>
          <p:cNvPr id="324" name="Google Shape;324;p27"/>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25" name="Google Shape;325;p27"/>
          <p:cNvSpPr txBox="1"/>
          <p:nvPr/>
        </p:nvSpPr>
        <p:spPr>
          <a:xfrm>
            <a:off x="858144" y="619550"/>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err="1">
                <a:solidFill>
                  <a:srgbClr val="5F3913"/>
                </a:solidFill>
                <a:latin typeface="Overlock"/>
                <a:ea typeface="Overlock"/>
                <a:cs typeface="Overlock"/>
                <a:sym typeface="Overlock"/>
              </a:rPr>
              <a:t>Profundizemos</a:t>
            </a:r>
            <a:endParaRPr sz="4400" dirty="0">
              <a:solidFill>
                <a:srgbClr val="5F3913"/>
              </a:solidFill>
              <a:latin typeface="Overlock"/>
              <a:ea typeface="Overlock"/>
              <a:cs typeface="Overlock"/>
              <a:sym typeface="Overlock"/>
            </a:endParaRPr>
          </a:p>
        </p:txBody>
      </p:sp>
      <p:pic>
        <p:nvPicPr>
          <p:cNvPr id="326" name="Google Shape;326;p27" descr="Image result for cartoon man diving&quot;"/>
          <p:cNvPicPr preferRelativeResize="0"/>
          <p:nvPr/>
        </p:nvPicPr>
        <p:blipFill rotWithShape="1">
          <a:blip r:embed="rId4">
            <a:alphaModFix/>
          </a:blip>
          <a:srcRect r="7733"/>
          <a:stretch/>
        </p:blipFill>
        <p:spPr>
          <a:xfrm>
            <a:off x="1393360" y="2114315"/>
            <a:ext cx="3090545" cy="3436869"/>
          </a:xfrm>
          <a:prstGeom prst="rect">
            <a:avLst/>
          </a:prstGeom>
          <a:noFill/>
          <a:ln>
            <a:noFill/>
          </a:ln>
        </p:spPr>
      </p:pic>
      <p:sp>
        <p:nvSpPr>
          <p:cNvPr id="327" name="Google Shape;327;p27"/>
          <p:cNvSpPr txBox="1"/>
          <p:nvPr/>
        </p:nvSpPr>
        <p:spPr>
          <a:xfrm>
            <a:off x="6804449" y="4760944"/>
            <a:ext cx="358640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018443"/>
                </a:solidFill>
                <a:latin typeface="Overlock"/>
                <a:ea typeface="Overlock"/>
                <a:cs typeface="Overlock"/>
                <a:sym typeface="Overlock"/>
              </a:rPr>
              <a:t>15 - 20 Minutos</a:t>
            </a:r>
            <a:endParaRPr sz="4000" dirty="0">
              <a:solidFill>
                <a:srgbClr val="018443"/>
              </a:solidFill>
              <a:latin typeface="Overlock"/>
              <a:ea typeface="Overlock"/>
              <a:cs typeface="Overlock"/>
              <a:sym typeface="Overlock"/>
            </a:endParaRPr>
          </a:p>
        </p:txBody>
      </p:sp>
      <p:pic>
        <p:nvPicPr>
          <p:cNvPr id="328" name="Google Shape;328;p27" descr="Image result for clock&quot;"/>
          <p:cNvPicPr preferRelativeResize="0"/>
          <p:nvPr/>
        </p:nvPicPr>
        <p:blipFill rotWithShape="1">
          <a:blip r:embed="rId5">
            <a:alphaModFix/>
          </a:blip>
          <a:srcRect/>
          <a:stretch/>
        </p:blipFill>
        <p:spPr>
          <a:xfrm>
            <a:off x="7287462" y="2200216"/>
            <a:ext cx="2525611" cy="2525611"/>
          </a:xfrm>
          <a:prstGeom prst="rect">
            <a:avLst/>
          </a:prstGeom>
          <a:noFill/>
          <a:ln>
            <a:noFill/>
          </a:ln>
        </p:spPr>
      </p:pic>
      <p:sp>
        <p:nvSpPr>
          <p:cNvPr id="329" name="Google Shape;329;p27"/>
          <p:cNvSpPr/>
          <p:nvPr/>
        </p:nvSpPr>
        <p:spPr>
          <a:xfrm rot="-3348240">
            <a:off x="8675646" y="3222288"/>
            <a:ext cx="289932" cy="748021"/>
          </a:xfrm>
          <a:prstGeom prst="downArrow">
            <a:avLst>
              <a:gd name="adj1" fmla="val 50000"/>
              <a:gd name="adj2" fmla="val 50000"/>
            </a:avLst>
          </a:prstGeom>
          <a:solidFill>
            <a:srgbClr val="01844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28"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35" name="Google Shape;335;p28"/>
          <p:cNvSpPr txBox="1"/>
          <p:nvPr/>
        </p:nvSpPr>
        <p:spPr>
          <a:xfrm>
            <a:off x="488515" y="6276548"/>
            <a:ext cx="15521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28</a:t>
            </a:r>
            <a:endParaRPr/>
          </a:p>
        </p:txBody>
      </p:sp>
      <p:cxnSp>
        <p:nvCxnSpPr>
          <p:cNvPr id="336" name="Google Shape;336;p28"/>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37" name="Google Shape;337;p28"/>
          <p:cNvSpPr txBox="1"/>
          <p:nvPr/>
        </p:nvSpPr>
        <p:spPr>
          <a:xfrm>
            <a:off x="858144" y="2659599"/>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Berlin Sans FB" panose="020E0602020502020306" pitchFamily="34" charset="77"/>
                <a:ea typeface="Overlock"/>
                <a:cs typeface="Overlock"/>
                <a:sym typeface="Overlock"/>
              </a:rPr>
              <a:t>#1 – </a:t>
            </a:r>
            <a:r>
              <a:rPr lang="es-ES" sz="4400" dirty="0">
                <a:solidFill>
                  <a:srgbClr val="41A372"/>
                </a:solidFill>
                <a:effectLst/>
                <a:latin typeface="Berlin Sans FB" panose="020E0602020502020306" pitchFamily="34" charset="77"/>
                <a:ea typeface="SimSun" panose="02010600030101010101" pitchFamily="2" charset="-122"/>
              </a:rPr>
              <a:t>Oración</a:t>
            </a:r>
            <a:r>
              <a:rPr lang="en-US" sz="4400" dirty="0">
                <a:solidFill>
                  <a:srgbClr val="41A372"/>
                </a:solidFill>
                <a:effectLst/>
                <a:latin typeface="Berlin Sans FB" panose="020E0602020502020306" pitchFamily="34" charset="77"/>
              </a:rPr>
              <a:t> </a:t>
            </a:r>
            <a:endParaRPr sz="4400" dirty="0">
              <a:solidFill>
                <a:srgbClr val="41A372"/>
              </a:solidFill>
              <a:latin typeface="Berlin Sans FB" panose="020E0602020502020306" pitchFamily="34" charset="77"/>
              <a:ea typeface="Overlock"/>
              <a:cs typeface="Overlock"/>
              <a:sym typeface="Overlock"/>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29"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43" name="Google Shape;343;p29"/>
          <p:cNvSpPr txBox="1"/>
          <p:nvPr/>
        </p:nvSpPr>
        <p:spPr>
          <a:xfrm>
            <a:off x="488514" y="6276548"/>
            <a:ext cx="155215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29</a:t>
            </a:r>
            <a:endParaRPr/>
          </a:p>
        </p:txBody>
      </p:sp>
      <p:cxnSp>
        <p:nvCxnSpPr>
          <p:cNvPr id="344" name="Google Shape;344;p29"/>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45" name="Google Shape;345;p29"/>
          <p:cNvSpPr txBox="1"/>
          <p:nvPr/>
        </p:nvSpPr>
        <p:spPr>
          <a:xfrm>
            <a:off x="488514" y="799194"/>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Berlin Sans FB" panose="020E0602020502020306" pitchFamily="34" charset="77"/>
                <a:ea typeface="Overlock"/>
                <a:cs typeface="Overlock"/>
                <a:sym typeface="Overlock"/>
              </a:rPr>
              <a:t>#1 – </a:t>
            </a:r>
            <a:r>
              <a:rPr lang="es-ES" sz="4400" dirty="0">
                <a:solidFill>
                  <a:srgbClr val="41A372"/>
                </a:solidFill>
                <a:effectLst/>
                <a:latin typeface="Berlin Sans FB" panose="020E0602020502020306" pitchFamily="34" charset="77"/>
                <a:ea typeface="SimSun" panose="02010600030101010101" pitchFamily="2" charset="-122"/>
              </a:rPr>
              <a:t>Oración</a:t>
            </a:r>
            <a:r>
              <a:rPr lang="es-ES" sz="4400" dirty="0">
                <a:solidFill>
                  <a:srgbClr val="41A372"/>
                </a:solidFill>
                <a:effectLst/>
                <a:latin typeface="Berlin Sans FB" panose="020E0602020502020306" pitchFamily="34" charset="77"/>
              </a:rPr>
              <a:t> </a:t>
            </a:r>
            <a:endParaRPr lang="es-ES" sz="4400" dirty="0">
              <a:solidFill>
                <a:srgbClr val="41A372"/>
              </a:solidFill>
              <a:latin typeface="Berlin Sans FB" panose="020E0602020502020306" pitchFamily="34" charset="77"/>
              <a:ea typeface="Overlock"/>
              <a:cs typeface="Overlock"/>
              <a:sym typeface="Overlock"/>
            </a:endParaRPr>
          </a:p>
        </p:txBody>
      </p:sp>
      <p:sp>
        <p:nvSpPr>
          <p:cNvPr id="346" name="Google Shape;346;p29"/>
          <p:cNvSpPr txBox="1"/>
          <p:nvPr/>
        </p:nvSpPr>
        <p:spPr>
          <a:xfrm>
            <a:off x="2790112" y="2767300"/>
            <a:ext cx="7591017" cy="1323399"/>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5F3913"/>
              </a:buClr>
              <a:buSzPts val="3200"/>
              <a:buFont typeface="Arial"/>
              <a:buChar char="•"/>
            </a:pPr>
            <a:r>
              <a:rPr lang="en-US" sz="4000" dirty="0">
                <a:solidFill>
                  <a:srgbClr val="41A372"/>
                </a:solidFill>
                <a:latin typeface="Berlin Sans FB" panose="020E0602020502020306" pitchFamily="34" charset="77"/>
                <a:cs typeface="Adelle Sans Devanagari" panose="02000503000000020004" pitchFamily="2" charset="-78"/>
                <a:sym typeface="Overlock"/>
              </a:rPr>
              <a:t>Primera </a:t>
            </a:r>
            <a:r>
              <a:rPr lang="en-US" sz="4000" dirty="0" err="1">
                <a:solidFill>
                  <a:srgbClr val="41A372"/>
                </a:solidFill>
                <a:latin typeface="Berlin Sans FB" panose="020E0602020502020306" pitchFamily="34" charset="77"/>
                <a:cs typeface="Adelle Sans Devanagari" panose="02000503000000020004" pitchFamily="2" charset="-78"/>
                <a:sym typeface="Overlock"/>
              </a:rPr>
              <a:t>parte</a:t>
            </a:r>
            <a:r>
              <a:rPr lang="en-US" sz="4000" dirty="0">
                <a:solidFill>
                  <a:srgbClr val="41A372"/>
                </a:solidFill>
                <a:latin typeface="Berlin Sans FB" panose="020E0602020502020306" pitchFamily="34" charset="77"/>
                <a:cs typeface="Adelle Sans Devanagari" panose="02000503000000020004" pitchFamily="2" charset="-78"/>
                <a:sym typeface="Overlock"/>
              </a:rPr>
              <a:t> del </a:t>
            </a:r>
            <a:r>
              <a:rPr lang="en-US" sz="4000" dirty="0" err="1">
                <a:solidFill>
                  <a:srgbClr val="41A372"/>
                </a:solidFill>
                <a:latin typeface="Berlin Sans FB" panose="020E0602020502020306" pitchFamily="34" charset="77"/>
                <a:cs typeface="Adelle Sans Devanagari" panose="02000503000000020004" pitchFamily="2" charset="-78"/>
                <a:sym typeface="Overlock"/>
              </a:rPr>
              <a:t>servicio</a:t>
            </a:r>
            <a:endParaRPr sz="4000" dirty="0">
              <a:solidFill>
                <a:srgbClr val="41A372"/>
              </a:solidFill>
              <a:latin typeface="Berlin Sans FB" panose="020E0602020502020306" pitchFamily="34" charset="77"/>
              <a:cs typeface="Adelle Sans Devanagari" panose="02000503000000020004" pitchFamily="2" charset="-78"/>
            </a:endParaRPr>
          </a:p>
          <a:p>
            <a:pPr marL="457200" marR="0" lvl="0" indent="-457200" algn="l" rtl="0">
              <a:spcBef>
                <a:spcPts val="0"/>
              </a:spcBef>
              <a:spcAft>
                <a:spcPts val="0"/>
              </a:spcAft>
              <a:buClr>
                <a:srgbClr val="5F3913"/>
              </a:buClr>
              <a:buSzPts val="3200"/>
              <a:buFont typeface="Arial"/>
              <a:buChar char="•"/>
            </a:pPr>
            <a:r>
              <a:rPr lang="en-US" sz="4000" dirty="0">
                <a:solidFill>
                  <a:srgbClr val="41A372"/>
                </a:solidFill>
                <a:latin typeface="Berlin Sans FB" panose="020E0602020502020306" pitchFamily="34" charset="77"/>
                <a:ea typeface="Overlock"/>
                <a:cs typeface="Adelle Sans Devanagari" panose="02000503000000020004" pitchFamily="2" charset="-78"/>
                <a:sym typeface="Overlock"/>
              </a:rPr>
              <a:t>Ultima pare del </a:t>
            </a:r>
            <a:r>
              <a:rPr lang="en-US" sz="4000" dirty="0" err="1">
                <a:solidFill>
                  <a:srgbClr val="41A372"/>
                </a:solidFill>
                <a:latin typeface="Berlin Sans FB" panose="020E0602020502020306" pitchFamily="34" charset="77"/>
                <a:ea typeface="Overlock"/>
                <a:cs typeface="Adelle Sans Devanagari" panose="02000503000000020004" pitchFamily="2" charset="-78"/>
                <a:sym typeface="Overlock"/>
              </a:rPr>
              <a:t>servicio</a:t>
            </a:r>
            <a:endParaRPr sz="4000" dirty="0">
              <a:solidFill>
                <a:srgbClr val="41A372"/>
              </a:solidFill>
              <a:latin typeface="Berlin Sans FB" panose="020E0602020502020306" pitchFamily="34" charset="77"/>
              <a:cs typeface="Adelle Sans Devanagari" panose="02000503000000020004"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6">
                                            <p:txEl>
                                              <p:pRg st="0" end="0"/>
                                            </p:txEl>
                                          </p:spTgt>
                                        </p:tgtEl>
                                        <p:attrNameLst>
                                          <p:attrName>style.visibility</p:attrName>
                                        </p:attrNameLst>
                                      </p:cBhvr>
                                      <p:to>
                                        <p:strVal val="visible"/>
                                      </p:to>
                                    </p:set>
                                    <p:anim calcmode="lin" valueType="num">
                                      <p:cBhvr additive="base">
                                        <p:cTn id="7" dur="500"/>
                                        <p:tgtEl>
                                          <p:spTgt spid="34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46">
                                            <p:txEl>
                                              <p:pRg st="1" end="1"/>
                                            </p:txEl>
                                          </p:spTgt>
                                        </p:tgtEl>
                                        <p:attrNameLst>
                                          <p:attrName>style.visibility</p:attrName>
                                        </p:attrNameLst>
                                      </p:cBhvr>
                                      <p:to>
                                        <p:strVal val="visible"/>
                                      </p:to>
                                    </p:set>
                                    <p:anim calcmode="lin" valueType="num">
                                      <p:cBhvr additive="base">
                                        <p:cTn id="12" dur="500"/>
                                        <p:tgtEl>
                                          <p:spTgt spid="34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30"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52" name="Google Shape;352;p30"/>
          <p:cNvSpPr txBox="1"/>
          <p:nvPr/>
        </p:nvSpPr>
        <p:spPr>
          <a:xfrm>
            <a:off x="488514" y="6276548"/>
            <a:ext cx="1678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30</a:t>
            </a:r>
            <a:endParaRPr/>
          </a:p>
        </p:txBody>
      </p:sp>
      <p:cxnSp>
        <p:nvCxnSpPr>
          <p:cNvPr id="353" name="Google Shape;353;p30"/>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54" name="Google Shape;354;p30"/>
          <p:cNvSpPr txBox="1"/>
          <p:nvPr/>
        </p:nvSpPr>
        <p:spPr>
          <a:xfrm>
            <a:off x="858144" y="416726"/>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err="1">
                <a:solidFill>
                  <a:srgbClr val="5F3913"/>
                </a:solidFill>
                <a:latin typeface="Overlock"/>
                <a:ea typeface="Overlock"/>
                <a:cs typeface="Overlock"/>
                <a:sym typeface="Overlock"/>
              </a:rPr>
              <a:t>Curriculum</a:t>
            </a:r>
            <a:endParaRPr sz="4400" dirty="0">
              <a:solidFill>
                <a:srgbClr val="5F3913"/>
              </a:solidFill>
              <a:latin typeface="Overlock"/>
              <a:ea typeface="Overlock"/>
              <a:cs typeface="Overlock"/>
              <a:sym typeface="Overlock"/>
            </a:endParaRPr>
          </a:p>
        </p:txBody>
      </p:sp>
      <p:sp>
        <p:nvSpPr>
          <p:cNvPr id="355" name="Google Shape;355;p30"/>
          <p:cNvSpPr txBox="1"/>
          <p:nvPr/>
        </p:nvSpPr>
        <p:spPr>
          <a:xfrm>
            <a:off x="1140532" y="2009310"/>
            <a:ext cx="10571856" cy="3170058"/>
          </a:xfrm>
          <a:prstGeom prst="rect">
            <a:avLst/>
          </a:prstGeom>
          <a:noFill/>
          <a:ln>
            <a:noFill/>
          </a:ln>
        </p:spPr>
        <p:txBody>
          <a:bodyPr spcFirstLastPara="1" wrap="square" lIns="91425" tIns="45700" rIns="91425" bIns="45700" anchor="t" anchorCtr="0">
            <a:spAutoFit/>
          </a:bodyPr>
          <a:lstStyle/>
          <a:p>
            <a:pPr lvl="1"/>
            <a:r>
              <a:rPr lang="es-ES" sz="4000" dirty="0">
                <a:solidFill>
                  <a:srgbClr val="41A372"/>
                </a:solidFill>
                <a:latin typeface="Berlin Sans FB" panose="020E0602020502020306" pitchFamily="34" charset="77"/>
              </a:rPr>
              <a:t>Revisemos juntos unos 5 o 10 minutos el </a:t>
            </a:r>
            <a:r>
              <a:rPr lang="es-ES" sz="4000" dirty="0" err="1">
                <a:solidFill>
                  <a:srgbClr val="41A372"/>
                </a:solidFill>
                <a:latin typeface="Berlin Sans FB" panose="020E0602020502020306" pitchFamily="34" charset="77"/>
              </a:rPr>
              <a:t>curriculum</a:t>
            </a:r>
            <a:r>
              <a:rPr lang="es-ES" sz="4000" dirty="0">
                <a:solidFill>
                  <a:srgbClr val="41A372"/>
                </a:solidFill>
                <a:latin typeface="Berlin Sans FB" panose="020E0602020502020306" pitchFamily="34" charset="77"/>
              </a:rPr>
              <a:t> que se puede usar durante el culto estudio: Mensajes de la Palabra.  </a:t>
            </a:r>
            <a:r>
              <a:rPr lang="es-ES" sz="4000" u="sng" dirty="0">
                <a:solidFill>
                  <a:srgbClr val="0070C0"/>
                </a:solidFill>
                <a:latin typeface="Berlin Sans FB" panose="020E0602020502020306" pitchFamily="34" charset="77"/>
                <a:hlinkClick r:id="rId4">
                  <a:extLst>
                    <a:ext uri="{A12FA001-AC4F-418D-AE19-62706E023703}">
                      <ahyp:hlinkClr xmlns:ahyp="http://schemas.microsoft.com/office/drawing/2018/hyperlinkcolor" val="tx"/>
                    </a:ext>
                  </a:extLst>
                </a:hlinkClick>
              </a:rPr>
              <a:t>https://www.academiacristo.com/grupo-sembrador/Mensajes-de-la-palabra</a:t>
            </a:r>
            <a:endParaRPr lang="en-US" sz="4000" dirty="0">
              <a:solidFill>
                <a:srgbClr val="0070C0"/>
              </a:solidFill>
              <a:latin typeface="Berlin Sans FB" panose="020E0602020502020306"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5">
                                            <p:txEl>
                                              <p:pRg st="0" end="0"/>
                                            </p:txEl>
                                          </p:spTgt>
                                        </p:tgtEl>
                                        <p:attrNameLst>
                                          <p:attrName>style.visibility</p:attrName>
                                        </p:attrNameLst>
                                      </p:cBhvr>
                                      <p:to>
                                        <p:strVal val="visible"/>
                                      </p:to>
                                    </p:set>
                                    <p:anim calcmode="lin" valueType="num">
                                      <p:cBhvr additive="base">
                                        <p:cTn id="7" dur="500"/>
                                        <p:tgtEl>
                                          <p:spTgt spid="35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31"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61" name="Google Shape;361;p31"/>
          <p:cNvSpPr txBox="1"/>
          <p:nvPr/>
        </p:nvSpPr>
        <p:spPr>
          <a:xfrm>
            <a:off x="488514" y="6276548"/>
            <a:ext cx="1678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31</a:t>
            </a:r>
            <a:endParaRPr/>
          </a:p>
        </p:txBody>
      </p:sp>
      <p:cxnSp>
        <p:nvCxnSpPr>
          <p:cNvPr id="362" name="Google Shape;362;p31"/>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63" name="Google Shape;363;p31"/>
          <p:cNvSpPr txBox="1"/>
          <p:nvPr/>
        </p:nvSpPr>
        <p:spPr>
          <a:xfrm>
            <a:off x="368014" y="303069"/>
            <a:ext cx="10364114" cy="853527"/>
          </a:xfrm>
          <a:prstGeom prst="rect">
            <a:avLst/>
          </a:prstGeom>
          <a:noFill/>
          <a:ln>
            <a:noFill/>
          </a:ln>
        </p:spPr>
        <p:txBody>
          <a:bodyPr spcFirstLastPara="1" wrap="square" lIns="91425" tIns="45700" rIns="91425" bIns="45700" anchor="t" anchorCtr="0">
            <a:spAutoFit/>
          </a:bodyPr>
          <a:lstStyle/>
          <a:p>
            <a:pPr marL="914400" marR="0" lvl="2" algn="ctr">
              <a:lnSpc>
                <a:spcPct val="107000"/>
              </a:lnSpc>
              <a:spcBef>
                <a:spcPts val="0"/>
              </a:spcBef>
              <a:spcAft>
                <a:spcPts val="800"/>
              </a:spcAft>
            </a:pPr>
            <a:r>
              <a:rPr lang="es-ES" sz="4000" dirty="0">
                <a:solidFill>
                  <a:srgbClr val="693F1B"/>
                </a:solidFill>
                <a:effectLst/>
                <a:latin typeface="Berlin Sans FB" panose="020E0602020502020306" pitchFamily="34" charset="77"/>
                <a:ea typeface="SimSun" panose="02010600030101010101" pitchFamily="2" charset="-122"/>
                <a:cs typeface="Times New Roman" panose="02020603050405020304" pitchFamily="18" charset="0"/>
              </a:rPr>
              <a:t>¿Para qué colectar una ofrenda?</a:t>
            </a:r>
            <a:endParaRPr lang="en-US" sz="4000" dirty="0">
              <a:solidFill>
                <a:srgbClr val="693F1B"/>
              </a:solidFill>
              <a:effectLst/>
              <a:latin typeface="Berlin Sans FB" panose="020E0602020502020306" pitchFamily="34" charset="77"/>
              <a:ea typeface="SimSun" panose="02010600030101010101" pitchFamily="2" charset="-122"/>
              <a:cs typeface="Times New Roman" panose="02020603050405020304" pitchFamily="18" charset="0"/>
            </a:endParaRPr>
          </a:p>
        </p:txBody>
      </p:sp>
      <p:sp>
        <p:nvSpPr>
          <p:cNvPr id="364" name="Google Shape;364;p31"/>
          <p:cNvSpPr txBox="1"/>
          <p:nvPr/>
        </p:nvSpPr>
        <p:spPr>
          <a:xfrm>
            <a:off x="988138" y="1313993"/>
            <a:ext cx="10571856" cy="4524275"/>
          </a:xfrm>
          <a:prstGeom prst="rect">
            <a:avLst/>
          </a:prstGeom>
          <a:noFill/>
          <a:ln>
            <a:noFill/>
          </a:ln>
        </p:spPr>
        <p:txBody>
          <a:bodyPr spcFirstLastPara="1" wrap="square" lIns="91425" tIns="45700" rIns="91425" bIns="45700" anchor="t" anchorCtr="0">
            <a:spAutoFit/>
          </a:bodyPr>
          <a:lstStyle/>
          <a:p>
            <a:pPr marL="514350" lvl="3" indent="-514350">
              <a:buFont typeface="+mj-lt"/>
              <a:buAutoNum type="arabicPeriod"/>
            </a:pPr>
            <a:r>
              <a:rPr lang="es-ES" sz="3200" dirty="0">
                <a:solidFill>
                  <a:srgbClr val="41A372"/>
                </a:solidFill>
                <a:latin typeface="Berlin Sans FB" panose="020E0602020502020306" pitchFamily="34" charset="77"/>
              </a:rPr>
              <a:t>Honrar y agradecer a Dios con nuestras “primicias”</a:t>
            </a:r>
            <a:endParaRPr lang="en-US" sz="3200" dirty="0">
              <a:solidFill>
                <a:srgbClr val="41A372"/>
              </a:solidFill>
              <a:latin typeface="Berlin Sans FB" panose="020E0602020502020306" pitchFamily="34" charset="77"/>
            </a:endParaRPr>
          </a:p>
          <a:p>
            <a:pPr marL="514350" lvl="3" indent="-514350">
              <a:buFont typeface="+mj-lt"/>
              <a:buAutoNum type="arabicPeriod"/>
            </a:pPr>
            <a:r>
              <a:rPr lang="es-ES" sz="3200" dirty="0">
                <a:solidFill>
                  <a:srgbClr val="41A372"/>
                </a:solidFill>
                <a:latin typeface="Berlin Sans FB" panose="020E0602020502020306" pitchFamily="34" charset="77"/>
              </a:rPr>
              <a:t>Necesidades del grupo o de la congregación</a:t>
            </a:r>
            <a:endParaRPr lang="en-US" sz="3200" dirty="0">
              <a:solidFill>
                <a:srgbClr val="41A372"/>
              </a:solidFill>
              <a:latin typeface="Berlin Sans FB" panose="020E0602020502020306" pitchFamily="34" charset="77"/>
            </a:endParaRPr>
          </a:p>
          <a:p>
            <a:pPr marL="514350" lvl="3" indent="-514350">
              <a:buFont typeface="+mj-lt"/>
              <a:buAutoNum type="arabicPeriod"/>
            </a:pPr>
            <a:r>
              <a:rPr lang="es-ES" sz="3200" dirty="0">
                <a:solidFill>
                  <a:srgbClr val="41A372"/>
                </a:solidFill>
                <a:latin typeface="Berlin Sans FB" panose="020E0602020502020306" pitchFamily="34" charset="77"/>
              </a:rPr>
              <a:t>Necesidades dentro del grupo</a:t>
            </a:r>
            <a:endParaRPr lang="en-US" sz="3200" dirty="0">
              <a:solidFill>
                <a:srgbClr val="41A372"/>
              </a:solidFill>
              <a:latin typeface="Berlin Sans FB" panose="020E0602020502020306" pitchFamily="34" charset="77"/>
            </a:endParaRPr>
          </a:p>
          <a:p>
            <a:pPr marL="514350" lvl="3" indent="-514350">
              <a:buFont typeface="+mj-lt"/>
              <a:buAutoNum type="arabicPeriod"/>
            </a:pPr>
            <a:r>
              <a:rPr lang="es-ES" sz="3200" dirty="0">
                <a:solidFill>
                  <a:srgbClr val="41A372"/>
                </a:solidFill>
                <a:latin typeface="Berlin Sans FB" panose="020E0602020502020306" pitchFamily="34" charset="77"/>
              </a:rPr>
              <a:t>Planes para el futuro (comprar un terreno o una construcción)</a:t>
            </a:r>
            <a:endParaRPr lang="en-US" sz="3200" dirty="0">
              <a:solidFill>
                <a:srgbClr val="41A372"/>
              </a:solidFill>
              <a:latin typeface="Berlin Sans FB" panose="020E0602020502020306" pitchFamily="34" charset="77"/>
            </a:endParaRPr>
          </a:p>
          <a:p>
            <a:pPr marL="514350" lvl="3" indent="-514350">
              <a:buFont typeface="+mj-lt"/>
              <a:buAutoNum type="arabicPeriod"/>
            </a:pPr>
            <a:r>
              <a:rPr lang="es-ES" sz="3200" dirty="0">
                <a:solidFill>
                  <a:srgbClr val="41A372"/>
                </a:solidFill>
                <a:latin typeface="Berlin Sans FB" panose="020E0602020502020306" pitchFamily="34" charset="77"/>
              </a:rPr>
              <a:t>Apoyar la obra del evangelio en otros lugares</a:t>
            </a:r>
            <a:endParaRPr lang="en-US" sz="3200" dirty="0">
              <a:solidFill>
                <a:srgbClr val="41A372"/>
              </a:solidFill>
              <a:latin typeface="Berlin Sans FB" panose="020E0602020502020306" pitchFamily="34" charset="77"/>
            </a:endParaRPr>
          </a:p>
          <a:p>
            <a:pPr marL="514350" lvl="4" indent="-514350">
              <a:buFont typeface="+mj-lt"/>
              <a:buAutoNum type="arabicPeriod"/>
            </a:pPr>
            <a:r>
              <a:rPr lang="es-ES" sz="3200" dirty="0">
                <a:solidFill>
                  <a:srgbClr val="41A372"/>
                </a:solidFill>
                <a:latin typeface="Berlin Sans FB" panose="020E0602020502020306" pitchFamily="34" charset="77"/>
              </a:rPr>
              <a:t>Una obra misionera</a:t>
            </a:r>
            <a:endParaRPr lang="en-US" sz="3200" dirty="0">
              <a:solidFill>
                <a:srgbClr val="41A372"/>
              </a:solidFill>
              <a:latin typeface="Berlin Sans FB" panose="020E0602020502020306" pitchFamily="34" charset="77"/>
            </a:endParaRPr>
          </a:p>
          <a:p>
            <a:pPr marL="514350" lvl="4" indent="-514350">
              <a:buFont typeface="+mj-lt"/>
              <a:buAutoNum type="arabicPeriod"/>
            </a:pPr>
            <a:r>
              <a:rPr lang="es-ES" sz="3200" dirty="0">
                <a:solidFill>
                  <a:srgbClr val="41A372"/>
                </a:solidFill>
                <a:latin typeface="Berlin Sans FB" panose="020E0602020502020306" pitchFamily="34" charset="77"/>
              </a:rPr>
              <a:t>La capacitación de obreros</a:t>
            </a:r>
            <a:endParaRPr lang="en-US" sz="3200" dirty="0">
              <a:solidFill>
                <a:srgbClr val="41A372"/>
              </a:solidFill>
              <a:latin typeface="Berlin Sans FB" panose="020E0602020502020306" pitchFamily="34" charset="77"/>
            </a:endParaRPr>
          </a:p>
          <a:p>
            <a:pPr marL="514350" lvl="4" indent="-514350">
              <a:buFont typeface="+mj-lt"/>
              <a:buAutoNum type="arabicPeriod"/>
            </a:pPr>
            <a:r>
              <a:rPr lang="es-ES" sz="3200" dirty="0">
                <a:solidFill>
                  <a:srgbClr val="41A372"/>
                </a:solidFill>
                <a:latin typeface="Berlin Sans FB" panose="020E0602020502020306" pitchFamily="34" charset="77"/>
              </a:rPr>
              <a:t>Trabajo en grupo (un </a:t>
            </a:r>
            <a:r>
              <a:rPr lang="es-ES" sz="3200" dirty="0" err="1">
                <a:solidFill>
                  <a:srgbClr val="41A372"/>
                </a:solidFill>
                <a:latin typeface="Berlin Sans FB" panose="020E0602020502020306" pitchFamily="34" charset="77"/>
              </a:rPr>
              <a:t>sinodo</a:t>
            </a:r>
            <a:r>
              <a:rPr lang="es-ES" sz="3200" dirty="0">
                <a:solidFill>
                  <a:srgbClr val="41A372"/>
                </a:solidFill>
                <a:latin typeface="Berlin Sans FB" panose="020E0602020502020306" pitchFamily="34" charset="77"/>
              </a:rPr>
              <a:t>)</a:t>
            </a:r>
            <a:endParaRPr lang="en-US" sz="3200" dirty="0">
              <a:solidFill>
                <a:srgbClr val="41A372"/>
              </a:solidFill>
              <a:latin typeface="Berlin Sans FB" panose="020E0602020502020306"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4">
                                            <p:txEl>
                                              <p:pRg st="0" end="0"/>
                                            </p:txEl>
                                          </p:spTgt>
                                        </p:tgtEl>
                                        <p:attrNameLst>
                                          <p:attrName>style.visibility</p:attrName>
                                        </p:attrNameLst>
                                      </p:cBhvr>
                                      <p:to>
                                        <p:strVal val="visible"/>
                                      </p:to>
                                    </p:set>
                                    <p:anim calcmode="lin" valueType="num">
                                      <p:cBhvr additive="base">
                                        <p:cTn id="7" dur="500"/>
                                        <p:tgtEl>
                                          <p:spTgt spid="36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64">
                                            <p:txEl>
                                              <p:pRg st="1" end="1"/>
                                            </p:txEl>
                                          </p:spTgt>
                                        </p:tgtEl>
                                        <p:attrNameLst>
                                          <p:attrName>style.visibility</p:attrName>
                                        </p:attrNameLst>
                                      </p:cBhvr>
                                      <p:to>
                                        <p:strVal val="visible"/>
                                      </p:to>
                                    </p:set>
                                    <p:anim calcmode="lin" valueType="num">
                                      <p:cBhvr additive="base">
                                        <p:cTn id="12" dur="500"/>
                                        <p:tgtEl>
                                          <p:spTgt spid="36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64">
                                            <p:txEl>
                                              <p:pRg st="2" end="2"/>
                                            </p:txEl>
                                          </p:spTgt>
                                        </p:tgtEl>
                                        <p:attrNameLst>
                                          <p:attrName>style.visibility</p:attrName>
                                        </p:attrNameLst>
                                      </p:cBhvr>
                                      <p:to>
                                        <p:strVal val="visible"/>
                                      </p:to>
                                    </p:set>
                                    <p:anim calcmode="lin" valueType="num">
                                      <p:cBhvr additive="base">
                                        <p:cTn id="17" dur="500"/>
                                        <p:tgtEl>
                                          <p:spTgt spid="36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64">
                                            <p:txEl>
                                              <p:pRg st="3" end="3"/>
                                            </p:txEl>
                                          </p:spTgt>
                                        </p:tgtEl>
                                        <p:attrNameLst>
                                          <p:attrName>style.visibility</p:attrName>
                                        </p:attrNameLst>
                                      </p:cBhvr>
                                      <p:to>
                                        <p:strVal val="visible"/>
                                      </p:to>
                                    </p:set>
                                    <p:anim calcmode="lin" valueType="num">
                                      <p:cBhvr additive="base">
                                        <p:cTn id="22" dur="500"/>
                                        <p:tgtEl>
                                          <p:spTgt spid="36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64">
                                            <p:txEl>
                                              <p:pRg st="4" end="4"/>
                                            </p:txEl>
                                          </p:spTgt>
                                        </p:tgtEl>
                                        <p:attrNameLst>
                                          <p:attrName>style.visibility</p:attrName>
                                        </p:attrNameLst>
                                      </p:cBhvr>
                                      <p:to>
                                        <p:strVal val="visible"/>
                                      </p:to>
                                    </p:set>
                                    <p:anim calcmode="lin" valueType="num">
                                      <p:cBhvr additive="base">
                                        <p:cTn id="27" dur="500"/>
                                        <p:tgtEl>
                                          <p:spTgt spid="36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64">
                                            <p:txEl>
                                              <p:pRg st="5" end="5"/>
                                            </p:txEl>
                                          </p:spTgt>
                                        </p:tgtEl>
                                        <p:attrNameLst>
                                          <p:attrName>style.visibility</p:attrName>
                                        </p:attrNameLst>
                                      </p:cBhvr>
                                      <p:to>
                                        <p:strVal val="visible"/>
                                      </p:to>
                                    </p:set>
                                    <p:anim calcmode="lin" valueType="num">
                                      <p:cBhvr additive="base">
                                        <p:cTn id="32" dur="500"/>
                                        <p:tgtEl>
                                          <p:spTgt spid="36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64">
                                            <p:txEl>
                                              <p:pRg st="6" end="6"/>
                                            </p:txEl>
                                          </p:spTgt>
                                        </p:tgtEl>
                                        <p:attrNameLst>
                                          <p:attrName>style.visibility</p:attrName>
                                        </p:attrNameLst>
                                      </p:cBhvr>
                                      <p:to>
                                        <p:strVal val="visible"/>
                                      </p:to>
                                    </p:set>
                                    <p:anim calcmode="lin" valueType="num">
                                      <p:cBhvr additive="base">
                                        <p:cTn id="37" dur="500"/>
                                        <p:tgtEl>
                                          <p:spTgt spid="36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64">
                                            <p:txEl>
                                              <p:pRg st="7" end="7"/>
                                            </p:txEl>
                                          </p:spTgt>
                                        </p:tgtEl>
                                        <p:attrNameLst>
                                          <p:attrName>style.visibility</p:attrName>
                                        </p:attrNameLst>
                                      </p:cBhvr>
                                      <p:to>
                                        <p:strVal val="visible"/>
                                      </p:to>
                                    </p:set>
                                    <p:anim calcmode="lin" valueType="num">
                                      <p:cBhvr additive="base">
                                        <p:cTn id="42" dur="500"/>
                                        <p:tgtEl>
                                          <p:spTgt spid="36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31"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61" name="Google Shape;361;p31"/>
          <p:cNvSpPr txBox="1"/>
          <p:nvPr/>
        </p:nvSpPr>
        <p:spPr>
          <a:xfrm>
            <a:off x="488514" y="6276548"/>
            <a:ext cx="1678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31</a:t>
            </a:r>
            <a:endParaRPr/>
          </a:p>
        </p:txBody>
      </p:sp>
      <p:cxnSp>
        <p:nvCxnSpPr>
          <p:cNvPr id="362" name="Google Shape;362;p31"/>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63" name="Google Shape;363;p31"/>
          <p:cNvSpPr txBox="1"/>
          <p:nvPr/>
        </p:nvSpPr>
        <p:spPr>
          <a:xfrm>
            <a:off x="368014" y="409445"/>
            <a:ext cx="10364114" cy="1512168"/>
          </a:xfrm>
          <a:prstGeom prst="rect">
            <a:avLst/>
          </a:prstGeom>
          <a:noFill/>
          <a:ln>
            <a:noFill/>
          </a:ln>
        </p:spPr>
        <p:txBody>
          <a:bodyPr spcFirstLastPara="1" wrap="square" lIns="91425" tIns="45700" rIns="91425" bIns="45700" anchor="t" anchorCtr="0">
            <a:spAutoFit/>
          </a:bodyPr>
          <a:lstStyle/>
          <a:p>
            <a:pPr marL="914400" marR="0" lvl="2" algn="ctr">
              <a:lnSpc>
                <a:spcPct val="107000"/>
              </a:lnSpc>
              <a:spcBef>
                <a:spcPts val="0"/>
              </a:spcBef>
              <a:spcAft>
                <a:spcPts val="800"/>
              </a:spcAft>
            </a:pPr>
            <a:r>
              <a:rPr lang="es-ES" sz="4000" dirty="0">
                <a:solidFill>
                  <a:srgbClr val="693F1B"/>
                </a:solidFill>
                <a:effectLst/>
                <a:latin typeface="Berlin Sans FB" panose="020E0602020502020306" pitchFamily="34" charset="77"/>
                <a:ea typeface="SimSun" panose="02010600030101010101" pitchFamily="2" charset="-122"/>
                <a:cs typeface="Times New Roman" panose="02020603050405020304" pitchFamily="18" charset="0"/>
              </a:rPr>
              <a:t>¿Qué queremos comunicar antes de la ofrenda?</a:t>
            </a:r>
            <a:endParaRPr lang="en-US" sz="4000" dirty="0">
              <a:solidFill>
                <a:srgbClr val="693F1B"/>
              </a:solidFill>
              <a:effectLst/>
              <a:latin typeface="Berlin Sans FB" panose="020E0602020502020306" pitchFamily="34" charset="77"/>
              <a:ea typeface="SimSun" panose="02010600030101010101" pitchFamily="2" charset="-122"/>
              <a:cs typeface="Times New Roman" panose="02020603050405020304" pitchFamily="18" charset="0"/>
            </a:endParaRPr>
          </a:p>
        </p:txBody>
      </p:sp>
      <p:sp>
        <p:nvSpPr>
          <p:cNvPr id="364" name="Google Shape;364;p31"/>
          <p:cNvSpPr txBox="1"/>
          <p:nvPr/>
        </p:nvSpPr>
        <p:spPr>
          <a:xfrm>
            <a:off x="3470081" y="2767300"/>
            <a:ext cx="10571856" cy="1323399"/>
          </a:xfrm>
          <a:prstGeom prst="rect">
            <a:avLst/>
          </a:prstGeom>
          <a:noFill/>
          <a:ln>
            <a:noFill/>
          </a:ln>
        </p:spPr>
        <p:txBody>
          <a:bodyPr spcFirstLastPara="1" wrap="square" lIns="91425" tIns="45700" rIns="91425" bIns="45700" anchor="t" anchorCtr="0">
            <a:spAutoFit/>
          </a:bodyPr>
          <a:lstStyle/>
          <a:p>
            <a:pPr marL="742950" lvl="3" indent="-742950">
              <a:buFont typeface="+mj-lt"/>
              <a:buAutoNum type="arabicPeriod"/>
            </a:pPr>
            <a:r>
              <a:rPr lang="es-ES" sz="4000" dirty="0">
                <a:solidFill>
                  <a:srgbClr val="41A372"/>
                </a:solidFill>
                <a:latin typeface="Berlin Sans FB" panose="020E0602020502020306" pitchFamily="34" charset="77"/>
              </a:rPr>
              <a:t>2 Corintios 8:9</a:t>
            </a:r>
            <a:endParaRPr lang="en-US" sz="4000" dirty="0">
              <a:solidFill>
                <a:srgbClr val="41A372"/>
              </a:solidFill>
              <a:latin typeface="Berlin Sans FB" panose="020E0602020502020306" pitchFamily="34" charset="77"/>
            </a:endParaRPr>
          </a:p>
          <a:p>
            <a:pPr marL="742950" lvl="3" indent="-742950">
              <a:buFont typeface="+mj-lt"/>
              <a:buAutoNum type="arabicPeriod"/>
            </a:pPr>
            <a:r>
              <a:rPr lang="es-ES" sz="4000" dirty="0">
                <a:solidFill>
                  <a:srgbClr val="41A372"/>
                </a:solidFill>
                <a:latin typeface="Berlin Sans FB" panose="020E0602020502020306" pitchFamily="34" charset="77"/>
              </a:rPr>
              <a:t>2 Corintios 9:6-8 </a:t>
            </a:r>
            <a:endParaRPr lang="en-US" sz="4000" dirty="0">
              <a:solidFill>
                <a:srgbClr val="41A372"/>
              </a:solidFill>
              <a:latin typeface="Berlin Sans FB" panose="020E0602020502020306" pitchFamily="34" charset="77"/>
            </a:endParaRPr>
          </a:p>
        </p:txBody>
      </p:sp>
    </p:spTree>
    <p:extLst>
      <p:ext uri="{BB962C8B-B14F-4D97-AF65-F5344CB8AC3E}">
        <p14:creationId xmlns:p14="http://schemas.microsoft.com/office/powerpoint/2010/main" val="108701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4">
                                            <p:txEl>
                                              <p:pRg st="0" end="0"/>
                                            </p:txEl>
                                          </p:spTgt>
                                        </p:tgtEl>
                                        <p:attrNameLst>
                                          <p:attrName>style.visibility</p:attrName>
                                        </p:attrNameLst>
                                      </p:cBhvr>
                                      <p:to>
                                        <p:strVal val="visible"/>
                                      </p:to>
                                    </p:set>
                                    <p:anim calcmode="lin" valueType="num">
                                      <p:cBhvr additive="base">
                                        <p:cTn id="7" dur="500"/>
                                        <p:tgtEl>
                                          <p:spTgt spid="36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64">
                                            <p:txEl>
                                              <p:pRg st="1" end="1"/>
                                            </p:txEl>
                                          </p:spTgt>
                                        </p:tgtEl>
                                        <p:attrNameLst>
                                          <p:attrName>style.visibility</p:attrName>
                                        </p:attrNameLst>
                                      </p:cBhvr>
                                      <p:to>
                                        <p:strVal val="visible"/>
                                      </p:to>
                                    </p:set>
                                    <p:anim calcmode="lin" valueType="num">
                                      <p:cBhvr additive="base">
                                        <p:cTn id="12" dur="500"/>
                                        <p:tgtEl>
                                          <p:spTgt spid="36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31"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61" name="Google Shape;361;p31"/>
          <p:cNvSpPr txBox="1"/>
          <p:nvPr/>
        </p:nvSpPr>
        <p:spPr>
          <a:xfrm>
            <a:off x="488514" y="6276548"/>
            <a:ext cx="1678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31</a:t>
            </a:r>
            <a:endParaRPr/>
          </a:p>
        </p:txBody>
      </p:sp>
      <p:cxnSp>
        <p:nvCxnSpPr>
          <p:cNvPr id="362" name="Google Shape;362;p31"/>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63" name="Google Shape;363;p31"/>
          <p:cNvSpPr txBox="1"/>
          <p:nvPr/>
        </p:nvSpPr>
        <p:spPr>
          <a:xfrm>
            <a:off x="488514" y="658977"/>
            <a:ext cx="10364114" cy="1643871"/>
          </a:xfrm>
          <a:prstGeom prst="rect">
            <a:avLst/>
          </a:prstGeom>
          <a:noFill/>
          <a:ln>
            <a:noFill/>
          </a:ln>
        </p:spPr>
        <p:txBody>
          <a:bodyPr spcFirstLastPara="1" wrap="square" lIns="91425" tIns="45700" rIns="91425" bIns="45700" anchor="t" anchorCtr="0">
            <a:spAutoFit/>
          </a:bodyPr>
          <a:lstStyle/>
          <a:p>
            <a:pPr marL="914400" marR="0" lvl="2" algn="ctr">
              <a:lnSpc>
                <a:spcPct val="107000"/>
              </a:lnSpc>
              <a:spcBef>
                <a:spcPts val="0"/>
              </a:spcBef>
              <a:spcAft>
                <a:spcPts val="800"/>
              </a:spcAft>
            </a:pPr>
            <a:r>
              <a:rPr lang="es-ES" sz="4400" dirty="0">
                <a:solidFill>
                  <a:srgbClr val="693F1B"/>
                </a:solidFill>
                <a:effectLst/>
                <a:latin typeface="Berlin Sans FB" panose="020E0602020502020306" pitchFamily="34" charset="77"/>
                <a:ea typeface="SimSun" panose="02010600030101010101" pitchFamily="2" charset="-122"/>
                <a:cs typeface="Adelle Sans Devanagari" panose="02000503000000020004" pitchFamily="2" charset="-78"/>
              </a:rPr>
              <a:t>¿Qué principios </a:t>
            </a:r>
            <a:r>
              <a:rPr lang="es-ES" sz="4400" dirty="0" err="1">
                <a:solidFill>
                  <a:srgbClr val="693F1B"/>
                </a:solidFill>
                <a:effectLst/>
                <a:latin typeface="Berlin Sans FB" panose="020E0602020502020306" pitchFamily="34" charset="77"/>
                <a:ea typeface="SimSun" panose="02010600030101010101" pitchFamily="2" charset="-122"/>
                <a:cs typeface="Adelle Sans Devanagari" panose="02000503000000020004" pitchFamily="2" charset="-78"/>
              </a:rPr>
              <a:t>biblicos</a:t>
            </a:r>
            <a:r>
              <a:rPr lang="es-ES" sz="4400" dirty="0">
                <a:solidFill>
                  <a:srgbClr val="693F1B"/>
                </a:solidFill>
                <a:effectLst/>
                <a:latin typeface="Berlin Sans FB" panose="020E0602020502020306" pitchFamily="34" charset="77"/>
                <a:ea typeface="SimSun" panose="02010600030101010101" pitchFamily="2" charset="-122"/>
                <a:cs typeface="Adelle Sans Devanagari" panose="02000503000000020004" pitchFamily="2" charset="-78"/>
              </a:rPr>
              <a:t> tomaremos en cuenta para el manejo de la ofrenda? </a:t>
            </a:r>
            <a:endParaRPr lang="en-US" sz="4400" dirty="0">
              <a:solidFill>
                <a:srgbClr val="693F1B"/>
              </a:solidFill>
              <a:effectLst/>
              <a:latin typeface="Berlin Sans FB" panose="020E0602020502020306" pitchFamily="34" charset="77"/>
              <a:ea typeface="SimSun" panose="02010600030101010101" pitchFamily="2" charset="-122"/>
              <a:cs typeface="Adelle Sans Devanagari" panose="02000503000000020004" pitchFamily="2" charset="-78"/>
            </a:endParaRPr>
          </a:p>
        </p:txBody>
      </p:sp>
      <p:sp>
        <p:nvSpPr>
          <p:cNvPr id="364" name="Google Shape;364;p31"/>
          <p:cNvSpPr txBox="1"/>
          <p:nvPr/>
        </p:nvSpPr>
        <p:spPr>
          <a:xfrm>
            <a:off x="2588338" y="3072078"/>
            <a:ext cx="10571856" cy="1323399"/>
          </a:xfrm>
          <a:prstGeom prst="rect">
            <a:avLst/>
          </a:prstGeom>
          <a:noFill/>
          <a:ln>
            <a:noFill/>
          </a:ln>
        </p:spPr>
        <p:txBody>
          <a:bodyPr spcFirstLastPara="1" wrap="square" lIns="91425" tIns="45700" rIns="91425" bIns="45700" anchor="t" anchorCtr="0">
            <a:spAutoFit/>
          </a:bodyPr>
          <a:lstStyle/>
          <a:p>
            <a:pPr marL="742950" lvl="3" indent="-742950">
              <a:buFont typeface="+mj-lt"/>
              <a:buAutoNum type="arabicPeriod"/>
            </a:pPr>
            <a:r>
              <a:rPr lang="es-ES" sz="4000" dirty="0">
                <a:solidFill>
                  <a:srgbClr val="41A372"/>
                </a:solidFill>
                <a:latin typeface="Berlin Sans FB" panose="020E0602020502020306" pitchFamily="34" charset="77"/>
              </a:rPr>
              <a:t>2 Corintios 8:19-21</a:t>
            </a:r>
            <a:endParaRPr lang="en-US" sz="4000" dirty="0">
              <a:solidFill>
                <a:srgbClr val="41A372"/>
              </a:solidFill>
              <a:latin typeface="Berlin Sans FB" panose="020E0602020502020306" pitchFamily="34" charset="77"/>
            </a:endParaRPr>
          </a:p>
          <a:p>
            <a:pPr marL="742950" lvl="3" indent="-742950">
              <a:buFont typeface="+mj-lt"/>
              <a:buAutoNum type="arabicPeriod"/>
            </a:pPr>
            <a:r>
              <a:rPr lang="es-ES" sz="4000" dirty="0">
                <a:solidFill>
                  <a:srgbClr val="41A372"/>
                </a:solidFill>
                <a:latin typeface="Berlin Sans FB" panose="020E0602020502020306" pitchFamily="34" charset="77"/>
              </a:rPr>
              <a:t>Transparencia y comunicación</a:t>
            </a:r>
            <a:endParaRPr lang="en-US" sz="4000" dirty="0">
              <a:solidFill>
                <a:srgbClr val="41A372"/>
              </a:solidFill>
              <a:latin typeface="Berlin Sans FB" panose="020E0602020502020306" pitchFamily="34" charset="77"/>
            </a:endParaRPr>
          </a:p>
        </p:txBody>
      </p:sp>
    </p:spTree>
    <p:extLst>
      <p:ext uri="{BB962C8B-B14F-4D97-AF65-F5344CB8AC3E}">
        <p14:creationId xmlns:p14="http://schemas.microsoft.com/office/powerpoint/2010/main" val="263119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4">
                                            <p:txEl>
                                              <p:pRg st="0" end="0"/>
                                            </p:txEl>
                                          </p:spTgt>
                                        </p:tgtEl>
                                        <p:attrNameLst>
                                          <p:attrName>style.visibility</p:attrName>
                                        </p:attrNameLst>
                                      </p:cBhvr>
                                      <p:to>
                                        <p:strVal val="visible"/>
                                      </p:to>
                                    </p:set>
                                    <p:anim calcmode="lin" valueType="num">
                                      <p:cBhvr additive="base">
                                        <p:cTn id="7" dur="500"/>
                                        <p:tgtEl>
                                          <p:spTgt spid="36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64">
                                            <p:txEl>
                                              <p:pRg st="1" end="1"/>
                                            </p:txEl>
                                          </p:spTgt>
                                        </p:tgtEl>
                                        <p:attrNameLst>
                                          <p:attrName>style.visibility</p:attrName>
                                        </p:attrNameLst>
                                      </p:cBhvr>
                                      <p:to>
                                        <p:strVal val="visible"/>
                                      </p:to>
                                    </p:set>
                                    <p:anim calcmode="lin" valueType="num">
                                      <p:cBhvr additive="base">
                                        <p:cTn id="12" dur="500"/>
                                        <p:tgtEl>
                                          <p:spTgt spid="36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33"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78" name="Google Shape;378;p33"/>
          <p:cNvSpPr txBox="1"/>
          <p:nvPr/>
        </p:nvSpPr>
        <p:spPr>
          <a:xfrm>
            <a:off x="488514" y="6276548"/>
            <a:ext cx="15651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33</a:t>
            </a:r>
            <a:endParaRPr/>
          </a:p>
        </p:txBody>
      </p:sp>
      <p:cxnSp>
        <p:nvCxnSpPr>
          <p:cNvPr id="379" name="Google Shape;379;p33"/>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80" name="Google Shape;380;p33"/>
          <p:cNvSpPr txBox="1"/>
          <p:nvPr/>
        </p:nvSpPr>
        <p:spPr>
          <a:xfrm>
            <a:off x="913943" y="258663"/>
            <a:ext cx="10364114"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5F3913"/>
                </a:solidFill>
                <a:latin typeface="Overlock"/>
                <a:ea typeface="Overlock"/>
                <a:cs typeface="Overlock"/>
                <a:sym typeface="Overlock"/>
              </a:rPr>
              <a:t>Proyecto Final</a:t>
            </a:r>
            <a:endParaRPr sz="4000" dirty="0">
              <a:solidFill>
                <a:srgbClr val="5F3913"/>
              </a:solidFill>
              <a:latin typeface="Overlock"/>
              <a:ea typeface="Overlock"/>
              <a:cs typeface="Overlock"/>
              <a:sym typeface="Overlock"/>
            </a:endParaRPr>
          </a:p>
        </p:txBody>
      </p:sp>
      <p:sp>
        <p:nvSpPr>
          <p:cNvPr id="381" name="Google Shape;381;p33"/>
          <p:cNvSpPr txBox="1"/>
          <p:nvPr/>
        </p:nvSpPr>
        <p:spPr>
          <a:xfrm>
            <a:off x="913943" y="1307498"/>
            <a:ext cx="10364114" cy="50167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R" sz="4000" dirty="0">
                <a:solidFill>
                  <a:srgbClr val="41A372"/>
                </a:solidFill>
                <a:effectLst/>
                <a:latin typeface="Berlin Sans FB" panose="020E0602020502020306" pitchFamily="34" charset="77"/>
                <a:ea typeface="SimSun" panose="02010600030101010101" pitchFamily="2" charset="-122"/>
                <a:cs typeface="Times New Roman" panose="02020603050405020304" pitchFamily="18" charset="0"/>
              </a:rPr>
              <a:t>Diseñe un servicio de adoración para uso en el Grupo Sembrador, haciendo uso de algunos o todos los componentes de la adoración que aprendió a lo largo de este curso.  Incluya canciones, oraciones, y cualquier otro elemento apropiado. Se sugiere que utilicen el formato para el Grupo Sembrador. Pero no duden en adaptarlo. </a:t>
            </a:r>
            <a:endParaRPr sz="4000" dirty="0">
              <a:solidFill>
                <a:srgbClr val="41A372"/>
              </a:solidFill>
              <a:latin typeface="Berlin Sans FB" panose="020E0602020502020306" pitchFamily="34" charset="77"/>
              <a:ea typeface="Overlock"/>
              <a:cs typeface="Overlock"/>
              <a:sym typeface="Overlock"/>
            </a:endParaRPr>
          </a:p>
        </p:txBody>
      </p:sp>
      <p:sp>
        <p:nvSpPr>
          <p:cNvPr id="383" name="Google Shape;383;p33"/>
          <p:cNvSpPr txBox="1"/>
          <p:nvPr/>
        </p:nvSpPr>
        <p:spPr>
          <a:xfrm>
            <a:off x="650989" y="4965185"/>
            <a:ext cx="330517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a:solidFill>
                  <a:schemeClr val="lt1"/>
                </a:solidFill>
                <a:latin typeface="Overlock"/>
                <a:ea typeface="Overlock"/>
                <a:cs typeface="Overlock"/>
                <a:sym typeface="Overlock"/>
              </a:rPr>
              <a:t>Salmo 51</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34"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89" name="Google Shape;389;p34"/>
          <p:cNvSpPr txBox="1"/>
          <p:nvPr/>
        </p:nvSpPr>
        <p:spPr>
          <a:xfrm>
            <a:off x="488514" y="6276548"/>
            <a:ext cx="16316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34</a:t>
            </a:r>
            <a:endParaRPr/>
          </a:p>
        </p:txBody>
      </p:sp>
      <p:cxnSp>
        <p:nvCxnSpPr>
          <p:cNvPr id="390" name="Google Shape;390;p34"/>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391" name="Google Shape;391;p34"/>
          <p:cNvSpPr txBox="1"/>
          <p:nvPr/>
        </p:nvSpPr>
        <p:spPr>
          <a:xfrm>
            <a:off x="858144" y="604483"/>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Oración</a:t>
            </a:r>
            <a:endParaRPr sz="4400" dirty="0">
              <a:solidFill>
                <a:srgbClr val="5F3913"/>
              </a:solidFill>
              <a:latin typeface="Overlock"/>
              <a:ea typeface="Overlock"/>
              <a:cs typeface="Overlock"/>
              <a:sym typeface="Overlock"/>
            </a:endParaRPr>
          </a:p>
        </p:txBody>
      </p:sp>
      <p:pic>
        <p:nvPicPr>
          <p:cNvPr id="392" name="Google Shape;392;p34"/>
          <p:cNvPicPr preferRelativeResize="0"/>
          <p:nvPr/>
        </p:nvPicPr>
        <p:blipFill rotWithShape="1">
          <a:blip r:embed="rId4">
            <a:alphaModFix/>
          </a:blip>
          <a:srcRect/>
          <a:stretch/>
        </p:blipFill>
        <p:spPr>
          <a:xfrm>
            <a:off x="2120134" y="1746968"/>
            <a:ext cx="7840134" cy="39949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4" descr="Screen Clipping"/>
          <p:cNvPicPr preferRelativeResize="0"/>
          <p:nvPr/>
        </p:nvPicPr>
        <p:blipFill rotWithShape="1">
          <a:blip r:embed="rId3">
            <a:alphaModFix/>
          </a:blip>
          <a:srcRect/>
          <a:stretch/>
        </p:blipFill>
        <p:spPr>
          <a:xfrm>
            <a:off x="12655058" y="5168834"/>
            <a:ext cx="980260" cy="643328"/>
          </a:xfrm>
          <a:prstGeom prst="rect">
            <a:avLst/>
          </a:prstGeom>
          <a:noFill/>
          <a:ln>
            <a:noFill/>
          </a:ln>
        </p:spPr>
      </p:pic>
      <p:sp>
        <p:nvSpPr>
          <p:cNvPr id="113" name="Google Shape;113;p4"/>
          <p:cNvSpPr txBox="1"/>
          <p:nvPr/>
        </p:nvSpPr>
        <p:spPr>
          <a:xfrm>
            <a:off x="1161490" y="783550"/>
            <a:ext cx="9869020"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5400" dirty="0" err="1">
                <a:solidFill>
                  <a:srgbClr val="5F3913"/>
                </a:solidFill>
                <a:latin typeface="Overlock"/>
                <a:ea typeface="Overlock"/>
                <a:cs typeface="Overlock"/>
                <a:sym typeface="Overlock"/>
              </a:rPr>
              <a:t>Orancion</a:t>
            </a:r>
            <a:r>
              <a:rPr lang="es-ES" sz="5400" dirty="0">
                <a:solidFill>
                  <a:srgbClr val="5F3913"/>
                </a:solidFill>
                <a:latin typeface="Overlock"/>
                <a:ea typeface="Overlock"/>
                <a:cs typeface="Overlock"/>
                <a:sym typeface="Overlock"/>
              </a:rPr>
              <a:t> </a:t>
            </a:r>
            <a:endParaRPr sz="5400" dirty="0">
              <a:solidFill>
                <a:srgbClr val="5F3913"/>
              </a:solidFill>
              <a:latin typeface="Overlock"/>
              <a:ea typeface="Overlock"/>
              <a:cs typeface="Overlock"/>
              <a:sym typeface="Overlock"/>
            </a:endParaRPr>
          </a:p>
        </p:txBody>
      </p:sp>
      <p:pic>
        <p:nvPicPr>
          <p:cNvPr id="114" name="Google Shape;114;p4" descr="Image result for praying hands"/>
          <p:cNvPicPr preferRelativeResize="0"/>
          <p:nvPr/>
        </p:nvPicPr>
        <p:blipFill rotWithShape="1">
          <a:blip r:embed="rId4">
            <a:alphaModFix/>
          </a:blip>
          <a:srcRect l="17888" t="4477" r="16983" b="8684"/>
          <a:stretch/>
        </p:blipFill>
        <p:spPr>
          <a:xfrm>
            <a:off x="4019443" y="2146376"/>
            <a:ext cx="4153114" cy="3429377"/>
          </a:xfrm>
          <a:prstGeom prst="rect">
            <a:avLst/>
          </a:prstGeom>
          <a:noFill/>
          <a:ln>
            <a:noFill/>
          </a:ln>
        </p:spPr>
      </p:pic>
      <p:sp>
        <p:nvSpPr>
          <p:cNvPr id="115" name="Google Shape;115;p4"/>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4</a:t>
            </a:r>
            <a:endParaRPr/>
          </a:p>
        </p:txBody>
      </p:sp>
      <p:cxnSp>
        <p:nvCxnSpPr>
          <p:cNvPr id="116" name="Google Shape;116;p4"/>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35"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98" name="Google Shape;398;p35"/>
          <p:cNvSpPr txBox="1"/>
          <p:nvPr/>
        </p:nvSpPr>
        <p:spPr>
          <a:xfrm>
            <a:off x="488514" y="6276548"/>
            <a:ext cx="15410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35</a:t>
            </a:r>
            <a:endParaRPr/>
          </a:p>
        </p:txBody>
      </p:sp>
      <p:cxnSp>
        <p:nvCxnSpPr>
          <p:cNvPr id="399" name="Google Shape;399;p35"/>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400" name="Google Shape;400;p35"/>
          <p:cNvSpPr txBox="1"/>
          <p:nvPr/>
        </p:nvSpPr>
        <p:spPr>
          <a:xfrm>
            <a:off x="858144" y="259134"/>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La Tarea</a:t>
            </a:r>
            <a:endParaRPr sz="4400" dirty="0">
              <a:solidFill>
                <a:srgbClr val="5F3913"/>
              </a:solidFill>
              <a:latin typeface="Overlock"/>
              <a:ea typeface="Overlock"/>
              <a:cs typeface="Overlock"/>
              <a:sym typeface="Overlock"/>
            </a:endParaRPr>
          </a:p>
        </p:txBody>
      </p:sp>
      <p:sp>
        <p:nvSpPr>
          <p:cNvPr id="401" name="Google Shape;401;p35"/>
          <p:cNvSpPr txBox="1"/>
          <p:nvPr/>
        </p:nvSpPr>
        <p:spPr>
          <a:xfrm>
            <a:off x="858144" y="1028535"/>
            <a:ext cx="10140457" cy="5361684"/>
          </a:xfrm>
          <a:prstGeom prst="rect">
            <a:avLst/>
          </a:prstGeom>
          <a:noFill/>
          <a:ln>
            <a:noFill/>
          </a:ln>
        </p:spPr>
        <p:txBody>
          <a:bodyPr spcFirstLastPara="1" wrap="square" lIns="91425" tIns="45700" rIns="91425" bIns="45700" anchor="t" anchorCtr="0">
            <a:spAutoFit/>
          </a:bodyPr>
          <a:lstStyle/>
          <a:p>
            <a:pPr marL="1143000" marR="0" lvl="2" indent="-228600" algn="just">
              <a:lnSpc>
                <a:spcPct val="107000"/>
              </a:lnSpc>
              <a:spcBef>
                <a:spcPts val="0"/>
              </a:spcBef>
              <a:spcAft>
                <a:spcPts val="0"/>
              </a:spcAft>
              <a:buFont typeface="+mj-lt"/>
              <a:buAutoNum type="alphaLcPeriod"/>
            </a:pPr>
            <a:r>
              <a:rPr lang="es-ES" sz="3200" dirty="0">
                <a:solidFill>
                  <a:srgbClr val="41A372"/>
                </a:solidFill>
                <a:effectLst/>
                <a:latin typeface="Berlin Sans FB" panose="020E0602020502020306" pitchFamily="34" charset="77"/>
                <a:ea typeface="SimSun" panose="02010600030101010101" pitchFamily="2" charset="-122"/>
                <a:cs typeface="Calibri" panose="020F0502020204030204" pitchFamily="34" charset="0"/>
              </a:rPr>
              <a:t> Mirar el video 7</a:t>
            </a:r>
            <a:endParaRPr lang="en-US" sz="3200" dirty="0">
              <a:solidFill>
                <a:srgbClr val="41A372"/>
              </a:solidFill>
              <a:effectLst/>
              <a:latin typeface="Berlin Sans FB" panose="020E0602020502020306" pitchFamily="34" charset="77"/>
              <a:ea typeface="SimSun" panose="02010600030101010101" pitchFamily="2" charset="-122"/>
              <a:cs typeface="Calibri" panose="020F0502020204030204" pitchFamily="34" charset="0"/>
            </a:endParaRPr>
          </a:p>
          <a:p>
            <a:pPr marL="1143000" marR="0" lvl="2" indent="-228600" algn="just">
              <a:lnSpc>
                <a:spcPct val="107000"/>
              </a:lnSpc>
              <a:spcBef>
                <a:spcPts val="0"/>
              </a:spcBef>
              <a:spcAft>
                <a:spcPts val="0"/>
              </a:spcAft>
              <a:buFont typeface="+mj-lt"/>
              <a:buAutoNum type="alphaLcPeriod"/>
            </a:pPr>
            <a:r>
              <a:rPr lang="es-ES" sz="3200" dirty="0">
                <a:solidFill>
                  <a:srgbClr val="41A372"/>
                </a:solidFill>
                <a:effectLst/>
                <a:latin typeface="Berlin Sans FB" panose="020E0602020502020306" pitchFamily="34" charset="77"/>
                <a:ea typeface="SimSun" panose="02010600030101010101" pitchFamily="2" charset="-122"/>
                <a:cs typeface="Calibri" panose="020F0502020204030204" pitchFamily="34" charset="0"/>
              </a:rPr>
              <a:t> Responder la siguientes preguntas:</a:t>
            </a:r>
            <a:endParaRPr lang="en-US" sz="3200" dirty="0">
              <a:solidFill>
                <a:srgbClr val="41A372"/>
              </a:solidFill>
              <a:effectLst/>
              <a:latin typeface="Berlin Sans FB" panose="020E0602020502020306" pitchFamily="34" charset="77"/>
              <a:ea typeface="SimSun" panose="02010600030101010101" pitchFamily="2" charset="-122"/>
              <a:cs typeface="Calibri" panose="020F0502020204030204" pitchFamily="34" charset="0"/>
            </a:endParaRPr>
          </a:p>
          <a:p>
            <a:pPr marL="1600200" marR="0" lvl="3" indent="-228600" algn="just">
              <a:lnSpc>
                <a:spcPct val="107000"/>
              </a:lnSpc>
              <a:spcBef>
                <a:spcPts val="0"/>
              </a:spcBef>
              <a:spcAft>
                <a:spcPts val="0"/>
              </a:spcAft>
              <a:buFont typeface="+mj-lt"/>
              <a:buAutoNum type="arabicPeriod"/>
            </a:pPr>
            <a:r>
              <a:rPr lang="es-ES" sz="3200" dirty="0">
                <a:solidFill>
                  <a:srgbClr val="41A372"/>
                </a:solidFill>
                <a:effectLst/>
                <a:latin typeface="Berlin Sans FB" panose="020E0602020502020306" pitchFamily="34" charset="77"/>
                <a:ea typeface="SimSun" panose="02010600030101010101" pitchFamily="2" charset="-122"/>
                <a:cs typeface="Calibri" panose="020F0502020204030204" pitchFamily="34" charset="0"/>
              </a:rPr>
              <a:t>¿Qué es el Sanctus?  ¿De dónde viene en la Biblia? ¿Qué propósito tiene en el servicio? </a:t>
            </a:r>
            <a:endParaRPr lang="en-US" sz="3200" dirty="0">
              <a:solidFill>
                <a:srgbClr val="41A372"/>
              </a:solidFill>
              <a:effectLst/>
              <a:latin typeface="Berlin Sans FB" panose="020E0602020502020306" pitchFamily="34" charset="77"/>
              <a:ea typeface="SimSun" panose="02010600030101010101" pitchFamily="2" charset="-122"/>
              <a:cs typeface="Times New Roman" panose="02020603050405020304" pitchFamily="18" charset="0"/>
            </a:endParaRPr>
          </a:p>
          <a:p>
            <a:pPr marL="1600200" marR="0" lvl="3" indent="-228600" algn="just">
              <a:lnSpc>
                <a:spcPct val="107000"/>
              </a:lnSpc>
              <a:spcBef>
                <a:spcPts val="0"/>
              </a:spcBef>
              <a:spcAft>
                <a:spcPts val="0"/>
              </a:spcAft>
              <a:buFont typeface="+mj-lt"/>
              <a:buAutoNum type="arabicPeriod"/>
            </a:pPr>
            <a:r>
              <a:rPr lang="es-ES" sz="3200" dirty="0">
                <a:solidFill>
                  <a:srgbClr val="41A372"/>
                </a:solidFill>
                <a:effectLst/>
                <a:latin typeface="Berlin Sans FB" panose="020E0602020502020306" pitchFamily="34" charset="77"/>
                <a:ea typeface="SimSun" panose="02010600030101010101" pitchFamily="2" charset="-122"/>
                <a:cs typeface="Calibri" panose="020F0502020204030204" pitchFamily="34" charset="0"/>
              </a:rPr>
              <a:t>¿Qué significa Agnus Dei? ¿De dónde viene en la Biblia? ¿Qué propósito tiene en el servicio?</a:t>
            </a:r>
            <a:endParaRPr lang="en-US" sz="3200" dirty="0">
              <a:solidFill>
                <a:srgbClr val="41A372"/>
              </a:solidFill>
              <a:effectLst/>
              <a:latin typeface="Berlin Sans FB" panose="020E0602020502020306" pitchFamily="34" charset="77"/>
              <a:ea typeface="SimSun" panose="02010600030101010101" pitchFamily="2" charset="-122"/>
              <a:cs typeface="Times New Roman" panose="02020603050405020304" pitchFamily="18" charset="0"/>
            </a:endParaRPr>
          </a:p>
          <a:p>
            <a:pPr marL="1600200" marR="0" lvl="3" indent="-228600" algn="just">
              <a:lnSpc>
                <a:spcPct val="107000"/>
              </a:lnSpc>
              <a:spcBef>
                <a:spcPts val="0"/>
              </a:spcBef>
              <a:spcAft>
                <a:spcPts val="0"/>
              </a:spcAft>
              <a:buFont typeface="+mj-lt"/>
              <a:buAutoNum type="arabicPeriod"/>
            </a:pPr>
            <a:r>
              <a:rPr lang="es-ES" sz="3200" dirty="0">
                <a:solidFill>
                  <a:srgbClr val="41A372"/>
                </a:solidFill>
                <a:effectLst/>
                <a:latin typeface="Berlin Sans FB" panose="020E0602020502020306" pitchFamily="34" charset="77"/>
                <a:ea typeface="SimSun" panose="02010600030101010101" pitchFamily="2" charset="-122"/>
                <a:cs typeface="Calibri" panose="020F0502020204030204" pitchFamily="34" charset="0"/>
              </a:rPr>
              <a:t>¿Qué es el Nunc </a:t>
            </a:r>
            <a:r>
              <a:rPr lang="es-ES" sz="3200" dirty="0" err="1">
                <a:solidFill>
                  <a:srgbClr val="41A372"/>
                </a:solidFill>
                <a:effectLst/>
                <a:latin typeface="Berlin Sans FB" panose="020E0602020502020306" pitchFamily="34" charset="77"/>
                <a:ea typeface="SimSun" panose="02010600030101010101" pitchFamily="2" charset="-122"/>
                <a:cs typeface="Calibri" panose="020F0502020204030204" pitchFamily="34" charset="0"/>
              </a:rPr>
              <a:t>Dimittis</a:t>
            </a:r>
            <a:r>
              <a:rPr lang="es-ES" sz="3200" dirty="0">
                <a:solidFill>
                  <a:srgbClr val="41A372"/>
                </a:solidFill>
                <a:effectLst/>
                <a:latin typeface="Berlin Sans FB" panose="020E0602020502020306" pitchFamily="34" charset="77"/>
                <a:ea typeface="SimSun" panose="02010600030101010101" pitchFamily="2" charset="-122"/>
                <a:cs typeface="Calibri" panose="020F0502020204030204" pitchFamily="34" charset="0"/>
              </a:rPr>
              <a:t>?  ¿De dónde viene en la Biblia? ¿Qué propósito tiene en el servicio?</a:t>
            </a:r>
            <a:endParaRPr lang="en-US" sz="3200" dirty="0">
              <a:solidFill>
                <a:srgbClr val="41A372"/>
              </a:solidFill>
              <a:effectLst/>
              <a:latin typeface="Berlin Sans FB" panose="020E0602020502020306" pitchFamily="34" charset="77"/>
              <a:ea typeface="SimSun" panose="02010600030101010101" pitchFamily="2" charset="-122"/>
              <a:cs typeface="Times New Roman" panose="02020603050405020304" pitchFamily="18" charset="0"/>
            </a:endParaRPr>
          </a:p>
          <a:p>
            <a:pPr marL="1600200" marR="0" lvl="3" indent="-228600" algn="just">
              <a:lnSpc>
                <a:spcPct val="107000"/>
              </a:lnSpc>
              <a:spcBef>
                <a:spcPts val="0"/>
              </a:spcBef>
              <a:spcAft>
                <a:spcPts val="0"/>
              </a:spcAft>
              <a:buFont typeface="+mj-lt"/>
              <a:buAutoNum type="arabicPeriod"/>
            </a:pPr>
            <a:r>
              <a:rPr lang="es-ES" sz="3200" dirty="0">
                <a:solidFill>
                  <a:srgbClr val="41A372"/>
                </a:solidFill>
                <a:effectLst/>
                <a:latin typeface="Berlin Sans FB" panose="020E0602020502020306" pitchFamily="34" charset="77"/>
                <a:ea typeface="SimSun" panose="02010600030101010101" pitchFamily="2" charset="-122"/>
                <a:cs typeface="Calibri" panose="020F0502020204030204" pitchFamily="34" charset="0"/>
              </a:rPr>
              <a:t>¿De dónde viene la práctica de bendecir al pueblo de Dios al final del servicio? </a:t>
            </a:r>
            <a:endParaRPr lang="en-US" sz="3200" dirty="0">
              <a:solidFill>
                <a:srgbClr val="41A372"/>
              </a:solidFill>
              <a:effectLst/>
              <a:latin typeface="Berlin Sans FB" panose="020E0602020502020306" pitchFamily="34" charset="77"/>
              <a:ea typeface="SimSun" panose="02010600030101010101" pitchFamily="2" charset="-122"/>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35"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398" name="Google Shape;398;p35"/>
          <p:cNvSpPr txBox="1"/>
          <p:nvPr/>
        </p:nvSpPr>
        <p:spPr>
          <a:xfrm>
            <a:off x="488514" y="6276548"/>
            <a:ext cx="15410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35</a:t>
            </a:r>
            <a:endParaRPr/>
          </a:p>
        </p:txBody>
      </p:sp>
      <p:cxnSp>
        <p:nvCxnSpPr>
          <p:cNvPr id="399" name="Google Shape;399;p35"/>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400" name="Google Shape;400;p35"/>
          <p:cNvSpPr txBox="1"/>
          <p:nvPr/>
        </p:nvSpPr>
        <p:spPr>
          <a:xfrm>
            <a:off x="746315" y="470693"/>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La Tarea</a:t>
            </a:r>
            <a:endParaRPr sz="4400" dirty="0">
              <a:solidFill>
                <a:srgbClr val="5F3913"/>
              </a:solidFill>
              <a:latin typeface="Overlock"/>
              <a:ea typeface="Overlock"/>
              <a:cs typeface="Overlock"/>
              <a:sym typeface="Overlock"/>
            </a:endParaRPr>
          </a:p>
        </p:txBody>
      </p:sp>
      <p:sp>
        <p:nvSpPr>
          <p:cNvPr id="401" name="Google Shape;401;p35"/>
          <p:cNvSpPr txBox="1"/>
          <p:nvPr/>
        </p:nvSpPr>
        <p:spPr>
          <a:xfrm>
            <a:off x="1025771" y="2069535"/>
            <a:ext cx="10140457" cy="2829580"/>
          </a:xfrm>
          <a:prstGeom prst="rect">
            <a:avLst/>
          </a:prstGeom>
          <a:noFill/>
          <a:ln>
            <a:noFill/>
          </a:ln>
        </p:spPr>
        <p:txBody>
          <a:bodyPr spcFirstLastPara="1" wrap="square" lIns="91425" tIns="45700" rIns="91425" bIns="45700" anchor="t" anchorCtr="0">
            <a:spAutoFit/>
          </a:bodyPr>
          <a:lstStyle/>
          <a:p>
            <a:pPr marL="914400" marR="0" lvl="2" algn="just">
              <a:lnSpc>
                <a:spcPct val="107000"/>
              </a:lnSpc>
              <a:spcBef>
                <a:spcPts val="0"/>
              </a:spcBef>
              <a:spcAft>
                <a:spcPts val="800"/>
              </a:spcAft>
            </a:pPr>
            <a:r>
              <a:rPr lang="es-ES" sz="3200" dirty="0">
                <a:solidFill>
                  <a:srgbClr val="41A372"/>
                </a:solidFill>
                <a:effectLst/>
                <a:latin typeface="Berlin Sans FB" panose="020E0602020502020306" pitchFamily="34" charset="77"/>
                <a:ea typeface="SimSun" panose="02010600030101010101" pitchFamily="2" charset="-122"/>
                <a:cs typeface="Calibri" panose="020F0502020204030204" pitchFamily="34" charset="0"/>
              </a:rPr>
              <a:t>c. </a:t>
            </a:r>
            <a:r>
              <a:rPr lang="es-ES" sz="3200" dirty="0" err="1">
                <a:solidFill>
                  <a:srgbClr val="41A372"/>
                </a:solidFill>
                <a:effectLst/>
                <a:latin typeface="Berlin Sans FB" panose="020E0602020502020306" pitchFamily="34" charset="77"/>
                <a:ea typeface="SimSun" panose="02010600030101010101" pitchFamily="2" charset="-122"/>
                <a:cs typeface="Calibri" panose="020F0502020204030204" pitchFamily="34" charset="0"/>
              </a:rPr>
              <a:t>Despues</a:t>
            </a:r>
            <a:r>
              <a:rPr lang="es-ES" sz="3200" dirty="0">
                <a:solidFill>
                  <a:srgbClr val="41A372"/>
                </a:solidFill>
                <a:effectLst/>
                <a:latin typeface="Berlin Sans FB" panose="020E0602020502020306" pitchFamily="34" charset="77"/>
                <a:ea typeface="SimSun" panose="02010600030101010101" pitchFamily="2" charset="-122"/>
                <a:cs typeface="Calibri" panose="020F0502020204030204" pitchFamily="34" charset="0"/>
              </a:rPr>
              <a:t> de ver el video 7, comparar el Culto Estudio con un servicio clásico.  ¿Qué partes se utilizan?  ¿Cuáles no?    https://</a:t>
            </a:r>
            <a:r>
              <a:rPr lang="es-ES" sz="3200" dirty="0" err="1">
                <a:solidFill>
                  <a:srgbClr val="41A372"/>
                </a:solidFill>
                <a:effectLst/>
                <a:latin typeface="Berlin Sans FB" panose="020E0602020502020306" pitchFamily="34" charset="77"/>
                <a:ea typeface="SimSun" panose="02010600030101010101" pitchFamily="2" charset="-122"/>
                <a:cs typeface="Calibri" panose="020F0502020204030204" pitchFamily="34" charset="0"/>
              </a:rPr>
              <a:t>www.academiacristo.com</a:t>
            </a:r>
            <a:r>
              <a:rPr lang="es-ES" sz="3200" dirty="0">
                <a:solidFill>
                  <a:srgbClr val="41A372"/>
                </a:solidFill>
                <a:effectLst/>
                <a:latin typeface="Berlin Sans FB" panose="020E0602020502020306" pitchFamily="34" charset="77"/>
                <a:ea typeface="SimSun" panose="02010600030101010101" pitchFamily="2" charset="-122"/>
                <a:cs typeface="Calibri" panose="020F0502020204030204" pitchFamily="34" charset="0"/>
              </a:rPr>
              <a:t>/grupo-sembrador/Culto-Estudio</a:t>
            </a:r>
            <a:endParaRPr lang="en-US" sz="3200" dirty="0">
              <a:solidFill>
                <a:srgbClr val="41A372"/>
              </a:solidFill>
              <a:effectLst/>
              <a:latin typeface="Berlin Sans FB" panose="020E0602020502020306" pitchFamily="34" charset="77"/>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60156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5"/>
        <p:cNvGrpSpPr/>
        <p:nvPr/>
      </p:nvGrpSpPr>
      <p:grpSpPr>
        <a:xfrm>
          <a:off x="0" y="0"/>
          <a:ext cx="0" cy="0"/>
          <a:chOff x="0" y="0"/>
          <a:chExt cx="0" cy="0"/>
        </a:xfrm>
      </p:grpSpPr>
      <p:sp>
        <p:nvSpPr>
          <p:cNvPr id="406" name="Google Shape;406;p37"/>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7" name="Google Shape;407;p37" descr="Interfaz de usuario gráfica, Aplicación&#10;&#10;Descripción generada automáticamente"/>
          <p:cNvPicPr preferRelativeResize="0">
            <a:picLocks noGrp="1"/>
          </p:cNvPicPr>
          <p:nvPr>
            <p:ph type="body" idx="1"/>
          </p:nvPr>
        </p:nvPicPr>
        <p:blipFill rotWithShape="1">
          <a:blip r:embed="rId3">
            <a:alphaModFix/>
          </a:blip>
          <a:srcRect b="18"/>
          <a:stretch/>
        </p:blipFill>
        <p:spPr>
          <a:xfrm>
            <a:off x="20" y="1282"/>
            <a:ext cx="12191980" cy="685671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36"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413" name="Google Shape;413;p36"/>
          <p:cNvSpPr txBox="1"/>
          <p:nvPr/>
        </p:nvSpPr>
        <p:spPr>
          <a:xfrm>
            <a:off x="488515" y="6276548"/>
            <a:ext cx="16784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36</a:t>
            </a:r>
            <a:endParaRPr/>
          </a:p>
        </p:txBody>
      </p:sp>
      <p:cxnSp>
        <p:nvCxnSpPr>
          <p:cNvPr id="414" name="Google Shape;414;p36"/>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
        <p:nvSpPr>
          <p:cNvPr id="415" name="Google Shape;415;p36"/>
          <p:cNvSpPr txBox="1"/>
          <p:nvPr/>
        </p:nvSpPr>
        <p:spPr>
          <a:xfrm>
            <a:off x="913943" y="593882"/>
            <a:ext cx="1036411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La Despedida</a:t>
            </a:r>
            <a:endParaRPr sz="4400" dirty="0">
              <a:solidFill>
                <a:srgbClr val="5F3913"/>
              </a:solidFill>
              <a:latin typeface="Overlock"/>
              <a:ea typeface="Overlock"/>
              <a:cs typeface="Overlock"/>
              <a:sym typeface="Overlock"/>
            </a:endParaRPr>
          </a:p>
        </p:txBody>
      </p:sp>
      <p:pic>
        <p:nvPicPr>
          <p:cNvPr id="416" name="Google Shape;416;p36" descr="Image result for la despedida&quot;"/>
          <p:cNvPicPr preferRelativeResize="0"/>
          <p:nvPr/>
        </p:nvPicPr>
        <p:blipFill rotWithShape="1">
          <a:blip r:embed="rId4">
            <a:alphaModFix/>
          </a:blip>
          <a:srcRect/>
          <a:stretch/>
        </p:blipFill>
        <p:spPr>
          <a:xfrm>
            <a:off x="2443662" y="1682769"/>
            <a:ext cx="7460708" cy="419664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422" name="Google Shape;422;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423" name="Google Shape;423;p38" descr="Screen Clipping"/>
          <p:cNvPicPr preferRelativeResize="0"/>
          <p:nvPr/>
        </p:nvPicPr>
        <p:blipFill rotWithShape="1">
          <a:blip r:embed="rId3">
            <a:alphaModFix/>
          </a:blip>
          <a:srcRect/>
          <a:stretch/>
        </p:blipFill>
        <p:spPr>
          <a:xfrm>
            <a:off x="1011936" y="100351"/>
            <a:ext cx="10168128" cy="66731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5"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22" name="Google Shape;122;p5"/>
          <p:cNvSpPr txBox="1"/>
          <p:nvPr/>
        </p:nvSpPr>
        <p:spPr>
          <a:xfrm>
            <a:off x="3547222" y="1423260"/>
            <a:ext cx="7527659" cy="3477835"/>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5F3913"/>
              </a:buClr>
              <a:buSzPts val="4800"/>
              <a:buFont typeface="Arial"/>
              <a:buChar char="•"/>
            </a:pPr>
            <a:r>
              <a:rPr lang="es-ES" sz="4400" dirty="0">
                <a:solidFill>
                  <a:srgbClr val="5F3913"/>
                </a:solidFill>
                <a:latin typeface="Overlock"/>
                <a:ea typeface="Overlock"/>
                <a:cs typeface="Overlock"/>
                <a:sym typeface="Overlock"/>
              </a:rPr>
              <a:t>Por venir preparado</a:t>
            </a:r>
            <a:endParaRPr sz="4400" dirty="0"/>
          </a:p>
          <a:p>
            <a:pPr marL="571500" marR="0" lvl="0" indent="-571500" algn="l" rtl="0">
              <a:spcBef>
                <a:spcPts val="0"/>
              </a:spcBef>
              <a:spcAft>
                <a:spcPts val="0"/>
              </a:spcAft>
              <a:buClr>
                <a:srgbClr val="5F3913"/>
              </a:buClr>
              <a:buSzPts val="4800"/>
              <a:buFont typeface="Arial"/>
              <a:buChar char="•"/>
            </a:pPr>
            <a:r>
              <a:rPr lang="es-ES" sz="4400" dirty="0">
                <a:solidFill>
                  <a:srgbClr val="5F3913"/>
                </a:solidFill>
                <a:latin typeface="Overlock"/>
                <a:ea typeface="Overlock"/>
                <a:cs typeface="Overlock"/>
                <a:sym typeface="Overlock"/>
              </a:rPr>
              <a:t>Por respetar la hora</a:t>
            </a:r>
            <a:endParaRPr sz="4400" dirty="0"/>
          </a:p>
          <a:p>
            <a:pPr marL="571500" marR="0" lvl="0" indent="-571500" algn="l" rtl="0">
              <a:spcBef>
                <a:spcPts val="0"/>
              </a:spcBef>
              <a:spcAft>
                <a:spcPts val="0"/>
              </a:spcAft>
              <a:buClr>
                <a:srgbClr val="5F3913"/>
              </a:buClr>
              <a:buSzPts val="4800"/>
              <a:buFont typeface="Arial"/>
              <a:buChar char="•"/>
            </a:pPr>
            <a:r>
              <a:rPr lang="es-ES" sz="4400" dirty="0">
                <a:solidFill>
                  <a:srgbClr val="5F3913"/>
                </a:solidFill>
                <a:latin typeface="Overlock"/>
                <a:ea typeface="Overlock"/>
                <a:cs typeface="Overlock"/>
                <a:sym typeface="Overlock"/>
              </a:rPr>
              <a:t>Por los que nos sirven</a:t>
            </a:r>
            <a:endParaRPr sz="4400" dirty="0"/>
          </a:p>
          <a:p>
            <a:pPr marL="571500" marR="0" lvl="0" indent="-571500" algn="l" rtl="0">
              <a:spcBef>
                <a:spcPts val="0"/>
              </a:spcBef>
              <a:spcAft>
                <a:spcPts val="0"/>
              </a:spcAft>
              <a:buClr>
                <a:srgbClr val="5F3913"/>
              </a:buClr>
              <a:buSzPts val="4800"/>
              <a:buFont typeface="Arial"/>
              <a:buChar char="•"/>
            </a:pPr>
            <a:r>
              <a:rPr lang="es-ES" sz="4400" dirty="0">
                <a:solidFill>
                  <a:srgbClr val="5F3913"/>
                </a:solidFill>
                <a:latin typeface="Overlock"/>
                <a:ea typeface="Overlock"/>
                <a:cs typeface="Overlock"/>
                <a:sym typeface="Overlock"/>
              </a:rPr>
              <a:t>Por los </a:t>
            </a:r>
            <a:r>
              <a:rPr lang="es-ES" sz="4400" dirty="0" err="1">
                <a:solidFill>
                  <a:srgbClr val="5F3913"/>
                </a:solidFill>
                <a:latin typeface="Overlock"/>
                <a:ea typeface="Overlock"/>
                <a:cs typeface="Overlock"/>
                <a:sym typeface="Overlock"/>
              </a:rPr>
              <a:t>co-alumnos</a:t>
            </a:r>
            <a:endParaRPr sz="4400" dirty="0"/>
          </a:p>
          <a:p>
            <a:pPr marL="571500" marR="0" lvl="0" indent="-571500" algn="l" rtl="0">
              <a:spcBef>
                <a:spcPts val="0"/>
              </a:spcBef>
              <a:spcAft>
                <a:spcPts val="0"/>
              </a:spcAft>
              <a:buClr>
                <a:srgbClr val="5F3913"/>
              </a:buClr>
              <a:buSzPts val="4800"/>
              <a:buFont typeface="Arial"/>
              <a:buChar char="•"/>
            </a:pPr>
            <a:r>
              <a:rPr lang="es-ES" sz="4400" dirty="0">
                <a:solidFill>
                  <a:srgbClr val="5F3913"/>
                </a:solidFill>
                <a:latin typeface="Overlock"/>
                <a:ea typeface="Overlock"/>
                <a:cs typeface="Overlock"/>
                <a:sym typeface="Overlock"/>
              </a:rPr>
              <a:t>Por el grupo de </a:t>
            </a:r>
            <a:r>
              <a:rPr lang="es-ES" sz="4400" dirty="0" err="1">
                <a:solidFill>
                  <a:srgbClr val="5F3913"/>
                </a:solidFill>
                <a:latin typeface="Overlock"/>
                <a:ea typeface="Overlock"/>
                <a:cs typeface="Overlock"/>
                <a:sym typeface="Overlock"/>
              </a:rPr>
              <a:t>Whatsapp</a:t>
            </a:r>
            <a:endParaRPr sz="4400" dirty="0">
              <a:solidFill>
                <a:srgbClr val="5F3913"/>
              </a:solidFill>
              <a:latin typeface="Overlock"/>
              <a:ea typeface="Overlock"/>
              <a:cs typeface="Overlock"/>
              <a:sym typeface="Overlock"/>
            </a:endParaRPr>
          </a:p>
        </p:txBody>
      </p:sp>
      <p:pic>
        <p:nvPicPr>
          <p:cNvPr id="123" name="Google Shape;123;p5" descr="Image result for respeto&quot;"/>
          <p:cNvPicPr preferRelativeResize="0"/>
          <p:nvPr/>
        </p:nvPicPr>
        <p:blipFill rotWithShape="1">
          <a:blip r:embed="rId4">
            <a:alphaModFix/>
          </a:blip>
          <a:srcRect t="11683" b="36396"/>
          <a:stretch/>
        </p:blipFill>
        <p:spPr>
          <a:xfrm rot="-5400000">
            <a:off x="-644268" y="2316028"/>
            <a:ext cx="5215075" cy="1692301"/>
          </a:xfrm>
          <a:prstGeom prst="rect">
            <a:avLst/>
          </a:prstGeom>
          <a:noFill/>
          <a:ln>
            <a:noFill/>
          </a:ln>
        </p:spPr>
      </p:pic>
      <p:sp>
        <p:nvSpPr>
          <p:cNvPr id="124" name="Google Shape;124;p5"/>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5</a:t>
            </a:r>
            <a:endParaRPr/>
          </a:p>
        </p:txBody>
      </p:sp>
      <p:cxnSp>
        <p:nvCxnSpPr>
          <p:cNvPr id="125" name="Google Shape;125;p5"/>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6"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pic>
        <p:nvPicPr>
          <p:cNvPr id="131" name="Google Shape;131;p6" descr="Image result for repaso&quot;"/>
          <p:cNvPicPr preferRelativeResize="0"/>
          <p:nvPr/>
        </p:nvPicPr>
        <p:blipFill rotWithShape="1">
          <a:blip r:embed="rId4">
            <a:alphaModFix/>
          </a:blip>
          <a:srcRect/>
          <a:stretch/>
        </p:blipFill>
        <p:spPr>
          <a:xfrm>
            <a:off x="2604658" y="1878301"/>
            <a:ext cx="6982684" cy="1889386"/>
          </a:xfrm>
          <a:prstGeom prst="rect">
            <a:avLst/>
          </a:prstGeom>
          <a:noFill/>
          <a:ln>
            <a:noFill/>
          </a:ln>
        </p:spPr>
      </p:pic>
      <p:sp>
        <p:nvSpPr>
          <p:cNvPr id="132" name="Google Shape;132;p6"/>
          <p:cNvSpPr txBox="1"/>
          <p:nvPr/>
        </p:nvSpPr>
        <p:spPr>
          <a:xfrm>
            <a:off x="2442957" y="4178484"/>
            <a:ext cx="720298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018443"/>
                </a:solidFill>
                <a:latin typeface="Overlock"/>
                <a:ea typeface="Overlock"/>
                <a:cs typeface="Overlock"/>
                <a:sym typeface="Overlock"/>
              </a:rPr>
              <a:t>15-20 Minutos</a:t>
            </a:r>
            <a:endParaRPr sz="4400" dirty="0">
              <a:solidFill>
                <a:srgbClr val="018443"/>
              </a:solidFill>
              <a:latin typeface="Overlock"/>
              <a:ea typeface="Overlock"/>
              <a:cs typeface="Overlock"/>
              <a:sym typeface="Overlock"/>
            </a:endParaRPr>
          </a:p>
        </p:txBody>
      </p:sp>
      <p:sp>
        <p:nvSpPr>
          <p:cNvPr id="133" name="Google Shape;133;p6"/>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6</a:t>
            </a:r>
            <a:endParaRPr/>
          </a:p>
        </p:txBody>
      </p:sp>
      <p:cxnSp>
        <p:nvCxnSpPr>
          <p:cNvPr id="134" name="Google Shape;134;p6"/>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11"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76" name="Google Shape;176;p11"/>
          <p:cNvSpPr txBox="1"/>
          <p:nvPr/>
        </p:nvSpPr>
        <p:spPr>
          <a:xfrm>
            <a:off x="986508" y="1305342"/>
            <a:ext cx="10364114"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5F3913"/>
                </a:solidFill>
                <a:latin typeface="Overlock"/>
                <a:ea typeface="Overlock"/>
                <a:cs typeface="Overlock"/>
                <a:sym typeface="Overlock"/>
              </a:rPr>
              <a:t>¿Cuáles son las partes componentes de la adoración discutidas en esta lección y cuál es el propósito de cada una de ellas?</a:t>
            </a:r>
            <a:endParaRPr sz="4400" dirty="0">
              <a:solidFill>
                <a:srgbClr val="5F3913"/>
              </a:solidFill>
              <a:latin typeface="Overlock"/>
              <a:ea typeface="Overlock"/>
              <a:cs typeface="Overlock"/>
              <a:sym typeface="Overlock"/>
            </a:endParaRPr>
          </a:p>
        </p:txBody>
      </p:sp>
      <p:sp>
        <p:nvSpPr>
          <p:cNvPr id="177" name="Google Shape;177;p11"/>
          <p:cNvSpPr txBox="1"/>
          <p:nvPr/>
        </p:nvSpPr>
        <p:spPr>
          <a:xfrm>
            <a:off x="1196171" y="3896785"/>
            <a:ext cx="9944788" cy="707846"/>
          </a:xfrm>
          <a:prstGeom prst="rect">
            <a:avLst/>
          </a:prstGeom>
          <a:solidFill>
            <a:srgbClr val="E6E6E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018443"/>
                </a:solidFill>
                <a:latin typeface="Overlock"/>
                <a:ea typeface="Overlock"/>
                <a:cs typeface="Overlock"/>
                <a:sym typeface="Overlock"/>
              </a:rPr>
              <a:t>Comparemos, veamos lo que otros han dicho</a:t>
            </a:r>
            <a:endParaRPr sz="4000" dirty="0">
              <a:solidFill>
                <a:srgbClr val="018443"/>
              </a:solidFill>
              <a:latin typeface="Overlock"/>
              <a:ea typeface="Overlock"/>
              <a:cs typeface="Overlock"/>
              <a:sym typeface="Overlock"/>
            </a:endParaRPr>
          </a:p>
        </p:txBody>
      </p:sp>
      <p:sp>
        <p:nvSpPr>
          <p:cNvPr id="178" name="Google Shape;178;p11"/>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11</a:t>
            </a:r>
            <a:endParaRPr/>
          </a:p>
        </p:txBody>
      </p:sp>
      <p:cxnSp>
        <p:nvCxnSpPr>
          <p:cNvPr id="179" name="Google Shape;179;p11"/>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cBhvr additive="base">
                                        <p:cTn id="7" dur="500"/>
                                        <p:tgtEl>
                                          <p:spTgt spid="1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12"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85" name="Google Shape;185;p12"/>
          <p:cNvSpPr txBox="1"/>
          <p:nvPr/>
        </p:nvSpPr>
        <p:spPr>
          <a:xfrm>
            <a:off x="1027330" y="252994"/>
            <a:ext cx="10364114"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dirty="0">
                <a:solidFill>
                  <a:srgbClr val="5F3913"/>
                </a:solidFill>
                <a:latin typeface="Overlock"/>
                <a:ea typeface="Overlock"/>
                <a:cs typeface="Overlock"/>
                <a:sym typeface="Overlock"/>
              </a:rPr>
              <a:t>¿Cuáles son las partes componentes de la adoración discutidas en esta lección y cuál es el propósito de cada una de ellas?</a:t>
            </a:r>
            <a:endParaRPr sz="3600" dirty="0">
              <a:solidFill>
                <a:srgbClr val="5F3913"/>
              </a:solidFill>
              <a:latin typeface="Overlock"/>
              <a:ea typeface="Overlock"/>
              <a:cs typeface="Overlock"/>
              <a:sym typeface="Overlock"/>
            </a:endParaRPr>
          </a:p>
        </p:txBody>
      </p:sp>
      <p:sp>
        <p:nvSpPr>
          <p:cNvPr id="186" name="Google Shape;186;p12"/>
          <p:cNvSpPr txBox="1"/>
          <p:nvPr/>
        </p:nvSpPr>
        <p:spPr>
          <a:xfrm>
            <a:off x="1282159" y="2433754"/>
            <a:ext cx="9983814"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600" dirty="0">
                <a:solidFill>
                  <a:srgbClr val="5F3913"/>
                </a:solidFill>
                <a:latin typeface="Overlock"/>
                <a:ea typeface="Overlock"/>
                <a:cs typeface="Overlock"/>
                <a:sym typeface="Overlock"/>
              </a:rPr>
              <a:t>Gloria Patri:</a:t>
            </a:r>
            <a:r>
              <a:rPr lang="es-ES" sz="3600" dirty="0">
                <a:solidFill>
                  <a:srgbClr val="018443"/>
                </a:solidFill>
                <a:latin typeface="Overlock"/>
                <a:ea typeface="Overlock"/>
                <a:cs typeface="Overlock"/>
                <a:sym typeface="Overlock"/>
              </a:rPr>
              <a:t> En latín, estas palabras significan Gloria al Padre. Habiendo escuchado que nuestros pecados son perdonados, la congregación responde cantando, Gloria sea al Padre, y al Hijo, y al Espíritu Santo: como era al principio, es ahora, y siempre será, por los siglos de los siglos. Amén.</a:t>
            </a:r>
            <a:endParaRPr dirty="0"/>
          </a:p>
        </p:txBody>
      </p:sp>
      <p:sp>
        <p:nvSpPr>
          <p:cNvPr id="187" name="Google Shape;187;p12"/>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12</a:t>
            </a:r>
            <a:endParaRPr/>
          </a:p>
        </p:txBody>
      </p:sp>
      <p:cxnSp>
        <p:nvCxnSpPr>
          <p:cNvPr id="188" name="Google Shape;188;p12"/>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 calcmode="lin" valueType="num">
                                      <p:cBhvr additive="base">
                                        <p:cTn id="7" dur="500"/>
                                        <p:tgtEl>
                                          <p:spTgt spid="18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3"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194" name="Google Shape;194;p13"/>
          <p:cNvSpPr txBox="1"/>
          <p:nvPr/>
        </p:nvSpPr>
        <p:spPr>
          <a:xfrm>
            <a:off x="913943" y="401528"/>
            <a:ext cx="10364114"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dirty="0">
                <a:solidFill>
                  <a:srgbClr val="5F3913"/>
                </a:solidFill>
                <a:latin typeface="Overlock"/>
                <a:ea typeface="Overlock"/>
                <a:cs typeface="Overlock"/>
                <a:sym typeface="Overlock"/>
              </a:rPr>
              <a:t>¿Cuáles son las partes componentes de la adoración discutidas en esta lección y cuál es el propósito de cada una de ellas?</a:t>
            </a:r>
            <a:endParaRPr sz="3600" dirty="0">
              <a:solidFill>
                <a:srgbClr val="5F3913"/>
              </a:solidFill>
              <a:latin typeface="Overlock"/>
              <a:ea typeface="Overlock"/>
              <a:cs typeface="Overlock"/>
              <a:sym typeface="Overlock"/>
            </a:endParaRPr>
          </a:p>
        </p:txBody>
      </p:sp>
      <p:sp>
        <p:nvSpPr>
          <p:cNvPr id="195" name="Google Shape;195;p13"/>
          <p:cNvSpPr txBox="1"/>
          <p:nvPr/>
        </p:nvSpPr>
        <p:spPr>
          <a:xfrm>
            <a:off x="1357312" y="2451085"/>
            <a:ext cx="9374816" cy="31700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dirty="0">
                <a:solidFill>
                  <a:srgbClr val="5F3913"/>
                </a:solidFill>
                <a:latin typeface="Overlock"/>
                <a:ea typeface="Overlock"/>
                <a:cs typeface="Overlock"/>
                <a:sym typeface="Overlock"/>
              </a:rPr>
              <a:t>Gloria in </a:t>
            </a:r>
            <a:r>
              <a:rPr lang="es-ES" sz="4000" dirty="0" err="1">
                <a:solidFill>
                  <a:srgbClr val="5F3913"/>
                </a:solidFill>
                <a:latin typeface="Overlock"/>
                <a:ea typeface="Overlock"/>
                <a:cs typeface="Overlock"/>
                <a:sym typeface="Overlock"/>
              </a:rPr>
              <a:t>Excelsis</a:t>
            </a:r>
            <a:r>
              <a:rPr lang="es-ES" sz="4000" dirty="0">
                <a:solidFill>
                  <a:srgbClr val="5F3913"/>
                </a:solidFill>
                <a:latin typeface="Overlock"/>
                <a:ea typeface="Overlock"/>
                <a:cs typeface="Overlock"/>
                <a:sym typeface="Overlock"/>
              </a:rPr>
              <a:t>: </a:t>
            </a:r>
            <a:r>
              <a:rPr lang="es-ES" sz="4000" dirty="0">
                <a:solidFill>
                  <a:srgbClr val="018443"/>
                </a:solidFill>
                <a:latin typeface="Overlock"/>
                <a:ea typeface="Overlock"/>
                <a:cs typeface="Overlock"/>
                <a:sym typeface="Overlock"/>
              </a:rPr>
              <a:t>(latín para gloria a Dios en las alturas) es otro cántico con el que la congregación continúa alabando al Señor. Se hace eco de las palabras de los ángeles a los pastores en el nacimiento de Cristo.</a:t>
            </a:r>
            <a:endParaRPr dirty="0"/>
          </a:p>
        </p:txBody>
      </p:sp>
      <p:sp>
        <p:nvSpPr>
          <p:cNvPr id="196" name="Google Shape;196;p13"/>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13</a:t>
            </a:r>
            <a:endParaRPr/>
          </a:p>
        </p:txBody>
      </p:sp>
      <p:cxnSp>
        <p:nvCxnSpPr>
          <p:cNvPr id="197" name="Google Shape;197;p13"/>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5">
                                            <p:txEl>
                                              <p:pRg st="0" end="0"/>
                                            </p:txEl>
                                          </p:spTgt>
                                        </p:tgtEl>
                                        <p:attrNameLst>
                                          <p:attrName>style.visibility</p:attrName>
                                        </p:attrNameLst>
                                      </p:cBhvr>
                                      <p:to>
                                        <p:strVal val="visible"/>
                                      </p:to>
                                    </p:set>
                                    <p:anim calcmode="lin" valueType="num">
                                      <p:cBhvr additive="base">
                                        <p:cTn id="7" dur="500"/>
                                        <p:tgtEl>
                                          <p:spTgt spid="19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4" descr="Screen Clipping"/>
          <p:cNvPicPr preferRelativeResize="0"/>
          <p:nvPr/>
        </p:nvPicPr>
        <p:blipFill rotWithShape="1">
          <a:blip r:embed="rId3">
            <a:alphaModFix/>
          </a:blip>
          <a:srcRect/>
          <a:stretch/>
        </p:blipFill>
        <p:spPr>
          <a:xfrm>
            <a:off x="10732128" y="6002552"/>
            <a:ext cx="980260" cy="643328"/>
          </a:xfrm>
          <a:prstGeom prst="rect">
            <a:avLst/>
          </a:prstGeom>
          <a:noFill/>
          <a:ln>
            <a:noFill/>
          </a:ln>
        </p:spPr>
      </p:pic>
      <p:sp>
        <p:nvSpPr>
          <p:cNvPr id="203" name="Google Shape;203;p14"/>
          <p:cNvSpPr txBox="1"/>
          <p:nvPr/>
        </p:nvSpPr>
        <p:spPr>
          <a:xfrm>
            <a:off x="1086615" y="212120"/>
            <a:ext cx="10364114"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dirty="0">
                <a:solidFill>
                  <a:srgbClr val="5F3913"/>
                </a:solidFill>
                <a:latin typeface="Overlock"/>
                <a:ea typeface="Overlock"/>
                <a:cs typeface="Overlock"/>
                <a:sym typeface="Overlock"/>
              </a:rPr>
              <a:t>¿Cuáles son las partes componentes de la adoración discutidas en esta lección y cuál es el propósito de cada una de ellas?</a:t>
            </a:r>
            <a:endParaRPr sz="3600" dirty="0">
              <a:solidFill>
                <a:srgbClr val="5F3913"/>
              </a:solidFill>
              <a:latin typeface="Overlock"/>
              <a:ea typeface="Overlock"/>
              <a:cs typeface="Overlock"/>
              <a:sym typeface="Overlock"/>
            </a:endParaRPr>
          </a:p>
        </p:txBody>
      </p:sp>
      <p:sp>
        <p:nvSpPr>
          <p:cNvPr id="204" name="Google Shape;204;p14"/>
          <p:cNvSpPr txBox="1"/>
          <p:nvPr/>
        </p:nvSpPr>
        <p:spPr>
          <a:xfrm>
            <a:off x="951195" y="2105540"/>
            <a:ext cx="10634954" cy="40318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dirty="0">
                <a:solidFill>
                  <a:srgbClr val="5F3913"/>
                </a:solidFill>
                <a:latin typeface="Overlock"/>
                <a:ea typeface="Overlock"/>
                <a:cs typeface="Overlock"/>
                <a:sym typeface="Overlock"/>
              </a:rPr>
              <a:t>Las Lecturas: </a:t>
            </a:r>
            <a:r>
              <a:rPr lang="es-ES" sz="3200" dirty="0">
                <a:solidFill>
                  <a:srgbClr val="018443"/>
                </a:solidFill>
                <a:latin typeface="Overlock"/>
                <a:ea typeface="Overlock"/>
                <a:cs typeface="Overlock"/>
                <a:sym typeface="Overlock"/>
              </a:rPr>
              <a:t>Secciones de la Biblia que el líder lee a la congregación. Hay hasta tres lecturas: una lectura del Antiguo Testamento, de las Epístolas del Nuevo Testamento y de uno de los cuatro evangelios (Mateo, Marcos, Lucas o Juan). Estas lecturas se seleccionan cada domingo (o día de adoración) de un calendario de tres años llamado </a:t>
            </a:r>
            <a:r>
              <a:rPr lang="es-ES" sz="3200" dirty="0" err="1">
                <a:solidFill>
                  <a:srgbClr val="018443"/>
                </a:solidFill>
                <a:latin typeface="Overlock"/>
                <a:ea typeface="Overlock"/>
                <a:cs typeface="Overlock"/>
                <a:sym typeface="Overlock"/>
              </a:rPr>
              <a:t>perícope</a:t>
            </a:r>
            <a:r>
              <a:rPr lang="es-ES" sz="3200" dirty="0">
                <a:solidFill>
                  <a:srgbClr val="018443"/>
                </a:solidFill>
                <a:latin typeface="Overlock"/>
                <a:ea typeface="Overlock"/>
                <a:cs typeface="Overlock"/>
                <a:sym typeface="Overlock"/>
              </a:rPr>
              <a:t>. Estas lecturas han sido cuidadosamente seleccionadas para coordinarse con el Calendario de la Iglesia cristiana.</a:t>
            </a:r>
            <a:endParaRPr dirty="0"/>
          </a:p>
        </p:txBody>
      </p:sp>
      <p:sp>
        <p:nvSpPr>
          <p:cNvPr id="205" name="Google Shape;205;p14"/>
          <p:cNvSpPr txBox="1"/>
          <p:nvPr/>
        </p:nvSpPr>
        <p:spPr>
          <a:xfrm>
            <a:off x="488515" y="6276548"/>
            <a:ext cx="14952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a:solidFill>
                  <a:srgbClr val="5F3913"/>
                </a:solidFill>
                <a:latin typeface="Overlock"/>
                <a:ea typeface="Overlock"/>
                <a:cs typeface="Overlock"/>
                <a:sym typeface="Overlock"/>
              </a:rPr>
              <a:t>Diapositiva 14</a:t>
            </a:r>
            <a:endParaRPr/>
          </a:p>
        </p:txBody>
      </p:sp>
      <p:cxnSp>
        <p:nvCxnSpPr>
          <p:cNvPr id="206" name="Google Shape;206;p14"/>
          <p:cNvCxnSpPr/>
          <p:nvPr/>
        </p:nvCxnSpPr>
        <p:spPr>
          <a:xfrm rot="10800000" flipH="1">
            <a:off x="2167003" y="6488108"/>
            <a:ext cx="8214126" cy="374"/>
          </a:xfrm>
          <a:prstGeom prst="straightConnector1">
            <a:avLst/>
          </a:prstGeom>
          <a:noFill/>
          <a:ln w="38100" cap="flat" cmpd="sng">
            <a:solidFill>
              <a:srgbClr val="018443"/>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
                                            <p:txEl>
                                              <p:pRg st="0" end="0"/>
                                            </p:txEl>
                                          </p:spTgt>
                                        </p:tgtEl>
                                        <p:attrNameLst>
                                          <p:attrName>style.visibility</p:attrName>
                                        </p:attrNameLst>
                                      </p:cBhvr>
                                      <p:to>
                                        <p:strVal val="visible"/>
                                      </p:to>
                                    </p:set>
                                    <p:anim calcmode="lin" valueType="num">
                                      <p:cBhvr additive="base">
                                        <p:cTn id="7" dur="500"/>
                                        <p:tgtEl>
                                          <p:spTgt spid="20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1383</Words>
  <Application>Microsoft Macintosh PowerPoint</Application>
  <PresentationFormat>Widescreen</PresentationFormat>
  <Paragraphs>116</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Berlin Sans FB</vt:lpstr>
      <vt:lpstr>Stardos Stencil</vt:lpstr>
      <vt:lpstr>Arial</vt:lpstr>
      <vt:lpstr>Overlock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 Leyrer</dc:creator>
  <cp:lastModifiedBy>juan david escobar amaya</cp:lastModifiedBy>
  <cp:revision>3</cp:revision>
  <dcterms:created xsi:type="dcterms:W3CDTF">2019-11-25T17:14:25Z</dcterms:created>
  <dcterms:modified xsi:type="dcterms:W3CDTF">2023-06-12T16:33:06Z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