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8.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2" r:id="rId39"/>
    <p:sldId id="293" r:id="rId40"/>
  </p:sldIdLst>
  <p:sldSz cx="12192000" cy="6858000"/>
  <p:notesSz cx="6858000" cy="9144000"/>
  <p:embeddedFontLst>
    <p:embeddedFont>
      <p:font typeface="Cambria" panose="02040503050406030204" pitchFamily="18" charset="0"/>
      <p:regular r:id="rId42"/>
      <p:bold r:id="rId43"/>
      <p:italic r:id="rId44"/>
      <p:boldItalic r:id="rId45"/>
    </p:embeddedFont>
    <p:embeddedFont>
      <p:font typeface="Lato" panose="020F050202020403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AQYjG37Bz4ViLaspmyfssmsEf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0"/>
    <p:restoredTop sz="57621"/>
  </p:normalViewPr>
  <p:slideViewPr>
    <p:cSldViewPr snapToGrid="0">
      <p:cViewPr varScale="1">
        <p:scale>
          <a:sx n="47" d="100"/>
          <a:sy n="47" d="100"/>
        </p:scale>
        <p:origin x="90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customschemas.google.com/relationships/presentationmetadata" Target="metadata"/><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CrDvD2lk3po"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1" indent="-228600" algn="l" rtl="0">
              <a:lnSpc>
                <a:spcPct val="107916"/>
              </a:lnSpc>
              <a:spcBef>
                <a:spcPts val="1200"/>
              </a:spcBef>
              <a:spcAft>
                <a:spcPts val="0"/>
              </a:spcAft>
              <a:buClr>
                <a:schemeClr val="dk1"/>
              </a:buClr>
              <a:buSzPts val="1100"/>
              <a:buFont typeface="Calibri"/>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solidFill>
                  <a:srgbClr val="000000"/>
                </a:solidFill>
                <a:latin typeface="Calibri"/>
                <a:ea typeface="Calibri"/>
                <a:cs typeface="Calibri"/>
                <a:sym typeface="Calibri"/>
              </a:rPr>
              <a:t>Jesús es nuestro sustituto </a:t>
            </a:r>
            <a:endParaRPr sz="1800">
              <a:solidFill>
                <a:srgbClr val="000000"/>
              </a:solidFill>
              <a:latin typeface="Cambria"/>
              <a:ea typeface="Cambria"/>
              <a:cs typeface="Cambria"/>
              <a:sym typeface="Cambria"/>
            </a:endParaRPr>
          </a:p>
          <a:p>
            <a:pPr marL="0" marR="1270" lvl="0" indent="0" algn="l" rtl="0">
              <a:lnSpc>
                <a:spcPct val="103000"/>
              </a:lnSpc>
              <a:spcBef>
                <a:spcPts val="50"/>
              </a:spcBef>
              <a:spcAft>
                <a:spcPts val="0"/>
              </a:spcAft>
              <a:buSzPts val="1100"/>
              <a:buFont typeface="Arial"/>
              <a:buNone/>
            </a:pPr>
            <a:endParaRPr sz="1800">
              <a:solidFill>
                <a:srgbClr val="000000"/>
              </a:solidFill>
              <a:latin typeface="Cambria"/>
              <a:ea typeface="Cambria"/>
              <a:cs typeface="Cambria"/>
              <a:sym typeface="Cambria"/>
            </a:endParaRPr>
          </a:p>
          <a:p>
            <a:pPr marL="171450" marR="1270" lvl="0" indent="-215900" algn="l" rtl="0">
              <a:lnSpc>
                <a:spcPct val="103000"/>
              </a:lnSpc>
              <a:spcBef>
                <a:spcPts val="50"/>
              </a:spcBef>
              <a:spcAft>
                <a:spcPts val="0"/>
              </a:spcAft>
              <a:buSzPts val="1800"/>
              <a:buChar char="●"/>
            </a:pPr>
            <a:r>
              <a:rPr lang="en-US" sz="1800">
                <a:solidFill>
                  <a:srgbClr val="000000"/>
                </a:solidFill>
                <a:latin typeface="Calibri"/>
                <a:ea typeface="Calibri"/>
                <a:cs typeface="Calibri"/>
                <a:sym typeface="Calibri"/>
              </a:rPr>
              <a:t>Vivió la vida perfecta que nosotros no pudimos vivir y nos otorgó su perfección y buenas obras, para que nuestro registro delante del Padre sea impecable. </a:t>
            </a:r>
            <a:endParaRPr sz="1800">
              <a:solidFill>
                <a:srgbClr val="000000"/>
              </a:solidFill>
              <a:latin typeface="Cambria"/>
              <a:ea typeface="Cambria"/>
              <a:cs typeface="Cambria"/>
              <a:sym typeface="Cambria"/>
            </a:endParaRPr>
          </a:p>
          <a:p>
            <a:pPr marL="171450" marR="1270" lvl="0" indent="-101600" algn="l" rtl="0">
              <a:lnSpc>
                <a:spcPct val="103000"/>
              </a:lnSpc>
              <a:spcBef>
                <a:spcPts val="50"/>
              </a:spcBef>
              <a:spcAft>
                <a:spcPts val="0"/>
              </a:spcAft>
              <a:buSzPts val="1100"/>
              <a:buNone/>
            </a:pPr>
            <a:endParaRPr sz="1800">
              <a:solidFill>
                <a:srgbClr val="000000"/>
              </a:solidFill>
              <a:latin typeface="Cambria"/>
              <a:ea typeface="Cambria"/>
              <a:cs typeface="Cambria"/>
              <a:sym typeface="Cambria"/>
            </a:endParaRPr>
          </a:p>
          <a:p>
            <a:pPr marL="171450" marR="1270" lvl="0" indent="-215900" algn="l" rtl="0">
              <a:lnSpc>
                <a:spcPct val="103000"/>
              </a:lnSpc>
              <a:spcBef>
                <a:spcPts val="50"/>
              </a:spcBef>
              <a:spcAft>
                <a:spcPts val="0"/>
              </a:spcAft>
              <a:buSzPts val="1800"/>
              <a:buChar char="●"/>
            </a:pPr>
            <a:r>
              <a:rPr lang="en-US" sz="1800">
                <a:solidFill>
                  <a:srgbClr val="000000"/>
                </a:solidFill>
                <a:latin typeface="Calibri"/>
                <a:ea typeface="Calibri"/>
                <a:cs typeface="Calibri"/>
                <a:sym typeface="Calibri"/>
              </a:rPr>
              <a:t>Murió en la cruz por todos los pecados del mundo, pagando el precio de nuestro pecado. </a:t>
            </a:r>
            <a:endParaRPr sz="1800"/>
          </a:p>
          <a:p>
            <a:pPr marL="0" marR="1270" lvl="0" indent="0" algn="l" rtl="0">
              <a:lnSpc>
                <a:spcPct val="103000"/>
              </a:lnSpc>
              <a:spcBef>
                <a:spcPts val="50"/>
              </a:spcBef>
              <a:spcAft>
                <a:spcPts val="0"/>
              </a:spcAft>
              <a:buSzPts val="1100"/>
              <a:buFont typeface="Arial"/>
              <a:buNone/>
            </a:pPr>
            <a:endParaRPr sz="1800">
              <a:solidFill>
                <a:srgbClr val="000000"/>
              </a:solidFill>
              <a:latin typeface="Calibri"/>
              <a:ea typeface="Calibri"/>
              <a:cs typeface="Calibri"/>
              <a:sym typeface="Calibri"/>
            </a:endParaRPr>
          </a:p>
          <a:p>
            <a:pPr marL="0" marR="1270" lvl="0" indent="0" algn="l" rtl="0">
              <a:lnSpc>
                <a:spcPct val="103000"/>
              </a:lnSpc>
              <a:spcBef>
                <a:spcPts val="5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El don de la fe, la simple confianza en las promesas de Dios, nos conecta con esta salvación que Cristo ganó para nosotros </a:t>
            </a:r>
            <a:endParaRPr sz="1800">
              <a:latin typeface="Cambria"/>
              <a:ea typeface="Cambria"/>
              <a:cs typeface="Cambria"/>
              <a:sym typeface="Cambria"/>
            </a:endParaRPr>
          </a:p>
          <a:p>
            <a:pPr marL="171450" marR="1270" lvl="0" indent="-101600" algn="l" rtl="0">
              <a:lnSpc>
                <a:spcPct val="103000"/>
              </a:lnSpc>
              <a:spcBef>
                <a:spcPts val="50"/>
              </a:spcBef>
              <a:spcAft>
                <a:spcPts val="0"/>
              </a:spcAft>
              <a:buSzPts val="1100"/>
              <a:buNone/>
            </a:pPr>
            <a:endParaRPr sz="1100">
              <a:latin typeface="Cambria"/>
              <a:ea typeface="Cambria"/>
              <a:cs typeface="Cambria"/>
              <a:sym typeface="Cambria"/>
            </a:endParaRPr>
          </a:p>
          <a:p>
            <a:pPr marL="1828800" marR="225425" lvl="0" indent="-228600" algn="l" rtl="0">
              <a:lnSpc>
                <a:spcPct val="95000"/>
              </a:lnSpc>
              <a:spcBef>
                <a:spcPts val="60"/>
              </a:spcBef>
              <a:spcAft>
                <a:spcPts val="1000"/>
              </a:spcAft>
              <a:buClr>
                <a:schemeClr val="dk1"/>
              </a:buClr>
              <a:buSzPts val="1100"/>
              <a:buFont typeface="Calibri"/>
              <a:buNone/>
            </a:pPr>
            <a:endParaRPr sz="1104" b="1">
              <a:solidFill>
                <a:schemeClr val="dk1"/>
              </a:solidFill>
              <a:highlight>
                <a:srgbClr val="FFFFFF"/>
              </a:highlight>
              <a:latin typeface="Calibri"/>
              <a:ea typeface="Calibri"/>
              <a:cs typeface="Calibri"/>
              <a:sym typeface="Calibri"/>
            </a:endParaRPr>
          </a:p>
        </p:txBody>
      </p:sp>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b="1" u="sng">
                <a:solidFill>
                  <a:srgbClr val="000000"/>
                </a:solidFill>
                <a:latin typeface="Calibri"/>
                <a:ea typeface="Calibri"/>
                <a:cs typeface="Calibri"/>
                <a:sym typeface="Calibri"/>
              </a:rPr>
              <a:t>OBJETIVOS DE LA LECCIÓN 8</a:t>
            </a: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1. Explicar por qué podemos tener certeza del perdón de los pecados.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a:solidFill>
                  <a:srgbClr val="000000"/>
                </a:solidFill>
                <a:latin typeface="Calibri"/>
                <a:ea typeface="Calibri"/>
                <a:cs typeface="Calibri"/>
                <a:sym typeface="Calibri"/>
              </a:rPr>
              <a:t>2. Describir nuestra esperanza en la resurrección de la carne. </a:t>
            </a:r>
            <a:endParaRPr sz="1800" b="1">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3. Describir la promesa de la vida eterna con Dios en el cielo. </a:t>
            </a:r>
            <a:endParaRPr sz="1800" b="0">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75" name="Google Shape;1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195" name="Google Shape;19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ee79c0aaa2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 </a:t>
            </a:r>
            <a:r>
              <a:rPr lang="en-US" sz="1800">
                <a:latin typeface="Calibri"/>
                <a:ea typeface="Calibri"/>
                <a:cs typeface="Calibri"/>
                <a:sym typeface="Calibri"/>
              </a:rPr>
              <a:t>1. ¿Qué pasa cuando una persona muere? </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Eclesiastés 12:7 Entonces el polvo volverá a la tierra, de donde fue tomado, y el espíritu volverá a Dios, que lo dio.  (El cuerpo regresa al polvo, mientras el espíritu vuelve a Dios)</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Juan 11:39 Jesús dijo: Quiten la piedra. Marta, la hermana del que había muerto, le dijo: Señor, ya huele mal, pues he estado allí cuatro días. (el cuerpo de descompone) </a:t>
            </a:r>
            <a:endParaRPr sz="1800"/>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00"/>
              <a:buFont typeface="Arial"/>
              <a:buChar char="●"/>
            </a:pPr>
            <a:r>
              <a:rPr lang="en-US" sz="1800">
                <a:latin typeface="Calibri"/>
                <a:ea typeface="Calibri"/>
                <a:cs typeface="Calibri"/>
                <a:sym typeface="Calibri"/>
              </a:rPr>
              <a:t>Según las Escrituras, ¿Qué pasa cuando una persona muere?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04" name="Google Shape;204;g2ee79c0aaa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 </a:t>
            </a:r>
            <a:r>
              <a:rPr lang="en-US" sz="1800">
                <a:latin typeface="Calibri"/>
                <a:ea typeface="Calibri"/>
                <a:cs typeface="Calibri"/>
                <a:sym typeface="Calibri"/>
              </a:rPr>
              <a:t>1. ¿Qué pasa cuando una persona muere? </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1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Lucas 16:22-23 Llegó el día en que el mendigo murió, y los ángeles se lo llevaron al lado de Abraham. Después murió también el rico, y fue sepultado. Cuando el rico estaba en el Hades, en medio de tormentos, alzó sus ojos y, a lo lejos, vio a Abraham, y a Lázaro junto a él.</a:t>
            </a:r>
            <a:endParaRPr sz="1800">
              <a:latin typeface="Calibri"/>
              <a:ea typeface="Calibri"/>
              <a:cs typeface="Calibri"/>
              <a:sym typeface="Calibri"/>
            </a:endParaRPr>
          </a:p>
          <a:p>
            <a:pPr marL="285750" marR="0" lvl="0" indent="-215900" algn="l" rtl="0">
              <a:lnSpc>
                <a:spcPct val="100000"/>
              </a:lnSpc>
              <a:spcBef>
                <a:spcPts val="1000"/>
              </a:spcBef>
              <a:spcAft>
                <a:spcPts val="0"/>
              </a:spcAft>
              <a:buClr>
                <a:srgbClr val="000000"/>
              </a:buClr>
              <a:buSzPts val="1100"/>
              <a:buNone/>
            </a:pPr>
            <a:endParaRPr sz="1800">
              <a:latin typeface="Calibri"/>
              <a:ea typeface="Calibri"/>
              <a:cs typeface="Calibri"/>
              <a:sym typeface="Calibri"/>
            </a:endParaRPr>
          </a:p>
          <a:p>
            <a:pPr marL="285750" marR="0" lvl="0" indent="-285750" algn="l" rtl="0">
              <a:lnSpc>
                <a:spcPct val="100000"/>
              </a:lnSpc>
              <a:spcBef>
                <a:spcPts val="1600"/>
              </a:spcBef>
              <a:spcAft>
                <a:spcPts val="0"/>
              </a:spcAft>
              <a:buClr>
                <a:srgbClr val="000000"/>
              </a:buClr>
              <a:buSzPts val="1100"/>
              <a:buChar char="●"/>
            </a:pPr>
            <a:r>
              <a:rPr lang="en-US" sz="1800">
                <a:latin typeface="Calibri"/>
                <a:ea typeface="Calibri"/>
                <a:cs typeface="Calibri"/>
                <a:sym typeface="Calibri"/>
              </a:rPr>
              <a:t>Lucas 23:43 Jesús le dijo: “De cierto te dijo que hoy estarás conmigo en el paraíso. </a:t>
            </a:r>
            <a:endParaRPr/>
          </a:p>
          <a:p>
            <a:pPr marL="285750" marR="0" lvl="0" indent="-215900" algn="l" rtl="0">
              <a:lnSpc>
                <a:spcPct val="100000"/>
              </a:lnSpc>
              <a:spcBef>
                <a:spcPts val="1600"/>
              </a:spcBef>
              <a:spcAft>
                <a:spcPts val="0"/>
              </a:spcAft>
              <a:buClr>
                <a:srgbClr val="000000"/>
              </a:buClr>
              <a:buSzPts val="1100"/>
              <a:buNone/>
            </a:pPr>
            <a:endParaRPr sz="1800">
              <a:latin typeface="Calibri"/>
              <a:ea typeface="Calibri"/>
              <a:cs typeface="Calibri"/>
              <a:sym typeface="Calibri"/>
            </a:endParaRPr>
          </a:p>
          <a:p>
            <a:pPr marL="285750" marR="0" lvl="0" indent="-285750" algn="l" rtl="0">
              <a:lnSpc>
                <a:spcPct val="100000"/>
              </a:lnSpc>
              <a:spcBef>
                <a:spcPts val="1600"/>
              </a:spcBef>
              <a:spcAft>
                <a:spcPts val="0"/>
              </a:spcAft>
              <a:buClr>
                <a:srgbClr val="000000"/>
              </a:buClr>
              <a:buSzPts val="1100"/>
              <a:buChar char="●"/>
            </a:pPr>
            <a:r>
              <a:rPr lang="en-US" sz="1800">
                <a:latin typeface="Calibri"/>
                <a:ea typeface="Calibri"/>
                <a:cs typeface="Calibri"/>
                <a:sym typeface="Calibri"/>
              </a:rPr>
              <a:t>Según las Escrituras, ¿Qué pasa cuando una persona muere?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285750" marR="0" lvl="0" indent="-215900" algn="l" rtl="0">
              <a:lnSpc>
                <a:spcPct val="100000"/>
              </a:lnSpc>
              <a:spcBef>
                <a:spcPts val="1600"/>
              </a:spcBef>
              <a:spcAft>
                <a:spcPts val="0"/>
              </a:spcAft>
              <a:buClr>
                <a:srgbClr val="000000"/>
              </a:buClr>
              <a:buSzPts val="1100"/>
              <a:buNone/>
            </a:pPr>
            <a:endParaRPr sz="1800">
              <a:latin typeface="Calibri"/>
              <a:ea typeface="Calibri"/>
              <a:cs typeface="Calibri"/>
              <a:sym typeface="Calibri"/>
            </a:endParaRPr>
          </a:p>
          <a:p>
            <a:pPr marL="0" marR="0" lvl="0" indent="0" algn="l" rtl="0">
              <a:lnSpc>
                <a:spcPct val="100000"/>
              </a:lnSpc>
              <a:spcBef>
                <a:spcPts val="1600"/>
              </a:spcBef>
              <a:spcAft>
                <a:spcPts val="600"/>
              </a:spcAft>
              <a:buSzPts val="1100"/>
              <a:buNone/>
            </a:pPr>
            <a:endParaRPr>
              <a:solidFill>
                <a:schemeClr val="dk1"/>
              </a:solidFill>
              <a:latin typeface="Calibri"/>
              <a:ea typeface="Calibri"/>
              <a:cs typeface="Calibri"/>
              <a:sym typeface="Calibri"/>
            </a:endParaRPr>
          </a:p>
        </p:txBody>
      </p:sp>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 </a:t>
            </a:r>
            <a:r>
              <a:rPr lang="en-US" sz="1800">
                <a:latin typeface="Calibri"/>
                <a:ea typeface="Calibri"/>
                <a:cs typeface="Calibri"/>
                <a:sym typeface="Calibri"/>
              </a:rPr>
              <a:t>1. ¿Qué pasa cuando una persona muere? </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5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100">
              <a:latin typeface="Calibri"/>
              <a:ea typeface="Calibri"/>
              <a:cs typeface="Calibri"/>
              <a:sym typeface="Calibri"/>
            </a:endParaRPr>
          </a:p>
          <a:p>
            <a:pPr marL="285750" marR="0" lvl="0" indent="-285750" algn="l" rtl="0">
              <a:lnSpc>
                <a:spcPct val="100000"/>
              </a:lnSpc>
              <a:spcBef>
                <a:spcPts val="1000"/>
              </a:spcBef>
              <a:spcAft>
                <a:spcPts val="0"/>
              </a:spcAft>
              <a:buClr>
                <a:srgbClr val="000000"/>
              </a:buClr>
              <a:buSzPts val="1100"/>
              <a:buChar char="●"/>
            </a:pPr>
            <a:r>
              <a:rPr lang="en-US" sz="1800">
                <a:latin typeface="Calibri"/>
                <a:ea typeface="Calibri"/>
                <a:cs typeface="Calibri"/>
                <a:sym typeface="Calibri"/>
              </a:rPr>
              <a:t>2 Corintios 5:6-8 Por eso vivimos siempre confiados, pues sabemos que mientras estemos en el cuerpo, estamos ausentes del Señor (porque vivimos por la fe, no por la vista). Pero confiamos, y quisiéramos más bien ausentarnos del cuerpo y presentarnos ante el Señor. </a:t>
            </a:r>
            <a:endParaRPr/>
          </a:p>
          <a:p>
            <a:pPr marL="285750" marR="0" lvl="0" indent="-215900" algn="l" rtl="0">
              <a:lnSpc>
                <a:spcPct val="100000"/>
              </a:lnSpc>
              <a:spcBef>
                <a:spcPts val="1600"/>
              </a:spcBef>
              <a:spcAft>
                <a:spcPts val="0"/>
              </a:spcAft>
              <a:buClr>
                <a:srgbClr val="000000"/>
              </a:buClr>
              <a:buSzPts val="1100"/>
              <a:buNone/>
            </a:pPr>
            <a:endParaRPr sz="1800">
              <a:latin typeface="Calibri"/>
              <a:ea typeface="Calibri"/>
              <a:cs typeface="Calibri"/>
              <a:sym typeface="Calibri"/>
            </a:endParaRPr>
          </a:p>
          <a:p>
            <a:pPr marL="285750" marR="0" lvl="0" indent="-285750" algn="l" rtl="0">
              <a:lnSpc>
                <a:spcPct val="100000"/>
              </a:lnSpc>
              <a:spcBef>
                <a:spcPts val="1600"/>
              </a:spcBef>
              <a:spcAft>
                <a:spcPts val="0"/>
              </a:spcAft>
              <a:buClr>
                <a:srgbClr val="000000"/>
              </a:buClr>
              <a:buSzPts val="1100"/>
              <a:buFont typeface="Arial"/>
              <a:buChar char="●"/>
            </a:pPr>
            <a:r>
              <a:rPr lang="en-US" sz="1800">
                <a:latin typeface="Calibri"/>
                <a:ea typeface="Calibri"/>
                <a:cs typeface="Calibri"/>
                <a:sym typeface="Calibri"/>
              </a:rPr>
              <a:t>Según las Escrituras, ¿Qué pasa cuando una persona muere? </a:t>
            </a:r>
            <a:r>
              <a:rPr lang="en-US" sz="1800" i="1">
                <a:solidFill>
                  <a:srgbClr val="00B050"/>
                </a:solidFill>
                <a:latin typeface="Calibri"/>
                <a:ea typeface="Calibri"/>
                <a:cs typeface="Calibri"/>
                <a:sym typeface="Calibri"/>
              </a:rPr>
              <a:t>Permite que los estudiantes contesten.</a:t>
            </a:r>
            <a:endParaRPr sz="1800">
              <a:latin typeface="Calibri"/>
              <a:ea typeface="Calibri"/>
              <a:cs typeface="Calibri"/>
              <a:sym typeface="Calibri"/>
            </a:endParaRPr>
          </a:p>
          <a:p>
            <a:pPr marL="285750" marR="0" lvl="0" indent="-215900" algn="l" rtl="0">
              <a:lnSpc>
                <a:spcPct val="100000"/>
              </a:lnSpc>
              <a:spcBef>
                <a:spcPts val="1600"/>
              </a:spcBef>
              <a:spcAft>
                <a:spcPts val="0"/>
              </a:spcAft>
              <a:buClr>
                <a:srgbClr val="000000"/>
              </a:buClr>
              <a:buSzPts val="1100"/>
              <a:buNone/>
            </a:pPr>
            <a:endParaRPr sz="1800">
              <a:latin typeface="Calibri"/>
              <a:ea typeface="Calibri"/>
              <a:cs typeface="Calibri"/>
              <a:sym typeface="Calibri"/>
            </a:endParaRPr>
          </a:p>
          <a:p>
            <a:pPr marL="0" marR="0" lvl="0" indent="0" algn="l" rtl="0">
              <a:lnSpc>
                <a:spcPct val="100000"/>
              </a:lnSpc>
              <a:spcBef>
                <a:spcPts val="1600"/>
              </a:spcBef>
              <a:spcAft>
                <a:spcPts val="600"/>
              </a:spcAft>
              <a:buSzPts val="1100"/>
              <a:buNone/>
            </a:pPr>
            <a:endParaRPr>
              <a:solidFill>
                <a:schemeClr val="dk1"/>
              </a:solidFill>
              <a:latin typeface="Calibri"/>
              <a:ea typeface="Calibri"/>
              <a:cs typeface="Calibri"/>
              <a:sym typeface="Calibri"/>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Cuando una persona muere, su cuerpo se descompone, pero su alma/espíritu no deja de existir. Va inmediatamente al infierno o al cielo para estar con Dios, dependiendo de la fe en Cristo.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Entonces, entendemos que el juicio que determina el destino eterno de una persona ocurre en el momento de su muerte. Este juicio sería público en el Día de Juicio durante la segunda venida de Jesús.</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26" name="Google Shape;2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Cuando un cristiano muere, aunque sentimos tristeza por su partida, no nos entristecemos como aquellos que no tienen esperanza. Pablo nos recuerda en 1 Tesalonicenses 4:13 que nuestro dolor se alivia con la certeza de que el creyente ya está con el Señor.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Sin embargo, la muerte del cuerpo no es el final. La Biblia nos da una maravillosa promesa: la resurrección de los muertos en el último día</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e79c0aaa2_0_4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1100"/>
              <a:buFont typeface="Arial"/>
              <a:buNone/>
            </a:pPr>
            <a:r>
              <a:rPr lang="en-US" sz="1800">
                <a:latin typeface="Calibri"/>
                <a:ea typeface="Calibri"/>
                <a:cs typeface="Calibri"/>
                <a:sym typeface="Calibri"/>
              </a:rPr>
              <a:t>2. ¿Qué ocurrirá en la resurrección en el último día?</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241" name="Google Shape;241;g2ee79c0aaa2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¿Qué ocurrirá en la resurrección en el último día?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Juan 6:40 Y ésta es la voluntad de mi Padre: Que todo aquel que ve al Hijo, y cree en él, tenga vida eterna; y yo lo resucitaré en el día final. </a:t>
            </a:r>
            <a:endParaRPr sz="1800">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1 Corintios 6:14 Y así como Dios levantó al Señor, también nos levantará a nosotros con su poder.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49" name="Google Shape;24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1. Bienvenida y saludos</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¡Saludos a todos! Qué alegría poder reunirnos nuevamente para estudiar juntos la Palabra de Dios. Recuerden que en Academia Cristo estamos aquí para acompañarlos y apoyarlos en su camino espiritual.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¿Qué ocurrirá en la resurrección en el último día?</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Job 19:25-27 Yo sé que mi Redentor vive, y que al final me levantará del polvo. También sé que he de contemplar a Dios, aun cuando el sepulcro destruya mi cuerpo. Yo mismo seré quien lo vea, y lo veré con mis propios ojos, aun cuando por dentro ya estoy desfalleciendo.</a:t>
            </a:r>
            <a:endParaRPr sz="1800">
              <a:latin typeface="Calibri"/>
              <a:ea typeface="Calibri"/>
              <a:cs typeface="Calibri"/>
              <a:sym typeface="Calibri"/>
            </a:endParaRPr>
          </a:p>
          <a:p>
            <a:pPr marL="0" marR="0" lvl="0" indent="0" algn="l" rtl="0">
              <a:lnSpc>
                <a:spcPct val="100000"/>
              </a:lnSpc>
              <a:spcBef>
                <a:spcPts val="1000"/>
              </a:spcBef>
              <a:spcAft>
                <a:spcPts val="0"/>
              </a:spcAft>
              <a:buSzPts val="1100"/>
              <a:buNone/>
            </a:pPr>
            <a:endParaRPr sz="1800">
              <a:solidFill>
                <a:schemeClr val="dk1"/>
              </a:solidFill>
              <a:latin typeface="Calibri"/>
              <a:ea typeface="Calibri"/>
              <a:cs typeface="Calibri"/>
              <a:sym typeface="Calibri"/>
            </a:endParaRPr>
          </a:p>
          <a:p>
            <a:pPr marL="0" marR="0" lvl="0" indent="0" algn="l" rtl="0">
              <a:lnSpc>
                <a:spcPct val="100000"/>
              </a:lnSpc>
              <a:spcBef>
                <a:spcPts val="1600"/>
              </a:spcBef>
              <a:spcAft>
                <a:spcPts val="0"/>
              </a:spcAft>
              <a:buClr>
                <a:srgbClr val="000000"/>
              </a:buClr>
              <a:buSzPts val="1100"/>
              <a:buFont typeface="Arial"/>
              <a:buNone/>
            </a:pPr>
            <a:r>
              <a:rPr lang="en-US" sz="1800">
                <a:latin typeface="Calibri"/>
                <a:ea typeface="Calibri"/>
                <a:cs typeface="Calibri"/>
                <a:sym typeface="Calibri"/>
              </a:rPr>
              <a:t>En el último día, Dios, con su poder, resucitará el cuerpo de todas las personas. </a:t>
            </a:r>
            <a:endParaRPr sz="1800">
              <a:latin typeface="Calibri"/>
              <a:ea typeface="Calibri"/>
              <a:cs typeface="Calibri"/>
              <a:sym typeface="Calibri"/>
            </a:endParaRPr>
          </a:p>
          <a:p>
            <a:pPr marL="0" marR="0" lvl="0" indent="0" algn="l" rtl="0">
              <a:lnSpc>
                <a:spcPct val="100000"/>
              </a:lnSpc>
              <a:spcBef>
                <a:spcPts val="1600"/>
              </a:spcBef>
              <a:spcAft>
                <a:spcPts val="600"/>
              </a:spcAft>
              <a:buSzPts val="1100"/>
              <a:buNone/>
            </a:pPr>
            <a:endParaRPr>
              <a:solidFill>
                <a:schemeClr val="dk1"/>
              </a:solidFill>
              <a:latin typeface="Calibri"/>
              <a:ea typeface="Calibri"/>
              <a:cs typeface="Calibri"/>
              <a:sym typeface="Calibri"/>
            </a:endParaRPr>
          </a:p>
        </p:txBody>
      </p:sp>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ee1eb4b694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65" name="Google Shape;265;g2ee1eb4b69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¿Cómo será nuestro cuerpo resucitado?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1 Corintios 15:42-44 Así también es la resurrección de los muertos. Se siembra en corrupción, resucitará en incorrupción. Se siembra en deshonra, resucitará en gloria; se siembra en debilidad, resucitará en poder. Se siembra cuerpo animal, resucitará cuerpo espiritual. Hay cuerpo animal, y hay cuerpo espiritual.</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a:solidFill>
                <a:schemeClr val="dk1"/>
              </a:solidFill>
              <a:latin typeface="Calibri"/>
              <a:ea typeface="Calibri"/>
              <a:cs typeface="Calibri"/>
              <a:sym typeface="Calibri"/>
            </a:endParaRPr>
          </a:p>
        </p:txBody>
      </p:sp>
      <p:sp>
        <p:nvSpPr>
          <p:cNvPr id="281" name="Google Shape;28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3. ¿Cómo será nuestro cuerpo resucitado? </a:t>
            </a:r>
            <a:br>
              <a:rPr lang="en-US" sz="1800">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Vemos que dice la Palabra: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Filipenses 3:20-21 Pero nuestra ciudadanía está en los cielos, de donde también esperamos al Salvador, al Señor Jesucristo; el cual transformará el cuerpo de la humillación nuestra, para que sea semejante al cuerpo de la gloria suya</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sz="1800">
              <a:solidFill>
                <a:schemeClr val="dk1"/>
              </a:solidFill>
              <a:latin typeface="Calibri"/>
              <a:ea typeface="Calibri"/>
              <a:cs typeface="Calibri"/>
              <a:sym typeface="Calibri"/>
            </a:endParaRPr>
          </a:p>
        </p:txBody>
      </p:sp>
      <p:sp>
        <p:nvSpPr>
          <p:cNvPr id="289" name="Google Shape;2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Cristo cambiará nuestros cuerpos para que sean cuerpos gloriosos como el suyo, para que sean aptos para vivir eternamente en su presencia en el cielo. </a:t>
            </a:r>
            <a:endParaRPr/>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342900" marR="0" lvl="0" indent="-342900" algn="l" rtl="0">
              <a:lnSpc>
                <a:spcPct val="100000"/>
              </a:lnSpc>
              <a:spcBef>
                <a:spcPts val="0"/>
              </a:spcBef>
              <a:spcAft>
                <a:spcPts val="0"/>
              </a:spcAft>
              <a:buSzPts val="1100"/>
              <a:buFont typeface="Noto Sans Symbols"/>
              <a:buChar char="∙"/>
            </a:pPr>
            <a:r>
              <a:rPr lang="en-US" sz="1800">
                <a:latin typeface="Calibri"/>
                <a:ea typeface="Calibri"/>
                <a:cs typeface="Calibri"/>
                <a:sym typeface="Calibri"/>
              </a:rPr>
              <a:t>No necesitamos especular sobre detalles como si comeremos o dormiremos. Lo que verdaderamente importa es que todo será perfecto, tal como Dios lo ha prometido. </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297" name="Google Shape;29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b="1" u="sng">
                <a:solidFill>
                  <a:srgbClr val="000000"/>
                </a:solidFill>
                <a:latin typeface="Calibri"/>
                <a:ea typeface="Calibri"/>
                <a:cs typeface="Calibri"/>
                <a:sym typeface="Calibri"/>
              </a:rPr>
              <a:t>OBJETIVOS DE LA LECCIÓN 8</a:t>
            </a: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1. Explicar por qué podemos tener certeza del perdón de los pecados.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2. Describir nuestra esperanza en la resurrección de la carne.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a:solidFill>
                  <a:srgbClr val="000000"/>
                </a:solidFill>
                <a:latin typeface="Calibri"/>
                <a:ea typeface="Calibri"/>
                <a:cs typeface="Calibri"/>
                <a:sym typeface="Calibri"/>
              </a:rPr>
              <a:t>3. Describir la promesa de la vida eterna con Dios en el cielo. </a:t>
            </a:r>
            <a:endParaRPr sz="1800" b="1">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04" name="Google Shape;3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1. Los creyentes serán llevados por Cristo para estar con Él para siempre en el cielo.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La Biblia nos enseña que, al final, los creyentes serán recibidos por Cristo para vivir eternamente con él.</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Mateo 25:34;46 Y entonces el Rey dirá a los de su derecha: “Vengan, benditos de mi Padre, y hereden el Reino preparado para ustedes desde la fundación del mundo” … los justos irán a la vida eterna.</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324" name="Google Shape;32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¿Cómo será la vida en el cielo con Dios?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Aunque Dios no nos revela todos los detalles sobre el cielo, nos da suficientes promesas para llenar nuestros corazones de esperanza y alegría. La Biblia describe el cielo como un lugar de gloria incomparable y gozo eterno. </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332" name="Google Shape;3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Colosenses 3:4 Cuando Cristo, que es la vida de ustedes, se manifieste, entonces también ustedes serán manifestados con él en gloria.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Pedro 3:13 Pero, según sus promesas, nosotros esperamos un cielo nuevo y una tierra nueva, donde reinará la justicia. </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0" name="Google Shape;34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2. Introducción breve a la lección</a:t>
            </a:r>
            <a:br>
              <a:rPr lang="en-US" sz="1800">
                <a:latin typeface="Calibri"/>
                <a:ea typeface="Calibri"/>
                <a:cs typeface="Calibri"/>
                <a:sym typeface="Calibri"/>
              </a:rPr>
            </a:br>
            <a:endParaRPr sz="1800">
              <a:latin typeface="Times New Roman"/>
              <a:ea typeface="Times New Roman"/>
              <a:cs typeface="Times New Roman"/>
              <a:sym typeface="Times New Roman"/>
            </a:endParaRPr>
          </a:p>
          <a:p>
            <a:pPr marL="0" marR="1270" lvl="0" indent="0" algn="l" rtl="0">
              <a:lnSpc>
                <a:spcPct val="103000"/>
              </a:lnSpc>
              <a:spcBef>
                <a:spcPts val="50"/>
              </a:spcBef>
              <a:spcAft>
                <a:spcPts val="0"/>
              </a:spcAft>
              <a:buSzPts val="1100"/>
              <a:buFont typeface="Calibri"/>
              <a:buNone/>
            </a:pPr>
            <a:r>
              <a:rPr lang="en-US" sz="1800">
                <a:latin typeface="Calibri"/>
                <a:ea typeface="Calibri"/>
                <a:cs typeface="Calibri"/>
                <a:sym typeface="Calibri"/>
              </a:rPr>
              <a:t>Hoy tenemos una lección muy especial. Vamos a recordar las promesas que Dios da: la certeza del perdón de nuestros pecados, la esperanza en la resurrección del cuerpo, y la vida eterna con nuestro Señor. </a:t>
            </a:r>
            <a:endParaRPr sz="1800">
              <a:latin typeface="Times New Roman"/>
              <a:ea typeface="Times New Roman"/>
              <a:cs typeface="Times New Roman"/>
              <a:sym typeface="Times New Roman"/>
            </a:endParaRPr>
          </a:p>
          <a:p>
            <a:pPr marL="0" lvl="0" indent="0" algn="l" rtl="0">
              <a:lnSpc>
                <a:spcPct val="100000"/>
              </a:lnSpc>
              <a:spcBef>
                <a:spcPts val="5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Apocalipsis 21:1-4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Vi entonces un cielo nuevo y una tierra nueva, porque el primer cielo y la primera tierra habían dejado de existir, y el mar tampoco existía ya. 2 Vi también que la ciudad santa, la nueva Jerusalén, descendía del cielo, de Dios, ataviada como una novia que se adorna para su esposo. 3 Entonces oí que desde el trono salía una potente voz, la cual decía: «Aquí está el tabernáculo de Dios con los hombres. Él vivirá con ellos, y ellos serán su pueblo, y Dios mismo estará con ellos y será su Dios. 4 Dios enjugará las lágrimas de los ojos de ellos, y ya no habrá muerte, ni más llanto, ni lamento ni dolor; porque las primeras cosas habrán dejado de existir.</a:t>
            </a:r>
            <a:endParaRPr sz="1800">
              <a:latin typeface="Calibri"/>
              <a:ea typeface="Calibri"/>
              <a:cs typeface="Calibri"/>
              <a:sym typeface="Calibri"/>
            </a:endParaRPr>
          </a:p>
          <a:p>
            <a:pPr marL="0" marR="0" lvl="0" indent="0" algn="l" rtl="0">
              <a:lnSpc>
                <a:spcPct val="100000"/>
              </a:lnSpc>
              <a:spcBef>
                <a:spcPts val="1000"/>
              </a:spcBef>
              <a:spcAft>
                <a:spcPts val="600"/>
              </a:spcAft>
              <a:buSzPts val="1100"/>
              <a:buNone/>
            </a:pPr>
            <a:endParaRPr>
              <a:solidFill>
                <a:schemeClr val="dk1"/>
              </a:solidFill>
              <a:latin typeface="Calibri"/>
              <a:ea typeface="Calibri"/>
              <a:cs typeface="Calibri"/>
              <a:sym typeface="Calibri"/>
            </a:endParaRPr>
          </a:p>
        </p:txBody>
      </p:sp>
      <p:sp>
        <p:nvSpPr>
          <p:cNvPr id="348" name="Google Shape;3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Calibri"/>
              <a:buNone/>
            </a:pPr>
            <a:r>
              <a:rPr lang="en-US" sz="1800">
                <a:solidFill>
                  <a:schemeClr val="dk1"/>
                </a:solidFill>
                <a:latin typeface="Calibri"/>
                <a:ea typeface="Calibri"/>
                <a:cs typeface="Calibri"/>
                <a:sym typeface="Calibri"/>
              </a:rPr>
              <a:t>Apocalipsis 7:9-17</a:t>
            </a:r>
            <a:br>
              <a:rPr lang="en-US" sz="1800">
                <a:solidFill>
                  <a:schemeClr val="dk1"/>
                </a:solidFill>
                <a:latin typeface="Calibri"/>
                <a:ea typeface="Calibri"/>
                <a:cs typeface="Calibri"/>
                <a:sym typeface="Calibri"/>
              </a:rPr>
            </a:br>
            <a:br>
              <a:rPr lang="en-US" sz="1800">
                <a:solidFill>
                  <a:schemeClr val="dk1"/>
                </a:solidFill>
                <a:latin typeface="Calibri"/>
                <a:ea typeface="Calibri"/>
                <a:cs typeface="Calibri"/>
                <a:sym typeface="Calibri"/>
              </a:rPr>
            </a:br>
            <a:r>
              <a:rPr lang="en-US" sz="1800" b="1" i="0" u="none" strike="noStrike" baseline="30000">
                <a:solidFill>
                  <a:srgbClr val="000000"/>
                </a:solidFill>
                <a:latin typeface="Arial"/>
                <a:ea typeface="Arial"/>
                <a:cs typeface="Arial"/>
                <a:sym typeface="Arial"/>
              </a:rPr>
              <a:t>9 </a:t>
            </a:r>
            <a:r>
              <a:rPr lang="en-US" sz="1800" b="0" i="0" u="none" strike="noStrike">
                <a:solidFill>
                  <a:srgbClr val="000000"/>
                </a:solidFill>
                <a:latin typeface="Arial"/>
                <a:ea typeface="Arial"/>
                <a:cs typeface="Arial"/>
                <a:sym typeface="Arial"/>
              </a:rPr>
              <a:t>Después de esto vi aparecer una gran multitud compuesta de todas las naciones, tribus, pueblos y lenguas. Era imposible saber su número. Estaban de pie ante el trono, en presencia del Cordero, y vestían ropas blancas; en sus manos llevaban ramas de palma, </a:t>
            </a:r>
            <a:r>
              <a:rPr lang="en-US" sz="1800" b="1" i="0" u="none" strike="noStrike" baseline="30000">
                <a:solidFill>
                  <a:srgbClr val="000000"/>
                </a:solidFill>
                <a:latin typeface="Arial"/>
                <a:ea typeface="Arial"/>
                <a:cs typeface="Arial"/>
                <a:sym typeface="Arial"/>
              </a:rPr>
              <a:t>10 </a:t>
            </a:r>
            <a:r>
              <a:rPr lang="en-US" sz="1800" b="0" i="0" u="none" strike="noStrike">
                <a:solidFill>
                  <a:srgbClr val="000000"/>
                </a:solidFill>
                <a:latin typeface="Arial"/>
                <a:ea typeface="Arial"/>
                <a:cs typeface="Arial"/>
                <a:sym typeface="Arial"/>
              </a:rPr>
              <a:t>y a grandes voces gritaban: «La salvación proviene de nuestro Dios, que está sentado en el trono, y del Cordero.» </a:t>
            </a:r>
            <a:r>
              <a:rPr lang="en-US" sz="1800" b="1" i="0" u="none" strike="noStrike" baseline="30000">
                <a:solidFill>
                  <a:srgbClr val="000000"/>
                </a:solidFill>
                <a:latin typeface="Arial"/>
                <a:ea typeface="Arial"/>
                <a:cs typeface="Arial"/>
                <a:sym typeface="Arial"/>
              </a:rPr>
              <a:t>11 </a:t>
            </a:r>
            <a:r>
              <a:rPr lang="en-US" sz="1800" b="0" i="0" u="none" strike="noStrike">
                <a:solidFill>
                  <a:srgbClr val="000000"/>
                </a:solidFill>
                <a:latin typeface="Arial"/>
                <a:ea typeface="Arial"/>
                <a:cs typeface="Arial"/>
                <a:sym typeface="Arial"/>
              </a:rPr>
              <a:t>Todos los ángeles estaban de pie, alrededor del trono y de los ancianos y de los cuatro seres vivientes, y delante del trono inclinaron el rostro y adoraron a Dios.</a:t>
            </a:r>
            <a:r>
              <a:rPr lang="en-US" sz="1800" b="1" i="0" u="none" strike="noStrike" baseline="30000">
                <a:solidFill>
                  <a:srgbClr val="000000"/>
                </a:solidFill>
                <a:latin typeface="Arial"/>
                <a:ea typeface="Arial"/>
                <a:cs typeface="Arial"/>
                <a:sym typeface="Arial"/>
              </a:rPr>
              <a:t>12 </a:t>
            </a:r>
            <a:r>
              <a:rPr lang="en-US" sz="1800" b="0" i="0" u="none" strike="noStrike">
                <a:solidFill>
                  <a:srgbClr val="000000"/>
                </a:solidFill>
                <a:latin typeface="Arial"/>
                <a:ea typeface="Arial"/>
                <a:cs typeface="Arial"/>
                <a:sym typeface="Arial"/>
              </a:rPr>
              <a:t>Decían: «¡Amén! A nuestro Dios sean dadas la bendición y la gloria, la sabiduría y la acción de gracias, y la honra, el poder y la fortaleza, por los siglos de los siglos. ¡Amén!»</a:t>
            </a:r>
            <a:endParaRPr sz="1800"/>
          </a:p>
          <a:p>
            <a:pPr marL="158750" lvl="0" indent="0" algn="l" rtl="0">
              <a:lnSpc>
                <a:spcPct val="100000"/>
              </a:lnSpc>
              <a:spcBef>
                <a:spcPts val="0"/>
              </a:spcBef>
              <a:spcAft>
                <a:spcPts val="0"/>
              </a:spcAft>
              <a:buSzPts val="1100"/>
              <a:buFont typeface="Arial"/>
              <a:buNone/>
            </a:pPr>
            <a:endParaRPr sz="1800" b="0" i="0" u="none" strike="noStrik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Font typeface="Arial"/>
              <a:buNone/>
            </a:pPr>
            <a:r>
              <a:rPr lang="en-US" sz="1800" b="1" i="0" u="none" strike="noStrike" baseline="30000">
                <a:solidFill>
                  <a:srgbClr val="000000"/>
                </a:solidFill>
                <a:latin typeface="Arial"/>
                <a:ea typeface="Arial"/>
                <a:cs typeface="Arial"/>
                <a:sym typeface="Arial"/>
              </a:rPr>
              <a:t>13 </a:t>
            </a:r>
            <a:r>
              <a:rPr lang="en-US" sz="1800" b="0" i="0" u="none" strike="noStrike">
                <a:solidFill>
                  <a:srgbClr val="000000"/>
                </a:solidFill>
                <a:latin typeface="Arial"/>
                <a:ea typeface="Arial"/>
                <a:cs typeface="Arial"/>
                <a:sym typeface="Arial"/>
              </a:rPr>
              <a:t>Entonces uno de los ancianos me dijo: «Y estos que están vestidos de ropas blancas, ¿quiénes son? ¿De dónde vienen?» </a:t>
            </a:r>
            <a:r>
              <a:rPr lang="en-US" sz="1800" b="1" i="0" u="none" strike="noStrike" baseline="30000">
                <a:solidFill>
                  <a:srgbClr val="000000"/>
                </a:solidFill>
                <a:latin typeface="Arial"/>
                <a:ea typeface="Arial"/>
                <a:cs typeface="Arial"/>
                <a:sym typeface="Arial"/>
              </a:rPr>
              <a:t>14 </a:t>
            </a:r>
            <a:r>
              <a:rPr lang="en-US" sz="1800" b="0" i="0" u="none" strike="noStrike">
                <a:solidFill>
                  <a:srgbClr val="000000"/>
                </a:solidFill>
                <a:latin typeface="Arial"/>
                <a:ea typeface="Arial"/>
                <a:cs typeface="Arial"/>
                <a:sym typeface="Arial"/>
              </a:rPr>
              <a:t>Yo le respondí: «Señor, tú lo sabes.» Entonces él me dijo: «Éstos han salido de la gran tribulación. Son los que han lavado y emblanquecido sus ropas en la sangre del Cordero. </a:t>
            </a:r>
            <a:r>
              <a:rPr lang="en-US" sz="1800" b="1" i="0" u="none" strike="noStrike" baseline="30000">
                <a:solidFill>
                  <a:srgbClr val="000000"/>
                </a:solidFill>
                <a:latin typeface="Arial"/>
                <a:ea typeface="Arial"/>
                <a:cs typeface="Arial"/>
                <a:sym typeface="Arial"/>
              </a:rPr>
              <a:t>15 </a:t>
            </a:r>
            <a:r>
              <a:rPr lang="en-US" sz="1800" b="0" i="0" u="none" strike="noStrike">
                <a:solidFill>
                  <a:srgbClr val="000000"/>
                </a:solidFill>
                <a:latin typeface="Arial"/>
                <a:ea typeface="Arial"/>
                <a:cs typeface="Arial"/>
                <a:sym typeface="Arial"/>
              </a:rPr>
              <a:t>Por eso están delante del trono de Dios, y le rinden culto en su templo de día y de noche; y el que está sentado en el trono los protege con su presencia. </a:t>
            </a:r>
            <a:r>
              <a:rPr lang="en-US" sz="1800" b="1" i="0" u="none" strike="noStrike" baseline="30000">
                <a:solidFill>
                  <a:srgbClr val="000000"/>
                </a:solidFill>
                <a:latin typeface="Arial"/>
                <a:ea typeface="Arial"/>
                <a:cs typeface="Arial"/>
                <a:sym typeface="Arial"/>
              </a:rPr>
              <a:t>16 </a:t>
            </a:r>
            <a:r>
              <a:rPr lang="en-US" sz="1800" b="0" i="0" u="none" strike="noStrike">
                <a:solidFill>
                  <a:srgbClr val="000000"/>
                </a:solidFill>
                <a:latin typeface="Arial"/>
                <a:ea typeface="Arial"/>
                <a:cs typeface="Arial"/>
                <a:sym typeface="Arial"/>
              </a:rPr>
              <a:t>No volverán a tener hambre ni sed, ni les hará daño el sol ni el calor los molestará, </a:t>
            </a:r>
            <a:r>
              <a:rPr lang="en-US" sz="1800" b="1" i="0" u="none" strike="noStrike" baseline="30000">
                <a:solidFill>
                  <a:srgbClr val="000000"/>
                </a:solidFill>
                <a:latin typeface="Arial"/>
                <a:ea typeface="Arial"/>
                <a:cs typeface="Arial"/>
                <a:sym typeface="Arial"/>
              </a:rPr>
              <a:t>17 </a:t>
            </a:r>
            <a:r>
              <a:rPr lang="en-US" sz="1800" b="0" i="0" u="none" strike="noStrike">
                <a:solidFill>
                  <a:srgbClr val="000000"/>
                </a:solidFill>
                <a:latin typeface="Arial"/>
                <a:ea typeface="Arial"/>
                <a:cs typeface="Arial"/>
                <a:sym typeface="Arial"/>
              </a:rPr>
              <a:t>porque el Cordero que está en medio del trono los pastoreará y los llevará a fuentes de agua de vida, y Dios mismo secará de sus ojos toda lágrima.»</a:t>
            </a:r>
            <a:endParaRPr sz="1800"/>
          </a:p>
          <a:p>
            <a:pPr marL="0" marR="0" lvl="0" indent="0" algn="l" rtl="0">
              <a:lnSpc>
                <a:spcPct val="100000"/>
              </a:lnSpc>
              <a:spcBef>
                <a:spcPts val="1000"/>
              </a:spcBef>
              <a:spcAft>
                <a:spcPts val="600"/>
              </a:spcAft>
              <a:buSzPts val="1100"/>
              <a:buNone/>
            </a:pPr>
            <a:endParaRPr sz="1800">
              <a:solidFill>
                <a:schemeClr val="dk1"/>
              </a:solidFill>
              <a:latin typeface="Calibri"/>
              <a:ea typeface="Calibri"/>
              <a:cs typeface="Calibri"/>
              <a:sym typeface="Calibri"/>
            </a:endParaRPr>
          </a:p>
        </p:txBody>
      </p:sp>
      <p:sp>
        <p:nvSpPr>
          <p:cNvPr id="355" name="Google Shape;3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Por medio de la fe en Cristo, tenemos la certeza de la salvación, la vida eterna y un hogar preparado en el cielo. Será un lugar perfecto, libre de pecado y de todo sufrimiento, donde estaremos para siempre con nuestro Salvador, gozando de su presencia gloriosa.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363" name="Google Shape;36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1100"/>
              <a:buFont typeface="Calibri"/>
              <a:buAutoNum type="arabicPeriod"/>
            </a:pPr>
            <a:r>
              <a:rPr lang="en-US" sz="1800">
                <a:latin typeface="Calibri"/>
                <a:ea typeface="Calibri"/>
                <a:cs typeface="Calibri"/>
                <a:sym typeface="Calibri"/>
              </a:rPr>
              <a:t>El propósito de Academia Cristo</a:t>
            </a:r>
            <a:endParaRPr/>
          </a:p>
          <a:p>
            <a:pPr marL="342900" marR="0" lvl="0" indent="-27305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Nos dedicamos a enseñar la Palabra de Dios, porque en ella el Espíritu Santo nos muestra nuestro pecado y nos revela la gracia de Jesucristo.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También ofrecemos capacitación para cumplir la Gran Comisión de Jesucristo (Vayan y hagan discípulos de todas las naciones), ayudándoles a crecer en el conocimiento de la Biblia y enseñándoles cómo compartir la Palabra con otros. </a:t>
            </a:r>
            <a:endParaRPr sz="1800">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sz="1800" b="0" i="0" u="none" strike="noStrike">
              <a:solidFill>
                <a:srgbClr val="000000"/>
              </a:solidFill>
              <a:latin typeface="Arial"/>
              <a:ea typeface="Arial"/>
              <a:cs typeface="Arial"/>
              <a:sym typeface="Arial"/>
            </a:endParaRPr>
          </a:p>
        </p:txBody>
      </p:sp>
      <p:sp>
        <p:nvSpPr>
          <p:cNvPr id="370" name="Google Shape;3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87350" algn="l" rtl="0">
              <a:lnSpc>
                <a:spcPct val="100000"/>
              </a:lnSpc>
              <a:spcBef>
                <a:spcPts val="0"/>
              </a:spcBef>
              <a:spcAft>
                <a:spcPts val="0"/>
              </a:spcAft>
              <a:buSzPts val="1800"/>
              <a:buFont typeface="Noto Sans Symbols"/>
              <a:buChar char="∙"/>
            </a:pPr>
            <a:r>
              <a:rPr lang="en-US" sz="1800">
                <a:latin typeface="Calibri"/>
                <a:ea typeface="Calibri"/>
                <a:cs typeface="Calibri"/>
                <a:sym typeface="Calibri"/>
              </a:rPr>
              <a:t>Diapositiva: “Quiero hacer un grupo de estudio de la Palabra” </a:t>
            </a:r>
            <a:endParaRPr sz="1800"/>
          </a:p>
          <a:p>
            <a:pPr marL="342900" marR="0" lvl="0" indent="-273050" algn="l" rtl="0">
              <a:lnSpc>
                <a:spcPct val="100000"/>
              </a:lnSpc>
              <a:spcBef>
                <a:spcPts val="0"/>
              </a:spcBef>
              <a:spcAft>
                <a:spcPts val="0"/>
              </a:spcAft>
              <a:buSzPts val="1100"/>
              <a:buFont typeface="Noto Sans Symbols"/>
              <a:buNone/>
            </a:pP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¡Gloria a Dios! Deseamos ayudarte. Tenemos un programa para los que desean compartir la Palabra de Dios. Se llama: Nivel Sembrador. En este nivel siguen estudiando con nosotros y reciben apoyo de un consejero para empezar un Grupo Sembrador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Un Grupo Sembrador es un grupo de personas que estudian la Palabra, oran, y comparten la fe, alabando juntos al Señor. </a:t>
            </a:r>
            <a:endParaRPr sz="1800">
              <a:latin typeface="Calibri"/>
              <a:ea typeface="Calibri"/>
              <a:cs typeface="Calibri"/>
              <a:sym typeface="Calibri"/>
            </a:endParaRPr>
          </a:p>
          <a:p>
            <a:pPr marL="742950" marR="0" lvl="1" indent="-330200" algn="l" rtl="0">
              <a:lnSpc>
                <a:spcPct val="100000"/>
              </a:lnSpc>
              <a:spcBef>
                <a:spcPts val="0"/>
              </a:spcBef>
              <a:spcAft>
                <a:spcPts val="0"/>
              </a:spcAft>
              <a:buSzPts val="1800"/>
              <a:buFont typeface="Courier New"/>
              <a:buChar char="o"/>
            </a:pPr>
            <a:r>
              <a:rPr lang="en-US" sz="1800">
                <a:latin typeface="Calibri"/>
                <a:ea typeface="Calibri"/>
                <a:cs typeface="Calibri"/>
                <a:sym typeface="Calibri"/>
              </a:rPr>
              <a:t>Si desea plantar un Grupo Sembrador, informe a su profesor o a cualquier de nuestros asesores. </a:t>
            </a:r>
            <a:endParaRPr sz="1800">
              <a:latin typeface="Calibri"/>
              <a:ea typeface="Calibri"/>
              <a:cs typeface="Calibri"/>
              <a:sym typeface="Calibri"/>
            </a:endParaRPr>
          </a:p>
          <a:p>
            <a:pPr marL="0" marR="0" lvl="0" indent="0" algn="l" rtl="0">
              <a:lnSpc>
                <a:spcPct val="107000"/>
              </a:lnSpc>
              <a:spcBef>
                <a:spcPts val="0"/>
              </a:spcBef>
              <a:spcAft>
                <a:spcPts val="800"/>
              </a:spcAft>
              <a:buSzPts val="1100"/>
              <a:buNone/>
            </a:pPr>
            <a:endParaRPr sz="1800" b="1">
              <a:solidFill>
                <a:schemeClr val="dk1"/>
              </a:solidFill>
              <a:latin typeface="Calibri"/>
              <a:ea typeface="Calibri"/>
              <a:cs typeface="Calibri"/>
              <a:sym typeface="Calibri"/>
            </a:endParaRPr>
          </a:p>
        </p:txBody>
      </p:sp>
      <p:sp>
        <p:nvSpPr>
          <p:cNvPr id="381" name="Google Shape;38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2. ¿Te gustaría saber si compartimos las mismas creencias?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Jesús oró por la unidad de sus seguidores (Juan 17:20-21), y Dios desea que nos unamos a quienes comparten nuestra fe. Esa unidad se fortalece al estudiar juntos la Palabra de Dios.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Si, al aprender con nosotros, notas que crees lo mismo que enseñamos y deseas unirte, háznoslo saber.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Al final de Nivel Discipulado, todos los estudiantes tienen la oportunidad de revisar lo aprendido con un profesor para confirmar si compartimos la misma doctrina.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Si en cualquier momento tienes preguntas, no dudes en contactarnos. </a:t>
            </a:r>
            <a:endParaRPr sz="1800">
              <a:latin typeface="Calibri"/>
              <a:ea typeface="Calibri"/>
              <a:cs typeface="Calibri"/>
              <a:sym typeface="Calibri"/>
            </a:endParaRPr>
          </a:p>
          <a:p>
            <a:pPr marL="1073150" lvl="1" indent="0" algn="just" rtl="0">
              <a:lnSpc>
                <a:spcPct val="100000"/>
              </a:lnSpc>
              <a:spcBef>
                <a:spcPts val="0"/>
              </a:spcBef>
              <a:spcAft>
                <a:spcPts val="0"/>
              </a:spcAft>
              <a:buClr>
                <a:schemeClr val="dk1"/>
              </a:buClr>
              <a:buSzPts val="1100"/>
              <a:buFont typeface="Calibri"/>
              <a:buNone/>
            </a:pPr>
            <a:endParaRPr b="0" i="0">
              <a:solidFill>
                <a:srgbClr val="000000"/>
              </a:solidFill>
              <a:latin typeface="Arial"/>
              <a:ea typeface="Arial"/>
              <a:cs typeface="Arial"/>
              <a:sym typeface="Arial"/>
            </a:endParaRPr>
          </a:p>
        </p:txBody>
      </p:sp>
      <p:sp>
        <p:nvSpPr>
          <p:cNvPr id="390" name="Google Shape;3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El Proyecto Final</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br>
              <a:rPr lang="en-US" sz="1800">
                <a:latin typeface="Calibri"/>
                <a:ea typeface="Calibri"/>
                <a:cs typeface="Calibri"/>
                <a:sym typeface="Calibri"/>
              </a:rPr>
            </a:br>
            <a:r>
              <a:rPr lang="en-US" sz="1800" b="1">
                <a:latin typeface="Calibri"/>
                <a:ea typeface="Calibri"/>
                <a:cs typeface="Calibri"/>
                <a:sym typeface="Calibri"/>
              </a:rPr>
              <a:t>¿En qué consiste el Proyecto Final?</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El proyecto final consiste en un examen escrito con preguntas relacionadas con cada lección de este curso. No es una prueba para determinar tu nivel de conocimiento, sino una oportunidad para reflexionar sobre lo que has aprendido en clase. También en un momento para plantearle al profesor cualquier pregunta que aún tengas. Cuando el profesor revise tu proyecto final, buscará escuchar tu voz personal (no la voz de Google o Inteligencia Artificial). El profesor también desea ver si haces referencia a lo que hemos estudiado en clase, especialmente textos bíblicos.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¿Cómo puedo desarrollar el Proyecto Final? </a:t>
            </a:r>
            <a:br>
              <a:rPr lang="en-US" sz="1800">
                <a:latin typeface="Calibri"/>
                <a:ea typeface="Calibri"/>
                <a:cs typeface="Calibri"/>
                <a:sym typeface="Calibri"/>
              </a:rPr>
            </a:br>
            <a:r>
              <a:rPr lang="en-US" sz="1800">
                <a:latin typeface="Calibri"/>
                <a:ea typeface="Calibri"/>
                <a:cs typeface="Calibri"/>
                <a:sym typeface="Calibri"/>
              </a:rPr>
              <a:t>Existen varias opciones para realizar el proyecto. 1. Descargar el documento en formato Word, responder en el computador o celular y enviarlo al profesor. 2. Imprimir el documento en formato PDF, escribir las respuestas a mano, tomar fotos y enviarlas al profesor. 3. Escribir las preguntas y respuestas a mano en un cuaderno, tomar fotos y enviarlas al profesor. 4. Coordinar una entrevista con el profesor para presentar las respuestas oralmente.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¿Cómo puedo entregar el Proyecto al profesor?</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enviarlo a su WhatsApp personal o a su correo electrónico.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¿Cuál es la fecha límite para entregar el Proyecto?</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Tiene hasta 14 días después de la última clase.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¿Qué hago si no sé la respuesta?</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consultar sus apuntes, los videos de las tareas o las grabaciones de las clases. Además, siempre puede preguntar al profesor si tiene dudas.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99" name="Google Shape;399;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LA LECCIÓN 9</a:t>
            </a:r>
            <a:br>
              <a:rPr lang="es-ES" sz="1800" b="1" dirty="0">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https://www.youtube.com/watch?v=CrDvD2lk3po</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Reflexionar y responder:</a:t>
            </a:r>
            <a:endParaRPr lang="en-US" sz="1800" dirty="0">
              <a:effectLst/>
              <a:latin typeface="Times New Roman" panose="02020603050405020304" pitchFamily="18" charset="0"/>
              <a:ea typeface="Times New Roman" panose="02020603050405020304" pitchFamily="18" charset="0"/>
            </a:endParaRPr>
          </a:p>
          <a:p>
            <a:pPr marL="0" marR="0" lvl="0" indent="0">
              <a:buFontTx/>
              <a:buNone/>
            </a:pPr>
            <a:br>
              <a:rPr lang="es-ES" sz="1800">
                <a:solidFill>
                  <a:srgbClr val="000000"/>
                </a:solidFill>
                <a:effectLst/>
                <a:latin typeface="Calibri" panose="020F0502020204030204" pitchFamily="34" charset="0"/>
                <a:ea typeface="Calibri" panose="020F0502020204030204" pitchFamily="34" charset="0"/>
                <a:cs typeface="Noto Sans Symbols"/>
              </a:rPr>
            </a:br>
            <a:r>
              <a:rPr lang="es-ES" sz="1800">
                <a:solidFill>
                  <a:srgbClr val="000000"/>
                </a:solidFill>
                <a:effectLst/>
                <a:latin typeface="Calibri" panose="020F0502020204030204" pitchFamily="34" charset="0"/>
                <a:ea typeface="Calibri" panose="020F0502020204030204" pitchFamily="34" charset="0"/>
                <a:cs typeface="Noto Sans Symbols"/>
              </a:rPr>
              <a:t>Enumere </a:t>
            </a:r>
            <a:r>
              <a:rPr lang="es-ES" sz="1800" dirty="0">
                <a:solidFill>
                  <a:srgbClr val="000000"/>
                </a:solidFill>
                <a:effectLst/>
                <a:latin typeface="Calibri" panose="020F0502020204030204" pitchFamily="34" charset="0"/>
                <a:ea typeface="Calibri" panose="020F0502020204030204" pitchFamily="34" charset="0"/>
                <a:cs typeface="Noto Sans Symbols"/>
              </a:rPr>
              <a:t>en orden cronológico los acontecimientos que sucederán el Día de Juicio.  </a:t>
            </a:r>
            <a:endParaRPr lang="en-US" sz="1800" dirty="0">
              <a:effectLst/>
              <a:latin typeface="Noto Sans Symbols"/>
              <a:ea typeface="Noto Sans Symbols"/>
              <a:cs typeface="Noto Sans Symbols"/>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a:rPr>
              <a:t>¿En qué se diferencia el juicio que sucede en el momento de nuestra muerte del juicio del Día del Juicio? </a:t>
            </a:r>
            <a:endParaRPr lang="en-US" sz="1800" dirty="0">
              <a:effectLst/>
              <a:latin typeface="Noto Sans Symbols"/>
              <a:ea typeface="Noto Sans Symbols"/>
              <a:cs typeface="Noto Sans Symbols"/>
            </a:endParaRPr>
          </a:p>
          <a:p>
            <a:pPr marL="0" marR="0" lvl="0" indent="0">
              <a:buFontTx/>
              <a:buNone/>
            </a:pPr>
            <a:r>
              <a:rPr lang="es-ES" sz="1800" dirty="0">
                <a:solidFill>
                  <a:srgbClr val="000000"/>
                </a:solidFill>
                <a:effectLst/>
                <a:latin typeface="Calibri" panose="020F0502020204030204" pitchFamily="34" charset="0"/>
                <a:ea typeface="Calibri" panose="020F0502020204030204" pitchFamily="34" charset="0"/>
                <a:cs typeface="Noto Sans Symbols"/>
              </a:rPr>
              <a:t>¿Por qué el día de juicio no es un motivo de miedo para los creyentes? </a:t>
            </a:r>
            <a:endParaRPr lang="en-US" sz="1800" dirty="0">
              <a:effectLst/>
              <a:latin typeface="Noto Sans Symbols"/>
              <a:ea typeface="Noto Sans Symbols"/>
              <a:cs typeface="Noto Sans Symbols"/>
            </a:endParaRPr>
          </a:p>
          <a:p>
            <a:pPr marL="0" marR="0" lvl="0" indent="0" algn="l" rtl="0">
              <a:lnSpc>
                <a:spcPct val="100000"/>
              </a:lnSpc>
              <a:spcBef>
                <a:spcPts val="0"/>
              </a:spcBef>
              <a:spcAft>
                <a:spcPts val="0"/>
              </a:spcAft>
              <a:buSzPts val="1100"/>
              <a:buFont typeface="Calibri"/>
              <a:buNone/>
            </a:pPr>
            <a:endParaRPr sz="1704" dirty="0">
              <a:solidFill>
                <a:schemeClr val="dk1"/>
              </a:solidFill>
              <a:latin typeface="Calibri"/>
              <a:ea typeface="Calibri"/>
              <a:cs typeface="Calibri"/>
              <a:sym typeface="Calibri"/>
            </a:endParaRPr>
          </a:p>
        </p:txBody>
      </p:sp>
      <p:sp>
        <p:nvSpPr>
          <p:cNvPr id="402" name="Google Shape;40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Señor nuestro Dios, te damos gracias de todo corazón por la certeza que nos das en tu Palabra. Gracias porque, en Cristo, tenemos el perdón completo de nuestros pecados, la promesa de la resurrección gloriosa y la esperanza segura de la vida eterna contigo. Fortalece nuestra fe cada día, para que no dudemos de tus promesas, sino que vivamos con confianza, gozo y gratitud. Ayúdanos a recordar que todo lo que tenemos es por tu gracia y no por nuestras obras, y que nuestra salvación está segura en Jesús.</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Al despedirnos hoy, te pedimos que sigas guiándonos por medio de tu Espíritu Santo. Ayúdanos a llevar estas verdades en nuestros corazones, a compartirlas con otros, y a vivir cada día con la mirada puesta en nuestro hogar eterno contigo. A ti sea toda la gloria, la honra y la alabanza, ahora y por siempre. En el nombre de nuestro Salvador Jesucristo, oramos. </a:t>
            </a:r>
            <a:r>
              <a:rPr lang="en-US" sz="1800" b="1">
                <a:latin typeface="Calibri"/>
                <a:ea typeface="Calibri"/>
                <a:cs typeface="Calibri"/>
                <a:sym typeface="Calibri"/>
              </a:rPr>
              <a:t>Amén.</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406" name="Google Shape;4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SzPts val="1100"/>
              <a:buNone/>
            </a:pPr>
            <a:endParaRPr b="1" u="sng">
              <a:solidFill>
                <a:schemeClr val="dk1"/>
              </a:solidFill>
              <a:latin typeface="Calibri"/>
              <a:ea typeface="Calibri"/>
              <a:cs typeface="Calibri"/>
              <a:sym typeface="Calibri"/>
            </a:endParaRPr>
          </a:p>
        </p:txBody>
      </p:sp>
      <p:sp>
        <p:nvSpPr>
          <p:cNvPr id="414" name="Google Shape;41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3. Oración </a:t>
            </a:r>
            <a:endParaRPr sz="1800">
              <a:latin typeface="Times New Roman"/>
              <a:ea typeface="Times New Roman"/>
              <a:cs typeface="Times New Roman"/>
              <a:sym typeface="Times New Roman"/>
            </a:endParaRPr>
          </a:p>
          <a:p>
            <a:pPr marL="0" marR="0" lvl="0" indent="0" algn="l" rtl="0">
              <a:lnSpc>
                <a:spcPct val="100000"/>
              </a:lnSpc>
              <a:spcBef>
                <a:spcPts val="50"/>
              </a:spcBef>
              <a:spcAft>
                <a:spcPts val="0"/>
              </a:spcAft>
              <a:buSzPts val="1100"/>
              <a:buFont typeface="Calibri"/>
              <a:buNone/>
            </a:pPr>
            <a:r>
              <a:rPr lang="en-US" sz="1800" i="1">
                <a:solidFill>
                  <a:srgbClr val="00B050"/>
                </a:solidFill>
                <a:latin typeface="Calibri"/>
                <a:ea typeface="Calibri"/>
                <a:cs typeface="Calibri"/>
                <a:sym typeface="Calibri"/>
              </a:rPr>
              <a:t>Comienza con la siguiente oración (o usa una propia): </a:t>
            </a:r>
            <a:br>
              <a:rPr lang="en-US" sz="1800" i="1">
                <a:solidFill>
                  <a:srgbClr val="00B050"/>
                </a:solidFill>
                <a:latin typeface="Calibri"/>
                <a:ea typeface="Calibri"/>
                <a:cs typeface="Calibri"/>
                <a:sym typeface="Calibri"/>
              </a:rPr>
            </a:br>
            <a:endParaRPr sz="1800">
              <a:latin typeface="Calibri"/>
              <a:ea typeface="Calibri"/>
              <a:cs typeface="Calibri"/>
              <a:sym typeface="Calibri"/>
            </a:endParaRPr>
          </a:p>
          <a:p>
            <a:pPr marL="0" marR="1270" lvl="0" indent="0" algn="l" rtl="0">
              <a:lnSpc>
                <a:spcPct val="103000"/>
              </a:lnSpc>
              <a:spcBef>
                <a:spcPts val="0"/>
              </a:spcBef>
              <a:spcAft>
                <a:spcPts val="0"/>
              </a:spcAft>
              <a:buSzPts val="1100"/>
              <a:buFont typeface="Calibri"/>
              <a:buNone/>
            </a:pPr>
            <a:r>
              <a:rPr lang="en-US" sz="1800">
                <a:latin typeface="Calibri"/>
                <a:ea typeface="Calibri"/>
                <a:cs typeface="Calibri"/>
                <a:sym typeface="Calibri"/>
              </a:rPr>
              <a:t>Señor Dios, te damos gracias porque, por medio de tu Palabra, nos enseñas la verdad sobre nuestro perdón, nuestra resurrección y la vida eterna. Gracias por enviar a tu Hijo Jesucristo para salvarnos, y por darnos al Espíritu Santo para fortalecernos en la fe. Te pedimos que bendigas nuestro estudio hoy. Abre nuestro entendimiento, fortalece nuestra fe y ayúdanos a confiar firmemente en tus promesas. Llena nuestros corazones de gozo y esperanza en todo lo que tú nos has hecho y harás por nosotros. </a:t>
            </a:r>
            <a:endParaRPr sz="1800">
              <a:latin typeface="Times New Roman"/>
              <a:ea typeface="Times New Roman"/>
              <a:cs typeface="Times New Roman"/>
              <a:sym typeface="Times New Roman"/>
            </a:endParaRPr>
          </a:p>
          <a:p>
            <a:pPr marL="0" marR="171450" lvl="0" indent="0" algn="l" rtl="0">
              <a:lnSpc>
                <a:spcPct val="100000"/>
              </a:lnSpc>
              <a:spcBef>
                <a:spcPts val="105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rtl="0">
              <a:lnSpc>
                <a:spcPct val="100000"/>
              </a:lnSpc>
              <a:spcBef>
                <a:spcPts val="1300"/>
              </a:spcBef>
              <a:spcAft>
                <a:spcPts val="0"/>
              </a:spcAft>
              <a:buSzPts val="1100"/>
              <a:buFont typeface="Calibri"/>
              <a:buNone/>
            </a:pPr>
            <a:r>
              <a:rPr lang="en-US" sz="1800" b="1" u="sng">
                <a:solidFill>
                  <a:srgbClr val="000000"/>
                </a:solidFill>
                <a:latin typeface="Calibri"/>
                <a:ea typeface="Calibri"/>
                <a:cs typeface="Calibri"/>
                <a:sym typeface="Calibri"/>
              </a:rPr>
              <a:t>OBJETIVOS DE LECCIÓN 8</a:t>
            </a: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Arial"/>
              <a:buNone/>
            </a:pPr>
            <a:endParaRPr sz="1800" b="0" u="sng">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1">
                <a:solidFill>
                  <a:srgbClr val="000000"/>
                </a:solidFill>
                <a:latin typeface="Calibri"/>
                <a:ea typeface="Calibri"/>
                <a:cs typeface="Calibri"/>
                <a:sym typeface="Calibri"/>
              </a:rPr>
              <a:t>1. Explicar por qué podemos tener certeza del perdón de los pecados.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2. Describir nuestra esperanza en la resurrección de la carne. </a:t>
            </a:r>
            <a:endParaRPr sz="1800" b="0">
              <a:solidFill>
                <a:srgbClr val="000000"/>
              </a:solidFill>
              <a:latin typeface="Times New Roman"/>
              <a:ea typeface="Times New Roman"/>
              <a:cs typeface="Times New Roman"/>
              <a:sym typeface="Times New Roman"/>
            </a:endParaRPr>
          </a:p>
          <a:p>
            <a:pPr marL="0" marR="454025" lvl="0" indent="0" algn="l" rtl="0">
              <a:lnSpc>
                <a:spcPct val="100000"/>
              </a:lnSpc>
              <a:spcBef>
                <a:spcPts val="1300"/>
              </a:spcBef>
              <a:spcAft>
                <a:spcPts val="0"/>
              </a:spcAft>
              <a:buSzPts val="1100"/>
              <a:buFont typeface="Calibri"/>
              <a:buNone/>
            </a:pPr>
            <a:r>
              <a:rPr lang="en-US" sz="1800" b="0">
                <a:solidFill>
                  <a:srgbClr val="000000"/>
                </a:solidFill>
                <a:latin typeface="Calibri"/>
                <a:ea typeface="Calibri"/>
                <a:cs typeface="Calibri"/>
                <a:sym typeface="Calibri"/>
              </a:rPr>
              <a:t>3. Describir la promesa de la vida eterna con Dios en el cielo. </a:t>
            </a:r>
            <a:endParaRPr sz="1800" b="0">
              <a:latin typeface="Times New Roman"/>
              <a:ea typeface="Times New Roman"/>
              <a:cs typeface="Times New Roman"/>
              <a:sym typeface="Times New Roman"/>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Al final del Credo Apostólico confesamos: </a:t>
            </a:r>
            <a:r>
              <a:rPr lang="en-US" sz="1800" i="1">
                <a:latin typeface="Calibri"/>
                <a:ea typeface="Calibri"/>
                <a:cs typeface="Calibri"/>
                <a:sym typeface="Calibri"/>
              </a:rPr>
              <a:t>Creo en el Espíritu Santo; la santa iglesia cristiana, la comunión de los santos; </a:t>
            </a:r>
            <a:r>
              <a:rPr lang="en-US" sz="1800" i="1" u="sng">
                <a:latin typeface="Calibri"/>
                <a:ea typeface="Calibri"/>
                <a:cs typeface="Calibri"/>
                <a:sym typeface="Calibri"/>
              </a:rPr>
              <a:t>el perdón de los pecados</a:t>
            </a:r>
            <a:r>
              <a:rPr lang="en-US" sz="1800" i="1">
                <a:latin typeface="Calibri"/>
                <a:ea typeface="Calibri"/>
                <a:cs typeface="Calibri"/>
                <a:sym typeface="Calibri"/>
              </a:rPr>
              <a:t>; la resurrección de la carne y la vida perdurable. Amén. </a:t>
            </a:r>
            <a:endParaRPr sz="1800">
              <a:latin typeface="Cambria"/>
              <a:ea typeface="Cambria"/>
              <a:cs typeface="Cambria"/>
              <a:sym typeface="Cambria"/>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Somos perdonados</a:t>
            </a:r>
            <a:br>
              <a:rPr lang="en-US" sz="1800">
                <a:solidFill>
                  <a:srgbClr val="000000"/>
                </a:solidFill>
                <a:latin typeface="Calibri"/>
                <a:ea typeface="Calibri"/>
                <a:cs typeface="Calibri"/>
                <a:sym typeface="Calibri"/>
              </a:rPr>
            </a:br>
            <a:endParaRPr sz="1900">
              <a:latin typeface="Times New Roman"/>
              <a:ea typeface="Times New Roman"/>
              <a:cs typeface="Times New Roman"/>
              <a:sym typeface="Times New Roman"/>
            </a:endParaRPr>
          </a:p>
          <a:p>
            <a:pPr marL="171450" marR="1270" lvl="0" indent="-215900" algn="l" rtl="0">
              <a:lnSpc>
                <a:spcPct val="103000"/>
              </a:lnSpc>
              <a:spcBef>
                <a:spcPts val="50"/>
              </a:spcBef>
              <a:spcAft>
                <a:spcPts val="0"/>
              </a:spcAft>
              <a:buSzPts val="1800"/>
              <a:buChar char="●"/>
            </a:pPr>
            <a:r>
              <a:rPr lang="en-US" sz="1800">
                <a:solidFill>
                  <a:srgbClr val="000000"/>
                </a:solidFill>
                <a:latin typeface="Calibri"/>
                <a:ea typeface="Calibri"/>
                <a:cs typeface="Calibri"/>
                <a:sym typeface="Calibri"/>
              </a:rPr>
              <a:t>Al final del Credo Apostólico confesamos: </a:t>
            </a:r>
            <a:r>
              <a:rPr lang="en-US" sz="1800" i="1">
                <a:latin typeface="Calibri"/>
                <a:ea typeface="Calibri"/>
                <a:cs typeface="Calibri"/>
                <a:sym typeface="Calibri"/>
              </a:rPr>
              <a:t>Creo en el Espíritu Santo; la santa iglesia cristiana, la comunión de los santos; </a:t>
            </a:r>
            <a:r>
              <a:rPr lang="en-US" sz="1800" i="1" u="sng">
                <a:latin typeface="Calibri"/>
                <a:ea typeface="Calibri"/>
                <a:cs typeface="Calibri"/>
                <a:sym typeface="Calibri"/>
              </a:rPr>
              <a:t>el perdón de los pecados</a:t>
            </a:r>
            <a:r>
              <a:rPr lang="en-US" sz="1800" i="1">
                <a:latin typeface="Calibri"/>
                <a:ea typeface="Calibri"/>
                <a:cs typeface="Calibri"/>
                <a:sym typeface="Calibri"/>
              </a:rPr>
              <a:t>; la resurrección de la carne y la vida perdurable. Amén. </a:t>
            </a:r>
            <a:endParaRPr sz="1800"/>
          </a:p>
          <a:p>
            <a:pPr marL="171450" marR="1270" lvl="0" indent="-101600" algn="l" rtl="0">
              <a:lnSpc>
                <a:spcPct val="103000"/>
              </a:lnSpc>
              <a:spcBef>
                <a:spcPts val="50"/>
              </a:spcBef>
              <a:spcAft>
                <a:spcPts val="0"/>
              </a:spcAft>
              <a:buSzPts val="1100"/>
              <a:buNone/>
            </a:pPr>
            <a:endParaRPr sz="1800">
              <a:latin typeface="Cambria"/>
              <a:ea typeface="Cambria"/>
              <a:cs typeface="Cambria"/>
              <a:sym typeface="Cambria"/>
            </a:endParaRPr>
          </a:p>
          <a:p>
            <a:pPr marL="171450" marR="1270" lvl="0" indent="-215900" algn="l" rtl="0">
              <a:lnSpc>
                <a:spcPct val="103000"/>
              </a:lnSpc>
              <a:spcBef>
                <a:spcPts val="50"/>
              </a:spcBef>
              <a:spcAft>
                <a:spcPts val="0"/>
              </a:spcAft>
              <a:buSzPts val="1800"/>
              <a:buChar char="●"/>
            </a:pPr>
            <a:r>
              <a:rPr lang="en-US" sz="1800">
                <a:solidFill>
                  <a:srgbClr val="000000"/>
                </a:solidFill>
                <a:latin typeface="Calibri"/>
                <a:ea typeface="Calibri"/>
                <a:cs typeface="Calibri"/>
                <a:sym typeface="Calibri"/>
              </a:rPr>
              <a:t>Confesamos nuestra fe en el perdón de los pecados porque creemos que somos justificados por medio de la fe en Jesucristo. </a:t>
            </a:r>
            <a:endParaRPr sz="1800"/>
          </a:p>
          <a:p>
            <a:pPr marL="171450" marR="1270" lvl="0" indent="-101600" algn="l" rtl="0">
              <a:lnSpc>
                <a:spcPct val="103000"/>
              </a:lnSpc>
              <a:spcBef>
                <a:spcPts val="50"/>
              </a:spcBef>
              <a:spcAft>
                <a:spcPts val="0"/>
              </a:spcAft>
              <a:buSzPts val="1100"/>
              <a:buNone/>
            </a:pPr>
            <a:endParaRPr sz="1800">
              <a:latin typeface="Cambria"/>
              <a:ea typeface="Cambria"/>
              <a:cs typeface="Cambria"/>
              <a:sym typeface="Cambria"/>
            </a:endParaRPr>
          </a:p>
          <a:p>
            <a:pPr marL="171450" marR="1270" lvl="0" indent="-215900" algn="l" rtl="0">
              <a:lnSpc>
                <a:spcPct val="103000"/>
              </a:lnSpc>
              <a:spcBef>
                <a:spcPts val="50"/>
              </a:spcBef>
              <a:spcAft>
                <a:spcPts val="0"/>
              </a:spcAft>
              <a:buSzPts val="1800"/>
              <a:buChar char="●"/>
            </a:pPr>
            <a:r>
              <a:rPr lang="en-US" sz="1800">
                <a:solidFill>
                  <a:srgbClr val="000000"/>
                </a:solidFill>
                <a:latin typeface="Calibri"/>
                <a:ea typeface="Calibri"/>
                <a:cs typeface="Calibri"/>
                <a:sym typeface="Calibri"/>
              </a:rPr>
              <a:t>Dios perdona nuestros pecados de manera similar a un juez que absuelve a un criminal, </a:t>
            </a:r>
            <a:r>
              <a:rPr lang="en-US" sz="1800">
                <a:latin typeface="Calibri"/>
                <a:ea typeface="Calibri"/>
                <a:cs typeface="Calibri"/>
                <a:sym typeface="Calibri"/>
              </a:rPr>
              <a:t>declarándose</a:t>
            </a:r>
            <a:r>
              <a:rPr lang="en-US" sz="1800">
                <a:solidFill>
                  <a:srgbClr val="000000"/>
                </a:solidFill>
                <a:latin typeface="Calibri"/>
                <a:ea typeface="Calibri"/>
                <a:cs typeface="Calibri"/>
                <a:sym typeface="Calibri"/>
              </a:rPr>
              <a:t> inocente o no culpable. </a:t>
            </a:r>
            <a:endParaRPr sz="1800"/>
          </a:p>
          <a:p>
            <a:pPr marL="171450" marR="1270" lvl="0" indent="-101600" algn="l" rtl="0">
              <a:lnSpc>
                <a:spcPct val="103000"/>
              </a:lnSpc>
              <a:spcBef>
                <a:spcPts val="50"/>
              </a:spcBef>
              <a:spcAft>
                <a:spcPts val="0"/>
              </a:spcAft>
              <a:buSzPts val="1100"/>
              <a:buNone/>
            </a:pPr>
            <a:endParaRPr sz="1800">
              <a:latin typeface="Cambria"/>
              <a:ea typeface="Cambria"/>
              <a:cs typeface="Cambria"/>
              <a:sym typeface="Cambria"/>
            </a:endParaRPr>
          </a:p>
          <a:p>
            <a:pPr marL="628650" marR="1270" lvl="1" indent="-215900" algn="l" rtl="0">
              <a:lnSpc>
                <a:spcPct val="103000"/>
              </a:lnSpc>
              <a:spcBef>
                <a:spcPts val="50"/>
              </a:spcBef>
              <a:spcAft>
                <a:spcPts val="0"/>
              </a:spcAft>
              <a:buSzPts val="1800"/>
              <a:buChar char="○"/>
            </a:pPr>
            <a:r>
              <a:rPr lang="en-US" sz="1800">
                <a:solidFill>
                  <a:srgbClr val="000000"/>
                </a:solidFill>
                <a:latin typeface="Calibri"/>
                <a:ea typeface="Calibri"/>
                <a:cs typeface="Calibri"/>
                <a:sym typeface="Calibri"/>
              </a:rPr>
              <a:t>2 Corintios 5:19 En Cristo, Dios estaba reconciliando al mundo consigo mismo, sin tomarles en cuenta sus pecados, y que a nosotros nos encargó el mensaje de la reconciliación. </a:t>
            </a:r>
            <a:endParaRPr sz="1800">
              <a:latin typeface="Cambria"/>
              <a:ea typeface="Cambria"/>
              <a:cs typeface="Cambria"/>
              <a:sym typeface="Cambria"/>
            </a:endParaRPr>
          </a:p>
          <a:p>
            <a:pPr marL="628650" marR="1270" lvl="1" indent="-215900" algn="l" rtl="0">
              <a:lnSpc>
                <a:spcPct val="103000"/>
              </a:lnSpc>
              <a:spcBef>
                <a:spcPts val="50"/>
              </a:spcBef>
              <a:spcAft>
                <a:spcPts val="0"/>
              </a:spcAft>
              <a:buSzPts val="1800"/>
              <a:buChar char="○"/>
            </a:pPr>
            <a:r>
              <a:rPr lang="en-US" sz="1800">
                <a:solidFill>
                  <a:srgbClr val="000000"/>
                </a:solidFill>
                <a:latin typeface="Calibri"/>
                <a:ea typeface="Calibri"/>
                <a:cs typeface="Calibri"/>
                <a:sym typeface="Calibri"/>
              </a:rPr>
              <a:t>Romanos 8:33 ¿Quién acusará a los escogidos de Dios? Dios es el que justifica. </a:t>
            </a:r>
            <a:endParaRPr sz="1800">
              <a:latin typeface="Cambria"/>
              <a:ea typeface="Cambria"/>
              <a:cs typeface="Cambria"/>
              <a:sym typeface="Cambria"/>
            </a:endParaRPr>
          </a:p>
          <a:p>
            <a:pPr marL="0" marR="171450" lvl="0" indent="0" algn="l" rtl="0">
              <a:lnSpc>
                <a:spcPct val="100000"/>
              </a:lnSpc>
              <a:spcBef>
                <a:spcPts val="1050"/>
              </a:spcBef>
              <a:spcAft>
                <a:spcPts val="1000"/>
              </a:spcAft>
              <a:buSzPts val="1100"/>
              <a:buNone/>
            </a:pPr>
            <a:endParaRPr sz="1104" b="1">
              <a:solidFill>
                <a:schemeClr val="dk1"/>
              </a:solidFill>
              <a:latin typeface="Calibri"/>
              <a:ea typeface="Calibri"/>
              <a:cs typeface="Calibri"/>
              <a:sym typeface="Calibri"/>
            </a:endParaRPr>
          </a:p>
        </p:txBody>
      </p:sp>
      <p:sp>
        <p:nvSpPr>
          <p:cNvPr id="143" name="Google Shape;14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Record</a:t>
            </a:r>
            <a:r>
              <a:rPr lang="en-US" sz="1800">
                <a:latin typeface="Calibri"/>
                <a:ea typeface="Calibri"/>
                <a:cs typeface="Calibri"/>
                <a:sym typeface="Calibri"/>
              </a:rPr>
              <a:t>e</a:t>
            </a:r>
            <a:r>
              <a:rPr lang="en-US" sz="1800">
                <a:solidFill>
                  <a:srgbClr val="000000"/>
                </a:solidFill>
                <a:latin typeface="Calibri"/>
                <a:ea typeface="Calibri"/>
                <a:cs typeface="Calibri"/>
                <a:sym typeface="Calibri"/>
              </a:rPr>
              <a:t>mos que, por naturaleza, estamos muertos en nuestros pecados e incapaces de salvarnos a nosotros mismos. Merecemos el castigo del pecado, que es la muerte. </a:t>
            </a:r>
            <a:endParaRPr/>
          </a:p>
          <a:p>
            <a:pPr marL="0" marR="171450" lvl="0" indent="0" algn="l" rtl="0">
              <a:lnSpc>
                <a:spcPct val="100000"/>
              </a:lnSpc>
              <a:spcBef>
                <a:spcPts val="2000"/>
              </a:spcBef>
              <a:spcAft>
                <a:spcPts val="0"/>
              </a:spcAft>
              <a:buClr>
                <a:srgbClr val="000000"/>
              </a:buClr>
              <a:buSzPts val="1100"/>
              <a:buFont typeface="Arial"/>
              <a:buNone/>
            </a:pPr>
            <a:endParaRPr sz="1800">
              <a:solidFill>
                <a:srgbClr val="000000"/>
              </a:solidFill>
              <a:latin typeface="Calibri"/>
              <a:ea typeface="Calibri"/>
              <a:cs typeface="Calibri"/>
              <a:sym typeface="Calibri"/>
            </a:endParaRPr>
          </a:p>
          <a:p>
            <a:pPr marL="0" marR="171450" lvl="0" indent="0" algn="l" rtl="0">
              <a:lnSpc>
                <a:spcPct val="100000"/>
              </a:lnSpc>
              <a:spcBef>
                <a:spcPts val="2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Entonces, planteamos la pregunta: ¿Sobre qué base declara Dios justos a los pecadores culpables? </a:t>
            </a:r>
            <a:r>
              <a:rPr lang="en-US" sz="1800" i="1">
                <a:solidFill>
                  <a:srgbClr val="00B050"/>
                </a:solidFill>
                <a:latin typeface="Calibri"/>
                <a:ea typeface="Calibri"/>
                <a:cs typeface="Calibri"/>
                <a:sym typeface="Calibri"/>
              </a:rPr>
              <a:t>Permite que los estudiantes contesten.</a:t>
            </a:r>
            <a:endParaRPr sz="1800">
              <a:latin typeface="Times New Roman"/>
              <a:ea typeface="Times New Roman"/>
              <a:cs typeface="Times New Roman"/>
              <a:sym typeface="Times New Roman"/>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51" name="Google Shape;1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e79c0aaa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lvl="0" indent="0" algn="l" rtl="0">
              <a:lnSpc>
                <a:spcPct val="103000"/>
              </a:lnSpc>
              <a:spcBef>
                <a:spcPts val="0"/>
              </a:spcBef>
              <a:spcAft>
                <a:spcPts val="0"/>
              </a:spcAft>
              <a:buSzPts val="1100"/>
              <a:buFont typeface="Calibri"/>
              <a:buNone/>
            </a:pPr>
            <a:r>
              <a:rPr lang="en-US" sz="1800">
                <a:solidFill>
                  <a:srgbClr val="000000"/>
                </a:solidFill>
                <a:latin typeface="Calibri"/>
                <a:ea typeface="Calibri"/>
                <a:cs typeface="Calibri"/>
                <a:sym typeface="Calibri"/>
              </a:rPr>
              <a:t>Romanos 3:23-26 </a:t>
            </a:r>
            <a:r>
              <a:rPr lang="en-US" sz="1800">
                <a:latin typeface="Calibri"/>
                <a:ea typeface="Calibri"/>
                <a:cs typeface="Calibri"/>
                <a:sym typeface="Calibri"/>
              </a:rPr>
              <a:t>por cuanto todos pecaron y están destituidos de la gloria de Dios; pero son justificados gratuitamente por su gracia, mediante la redención que proveyó Cristo Jesús, a quien Dios puso como sacrificio de expiación por medio de la fe en su sangre. Esto lo hizo Dios para manifestar su justicia, pues en su paciencia ha pasado por alto los pecados pasados, para manifestar su justicia en este tiempo, a fin de que él sea el justo y, al mismo tiempo, el que justifica al que tiene fe en Jesús.</a:t>
            </a:r>
            <a:endParaRPr/>
          </a:p>
          <a:p>
            <a:pPr marL="0" marR="1270" lvl="0" indent="0" algn="l" rtl="0">
              <a:lnSpc>
                <a:spcPct val="103000"/>
              </a:lnSpc>
              <a:spcBef>
                <a:spcPts val="50"/>
              </a:spcBef>
              <a:spcAft>
                <a:spcPts val="0"/>
              </a:spcAft>
              <a:buSzPts val="1100"/>
              <a:buFont typeface="Arial"/>
              <a:buNone/>
            </a:pPr>
            <a:endParaRPr sz="1800">
              <a:latin typeface="Cambria"/>
              <a:ea typeface="Cambria"/>
              <a:cs typeface="Cambria"/>
              <a:sym typeface="Cambria"/>
            </a:endParaRPr>
          </a:p>
          <a:p>
            <a:pPr marL="0" marR="1270" lvl="0" indent="0" algn="l" rtl="0">
              <a:lnSpc>
                <a:spcPct val="103000"/>
              </a:lnSpc>
              <a:spcBef>
                <a:spcPts val="50"/>
              </a:spcBef>
              <a:spcAft>
                <a:spcPts val="0"/>
              </a:spcAft>
              <a:buSzPts val="1100"/>
              <a:buFont typeface="Calibri"/>
              <a:buNone/>
            </a:pPr>
            <a:r>
              <a:rPr lang="en-US" sz="1800">
                <a:solidFill>
                  <a:srgbClr val="000000"/>
                </a:solidFill>
                <a:latin typeface="Calibri"/>
                <a:ea typeface="Calibri"/>
                <a:cs typeface="Calibri"/>
                <a:sym typeface="Calibri"/>
              </a:rPr>
              <a:t>Dios, siendo justo, no ignoró el pecado, sino que hizo que Cristo pagara nuestra deuda por completo. </a:t>
            </a:r>
            <a:endParaRPr sz="1800">
              <a:latin typeface="Cambria"/>
              <a:ea typeface="Cambria"/>
              <a:cs typeface="Cambria"/>
              <a:sym typeface="Cambria"/>
            </a:endParaRPr>
          </a:p>
          <a:p>
            <a:pPr marL="1828800" marR="225425" lvl="0" indent="-228600" algn="l" rtl="0">
              <a:lnSpc>
                <a:spcPct val="95000"/>
              </a:lnSpc>
              <a:spcBef>
                <a:spcPts val="60"/>
              </a:spcBef>
              <a:spcAft>
                <a:spcPts val="1000"/>
              </a:spcAft>
              <a:buClr>
                <a:schemeClr val="dk1"/>
              </a:buClr>
              <a:buSzPts val="1100"/>
              <a:buFont typeface="Calibri"/>
              <a:buNone/>
            </a:pPr>
            <a:endParaRPr sz="1104" b="1">
              <a:solidFill>
                <a:schemeClr val="dk1"/>
              </a:solidFill>
              <a:highlight>
                <a:srgbClr val="FFFFFF"/>
              </a:highlight>
              <a:latin typeface="Calibri"/>
              <a:ea typeface="Calibri"/>
              <a:cs typeface="Calibri"/>
              <a:sym typeface="Calibri"/>
            </a:endParaRPr>
          </a:p>
        </p:txBody>
      </p:sp>
      <p:sp>
        <p:nvSpPr>
          <p:cNvPr id="159" name="Google Shape;159;g2ee79c0aaa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8"/>
          <p:cNvSpPr txBox="1"/>
          <p:nvPr/>
        </p:nvSpPr>
        <p:spPr>
          <a:xfrm>
            <a:off x="2038416" y="1146024"/>
            <a:ext cx="5002464"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rgbClr val="00B050"/>
                </a:solidFill>
                <a:latin typeface="Lato"/>
                <a:ea typeface="Lato"/>
                <a:cs typeface="Lato"/>
                <a:sym typeface="Lato"/>
              </a:rPr>
              <a:t>Jesús es nuestro sustituto</a:t>
            </a:r>
            <a:endParaRPr sz="34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br>
              <a:rPr lang="en-US" sz="3200" b="0" i="0" u="none" strike="noStrike" cap="none">
                <a:solidFill>
                  <a:srgbClr val="000000"/>
                </a:solidFill>
                <a:latin typeface="Calibri"/>
                <a:ea typeface="Calibri"/>
                <a:cs typeface="Calibri"/>
                <a:sym typeface="Calibri"/>
              </a:rPr>
            </a:br>
            <a:r>
              <a:rPr lang="en-US" sz="3400" b="0" i="0" u="none" strike="noStrike" cap="none">
                <a:solidFill>
                  <a:srgbClr val="000000"/>
                </a:solidFill>
                <a:latin typeface="Calibri"/>
                <a:ea typeface="Calibri"/>
                <a:cs typeface="Calibri"/>
                <a:sym typeface="Calibri"/>
              </a:rPr>
              <a:t>Su perfección en su obediencia y buenas obras</a:t>
            </a:r>
            <a:br>
              <a:rPr lang="en-US" sz="3400" b="0" i="0" u="none" strike="noStrike" cap="none">
                <a:solidFill>
                  <a:srgbClr val="000000"/>
                </a:solidFill>
                <a:latin typeface="Calibri"/>
                <a:ea typeface="Calibri"/>
                <a:cs typeface="Calibri"/>
                <a:sym typeface="Calibri"/>
              </a:rPr>
            </a:br>
            <a:br>
              <a:rPr lang="en-US" sz="3400" b="0" i="0" u="none" strike="noStrike" cap="none">
                <a:solidFill>
                  <a:srgbClr val="000000"/>
                </a:solidFill>
                <a:latin typeface="Calibri"/>
                <a:ea typeface="Calibri"/>
                <a:cs typeface="Calibri"/>
                <a:sym typeface="Calibri"/>
              </a:rPr>
            </a:br>
            <a:r>
              <a:rPr lang="en-US" sz="3400" b="0" i="0" u="none" strike="noStrike" cap="none">
                <a:solidFill>
                  <a:srgbClr val="000000"/>
                </a:solidFill>
                <a:latin typeface="Calibri"/>
                <a:ea typeface="Calibri"/>
                <a:cs typeface="Calibri"/>
                <a:sym typeface="Calibri"/>
              </a:rPr>
              <a:t>Su muerte, el precio de nuestros pecados. </a:t>
            </a:r>
            <a:endParaRPr sz="3400" b="0" i="0" u="none" strike="noStrike" cap="none">
              <a:solidFill>
                <a:srgbClr val="000000"/>
              </a:solidFill>
              <a:latin typeface="Cambria"/>
              <a:ea typeface="Cambria"/>
              <a:cs typeface="Cambria"/>
              <a:sym typeface="Cambria"/>
            </a:endParaRPr>
          </a:p>
        </p:txBody>
      </p:sp>
      <p:sp>
        <p:nvSpPr>
          <p:cNvPr id="170" name="Google Shape;170;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2" name="Google Shape;172;p8" descr="A cartoon of two people hugging&#10;&#10;AI-generated content may be incorrect."/>
          <p:cNvPicPr preferRelativeResize="0"/>
          <p:nvPr/>
        </p:nvPicPr>
        <p:blipFill rotWithShape="1">
          <a:blip r:embed="rId4">
            <a:alphaModFix/>
          </a:blip>
          <a:srcRect/>
          <a:stretch/>
        </p:blipFill>
        <p:spPr>
          <a:xfrm>
            <a:off x="7345680" y="0"/>
            <a:ext cx="4500563"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78" name="Google Shape;178;p9"/>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79" name="Google Shape;179;p9"/>
          <p:cNvGrpSpPr/>
          <p:nvPr/>
        </p:nvGrpSpPr>
        <p:grpSpPr>
          <a:xfrm>
            <a:off x="551075" y="2011050"/>
            <a:ext cx="11197475" cy="3947713"/>
            <a:chOff x="0" y="0"/>
            <a:chExt cx="10450280" cy="3947713"/>
          </a:xfrm>
        </p:grpSpPr>
        <p:sp>
          <p:nvSpPr>
            <p:cNvPr id="180" name="Google Shape;180;p9"/>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1" name="Google Shape;181;p9"/>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2" name="Google Shape;182;p9"/>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3" name="Google Shape;183;p9"/>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184" name="Google Shape;184;p9"/>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5" name="Google Shape;185;p9"/>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6" name="Google Shape;186;p9"/>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7" name="Google Shape;187;p9"/>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Describir nuestra esperanza en la resurrección de la carne. </a:t>
              </a:r>
              <a:endParaRPr sz="2500" b="0" i="0" u="none" strike="noStrike" cap="none">
                <a:solidFill>
                  <a:schemeClr val="dk1"/>
                </a:solidFill>
                <a:latin typeface="Lato"/>
                <a:ea typeface="Lato"/>
                <a:cs typeface="Lato"/>
                <a:sym typeface="Lato"/>
              </a:endParaRPr>
            </a:p>
          </p:txBody>
        </p:sp>
        <p:sp>
          <p:nvSpPr>
            <p:cNvPr id="188" name="Google Shape;188;p9"/>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89" name="Google Shape;189;p9"/>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0" name="Google Shape;190;p9"/>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91" name="Google Shape;191;p9"/>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Describir la promesa de la vida eterna con Dios en el cielo. </a:t>
              </a:r>
              <a:endParaRPr sz="2500" b="0" i="0" u="none" strike="noStrike" cap="none">
                <a:solidFill>
                  <a:schemeClr val="lt1"/>
                </a:solidFill>
                <a:latin typeface="Lato"/>
                <a:ea typeface="Lato"/>
                <a:cs typeface="Lato"/>
                <a:sym typeface="Lato"/>
              </a:endParaRPr>
            </a:p>
          </p:txBody>
        </p:sp>
      </p:grpSp>
      <p:pic>
        <p:nvPicPr>
          <p:cNvPr id="192" name="Google Shape;192;p9"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8" name="Google Shape;198;g2eb293faa54_0_118"/>
          <p:cNvPicPr preferRelativeResize="0"/>
          <p:nvPr/>
        </p:nvPicPr>
        <p:blipFill rotWithShape="1">
          <a:blip r:embed="rId3">
            <a:alphaModFix/>
          </a:blip>
          <a:srcRect/>
          <a:stretch/>
        </p:blipFill>
        <p:spPr>
          <a:xfrm>
            <a:off x="424498" y="0"/>
            <a:ext cx="2438401" cy="2477376"/>
          </a:xfrm>
          <a:prstGeom prst="rect">
            <a:avLst/>
          </a:prstGeom>
          <a:noFill/>
          <a:ln>
            <a:noFill/>
          </a:ln>
          <a:effectLst>
            <a:outerShdw blurRad="50800" dist="38100" dir="2700000" algn="tl" rotWithShape="0">
              <a:srgbClr val="000000">
                <a:alpha val="40000"/>
              </a:srgbClr>
            </a:outerShdw>
          </a:effectLst>
        </p:spPr>
      </p:pic>
      <p:sp>
        <p:nvSpPr>
          <p:cNvPr id="199" name="Google Shape;199;g2eb293faa54_0_118"/>
          <p:cNvSpPr txBox="1"/>
          <p:nvPr/>
        </p:nvSpPr>
        <p:spPr>
          <a:xfrm>
            <a:off x="2862899" y="530377"/>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pasa cuando una persona muere? </a:t>
            </a:r>
            <a:endParaRPr sz="4000" b="1" i="0" u="none" strike="noStrike" cap="none">
              <a:solidFill>
                <a:schemeClr val="dk1"/>
              </a:solidFill>
              <a:latin typeface="Lato"/>
              <a:ea typeface="Lato"/>
              <a:cs typeface="Lato"/>
              <a:sym typeface="Lato"/>
            </a:endParaRPr>
          </a:p>
        </p:txBody>
      </p:sp>
      <p:pic>
        <p:nvPicPr>
          <p:cNvPr id="200" name="Google Shape;20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01" name="Google Shape;201;g2eb293faa54_0_118" descr="Person at grave Images - Search Images on Everypixel"/>
          <p:cNvPicPr preferRelativeResize="0"/>
          <p:nvPr/>
        </p:nvPicPr>
        <p:blipFill rotWithShape="1">
          <a:blip r:embed="rId5">
            <a:alphaModFix/>
          </a:blip>
          <a:srcRect/>
          <a:stretch/>
        </p:blipFill>
        <p:spPr>
          <a:xfrm>
            <a:off x="1643698" y="2401175"/>
            <a:ext cx="7620000" cy="4013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2ee79c0aaa2_0_33"/>
          <p:cNvSpPr txBox="1"/>
          <p:nvPr/>
        </p:nvSpPr>
        <p:spPr>
          <a:xfrm>
            <a:off x="2807456" y="875141"/>
            <a:ext cx="8735212"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Eclesiastés 12:7</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Entonces el polvo volverá a la tierra, de donde fue tomado, y el espíritu volverá a Dios, que lo dio. </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Juan 11:39 </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Jesús dijo: “Quiten la piedra.”</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Marta, la hermana del que había muerto, le dijo: “Señor, ya huele mal, pues he estado allí cuatro días.”</a:t>
            </a:r>
            <a:endParaRPr sz="3400" b="0" i="0" u="none" strike="noStrike" cap="none">
              <a:solidFill>
                <a:schemeClr val="dk1"/>
              </a:solidFill>
              <a:latin typeface="Lato"/>
              <a:ea typeface="Lato"/>
              <a:cs typeface="Lato"/>
              <a:sym typeface="Lato"/>
            </a:endParaRPr>
          </a:p>
        </p:txBody>
      </p:sp>
      <p:sp>
        <p:nvSpPr>
          <p:cNvPr id="207" name="Google Shape;207;g2ee79c0aaa2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8" name="Google Shape;208;g2ee79c0aaa2_0_33"/>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09" name="Google Shape;209;g2ee79c0aaa2_0_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10"/>
          <p:cNvSpPr txBox="1"/>
          <p:nvPr/>
        </p:nvSpPr>
        <p:spPr>
          <a:xfrm>
            <a:off x="2327515" y="418763"/>
            <a:ext cx="8980500" cy="689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chemeClr val="dk1"/>
                </a:solidFill>
                <a:latin typeface="Lato"/>
                <a:ea typeface="Lato"/>
                <a:cs typeface="Lato"/>
                <a:sym typeface="Lato"/>
              </a:rPr>
              <a:t>Lucas 16:22-23 </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3400" b="0" i="0" u="none" strike="noStrike" cap="none">
                <a:solidFill>
                  <a:srgbClr val="000000"/>
                </a:solidFill>
                <a:latin typeface="Calibri"/>
                <a:ea typeface="Calibri"/>
                <a:cs typeface="Calibri"/>
                <a:sym typeface="Calibri"/>
              </a:rPr>
              <a:t>Llegó el día en que el mendigo murió, y los ángeles se lo llevaron al lado de </a:t>
            </a:r>
            <a:r>
              <a:rPr lang="en-US" sz="3400">
                <a:latin typeface="Calibri"/>
                <a:ea typeface="Calibri"/>
                <a:cs typeface="Calibri"/>
                <a:sym typeface="Calibri"/>
              </a:rPr>
              <a:t>Abraham</a:t>
            </a:r>
            <a:r>
              <a:rPr lang="en-US" sz="3400" b="0" i="0" u="none" strike="noStrike" cap="none">
                <a:solidFill>
                  <a:srgbClr val="000000"/>
                </a:solidFill>
                <a:latin typeface="Calibri"/>
                <a:ea typeface="Calibri"/>
                <a:cs typeface="Calibri"/>
                <a:sym typeface="Calibri"/>
              </a:rPr>
              <a:t>. Después murió también el rico, y fue sepultado. Cuando el rico estaba en el Hades, en medio de tormentos, alzó sus ojos y, a lo lejos, vio a Abrah</a:t>
            </a:r>
            <a:r>
              <a:rPr lang="en-US" sz="3400">
                <a:latin typeface="Calibri"/>
                <a:ea typeface="Calibri"/>
                <a:cs typeface="Calibri"/>
                <a:sym typeface="Calibri"/>
              </a:rPr>
              <a:t>am</a:t>
            </a:r>
            <a:r>
              <a:rPr lang="en-US" sz="3400" b="0" i="0" u="none" strike="noStrike" cap="none">
                <a:solidFill>
                  <a:srgbClr val="000000"/>
                </a:solidFill>
                <a:latin typeface="Calibri"/>
                <a:ea typeface="Calibri"/>
                <a:cs typeface="Calibri"/>
                <a:sym typeface="Calibri"/>
              </a:rPr>
              <a:t>, y a Lázaro junto a él.</a:t>
            </a:r>
            <a:endParaRPr/>
          </a:p>
          <a:p>
            <a:pPr marL="0" marR="0" lvl="0" indent="0" algn="l" rtl="0">
              <a:lnSpc>
                <a:spcPct val="100000"/>
              </a:lnSpc>
              <a:spcBef>
                <a:spcPts val="0"/>
              </a:spcBef>
              <a:spcAft>
                <a:spcPts val="0"/>
              </a:spcAft>
              <a:buNone/>
            </a:pP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400" b="1" i="0" u="none" strike="noStrike" cap="none">
                <a:solidFill>
                  <a:srgbClr val="000000"/>
                </a:solidFill>
                <a:latin typeface="Calibri"/>
                <a:ea typeface="Calibri"/>
                <a:cs typeface="Calibri"/>
                <a:sym typeface="Calibri"/>
              </a:rPr>
              <a:t>Lucas 23:43 </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Calibri"/>
                <a:ea typeface="Calibri"/>
                <a:cs typeface="Calibri"/>
                <a:sym typeface="Calibri"/>
              </a:rPr>
              <a:t>Jesús le dijo: “De cierto te dijo que hoy estarás conmigo en el paraíso.” </a:t>
            </a:r>
            <a:br>
              <a:rPr lang="en-US" sz="3400" b="0" i="0" u="none" strike="noStrike" cap="none">
                <a:solidFill>
                  <a:srgbClr val="000000"/>
                </a:solidFill>
                <a:latin typeface="Calibri"/>
                <a:ea typeface="Calibri"/>
                <a:cs typeface="Calibri"/>
                <a:sym typeface="Calibri"/>
              </a:rPr>
            </a:br>
            <a:br>
              <a:rPr lang="en-US" sz="3400" b="0" i="0" u="none" strike="noStrike" cap="none">
                <a:solidFill>
                  <a:srgbClr val="000000"/>
                </a:solidFill>
                <a:latin typeface="Calibri"/>
                <a:ea typeface="Calibri"/>
                <a:cs typeface="Calibri"/>
                <a:sym typeface="Calibri"/>
              </a:rPr>
            </a:br>
            <a:endParaRPr sz="3400" b="0" i="0" u="none" strike="noStrike" cap="none">
              <a:solidFill>
                <a:srgbClr val="000000"/>
              </a:solidFill>
              <a:latin typeface="Calibri"/>
              <a:ea typeface="Calibri"/>
              <a:cs typeface="Calibri"/>
              <a:sym typeface="Calibri"/>
            </a:endParaRPr>
          </a:p>
        </p:txBody>
      </p:sp>
      <p:sp>
        <p:nvSpPr>
          <p:cNvPr id="215" name="Google Shape;215;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p10"/>
          <p:cNvPicPr preferRelativeResize="0"/>
          <p:nvPr/>
        </p:nvPicPr>
        <p:blipFill rotWithShape="1">
          <a:blip r:embed="rId3">
            <a:alphaModFix/>
          </a:blip>
          <a:srcRect/>
          <a:stretch/>
        </p:blipFill>
        <p:spPr>
          <a:xfrm>
            <a:off x="0"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1"/>
          <p:cNvSpPr txBox="1"/>
          <p:nvPr/>
        </p:nvSpPr>
        <p:spPr>
          <a:xfrm>
            <a:off x="2647673" y="766753"/>
            <a:ext cx="8751847" cy="5324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en-US" sz="3400" b="0" i="0" u="none" strike="noStrike" cap="none">
                <a:solidFill>
                  <a:srgbClr val="000000"/>
                </a:solidFill>
                <a:latin typeface="Calibri"/>
                <a:ea typeface="Calibri"/>
                <a:cs typeface="Calibri"/>
                <a:sym typeface="Calibri"/>
              </a:rPr>
            </a:br>
            <a:r>
              <a:rPr lang="en-US" sz="3400" b="1" i="0" u="none" strike="noStrike" cap="none">
                <a:solidFill>
                  <a:srgbClr val="000000"/>
                </a:solidFill>
                <a:latin typeface="Calibri"/>
                <a:ea typeface="Calibri"/>
                <a:cs typeface="Calibri"/>
                <a:sym typeface="Calibri"/>
              </a:rPr>
              <a:t>2 Corintios 5:6-8 </a:t>
            </a:r>
            <a:endParaRPr/>
          </a:p>
          <a:p>
            <a:pPr marL="0" marR="0" lvl="0" indent="0" algn="l" rtl="0">
              <a:lnSpc>
                <a:spcPct val="100000"/>
              </a:lnSpc>
              <a:spcBef>
                <a:spcPts val="0"/>
              </a:spcBef>
              <a:spcAft>
                <a:spcPts val="0"/>
              </a:spcAft>
              <a:buNone/>
            </a:pPr>
            <a:endParaRPr sz="3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400" b="0" i="0" u="none" strike="noStrike" cap="none">
                <a:solidFill>
                  <a:srgbClr val="000000"/>
                </a:solidFill>
                <a:latin typeface="Calibri"/>
                <a:ea typeface="Calibri"/>
                <a:cs typeface="Calibri"/>
                <a:sym typeface="Calibri"/>
              </a:rPr>
              <a:t>Por eso vivimos siempre confiados, pues sabemos que mientras estemos en el cuerpo, estamos ausentes del Señor (porque vivimos por la fe, no por la vista). Pero confiamos, y quisiéramos más bien ausentarnos del cuerpo y presentarnos ante el Señor. </a:t>
            </a:r>
            <a:endParaRPr sz="3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400" b="0" i="0" u="none" strike="noStrike" cap="none">
              <a:solidFill>
                <a:srgbClr val="000000"/>
              </a:solidFill>
              <a:latin typeface="Calibri"/>
              <a:ea typeface="Calibri"/>
              <a:cs typeface="Calibri"/>
              <a:sym typeface="Calibri"/>
            </a:endParaRPr>
          </a:p>
        </p:txBody>
      </p:sp>
      <p:sp>
        <p:nvSpPr>
          <p:cNvPr id="222" name="Google Shape;222;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p11"/>
          <p:cNvPicPr preferRelativeResize="0"/>
          <p:nvPr/>
        </p:nvPicPr>
        <p:blipFill rotWithShape="1">
          <a:blip r:embed="rId3">
            <a:alphaModFix/>
          </a:blip>
          <a:srcRect/>
          <a:stretch/>
        </p:blipFill>
        <p:spPr>
          <a:xfrm>
            <a:off x="320158"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12"/>
          <p:cNvSpPr txBox="1"/>
          <p:nvPr/>
        </p:nvSpPr>
        <p:spPr>
          <a:xfrm>
            <a:off x="2294326" y="1460345"/>
            <a:ext cx="94101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Cuando una persona muere, </a:t>
            </a:r>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su cuerpo se descompone, pero su alma/espíritu va inmediatamente al infierno o al cielo para estar con Dios por la fe. </a:t>
            </a:r>
            <a:endParaRPr sz="4000" b="1" i="0" u="none" strike="noStrike" cap="none">
              <a:solidFill>
                <a:srgbClr val="00B050"/>
              </a:solidFill>
              <a:latin typeface="Lato"/>
              <a:ea typeface="Lato"/>
              <a:cs typeface="Lato"/>
              <a:sym typeface="Lato"/>
            </a:endParaRPr>
          </a:p>
        </p:txBody>
      </p:sp>
      <p:pic>
        <p:nvPicPr>
          <p:cNvPr id="230" name="Google Shape;230;p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3"/>
          <p:cNvSpPr txBox="1"/>
          <p:nvPr/>
        </p:nvSpPr>
        <p:spPr>
          <a:xfrm>
            <a:off x="2299800" y="521218"/>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Cuando un cristiano muere</a:t>
            </a:r>
            <a:endParaRPr sz="4000" b="1" i="0" u="none" strike="noStrike" cap="none">
              <a:solidFill>
                <a:schemeClr val="dk1"/>
              </a:solidFill>
              <a:latin typeface="Lato"/>
              <a:ea typeface="Lato"/>
              <a:cs typeface="Lato"/>
              <a:sym typeface="Lato"/>
            </a:endParaRPr>
          </a:p>
        </p:txBody>
      </p:sp>
      <p:pic>
        <p:nvPicPr>
          <p:cNvPr id="237" name="Google Shape;237;p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8" name="Google Shape;238;p13" descr="Filipenses 1:21 - Versículo de la Biblia - DailyVerses.net"/>
          <p:cNvPicPr preferRelativeResize="0"/>
          <p:nvPr/>
        </p:nvPicPr>
        <p:blipFill rotWithShape="1">
          <a:blip r:embed="rId4">
            <a:alphaModFix/>
          </a:blip>
          <a:srcRect/>
          <a:stretch/>
        </p:blipFill>
        <p:spPr>
          <a:xfrm>
            <a:off x="1494407" y="1751919"/>
            <a:ext cx="9155375" cy="4791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2ee79c0aaa2_0_442"/>
          <p:cNvSpPr txBox="1"/>
          <p:nvPr/>
        </p:nvSpPr>
        <p:spPr>
          <a:xfrm>
            <a:off x="3206497" y="2767300"/>
            <a:ext cx="7671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ocurrirá en la resurrección en el último día?</a:t>
            </a:r>
            <a:endParaRPr sz="4000" b="1" i="0" u="none" strike="noStrike" cap="none">
              <a:solidFill>
                <a:schemeClr val="dk1"/>
              </a:solidFill>
              <a:latin typeface="Lato"/>
              <a:ea typeface="Lato"/>
              <a:cs typeface="Lato"/>
              <a:sym typeface="Lato"/>
            </a:endParaRPr>
          </a:p>
        </p:txBody>
      </p:sp>
      <p:sp>
        <p:nvSpPr>
          <p:cNvPr id="244" name="Google Shape;244;g2ee79c0aaa2_0_44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ee79c0aaa2_0_442"/>
          <p:cNvPicPr preferRelativeResize="0"/>
          <p:nvPr/>
        </p:nvPicPr>
        <p:blipFill rotWithShape="1">
          <a:blip r:embed="rId3">
            <a:alphaModFix/>
          </a:blip>
          <a:srcRect/>
          <a:stretch/>
        </p:blipFill>
        <p:spPr>
          <a:xfrm>
            <a:off x="80900" y="1661014"/>
            <a:ext cx="3125597" cy="3218436"/>
          </a:xfrm>
          <a:prstGeom prst="rect">
            <a:avLst/>
          </a:prstGeom>
          <a:noFill/>
          <a:ln>
            <a:noFill/>
          </a:ln>
          <a:effectLst>
            <a:outerShdw blurRad="50800" dist="38100" dir="2700000" algn="tl" rotWithShape="0">
              <a:srgbClr val="000000">
                <a:alpha val="40000"/>
              </a:srgbClr>
            </a:outerShdw>
          </a:effectLst>
        </p:spPr>
      </p:pic>
      <p:pic>
        <p:nvPicPr>
          <p:cNvPr id="246" name="Google Shape;246;g2ee79c0aaa2_0_44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p:nvPr/>
        </p:nvSpPr>
        <p:spPr>
          <a:xfrm>
            <a:off x="2807456" y="1028363"/>
            <a:ext cx="8735212"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Juan 6:40</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Y ésta es la voluntad de mi Padre: Que todo aquel que ve al Hijo, y cree en él, tenga vida eterna; y yo lo resucitaré en el día final. </a:t>
            </a:r>
            <a:endParaRPr/>
          </a:p>
          <a:p>
            <a:pPr marL="0" marR="0" lvl="0" indent="0" algn="l" rtl="0">
              <a:lnSpc>
                <a:spcPct val="100000"/>
              </a:lnSpc>
              <a:spcBef>
                <a:spcPts val="0"/>
              </a:spcBef>
              <a:spcAft>
                <a:spcPts val="0"/>
              </a:spcAft>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r>
              <a:rPr lang="en-US" sz="3400" b="1" i="0" u="none" strike="noStrike" cap="none">
                <a:solidFill>
                  <a:srgbClr val="000000"/>
                </a:solidFill>
                <a:latin typeface="Lato"/>
                <a:ea typeface="Lato"/>
                <a:cs typeface="Lato"/>
                <a:sym typeface="Lato"/>
              </a:rPr>
              <a:t>1 Corintios 6:14</a:t>
            </a:r>
            <a:endParaRPr/>
          </a:p>
          <a:p>
            <a:pPr marL="0" marR="0" lvl="0" indent="0" algn="l" rtl="0">
              <a:lnSpc>
                <a:spcPct val="100000"/>
              </a:lnSpc>
              <a:spcBef>
                <a:spcPts val="0"/>
              </a:spcBef>
              <a:spcAft>
                <a:spcPts val="0"/>
              </a:spcAft>
              <a:buNone/>
            </a:pPr>
            <a:r>
              <a:rPr lang="en-US" sz="3400" b="0" i="0" u="none" strike="noStrike" cap="none">
                <a:solidFill>
                  <a:srgbClr val="000000"/>
                </a:solidFill>
                <a:latin typeface="Lato"/>
                <a:ea typeface="Lato"/>
                <a:cs typeface="Lato"/>
                <a:sym typeface="Lato"/>
              </a:rPr>
              <a:t>Y así como Dios levantó al Señor, también nos levantará a nosotros con su poder. </a:t>
            </a:r>
            <a:endParaRPr sz="3400" b="1"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52" name="Google Shape;252;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p14"/>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54" name="Google Shape;254;p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Job 19:25-27</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Yo sé que mi Redentor vive, y que al final </a:t>
            </a:r>
            <a:r>
              <a:rPr lang="en-US" sz="3400">
                <a:solidFill>
                  <a:schemeClr val="dk1"/>
                </a:solidFill>
                <a:latin typeface="Lato"/>
                <a:ea typeface="Lato"/>
                <a:cs typeface="Lato"/>
                <a:sym typeface="Lato"/>
              </a:rPr>
              <a:t>m</a:t>
            </a:r>
            <a:r>
              <a:rPr lang="en-US" sz="3400" b="0" i="0" u="none" strike="noStrike" cap="none">
                <a:solidFill>
                  <a:schemeClr val="dk1"/>
                </a:solidFill>
                <a:latin typeface="Lato"/>
                <a:ea typeface="Lato"/>
                <a:cs typeface="Lato"/>
                <a:sym typeface="Lato"/>
              </a:rPr>
              <a:t>e levantará del polvo. También sé que he de contemplar a Dios, aun cuando el sepulcro destruya mi cuerpo. Yo mismo seré quien lo vea, y lo veré con mis propios ojos, aun cuando por dentro ya estoy desfalleciendo. </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60" name="Google Shape;260;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15"/>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62" name="Google Shape;262;p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ee1eb4b694_0_4"/>
          <p:cNvSpPr txBox="1"/>
          <p:nvPr/>
        </p:nvSpPr>
        <p:spPr>
          <a:xfrm>
            <a:off x="3568306"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será nuestro cuerpo resucitado?</a:t>
            </a:r>
            <a:endParaRPr sz="4000" b="1" i="0" u="none" strike="noStrike" cap="none">
              <a:solidFill>
                <a:schemeClr val="dk1"/>
              </a:solidFill>
              <a:latin typeface="Lato"/>
              <a:ea typeface="Lato"/>
              <a:cs typeface="Lato"/>
              <a:sym typeface="Lato"/>
            </a:endParaRPr>
          </a:p>
        </p:txBody>
      </p:sp>
      <p:sp>
        <p:nvSpPr>
          <p:cNvPr id="268" name="Google Shape;268;g2ee1eb4b694_0_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ee1eb4b694_0_4"/>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270" name="Google Shape;270;g2ee1eb4b694_0_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Corintios 15:52-53</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En un momento, en un abrir y cerrar de ojos, a</a:t>
            </a:r>
            <a:r>
              <a:rPr lang="en-US" sz="3400">
                <a:latin typeface="Lato"/>
                <a:ea typeface="Lato"/>
                <a:cs typeface="Lato"/>
                <a:sym typeface="Lato"/>
              </a:rPr>
              <a:t>l</a:t>
            </a:r>
            <a:r>
              <a:rPr lang="en-US" sz="3400" b="0" i="0" u="none" strike="noStrike" cap="none">
                <a:solidFill>
                  <a:srgbClr val="000000"/>
                </a:solidFill>
                <a:latin typeface="Lato"/>
                <a:ea typeface="Lato"/>
                <a:cs typeface="Lato"/>
                <a:sym typeface="Lato"/>
              </a:rPr>
              <a:t>  final de las trompetas; porque se tocará la trompeta, y los muertos serán resucitados incorruptibles, y nosotros seremos transformados. Porque es necesario que esto corruptible se vista de incorrupción, y esto mortal se vista de inmortalidad. </a:t>
            </a:r>
            <a:endParaRPr sz="3400" b="0" i="0" u="none" strike="noStrike" cap="none">
              <a:solidFill>
                <a:schemeClr val="dk1"/>
              </a:solidFill>
              <a:latin typeface="Lato"/>
              <a:ea typeface="Lato"/>
              <a:cs typeface="Lato"/>
              <a:sym typeface="Lato"/>
            </a:endParaRPr>
          </a:p>
        </p:txBody>
      </p:sp>
      <p:sp>
        <p:nvSpPr>
          <p:cNvPr id="276" name="Google Shape;276;p1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p16"/>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78" name="Google Shape;278;p1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Corintios 15:42-44</a:t>
            </a:r>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Así también es la resurrección de los muertos. Se siembra en corrupción, resucitará en incorrupción. Se siembra en deshonra, resucitará en gloria; se </a:t>
            </a:r>
            <a:r>
              <a:rPr lang="en-US" sz="3400">
                <a:solidFill>
                  <a:schemeClr val="dk1"/>
                </a:solidFill>
                <a:latin typeface="Lato"/>
                <a:ea typeface="Lato"/>
                <a:cs typeface="Lato"/>
                <a:sym typeface="Lato"/>
              </a:rPr>
              <a:t>siembra</a:t>
            </a:r>
            <a:r>
              <a:rPr lang="en-US" sz="3400" b="0" i="0" u="none" strike="noStrike" cap="none">
                <a:solidFill>
                  <a:schemeClr val="dk1"/>
                </a:solidFill>
                <a:latin typeface="Lato"/>
                <a:ea typeface="Lato"/>
                <a:cs typeface="Lato"/>
                <a:sym typeface="Lato"/>
              </a:rPr>
              <a:t> en debilidad, resucitará en poder. Se siembra cuerpo animal, resucitará cuerpo espiritual. </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p:txBody>
      </p:sp>
      <p:sp>
        <p:nvSpPr>
          <p:cNvPr id="284" name="Google Shape;284;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17"/>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86" name="Google Shape;286;p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p:nvPr/>
        </p:nvSpPr>
        <p:spPr>
          <a:xfrm>
            <a:off x="2807456" y="1460358"/>
            <a:ext cx="8082217"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Filipenses 3:21</a:t>
            </a: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4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Pero nuestra ciudadanía está en los cielos, de donde también esperamos al Salvador, al Señor Jesucristo; el cual transformará el cuerpo de la humillación nuestra, para que sea semejante al cuerpo de la gloria suya. </a:t>
            </a:r>
            <a:endParaRPr/>
          </a:p>
        </p:txBody>
      </p:sp>
      <p:sp>
        <p:nvSpPr>
          <p:cNvPr id="292" name="Google Shape;292;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3" name="Google Shape;293;p18"/>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294" name="Google Shape;294;p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19"/>
          <p:cNvSpPr txBox="1"/>
          <p:nvPr/>
        </p:nvSpPr>
        <p:spPr>
          <a:xfrm>
            <a:off x="2219500" y="1460346"/>
            <a:ext cx="91380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Cristo cambiará nuestros cuerpos para que sean cuerpos gloriosos como el suyo, para que sean aptos para vivir eternamente en su presencia en el cielo. </a:t>
            </a:r>
            <a:endParaRPr sz="4000" b="1" i="0" u="none" strike="noStrike" cap="none">
              <a:solidFill>
                <a:srgbClr val="00B050"/>
              </a:solidFill>
              <a:latin typeface="Lato"/>
              <a:ea typeface="Lato"/>
              <a:cs typeface="Lato"/>
              <a:sym typeface="Lato"/>
            </a:endParaRPr>
          </a:p>
        </p:txBody>
      </p:sp>
      <p:sp>
        <p:nvSpPr>
          <p:cNvPr id="300" name="Google Shape;300;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p1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0"/>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307" name="Google Shape;307;p20"/>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308" name="Google Shape;308;p20"/>
          <p:cNvGrpSpPr/>
          <p:nvPr/>
        </p:nvGrpSpPr>
        <p:grpSpPr>
          <a:xfrm>
            <a:off x="551075" y="2011050"/>
            <a:ext cx="11197475" cy="3947713"/>
            <a:chOff x="0" y="0"/>
            <a:chExt cx="10450280" cy="3947713"/>
          </a:xfrm>
        </p:grpSpPr>
        <p:sp>
          <p:nvSpPr>
            <p:cNvPr id="309" name="Google Shape;309;p20"/>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0" name="Google Shape;310;p20"/>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1" name="Google Shape;311;p20"/>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2" name="Google Shape;312;p20"/>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313" name="Google Shape;313;p20"/>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4" name="Google Shape;314;p20"/>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5" name="Google Shape;315;p20"/>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6" name="Google Shape;316;p20"/>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dk1"/>
                  </a:solidFill>
                  <a:latin typeface="Lato"/>
                  <a:ea typeface="Lato"/>
                  <a:cs typeface="Lato"/>
                  <a:sym typeface="Lato"/>
                </a:rPr>
                <a:t>Describir nuestra esperanza en la resurrección de la carne. </a:t>
              </a:r>
              <a:endParaRPr sz="2500" b="0" i="0" u="none" strike="noStrike" cap="none">
                <a:solidFill>
                  <a:schemeClr val="dk1"/>
                </a:solidFill>
                <a:latin typeface="Lato"/>
                <a:ea typeface="Lato"/>
                <a:cs typeface="Lato"/>
                <a:sym typeface="Lato"/>
              </a:endParaRPr>
            </a:p>
          </p:txBody>
        </p:sp>
        <p:sp>
          <p:nvSpPr>
            <p:cNvPr id="317" name="Google Shape;317;p20"/>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8" name="Google Shape;318;p20"/>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9" name="Google Shape;319;p20"/>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20" name="Google Shape;320;p20"/>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Describir la promesa de la vida eterna con Dios en el cielo. </a:t>
              </a:r>
              <a:endParaRPr sz="2500" b="0" i="0" u="none" strike="noStrike" cap="none">
                <a:solidFill>
                  <a:schemeClr val="dk1"/>
                </a:solidFill>
                <a:latin typeface="Lato"/>
                <a:ea typeface="Lato"/>
                <a:cs typeface="Lato"/>
                <a:sym typeface="Lato"/>
              </a:endParaRPr>
            </a:p>
          </p:txBody>
        </p:sp>
      </p:grpSp>
      <p:pic>
        <p:nvPicPr>
          <p:cNvPr id="321" name="Google Shape;321;p2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21"/>
          <p:cNvSpPr txBox="1"/>
          <p:nvPr/>
        </p:nvSpPr>
        <p:spPr>
          <a:xfrm>
            <a:off x="1691511" y="289924"/>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vida perdurable </a:t>
            </a:r>
            <a:endParaRPr sz="4000" b="1" i="0" u="none" strike="noStrike" cap="none">
              <a:solidFill>
                <a:srgbClr val="00B050"/>
              </a:solidFill>
              <a:latin typeface="Lato"/>
              <a:ea typeface="Lato"/>
              <a:cs typeface="Lato"/>
              <a:sym typeface="Lato"/>
            </a:endParaRPr>
          </a:p>
        </p:txBody>
      </p:sp>
      <p:pic>
        <p:nvPicPr>
          <p:cNvPr id="328" name="Google Shape;328;p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9" name="Google Shape;329;p21" descr="A Vision of Heaven – A Pilgrim's Search"/>
          <p:cNvPicPr preferRelativeResize="0"/>
          <p:nvPr/>
        </p:nvPicPr>
        <p:blipFill rotWithShape="1">
          <a:blip r:embed="rId4">
            <a:alphaModFix/>
          </a:blip>
          <a:srcRect/>
          <a:stretch/>
        </p:blipFill>
        <p:spPr>
          <a:xfrm>
            <a:off x="1643699" y="997770"/>
            <a:ext cx="7592400" cy="5694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22"/>
          <p:cNvSpPr txBox="1"/>
          <p:nvPr/>
        </p:nvSpPr>
        <p:spPr>
          <a:xfrm>
            <a:off x="3568306" y="2767300"/>
            <a:ext cx="76317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¿Cómo será la vida en el cielo con Dios?</a:t>
            </a:r>
            <a:endParaRPr sz="4000" b="1" i="0" u="none" strike="noStrike" cap="none">
              <a:solidFill>
                <a:schemeClr val="dk1"/>
              </a:solidFill>
              <a:latin typeface="Lato"/>
              <a:ea typeface="Lato"/>
              <a:cs typeface="Lato"/>
              <a:sym typeface="Lato"/>
            </a:endParaRPr>
          </a:p>
        </p:txBody>
      </p:sp>
      <p:sp>
        <p:nvSpPr>
          <p:cNvPr id="335" name="Google Shape;335;p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p22"/>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337" name="Google Shape;337;p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3"/>
          <p:cNvSpPr txBox="1"/>
          <p:nvPr/>
        </p:nvSpPr>
        <p:spPr>
          <a:xfrm>
            <a:off x="2807456" y="1028363"/>
            <a:ext cx="87351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Colosenses 3:4</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Cuando Cristo, que es la vida de ustedes, se manifieste, entonces también ustedes serán manifestados con </a:t>
            </a:r>
            <a:r>
              <a:rPr lang="en-US" sz="3400">
                <a:latin typeface="Lato"/>
                <a:ea typeface="Lato"/>
                <a:cs typeface="Lato"/>
                <a:sym typeface="Lato"/>
              </a:rPr>
              <a:t>É</a:t>
            </a:r>
            <a:r>
              <a:rPr lang="en-US" sz="3400" b="0" i="0" u="none" strike="noStrike" cap="none">
                <a:solidFill>
                  <a:srgbClr val="000000"/>
                </a:solidFill>
                <a:latin typeface="Lato"/>
                <a:ea typeface="Lato"/>
                <a:cs typeface="Lato"/>
                <a:sym typeface="Lato"/>
              </a:rPr>
              <a:t>l en gloria.</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rgbClr val="000000"/>
                </a:solidFill>
                <a:latin typeface="Lato"/>
                <a:ea typeface="Lato"/>
                <a:cs typeface="Lato"/>
                <a:sym typeface="Lato"/>
              </a:rPr>
              <a:t>2 Pedro 3:13</a:t>
            </a:r>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000000"/>
                </a:solidFill>
                <a:latin typeface="Lato"/>
                <a:ea typeface="Lato"/>
                <a:cs typeface="Lato"/>
                <a:sym typeface="Lato"/>
              </a:rPr>
              <a:t>Pero, según sus promesas, nosotros esperamos un cielo nuevo y una tierra nueva, donde reinará la justicia. </a:t>
            </a:r>
            <a:endParaRPr sz="3400" b="0" i="0" u="none" strike="noStrike" cap="none">
              <a:solidFill>
                <a:schemeClr val="dk1"/>
              </a:solidFill>
              <a:latin typeface="Lato"/>
              <a:ea typeface="Lato"/>
              <a:cs typeface="Lato"/>
              <a:sym typeface="Lato"/>
            </a:endParaRPr>
          </a:p>
        </p:txBody>
      </p:sp>
      <p:sp>
        <p:nvSpPr>
          <p:cNvPr id="343" name="Google Shape;343;p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4" name="Google Shape;344;p23"/>
          <p:cNvPicPr preferRelativeResize="0"/>
          <p:nvPr/>
        </p:nvPicPr>
        <p:blipFill rotWithShape="1">
          <a:blip r:embed="rId3">
            <a:alphaModFix/>
          </a:blip>
          <a:srcRect/>
          <a:stretch/>
        </p:blipFill>
        <p:spPr>
          <a:xfrm>
            <a:off x="479941" y="2254549"/>
            <a:ext cx="2327515" cy="2348902"/>
          </a:xfrm>
          <a:prstGeom prst="rect">
            <a:avLst/>
          </a:prstGeom>
          <a:noFill/>
          <a:ln>
            <a:noFill/>
          </a:ln>
          <a:effectLst>
            <a:outerShdw blurRad="50800" dist="38100" dir="2700000" algn="tl" rotWithShape="0">
              <a:srgbClr val="000000">
                <a:alpha val="40000"/>
              </a:srgbClr>
            </a:outerShdw>
          </a:effectLst>
        </p:spPr>
      </p:pic>
      <p:pic>
        <p:nvPicPr>
          <p:cNvPr id="345" name="Google Shape;345;p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18282" y="2285750"/>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3718282" y="348146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18282" y="3836947"/>
            <a:ext cx="7435200" cy="12889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perdón, la resurrección y </a:t>
            </a:r>
            <a:endParaRPr/>
          </a:p>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 vida eterna</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651395"/>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p:nvPr/>
        </p:nvSpPr>
        <p:spPr>
          <a:xfrm>
            <a:off x="2107939" y="371543"/>
            <a:ext cx="9779261" cy="6124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Apocalipsis 21:1-4</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Lato"/>
                <a:ea typeface="Lato"/>
                <a:cs typeface="Lato"/>
                <a:sym typeface="Lato"/>
              </a:rPr>
              <a:t>Vi entonces un cielo nuevo y una tierra nueva, porque el primer cielo y la primera tierra habían dejado de existir, y el mar tampoco existía ya. 2 Vi también que la ciudad santa, la nueva Jerusalén, descendía del cielo, de Dios, ataviada como una novia que se adorna para su esposo. 3 Entonces oí que desde el trono salía una potente voz, la cual decía: «Aquí está el tabernáculo de Dios con los hombres. Él vivirá con ellos, y ellos serán su pueblo, y Dios mismo estará con ellos y será su Dios. 4 Dios enjugará las lágrimas de los ojos de ellos, y ya no habrá muerte, ni más llanto, ni lamento ni dolor; porque las primeras cosas habrán dejado de existir. </a:t>
            </a:r>
            <a:endParaRPr sz="3000" b="0" i="0" u="none" strike="noStrike" cap="none">
              <a:solidFill>
                <a:schemeClr val="dk1"/>
              </a:solidFill>
              <a:latin typeface="Lato"/>
              <a:ea typeface="Lato"/>
              <a:cs typeface="Lato"/>
              <a:sym typeface="Lato"/>
            </a:endParaRPr>
          </a:p>
        </p:txBody>
      </p:sp>
      <p:sp>
        <p:nvSpPr>
          <p:cNvPr id="351" name="Google Shape;351;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p24"/>
          <p:cNvPicPr preferRelativeResize="0"/>
          <p:nvPr/>
        </p:nvPicPr>
        <p:blipFill rotWithShape="1">
          <a:blip r:embed="rId3">
            <a:alphaModFix/>
          </a:blip>
          <a:srcRect/>
          <a:stretch/>
        </p:blipFill>
        <p:spPr>
          <a:xfrm>
            <a:off x="0" y="2254549"/>
            <a:ext cx="2327515" cy="234890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5"/>
          <p:cNvSpPr txBox="1"/>
          <p:nvPr/>
        </p:nvSpPr>
        <p:spPr>
          <a:xfrm>
            <a:off x="2229859" y="604075"/>
            <a:ext cx="9779261" cy="10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Apocalipsis 7:9-17</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a:solidFill>
                  <a:srgbClr val="000000"/>
                </a:solidFill>
                <a:latin typeface="Lato"/>
                <a:ea typeface="Lato"/>
                <a:cs typeface="Lato"/>
                <a:sym typeface="Lato"/>
              </a:rPr>
              <a:t> </a:t>
            </a:r>
            <a:endParaRPr sz="3000" b="0" i="0" u="none" strike="noStrike" cap="none">
              <a:solidFill>
                <a:schemeClr val="dk1"/>
              </a:solidFill>
              <a:latin typeface="Lato"/>
              <a:ea typeface="Lato"/>
              <a:cs typeface="Lato"/>
              <a:sym typeface="Lato"/>
            </a:endParaRPr>
          </a:p>
        </p:txBody>
      </p:sp>
      <p:sp>
        <p:nvSpPr>
          <p:cNvPr id="358" name="Google Shape;358;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9" name="Google Shape;359;p25"/>
          <p:cNvPicPr preferRelativeResize="0"/>
          <p:nvPr/>
        </p:nvPicPr>
        <p:blipFill rotWithShape="1">
          <a:blip r:embed="rId3">
            <a:alphaModFix/>
          </a:blip>
          <a:srcRect/>
          <a:stretch/>
        </p:blipFill>
        <p:spPr>
          <a:xfrm>
            <a:off x="0" y="2254549"/>
            <a:ext cx="2327515" cy="2348902"/>
          </a:xfrm>
          <a:prstGeom prst="rect">
            <a:avLst/>
          </a:prstGeom>
          <a:noFill/>
          <a:ln>
            <a:noFill/>
          </a:ln>
          <a:effectLst>
            <a:outerShdw blurRad="50800" dist="38100" dir="2700000" algn="tl" rotWithShape="0">
              <a:srgbClr val="000000">
                <a:alpha val="40000"/>
              </a:srgbClr>
            </a:outerShdw>
          </a:effectLst>
        </p:spPr>
      </p:pic>
      <p:pic>
        <p:nvPicPr>
          <p:cNvPr id="360" name="Google Shape;360;p25" descr="Generated image"/>
          <p:cNvPicPr preferRelativeResize="0"/>
          <p:nvPr/>
        </p:nvPicPr>
        <p:blipFill rotWithShape="1">
          <a:blip r:embed="rId4">
            <a:alphaModFix/>
          </a:blip>
          <a:srcRect/>
          <a:stretch/>
        </p:blipFill>
        <p:spPr>
          <a:xfrm>
            <a:off x="6736080" y="0"/>
            <a:ext cx="4572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p:nvPr/>
        </p:nvSpPr>
        <p:spPr>
          <a:xfrm>
            <a:off x="2185525" y="1833828"/>
            <a:ext cx="92277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Por medio de la fe en Cristo, </a:t>
            </a:r>
            <a:endParaRPr/>
          </a:p>
          <a:p>
            <a:pPr marL="0" marR="0" lvl="0" indent="0" algn="l" rtl="0">
              <a:lnSpc>
                <a:spcPct val="100000"/>
              </a:lnSpc>
              <a:spcBef>
                <a:spcPts val="0"/>
              </a:spcBef>
              <a:spcAft>
                <a:spcPts val="0"/>
              </a:spcAft>
              <a:buClr>
                <a:schemeClr val="dk1"/>
              </a:buClr>
              <a:buSzPts val="1100"/>
              <a:buFont typeface="Arial"/>
              <a:buNone/>
            </a:pPr>
            <a:r>
              <a:rPr lang="en-US" sz="3600" b="1">
                <a:solidFill>
                  <a:srgbClr val="00B050"/>
                </a:solidFill>
                <a:latin typeface="Lato"/>
                <a:ea typeface="Lato"/>
                <a:cs typeface="Lato"/>
                <a:sym typeface="Lato"/>
              </a:rPr>
              <a:t>tenemos</a:t>
            </a:r>
            <a:r>
              <a:rPr lang="en-US" sz="3600" b="1" i="0" u="none" strike="noStrike" cap="none">
                <a:solidFill>
                  <a:srgbClr val="00B050"/>
                </a:solidFill>
                <a:latin typeface="Lato"/>
                <a:ea typeface="Lato"/>
                <a:cs typeface="Lato"/>
                <a:sym typeface="Lato"/>
              </a:rPr>
              <a:t> la certeza de la salvación, </a:t>
            </a:r>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la vida eterna y un hogar preparado en el cielo donde estaremos para siempre con nuestro Salvador, gozando en su </a:t>
            </a:r>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rgbClr val="00B050"/>
                </a:solidFill>
                <a:latin typeface="Lato"/>
                <a:ea typeface="Lato"/>
                <a:cs typeface="Lato"/>
                <a:sym typeface="Lato"/>
              </a:rPr>
              <a:t>presencia gloriosa. </a:t>
            </a:r>
            <a:endParaRPr sz="3600" b="1" i="0" u="none" strike="noStrike" cap="none">
              <a:solidFill>
                <a:srgbClr val="00B050"/>
              </a:solidFill>
              <a:latin typeface="Lato"/>
              <a:ea typeface="Lato"/>
              <a:cs typeface="Lato"/>
              <a:sym typeface="Lato"/>
            </a:endParaRPr>
          </a:p>
        </p:txBody>
      </p:sp>
      <p:sp>
        <p:nvSpPr>
          <p:cNvPr id="366" name="Google Shape;366;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p2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7"/>
          <p:cNvPicPr preferRelativeResize="0"/>
          <p:nvPr/>
        </p:nvPicPr>
        <p:blipFill rotWithShape="1">
          <a:blip r:embed="rId3">
            <a:alphaModFix/>
          </a:blip>
          <a:srcRect t="-397" b="54274"/>
          <a:stretch/>
        </p:blipFill>
        <p:spPr>
          <a:xfrm>
            <a:off x="1593556" y="2908738"/>
            <a:ext cx="10582723" cy="3949262"/>
          </a:xfrm>
          <a:prstGeom prst="rect">
            <a:avLst/>
          </a:prstGeom>
          <a:noFill/>
          <a:ln>
            <a:noFill/>
          </a:ln>
        </p:spPr>
      </p:pic>
      <p:sp>
        <p:nvSpPr>
          <p:cNvPr id="373" name="Google Shape;373;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7"/>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000" b="1" i="0" u="none" strike="noStrike" cap="none">
                <a:solidFill>
                  <a:srgbClr val="603813"/>
                </a:solidFill>
                <a:latin typeface="Lato"/>
                <a:ea typeface="Lato"/>
                <a:cs typeface="Lato"/>
                <a:sym typeface="Lato"/>
              </a:rPr>
              <a:t>ACADEMIA CRISTO</a:t>
            </a:r>
            <a:endParaRPr sz="6000" b="1" i="0" u="none" strike="noStrike" cap="none">
              <a:solidFill>
                <a:srgbClr val="603813"/>
              </a:solidFill>
              <a:latin typeface="Lato"/>
              <a:ea typeface="Lato"/>
              <a:cs typeface="Lato"/>
              <a:sym typeface="Lato"/>
            </a:endParaRPr>
          </a:p>
        </p:txBody>
      </p:sp>
      <p:sp>
        <p:nvSpPr>
          <p:cNvPr id="375" name="Google Shape;375;p27"/>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rgbClr val="009444"/>
                </a:solidFill>
                <a:latin typeface="Lato"/>
                <a:ea typeface="Lato"/>
                <a:cs typeface="Lato"/>
                <a:sym typeface="Lato"/>
              </a:rPr>
              <a:t> El </a:t>
            </a:r>
            <a:r>
              <a:rPr lang="en-US" sz="4800" b="0" i="0" u="none" strike="noStrike" cap="none">
                <a:solidFill>
                  <a:srgbClr val="00B050"/>
                </a:solidFill>
                <a:latin typeface="Lato"/>
                <a:ea typeface="Lato"/>
                <a:cs typeface="Lato"/>
                <a:sym typeface="Lato"/>
              </a:rPr>
              <a:t>propósito de</a:t>
            </a:r>
            <a:endParaRPr sz="4800" b="0" i="0" u="none" strike="noStrike" cap="none">
              <a:solidFill>
                <a:srgbClr val="00B050"/>
              </a:solidFill>
              <a:latin typeface="Lato"/>
              <a:ea typeface="Lato"/>
              <a:cs typeface="Lato"/>
              <a:sym typeface="Lato"/>
            </a:endParaRPr>
          </a:p>
        </p:txBody>
      </p:sp>
      <p:pic>
        <p:nvPicPr>
          <p:cNvPr id="376" name="Google Shape;376;p27" descr="A logo with a cross and a bird&#10;&#10;Description automatically generated"/>
          <p:cNvPicPr preferRelativeResize="0"/>
          <p:nvPr/>
        </p:nvPicPr>
        <p:blipFill rotWithShape="1">
          <a:blip r:embed="rId4">
            <a:alphaModFix/>
          </a:blip>
          <a:srcRect/>
          <a:stretch/>
        </p:blipFill>
        <p:spPr>
          <a:xfrm>
            <a:off x="9821913" y="637747"/>
            <a:ext cx="1964499" cy="1348711"/>
          </a:xfrm>
          <a:prstGeom prst="rect">
            <a:avLst/>
          </a:prstGeom>
          <a:noFill/>
          <a:ln>
            <a:noFill/>
          </a:ln>
        </p:spPr>
      </p:pic>
      <p:pic>
        <p:nvPicPr>
          <p:cNvPr id="377" name="Google Shape;377;p27" descr="A black background with a black square&#10;&#10;Description automatically generated with medium confidence"/>
          <p:cNvPicPr preferRelativeResize="0"/>
          <p:nvPr/>
        </p:nvPicPr>
        <p:blipFill rotWithShape="1">
          <a:blip r:embed="rId5">
            <a:alphaModFix amt="20000"/>
          </a:blip>
          <a:srcRect/>
          <a:stretch/>
        </p:blipFill>
        <p:spPr>
          <a:xfrm>
            <a:off x="4543737" y="2576485"/>
            <a:ext cx="4753179" cy="2452715"/>
          </a:xfrm>
          <a:prstGeom prst="rect">
            <a:avLst/>
          </a:prstGeom>
          <a:noFill/>
          <a:ln>
            <a:noFill/>
          </a:ln>
        </p:spPr>
      </p:pic>
      <p:sp>
        <p:nvSpPr>
          <p:cNvPr id="378" name="Google Shape;378;p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4" name="Google Shape;384;p2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5" name="Google Shape;385;p28"/>
          <p:cNvPicPr preferRelativeResize="0"/>
          <p:nvPr/>
        </p:nvPicPr>
        <p:blipFill rotWithShape="1">
          <a:blip r:embed="rId3">
            <a:alphaModFix/>
          </a:blip>
          <a:srcRect t="-5483" b="-12399"/>
          <a:stretch/>
        </p:blipFill>
        <p:spPr>
          <a:xfrm>
            <a:off x="2300134" y="585628"/>
            <a:ext cx="9115118" cy="6041204"/>
          </a:xfrm>
          <a:prstGeom prst="rect">
            <a:avLst/>
          </a:prstGeom>
          <a:noFill/>
          <a:ln>
            <a:noFill/>
          </a:ln>
        </p:spPr>
      </p:pic>
      <p:sp>
        <p:nvSpPr>
          <p:cNvPr id="386" name="Google Shape;386;p28"/>
          <p:cNvSpPr txBox="1"/>
          <p:nvPr/>
        </p:nvSpPr>
        <p:spPr>
          <a:xfrm>
            <a:off x="2587842" y="4712029"/>
            <a:ext cx="8539701"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FFFFFF"/>
                </a:solidFill>
                <a:latin typeface="Lato"/>
                <a:ea typeface="Lato"/>
                <a:cs typeface="Lato"/>
                <a:sym typeface="Lato"/>
              </a:rPr>
              <a:t>Quiero hacer un grupo de estudio </a:t>
            </a:r>
            <a:endParaRPr/>
          </a:p>
          <a:p>
            <a:pPr marL="0" marR="0" lvl="0" indent="0" algn="ctr" rtl="0">
              <a:lnSpc>
                <a:spcPct val="100000"/>
              </a:lnSpc>
              <a:spcBef>
                <a:spcPts val="0"/>
              </a:spcBef>
              <a:spcAft>
                <a:spcPts val="0"/>
              </a:spcAft>
              <a:buNone/>
            </a:pPr>
            <a:r>
              <a:rPr lang="en-US" sz="3600" b="0" i="0" u="none" strike="noStrike" cap="none">
                <a:solidFill>
                  <a:srgbClr val="FFFFFF"/>
                </a:solidFill>
                <a:latin typeface="Lato"/>
                <a:ea typeface="Lato"/>
                <a:cs typeface="Lato"/>
                <a:sym typeface="Lato"/>
              </a:rPr>
              <a:t>de la Palabra</a:t>
            </a:r>
            <a:endParaRPr sz="1400" b="0" i="0" u="none" strike="noStrike" cap="none">
              <a:solidFill>
                <a:srgbClr val="000000"/>
              </a:solidFill>
              <a:latin typeface="Arial"/>
              <a:ea typeface="Arial"/>
              <a:cs typeface="Arial"/>
              <a:sym typeface="Arial"/>
            </a:endParaRPr>
          </a:p>
        </p:txBody>
      </p:sp>
      <p:pic>
        <p:nvPicPr>
          <p:cNvPr id="387" name="Google Shape;387;p28" descr="A white bird with a black background&#10;&#10;Description automatically generated"/>
          <p:cNvPicPr preferRelativeResize="0"/>
          <p:nvPr/>
        </p:nvPicPr>
        <p:blipFill rotWithShape="1">
          <a:blip r:embed="rId4">
            <a:alphaModFix/>
          </a:blip>
          <a:srcRect/>
          <a:stretch/>
        </p:blipFill>
        <p:spPr>
          <a:xfrm>
            <a:off x="9495871" y="1066977"/>
            <a:ext cx="1399035"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9"/>
          <p:cNvPicPr preferRelativeResize="0"/>
          <p:nvPr/>
        </p:nvPicPr>
        <p:blipFill rotWithShape="1">
          <a:blip r:embed="rId3">
            <a:alphaModFix/>
          </a:blip>
          <a:srcRect t="29448" b="36661"/>
          <a:stretch/>
        </p:blipFill>
        <p:spPr>
          <a:xfrm>
            <a:off x="1608861" y="3407377"/>
            <a:ext cx="10592502" cy="3450623"/>
          </a:xfrm>
          <a:prstGeom prst="rect">
            <a:avLst/>
          </a:prstGeom>
          <a:noFill/>
          <a:ln>
            <a:noFill/>
          </a:ln>
        </p:spPr>
      </p:pic>
      <p:sp>
        <p:nvSpPr>
          <p:cNvPr id="393" name="Google Shape;393;p2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4" name="Google Shape;394;p29" descr="A green bird with leaves&#10;&#10;Description automatically generated"/>
          <p:cNvPicPr preferRelativeResize="0"/>
          <p:nvPr/>
        </p:nvPicPr>
        <p:blipFill rotWithShape="1">
          <a:blip r:embed="rId4">
            <a:alphaModFix/>
          </a:blip>
          <a:srcRect/>
          <a:stretch/>
        </p:blipFill>
        <p:spPr>
          <a:xfrm>
            <a:off x="10468957" y="676182"/>
            <a:ext cx="1399034" cy="1170434"/>
          </a:xfrm>
          <a:prstGeom prst="rect">
            <a:avLst/>
          </a:prstGeom>
          <a:noFill/>
          <a:ln>
            <a:noFill/>
          </a:ln>
        </p:spPr>
      </p:pic>
      <p:sp>
        <p:nvSpPr>
          <p:cNvPr id="395" name="Google Shape;395;p29"/>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3600" b="0" i="0" u="none" strike="noStrike" cap="none">
                <a:solidFill>
                  <a:srgbClr val="009444"/>
                </a:solidFill>
                <a:latin typeface="Lato"/>
                <a:ea typeface="Lato"/>
                <a:cs typeface="Lato"/>
                <a:sym typeface="Lato"/>
              </a:rPr>
              <a:t>¿Te interesa descubrir si compartimos </a:t>
            </a:r>
            <a:br>
              <a:rPr lang="en-US" sz="3600" b="0" i="0" u="none" strike="noStrike" cap="none">
                <a:solidFill>
                  <a:srgbClr val="009444"/>
                </a:solidFill>
                <a:latin typeface="Lato"/>
                <a:ea typeface="Lato"/>
                <a:cs typeface="Lato"/>
                <a:sym typeface="Lato"/>
              </a:rPr>
            </a:br>
            <a:r>
              <a:rPr lang="en-US" sz="3600" b="0" i="0" u="none" strike="noStrike" cap="none">
                <a:solidFill>
                  <a:srgbClr val="009444"/>
                </a:solidFill>
                <a:latin typeface="Lato"/>
                <a:ea typeface="Lato"/>
                <a:cs typeface="Lato"/>
                <a:sym typeface="Lato"/>
              </a:rPr>
              <a:t>las mismas creencias? </a:t>
            </a:r>
            <a:endParaRPr sz="360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00"/>
              <a:buFont typeface="Arial"/>
              <a:buNone/>
            </a:pPr>
            <a:endParaRPr sz="2400" b="0" i="0" u="none" strike="noStrike" cap="none">
              <a:solidFill>
                <a:srgbClr val="009444"/>
              </a:solidFill>
              <a:latin typeface="Lato"/>
              <a:ea typeface="Lato"/>
              <a:cs typeface="Lato"/>
              <a:sym typeface="Lato"/>
            </a:endParaRPr>
          </a:p>
          <a:p>
            <a:pPr marL="574675" marR="0" lvl="0" indent="0" algn="l" rtl="0">
              <a:lnSpc>
                <a:spcPct val="100000"/>
              </a:lnSpc>
              <a:spcBef>
                <a:spcPts val="0"/>
              </a:spcBef>
              <a:spcAft>
                <a:spcPts val="0"/>
              </a:spcAft>
              <a:buClr>
                <a:srgbClr val="000000"/>
              </a:buClr>
              <a:buSzPts val="4800"/>
              <a:buFont typeface="Arial"/>
              <a:buNone/>
            </a:pPr>
            <a:r>
              <a:rPr lang="en-US" sz="3000" b="0" i="0" u="none" strike="noStrike" cap="none">
                <a:solidFill>
                  <a:srgbClr val="222A35"/>
                </a:solidFill>
                <a:latin typeface="Lato"/>
                <a:ea typeface="Lato"/>
                <a:cs typeface="Lato"/>
                <a:sym typeface="Lato"/>
              </a:rPr>
              <a:t>“Pero no ruego solamente por éstos, sino también por los que han de creer en mí por la palabra de ellos, 21 para que todos sean uno; como tú, oh Padre, en mí, y yo en ti, que también ellos sean uno en nosotros; para que el mundo crea que tú me enviaste (</a:t>
            </a:r>
            <a:r>
              <a:rPr lang="en-US" sz="3000" b="1" i="0" u="none" strike="noStrike" cap="none">
                <a:solidFill>
                  <a:srgbClr val="222A35"/>
                </a:solidFill>
                <a:latin typeface="Lato"/>
                <a:ea typeface="Lato"/>
                <a:cs typeface="Lato"/>
                <a:sym typeface="Lato"/>
              </a:rPr>
              <a:t>Juan 17:20-21</a:t>
            </a:r>
            <a:r>
              <a:rPr lang="en-US" sz="3000" b="0" i="0" u="none" strike="noStrike" cap="none">
                <a:solidFill>
                  <a:srgbClr val="222A35"/>
                </a:solidFill>
                <a:latin typeface="Lato"/>
                <a:ea typeface="Lato"/>
                <a:cs typeface="Lato"/>
                <a:sym typeface="Lato"/>
              </a:rPr>
              <a:t>).</a:t>
            </a:r>
            <a:endParaRPr sz="3000" b="0" i="0" u="none" strike="noStrike" cap="none">
              <a:solidFill>
                <a:srgbClr val="222A35"/>
              </a:solidFill>
              <a:latin typeface="Lato"/>
              <a:ea typeface="Lato"/>
              <a:cs typeface="Lato"/>
              <a:sym typeface="Lato"/>
            </a:endParaRPr>
          </a:p>
        </p:txBody>
      </p:sp>
      <p:sp>
        <p:nvSpPr>
          <p:cNvPr id="396" name="Google Shape;396;p2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2" name="Google Shape;402;g2adf25473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403" name="Google Shape;403;g2adf2547317_0_0"/>
          <p:cNvPicPr preferRelativeResize="0"/>
          <p:nvPr/>
        </p:nvPicPr>
        <p:blipFill rotWithShape="1">
          <a:blip r:embed="rId4">
            <a:alphaModFix/>
          </a:blip>
          <a:srcRect/>
          <a:stretch/>
        </p:blipFill>
        <p:spPr>
          <a:xfrm>
            <a:off x="2212340" y="381364"/>
            <a:ext cx="8011160" cy="600837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05" name="Google Shape;405;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06" name="Google Shape;406;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08" name="Google Shape;408;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409" name="Google Shape;409;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Google Shape;408;p31"/>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409" name="Google Shape;409;p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 name="Google Shape;410;p31"/>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11" name="Google Shape;411;p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8" name="Google Shape;41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19" name="Google Shape;41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20" name="Google Shape;42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21" name="Google Shape;42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19" name="Google Shape;119;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0" name="Google Shape;120;p5"/>
          <p:cNvGrpSpPr/>
          <p:nvPr/>
        </p:nvGrpSpPr>
        <p:grpSpPr>
          <a:xfrm>
            <a:off x="551075" y="2011050"/>
            <a:ext cx="11197475" cy="3947713"/>
            <a:chOff x="0" y="0"/>
            <a:chExt cx="10450280" cy="3947713"/>
          </a:xfrm>
        </p:grpSpPr>
        <p:sp>
          <p:nvSpPr>
            <p:cNvPr id="121" name="Google Shape;121;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2" name="Google Shape;122;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3" name="Google Shape;123;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4" name="Google Shape;124;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dk1"/>
                  </a:solidFill>
                  <a:latin typeface="Lato"/>
                  <a:ea typeface="Lato"/>
                  <a:cs typeface="Lato"/>
                  <a:sym typeface="Lato"/>
                </a:rPr>
                <a:t>Explicar por qué podemos tener certeza del perdón de los pecados. </a:t>
              </a:r>
              <a:endParaRPr sz="2500" b="0" i="0" u="none" strike="noStrike" cap="none">
                <a:solidFill>
                  <a:schemeClr val="dk1"/>
                </a:solidFill>
                <a:latin typeface="Lato"/>
                <a:ea typeface="Lato"/>
                <a:cs typeface="Lato"/>
                <a:sym typeface="Lato"/>
              </a:endParaRPr>
            </a:p>
          </p:txBody>
        </p:sp>
        <p:sp>
          <p:nvSpPr>
            <p:cNvPr id="125" name="Google Shape;125;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6" name="Google Shape;126;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7" name="Google Shape;127;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28" name="Google Shape;128;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a:solidFill>
                    <a:schemeClr val="lt1"/>
                  </a:solidFill>
                  <a:latin typeface="Lato"/>
                  <a:ea typeface="Lato"/>
                  <a:cs typeface="Lato"/>
                  <a:sym typeface="Lato"/>
                </a:rPr>
                <a:t>Describir nuestra esperanza en la resurrección de la carne. </a:t>
              </a:r>
              <a:endParaRPr sz="2500" b="0" i="0" u="none" strike="noStrike" cap="none">
                <a:solidFill>
                  <a:schemeClr val="lt1"/>
                </a:solidFill>
                <a:latin typeface="Lato"/>
                <a:ea typeface="Lato"/>
                <a:cs typeface="Lato"/>
                <a:sym typeface="Lato"/>
              </a:endParaRPr>
            </a:p>
          </p:txBody>
        </p:sp>
        <p:sp>
          <p:nvSpPr>
            <p:cNvPr id="129" name="Google Shape;129;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Describir la promesa de la vida eterna con Dios en el cielo. </a:t>
              </a:r>
              <a:endParaRPr sz="2500" b="0" i="0" u="none" strike="noStrike" cap="none">
                <a:solidFill>
                  <a:schemeClr val="lt1"/>
                </a:solidFill>
                <a:latin typeface="Lato"/>
                <a:ea typeface="Lato"/>
                <a:cs typeface="Lato"/>
                <a:sym typeface="Lato"/>
              </a:endParaRPr>
            </a:p>
          </p:txBody>
        </p:sp>
      </p:grpSp>
      <p:pic>
        <p:nvPicPr>
          <p:cNvPr id="133" name="Google Shape;133;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40" name="Google Shape;140;p6"/>
          <p:cNvSpPr txBox="1"/>
          <p:nvPr/>
        </p:nvSpPr>
        <p:spPr>
          <a:xfrm>
            <a:off x="2338467" y="569626"/>
            <a:ext cx="75252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creador del cielo y de la tierra. </a:t>
            </a:r>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Y en Jesucristo, su único Hijo, nuestro Señor; que fue concebido por obra del Espíritu Santo, nació de la virgen María; padeció bajo el poder de Poncio Pilato, fue crucificado, muerto y sepultado; descendió a los infiernos; al tercer día resucitó de entre los muertos; subió a los cielos, y está sentado a la diestra de Dios Padre </a:t>
            </a:r>
            <a:r>
              <a:rPr lang="en-US" sz="2400" b="1">
                <a:solidFill>
                  <a:srgbClr val="211E1E"/>
                </a:solidFill>
                <a:latin typeface="Lato"/>
                <a:ea typeface="Lato"/>
                <a:cs typeface="Lato"/>
                <a:sym typeface="Lato"/>
              </a:rPr>
              <a:t>T</a:t>
            </a:r>
            <a:r>
              <a:rPr lang="en-US" sz="2400" b="1" i="0" u="none" strike="noStrike" cap="none">
                <a:solidFill>
                  <a:srgbClr val="211E1E"/>
                </a:solidFill>
                <a:latin typeface="Lato"/>
                <a:ea typeface="Lato"/>
                <a:cs typeface="Lato"/>
                <a:sym typeface="Lato"/>
              </a:rPr>
              <a:t>odopoderoso; y desde allí ha de venir a juzgar a los vivos y a los muertos. </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2400" b="1" i="0" u="none" strike="noStrike" cap="none">
              <a:solidFill>
                <a:srgbClr val="211E1E"/>
              </a:solidFill>
              <a:latin typeface="Lato"/>
              <a:ea typeface="Lato"/>
              <a:cs typeface="Lato"/>
              <a:sym typeface="Lato"/>
            </a:endParaRPr>
          </a:p>
          <a:p>
            <a:pPr marL="0" marR="0" lvl="0" indent="0" algn="l" rtl="0">
              <a:lnSpc>
                <a:spcPct val="100000"/>
              </a:lnSpc>
              <a:spcBef>
                <a:spcPts val="0"/>
              </a:spcBef>
              <a:spcAft>
                <a:spcPts val="0"/>
              </a:spcAft>
              <a:buNone/>
            </a:pPr>
            <a:r>
              <a:rPr lang="en-US" sz="2400" b="1" i="0" u="none" strike="noStrike" cap="none">
                <a:solidFill>
                  <a:srgbClr val="211E1E"/>
                </a:solidFill>
                <a:latin typeface="Lato"/>
                <a:ea typeface="Lato"/>
                <a:cs typeface="Lato"/>
                <a:sym typeface="Lato"/>
              </a:rPr>
              <a:t>Creo en el Espíritu Santo; la santa iglesia cristiana, la comunión de los santos; </a:t>
            </a:r>
            <a:r>
              <a:rPr lang="en-US" sz="2400" b="1" i="0" u="sng" strike="noStrike" cap="none">
                <a:solidFill>
                  <a:srgbClr val="211E1E"/>
                </a:solidFill>
                <a:latin typeface="Lato"/>
                <a:ea typeface="Lato"/>
                <a:cs typeface="Lato"/>
                <a:sym typeface="Lato"/>
              </a:rPr>
              <a:t>el perdón de los pecados; la resurrección de la carne y la vida perdurable. Amén. </a:t>
            </a:r>
            <a:endParaRPr sz="1800" b="0" i="0" u="sng"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g2e8f58b83d9_0_9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7" name="Google Shape;147;g2e8f58b83d9_0_989" descr="Gavels to be used in English courts - ICLR"/>
          <p:cNvPicPr preferRelativeResize="0"/>
          <p:nvPr/>
        </p:nvPicPr>
        <p:blipFill rotWithShape="1">
          <a:blip r:embed="rId4">
            <a:alphaModFix/>
          </a:blip>
          <a:srcRect b="11668"/>
          <a:stretch/>
        </p:blipFill>
        <p:spPr>
          <a:xfrm>
            <a:off x="1167448" y="442324"/>
            <a:ext cx="6549782" cy="3858768"/>
          </a:xfrm>
          <a:prstGeom prst="rect">
            <a:avLst/>
          </a:prstGeom>
          <a:noFill/>
          <a:ln>
            <a:noFill/>
          </a:ln>
        </p:spPr>
      </p:pic>
      <p:sp>
        <p:nvSpPr>
          <p:cNvPr id="148" name="Google Shape;148;g2e8f58b83d9_0_989"/>
          <p:cNvSpPr txBox="1"/>
          <p:nvPr/>
        </p:nvSpPr>
        <p:spPr>
          <a:xfrm>
            <a:off x="2017006" y="4716830"/>
            <a:ext cx="945732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2 Corintios 5:19 </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En Cristo, Dios estaba reconciliando al mundo consigo mismo, sin tomarles en cuenta sus pecados</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p7"/>
          <p:cNvPicPr preferRelativeResize="0"/>
          <p:nvPr/>
        </p:nvPicPr>
        <p:blipFill rotWithShape="1">
          <a:blip r:embed="rId3">
            <a:alphaModFix/>
          </a:blip>
          <a:srcRect/>
          <a:stretch/>
        </p:blipFill>
        <p:spPr>
          <a:xfrm>
            <a:off x="-1947" y="181978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p7"/>
          <p:cNvSpPr txBox="1"/>
          <p:nvPr/>
        </p:nvSpPr>
        <p:spPr>
          <a:xfrm>
            <a:off x="3287398" y="1460358"/>
            <a:ext cx="76980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Por naturaleza, estamos muertos en nuestros pecados e incapaces de salvarnos a nosotros mismos. Entonces…</a:t>
            </a:r>
            <a:br>
              <a:rPr lang="en-US" sz="4000" b="1" i="0" u="none" strike="noStrike" cap="none">
                <a:solidFill>
                  <a:schemeClr val="dk1"/>
                </a:solidFill>
                <a:latin typeface="Lato"/>
                <a:ea typeface="Lato"/>
                <a:cs typeface="Lato"/>
                <a:sym typeface="Lato"/>
              </a:rPr>
            </a:br>
            <a:br>
              <a:rPr lang="en-US" sz="4000" b="1" i="0" u="none" strike="noStrike" cap="none">
                <a:solidFill>
                  <a:schemeClr val="dk1"/>
                </a:solidFill>
                <a:latin typeface="Lato"/>
                <a:ea typeface="Lato"/>
                <a:cs typeface="Lato"/>
                <a:sym typeface="Lato"/>
              </a:rPr>
            </a:br>
            <a:r>
              <a:rPr lang="en-US" sz="4000" b="1" i="0" u="none" strike="noStrike" cap="none">
                <a:solidFill>
                  <a:schemeClr val="dk1"/>
                </a:solidFill>
                <a:latin typeface="Lato"/>
                <a:ea typeface="Lato"/>
                <a:cs typeface="Lato"/>
                <a:sym typeface="Lato"/>
              </a:rPr>
              <a:t>¿Sobre qué base declara Dios justos a los pecadores culpables? </a:t>
            </a:r>
            <a:endParaRPr sz="4000" b="1" i="0" u="none" strike="noStrike" cap="none">
              <a:solidFill>
                <a:schemeClr val="dk1"/>
              </a:solidFill>
              <a:latin typeface="Lato"/>
              <a:ea typeface="Lato"/>
              <a:cs typeface="Lato"/>
              <a:sym typeface="Lato"/>
            </a:endParaRPr>
          </a:p>
        </p:txBody>
      </p:sp>
      <p:pic>
        <p:nvPicPr>
          <p:cNvPr id="156" name="Google Shape;156;p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e79c0aaa2_0_23"/>
          <p:cNvSpPr txBox="1"/>
          <p:nvPr/>
        </p:nvSpPr>
        <p:spPr>
          <a:xfrm>
            <a:off x="2634031" y="289924"/>
            <a:ext cx="8856790" cy="60323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Romanos 3:23-26</a:t>
            </a:r>
            <a:endParaRPr/>
          </a:p>
          <a:p>
            <a:pPr marL="0" marR="0" lvl="0" indent="0" algn="l" rtl="0">
              <a:lnSpc>
                <a:spcPct val="100000"/>
              </a:lnSpc>
              <a:spcBef>
                <a:spcPts val="0"/>
              </a:spcBef>
              <a:spcAft>
                <a:spcPts val="0"/>
              </a:spcAft>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3200" b="0" i="0" u="none" strike="noStrike" cap="none">
                <a:solidFill>
                  <a:srgbClr val="000000"/>
                </a:solidFill>
                <a:latin typeface="Calibri"/>
                <a:ea typeface="Calibri"/>
                <a:cs typeface="Calibri"/>
                <a:sym typeface="Calibri"/>
              </a:rPr>
              <a:t>por cuanto todos pecaron y están destituidos de la gloria de Dios; pero son justificados gratuitamente por su gracia, mediante la redención que proveyó Cristo Jesús, a quien Dios puso como sacrificio de expiación por medio de la fe en su sangre. Esto lo hizo Dios para manifestar su justicia, pues en su paciencia ha pasado por alto los pecados pasados, para manifestar su justicia en este tiempo, a fin de que él sea el justo y, al mismo tiempo, el que justifica al que tiene fe en Jesús.</a:t>
            </a:r>
            <a:endParaRPr sz="3200" b="0" i="0" u="none" strike="noStrike" cap="none">
              <a:solidFill>
                <a:srgbClr val="000000"/>
              </a:solidFill>
              <a:latin typeface="Cambria"/>
              <a:ea typeface="Cambria"/>
              <a:cs typeface="Cambria"/>
              <a:sym typeface="Cambria"/>
            </a:endParaRPr>
          </a:p>
        </p:txBody>
      </p:sp>
      <p:sp>
        <p:nvSpPr>
          <p:cNvPr id="162" name="Google Shape;162;g2ee79c0aaa2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e79c0aaa2_0_23"/>
          <p:cNvPicPr preferRelativeResize="0"/>
          <p:nvPr/>
        </p:nvPicPr>
        <p:blipFill rotWithShape="1">
          <a:blip r:embed="rId3">
            <a:alphaModFix/>
          </a:blip>
          <a:srcRect/>
          <a:stretch/>
        </p:blipFill>
        <p:spPr>
          <a:xfrm>
            <a:off x="-1" y="2041189"/>
            <a:ext cx="2634032" cy="2775622"/>
          </a:xfrm>
          <a:prstGeom prst="rect">
            <a:avLst/>
          </a:prstGeom>
          <a:noFill/>
          <a:ln>
            <a:noFill/>
          </a:ln>
          <a:effectLst>
            <a:outerShdw blurRad="50800" dist="38100" dir="2700000" algn="tl" rotWithShape="0">
              <a:srgbClr val="000000">
                <a:alpha val="40000"/>
              </a:srgbClr>
            </a:outerShdw>
          </a:effectLst>
        </p:spPr>
      </p:pic>
      <p:pic>
        <p:nvPicPr>
          <p:cNvPr id="164" name="Google Shape;164;g2ee79c0aaa2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E7D67A21-EC86-4754-B983-B98308A12625}"/>
</file>

<file path=customXml/itemProps2.xml><?xml version="1.0" encoding="utf-8"?>
<ds:datastoreItem xmlns:ds="http://schemas.openxmlformats.org/officeDocument/2006/customXml" ds:itemID="{7C16A14B-093D-47AE-8252-A8EDA0334DE2}"/>
</file>

<file path=customXml/itemProps3.xml><?xml version="1.0" encoding="utf-8"?>
<ds:datastoreItem xmlns:ds="http://schemas.openxmlformats.org/officeDocument/2006/customXml" ds:itemID="{FA06F58D-664A-4EAF-8FB4-3D919E90227B}"/>
</file>

<file path=docProps/app.xml><?xml version="1.0" encoding="utf-8"?>
<Properties xmlns="http://schemas.openxmlformats.org/officeDocument/2006/extended-properties" xmlns:vt="http://schemas.openxmlformats.org/officeDocument/2006/docPropsVTypes">
  <TotalTime>0</TotalTime>
  <Words>4506</Words>
  <Application>Microsoft Macintosh PowerPoint</Application>
  <PresentationFormat>Widescreen</PresentationFormat>
  <Paragraphs>243</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Cambria</vt:lpstr>
      <vt:lpstr>Times New Roman</vt:lpstr>
      <vt:lpstr>Noto Sans Symbols</vt:lpstr>
      <vt:lpstr>Calibri</vt:lpstr>
      <vt:lpstr>Lato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cp:revision>
  <dcterms:created xsi:type="dcterms:W3CDTF">2023-11-29T19:33:05Z</dcterms:created>
  <dcterms:modified xsi:type="dcterms:W3CDTF">2025-06-19T03:34:49Z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