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Lst>
  <p:sldSz cy="6858000" cx="12192000"/>
  <p:notesSz cx="6858000" cy="9144000"/>
  <p:embeddedFontLst>
    <p:embeddedFont>
      <p:font typeface="Lato"/>
      <p:regular r:id="rId38"/>
      <p:bold r:id="rId39"/>
      <p:italic r:id="rId40"/>
      <p:boldItalic r:id="rId41"/>
    </p:embeddedFont>
    <p:embeddedFont>
      <p:font typeface="Lato Black"/>
      <p:bold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4" roundtripDataSignature="AMtx7mgV92iYwAYdbxn3fb3P4Ir7zyiUg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Lato-italic.fntdata"/><Relationship Id="rId20" Type="http://schemas.openxmlformats.org/officeDocument/2006/relationships/slide" Target="slides/slide16.xml"/><Relationship Id="rId42" Type="http://schemas.openxmlformats.org/officeDocument/2006/relationships/font" Target="fonts/LatoBlack-bold.fntdata"/><Relationship Id="rId41" Type="http://schemas.openxmlformats.org/officeDocument/2006/relationships/font" Target="fonts/Lato-boldItalic.fntdata"/><Relationship Id="rId22" Type="http://schemas.openxmlformats.org/officeDocument/2006/relationships/slide" Target="slides/slide18.xml"/><Relationship Id="rId44" Type="http://customschemas.google.com/relationships/presentationmetadata" Target="metadata"/><Relationship Id="rId21" Type="http://schemas.openxmlformats.org/officeDocument/2006/relationships/slide" Target="slides/slide17.xml"/><Relationship Id="rId43" Type="http://schemas.openxmlformats.org/officeDocument/2006/relationships/font" Target="fonts/LatoBlack-boldItalic.fntdata"/><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font" Target="fonts/Lato-bold.fntdata"/><Relationship Id="rId16" Type="http://schemas.openxmlformats.org/officeDocument/2006/relationships/slide" Target="slides/slide12.xml"/><Relationship Id="rId38" Type="http://schemas.openxmlformats.org/officeDocument/2006/relationships/font" Target="fonts/Lato-regular.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l0ruO_Igds0"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s.wikipedia.org/wiki/Archivo:First_century_palestine-es.svg"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RfckWs6itLc" TargetMode="Externa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cademiacristo.com/Musica/Oh-ven-oh-ven-Emanuel" TargetMode="External"/><Relationship Id="rId3" Type="http://schemas.openxmlformats.org/officeDocument/2006/relationships/hyperlink" Target="https://www.academiacristo.com/Biblioteca-Teologica/La-Biblia-Popular-Lucas"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171450" rtl="0" algn="l">
              <a:lnSpc>
                <a:spcPct val="107916"/>
              </a:lnSpc>
              <a:spcBef>
                <a:spcPts val="1200"/>
              </a:spcBef>
              <a:spcAft>
                <a:spcPts val="0"/>
              </a:spcAft>
              <a:buClr>
                <a:schemeClr val="dk1"/>
              </a:buClr>
              <a:buSzPts val="1100"/>
              <a:buFont typeface="Arial"/>
              <a:buNone/>
            </a:pPr>
            <a:r>
              <a:rPr b="1" lang="en-US">
                <a:solidFill>
                  <a:schemeClr val="dk1"/>
                </a:solidFill>
                <a:latin typeface="Calibri"/>
                <a:ea typeface="Calibri"/>
                <a:cs typeface="Calibri"/>
                <a:sym typeface="Calibri"/>
              </a:rPr>
              <a:t>Antes de la clase en vivo, el profesor hará lo siguiente en el grupo de WhatsApp:</a:t>
            </a:r>
            <a:endParaRPr b="1">
              <a:solidFill>
                <a:schemeClr val="dk1"/>
              </a:solidFill>
              <a:latin typeface="Calibri"/>
              <a:ea typeface="Calibri"/>
              <a:cs typeface="Calibri"/>
              <a:sym typeface="Calibri"/>
            </a:endParaRPr>
          </a:p>
          <a:p>
            <a:pPr indent="-298450" lvl="0" marL="4572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Compartir un video personal de bienvenida al curso.</a:t>
            </a:r>
            <a:endParaRPr>
              <a:solidFill>
                <a:schemeClr val="dk1"/>
              </a:solidFill>
              <a:latin typeface="Calibri"/>
              <a:ea typeface="Calibri"/>
              <a:cs typeface="Calibri"/>
              <a:sym typeface="Calibri"/>
            </a:endParaRPr>
          </a:p>
          <a:p>
            <a:pPr indent="-298450" lvl="0" marL="4572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Compartir las instrucciones para conectarse, el horario para la clase en vivo, una descripción del curso, y el plan de estudios.</a:t>
            </a:r>
            <a:endParaRPr>
              <a:solidFill>
                <a:schemeClr val="dk1"/>
              </a:solidFill>
              <a:latin typeface="Calibri"/>
              <a:ea typeface="Calibri"/>
              <a:cs typeface="Calibri"/>
              <a:sym typeface="Calibri"/>
            </a:endParaRPr>
          </a:p>
          <a:p>
            <a:pPr indent="-298450" lvl="0" marL="4572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Compartir la tarea para Lección 1: </a:t>
            </a:r>
            <a:endParaRPr>
              <a:solidFill>
                <a:schemeClr val="dk1"/>
              </a:solidFill>
              <a:latin typeface="Calibri"/>
              <a:ea typeface="Calibri"/>
              <a:cs typeface="Calibri"/>
              <a:sym typeface="Calibri"/>
            </a:endParaRPr>
          </a:p>
          <a:p>
            <a:pPr indent="-298450" lvl="1" marL="914400" marR="17145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Ver el siguiente video de instrucción: </a:t>
            </a:r>
            <a:r>
              <a:rPr lang="en-US" u="sng">
                <a:solidFill>
                  <a:srgbClr val="0563C1"/>
                </a:solidFill>
                <a:latin typeface="Calibri"/>
                <a:ea typeface="Calibri"/>
                <a:cs typeface="Calibri"/>
                <a:sym typeface="Calibri"/>
                <a:hlinkClick r:id="rId2">
                  <a:extLst>
                    <a:ext uri="{A12FA001-AC4F-418D-AE19-62706E023703}">
                      <ahyp:hlinkClr val="tx"/>
                    </a:ext>
                  </a:extLst>
                </a:hlinkClick>
              </a:rPr>
              <a:t>https://www.youtube.com/watch?v=l0ruO_Igds0</a:t>
            </a:r>
            <a:r>
              <a:rPr lang="en-US">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298450" lvl="1" marL="914400" marR="17145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Lea la historia de Lucas 1:26-56 en sus Biblias y contestar las siguientes preguntas de considerar:</a:t>
            </a:r>
            <a:endParaRPr>
              <a:solidFill>
                <a:schemeClr val="dk1"/>
              </a:solidFill>
              <a:latin typeface="Calibri"/>
              <a:ea typeface="Calibri"/>
              <a:cs typeface="Calibri"/>
              <a:sym typeface="Calibri"/>
            </a:endParaRPr>
          </a:p>
          <a:p>
            <a:pPr indent="-255269" lvl="2" marL="1371600" marR="171450" rtl="0" algn="l">
              <a:spcBef>
                <a:spcPts val="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¿Quiénes son los personajes de esta historia?</a:t>
            </a:r>
            <a:endParaRPr>
              <a:solidFill>
                <a:schemeClr val="dk1"/>
              </a:solidFill>
              <a:latin typeface="Calibri"/>
              <a:ea typeface="Calibri"/>
              <a:cs typeface="Calibri"/>
              <a:sym typeface="Calibri"/>
            </a:endParaRPr>
          </a:p>
          <a:p>
            <a:pPr indent="-255269" lvl="2" marL="1371600" marR="171450" rtl="0" algn="l">
              <a:spcBef>
                <a:spcPts val="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¿Cuáles son los objetos de esta historia? </a:t>
            </a:r>
            <a:endParaRPr>
              <a:solidFill>
                <a:schemeClr val="dk1"/>
              </a:solidFill>
              <a:latin typeface="Calibri"/>
              <a:ea typeface="Calibri"/>
              <a:cs typeface="Calibri"/>
              <a:sym typeface="Calibri"/>
            </a:endParaRPr>
          </a:p>
          <a:p>
            <a:pPr indent="-255269" lvl="2" marL="1371600" rtl="0" algn="l">
              <a:spcBef>
                <a:spcPts val="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¿Dónde ocurrió la historia? </a:t>
            </a:r>
            <a:endParaRPr>
              <a:solidFill>
                <a:schemeClr val="dk1"/>
              </a:solidFill>
              <a:latin typeface="Calibri"/>
              <a:ea typeface="Calibri"/>
              <a:cs typeface="Calibri"/>
              <a:sym typeface="Calibri"/>
            </a:endParaRPr>
          </a:p>
          <a:p>
            <a:pPr indent="-255269" lvl="2" marL="1371600" rtl="0" algn="l">
              <a:spcBef>
                <a:spcPts val="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¿Cuándo ocurrió la historia? </a:t>
            </a:r>
            <a:endParaRPr>
              <a:solidFill>
                <a:schemeClr val="dk1"/>
              </a:solidFill>
              <a:latin typeface="Calibri"/>
              <a:ea typeface="Calibri"/>
              <a:cs typeface="Calibri"/>
              <a:sym typeface="Calibri"/>
            </a:endParaRPr>
          </a:p>
          <a:p>
            <a:pPr indent="-255269" lvl="2" marL="1371600" rtl="0" algn="l">
              <a:spcBef>
                <a:spcPts val="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¿Cuál es el problema? </a:t>
            </a:r>
            <a:endParaRPr>
              <a:solidFill>
                <a:schemeClr val="dk1"/>
              </a:solidFill>
              <a:latin typeface="Calibri"/>
              <a:ea typeface="Calibri"/>
              <a:cs typeface="Calibri"/>
              <a:sym typeface="Calibri"/>
            </a:endParaRPr>
          </a:p>
          <a:p>
            <a:pPr indent="-255269" lvl="2" marL="1371600" rtl="0" algn="l">
              <a:spcBef>
                <a:spcPts val="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¿Se soluciona el problema? </a:t>
            </a:r>
            <a:endParaRPr>
              <a:solidFill>
                <a:schemeClr val="dk1"/>
              </a:solidFill>
              <a:latin typeface="Calibri"/>
              <a:ea typeface="Calibri"/>
              <a:cs typeface="Calibri"/>
              <a:sym typeface="Calibri"/>
            </a:endParaRPr>
          </a:p>
          <a:p>
            <a:pPr indent="0" lvl="0" marL="0" marR="171450" rtl="0" algn="l">
              <a:lnSpc>
                <a:spcPct val="100000"/>
              </a:lnSpc>
              <a:spcBef>
                <a:spcPts val="0"/>
              </a:spcBef>
              <a:spcAft>
                <a:spcPts val="0"/>
              </a:spcAft>
              <a:buNone/>
            </a:pPr>
            <a:r>
              <a:t/>
            </a:r>
            <a:endParaRPr b="1">
              <a:solidFill>
                <a:schemeClr val="dk1"/>
              </a:solidFill>
              <a:latin typeface="Calibri"/>
              <a:ea typeface="Calibri"/>
              <a:cs typeface="Calibri"/>
              <a:sym typeface="Calibri"/>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c7cd4f111b_0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Proyecto Final</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proyecto final es preparar una historia bíblica, tomada del curso, utilizando el método de las Cuatro “C”. Deseamos que practiquen “el arte de contar” una historia bíblica, con énfasis en la ley y evangelio (el mensaje amargo de Dios y el mensaje dulce de Dios).</a:t>
            </a:r>
            <a:endParaRPr>
              <a:solidFill>
                <a:schemeClr val="dk1"/>
              </a:solidFill>
              <a:latin typeface="Calibri"/>
              <a:ea typeface="Calibri"/>
              <a:cs typeface="Calibri"/>
              <a:sym typeface="Calibri"/>
            </a:endParaRPr>
          </a:p>
          <a:p>
            <a:pPr indent="0" lvl="0" marL="0" marR="171450" rtl="0" algn="l">
              <a:spcBef>
                <a:spcPts val="1000"/>
              </a:spcBef>
              <a:spcAft>
                <a:spcPts val="1000"/>
              </a:spcAft>
              <a:buNone/>
            </a:pPr>
            <a:r>
              <a:t/>
            </a:r>
            <a:endParaRPr>
              <a:solidFill>
                <a:schemeClr val="dk1"/>
              </a:solidFill>
              <a:latin typeface="Calibri"/>
              <a:ea typeface="Calibri"/>
              <a:cs typeface="Calibri"/>
              <a:sym typeface="Calibri"/>
            </a:endParaRPr>
          </a:p>
        </p:txBody>
      </p:sp>
      <p:sp>
        <p:nvSpPr>
          <p:cNvPr id="196" name="Google Shape;196;g2c7cd4f111b_0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c7cd4f111b_0_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Esquema del curso</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curso consta de 8 lecciones con períodos de clases en vivo que duran aproximadamente una hora cada una. Las tareas generalmente incluyen un video, una lectura de la Biblia y algunas preguntas. Las tareas están creadas para ayudar a ustedes a prepararse para la próxima sesión en vivo y contienen información valiosa y necesaria para completar el curso con éxito. </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Cada clase comenzará con un saludo y una oración. Después de analizar el tema del día, la clase se centrará en una historia clave de la primera parte de la vida y el ministerio de Jesús y en oportunidades de utilizar y practicar el método de las Cuatro “C”. Es muy importante participar tanto como puedan. Termine la clase revisando la tarea para la siguiente clase, concluyendo con una oración o bendición. Los estudiantes siempre están invitados a quedar después de las clases si tienen más preguntas, dudas o comentarios. </a:t>
            </a:r>
            <a:endParaRPr>
              <a:solidFill>
                <a:schemeClr val="dk1"/>
              </a:solidFill>
              <a:latin typeface="Calibri"/>
              <a:ea typeface="Calibri"/>
              <a:cs typeface="Calibri"/>
              <a:sym typeface="Calibri"/>
            </a:endParaRPr>
          </a:p>
          <a:p>
            <a:pPr indent="0" lvl="0" marL="0" marR="171450" rtl="0" algn="l">
              <a:spcBef>
                <a:spcPts val="1000"/>
              </a:spcBef>
              <a:spcAft>
                <a:spcPts val="1000"/>
              </a:spcAft>
              <a:buNone/>
            </a:pPr>
            <a:r>
              <a:rPr lang="en-US">
                <a:solidFill>
                  <a:schemeClr val="dk1"/>
                </a:solidFill>
                <a:latin typeface="Calibri"/>
                <a:ea typeface="Calibri"/>
                <a:cs typeface="Calibri"/>
                <a:sym typeface="Calibri"/>
              </a:rPr>
              <a:t>Mi oración es que Dios nos enseñe por medio de Su Palabra, y que Dios nos use para compartir estas historias de salvación con otros. </a:t>
            </a:r>
            <a:endParaRPr>
              <a:solidFill>
                <a:schemeClr val="dk1"/>
              </a:solidFill>
              <a:latin typeface="Calibri"/>
              <a:ea typeface="Calibri"/>
              <a:cs typeface="Calibri"/>
              <a:sym typeface="Calibri"/>
            </a:endParaRPr>
          </a:p>
        </p:txBody>
      </p:sp>
      <p:sp>
        <p:nvSpPr>
          <p:cNvPr id="206" name="Google Shape;206;g2c7cd4f111b_0_9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6c0eec2cfd_0_1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Encuesta de Zoom </a:t>
            </a:r>
            <a:r>
              <a:rPr i="1" lang="en-US">
                <a:solidFill>
                  <a:schemeClr val="dk1"/>
                </a:solidFill>
                <a:latin typeface="Calibri"/>
                <a:ea typeface="Calibri"/>
                <a:cs typeface="Calibri"/>
                <a:sym typeface="Calibri"/>
              </a:rPr>
              <a:t>(Las respuestas son anónimas. Mostrar los resultados a la clase en vivo y conversar sobre ellos. Ojo: Hay que crear esta encuesta en Zoom antes de la clase para poder compartirla.)</a:t>
            </a:r>
            <a:endParaRPr i="1">
              <a:solidFill>
                <a:schemeClr val="dk1"/>
              </a:solidFill>
              <a:latin typeface="Calibri"/>
              <a:ea typeface="Calibri"/>
              <a:cs typeface="Calibri"/>
              <a:sym typeface="Calibri"/>
            </a:endParaRPr>
          </a:p>
          <a:p>
            <a:pPr indent="-298450" lvl="0" marL="914400" marR="171450" rtl="0" algn="l">
              <a:spcBef>
                <a:spcPts val="6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En una escala de 1 al 5, ¿qué tan cómodo se siente prepararse para compartir una historia bíblica con alguien?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1-Completamente incómodo</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2-Incómodo</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3-¡No sé! Nunca lo he intentado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4-Cómodo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5- Extremadamente cómodo</a:t>
            </a:r>
            <a:endParaRPr>
              <a:solidFill>
                <a:schemeClr val="dk1"/>
              </a:solidFill>
              <a:latin typeface="Calibri"/>
              <a:ea typeface="Calibri"/>
              <a:cs typeface="Calibri"/>
              <a:sym typeface="Calibri"/>
            </a:endParaRPr>
          </a:p>
          <a:p>
            <a:pPr indent="0" lvl="0" marL="0" rtl="0" algn="l">
              <a:lnSpc>
                <a:spcPct val="100000"/>
              </a:lnSpc>
              <a:spcBef>
                <a:spcPts val="1000"/>
              </a:spcBef>
              <a:spcAft>
                <a:spcPts val="1000"/>
              </a:spcAft>
              <a:buSzPts val="1100"/>
              <a:buNone/>
            </a:pPr>
            <a:r>
              <a:t/>
            </a:r>
            <a:endParaRPr>
              <a:solidFill>
                <a:schemeClr val="dk1"/>
              </a:solidFill>
              <a:latin typeface="Calibri"/>
              <a:ea typeface="Calibri"/>
              <a:cs typeface="Calibri"/>
              <a:sym typeface="Calibri"/>
            </a:endParaRPr>
          </a:p>
        </p:txBody>
      </p:sp>
      <p:sp>
        <p:nvSpPr>
          <p:cNvPr id="215" name="Google Shape;215;g26c0eec2cfd_0_1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6c0eec2cfd_0_2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“Captar”</a:t>
            </a:r>
            <a:endParaRPr b="1">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Es</a:t>
            </a:r>
            <a:r>
              <a:rPr b="1" lang="en-US">
                <a:solidFill>
                  <a:schemeClr val="dk1"/>
                </a:solidFill>
                <a:latin typeface="Calibri"/>
                <a:ea typeface="Calibri"/>
                <a:cs typeface="Calibri"/>
                <a:sym typeface="Calibri"/>
              </a:rPr>
              <a:t> </a:t>
            </a:r>
            <a:r>
              <a:rPr lang="en-US">
                <a:solidFill>
                  <a:schemeClr val="dk1"/>
                </a:solidFill>
                <a:latin typeface="Calibri"/>
                <a:ea typeface="Calibri"/>
                <a:cs typeface="Calibri"/>
                <a:sym typeface="Calibri"/>
              </a:rPr>
              <a:t>la introducción. Es algo interesante que capte la atención y los pone a pensar en el tema del día</a:t>
            </a:r>
            <a:endParaRPr>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En esta historia, Gabriel se le aparece a María. ¿Quiénes son los ángeles de Dios? ¿A qué se dedican?</a:t>
            </a:r>
            <a:r>
              <a:rPr i="1" lang="en-US">
                <a:solidFill>
                  <a:schemeClr val="dk1"/>
                </a:solidFill>
                <a:latin typeface="Calibri"/>
                <a:ea typeface="Calibri"/>
                <a:cs typeface="Calibri"/>
                <a:sym typeface="Calibri"/>
              </a:rPr>
              <a:t> </a:t>
            </a:r>
            <a:endParaRPr i="1">
              <a:solidFill>
                <a:schemeClr val="dk1"/>
              </a:solidFill>
              <a:latin typeface="Calibri"/>
              <a:ea typeface="Calibri"/>
              <a:cs typeface="Calibri"/>
              <a:sym typeface="Calibri"/>
            </a:endParaRPr>
          </a:p>
          <a:p>
            <a:pPr indent="0" lvl="0" marL="0" marR="171450" rtl="0" algn="l">
              <a:lnSpc>
                <a:spcPct val="100000"/>
              </a:lnSpc>
              <a:spcBef>
                <a:spcPts val="1000"/>
              </a:spcBef>
              <a:spcAft>
                <a:spcPts val="600"/>
              </a:spcAft>
              <a:buNone/>
            </a:pPr>
            <a:r>
              <a:t/>
            </a:r>
            <a:endParaRPr b="1">
              <a:solidFill>
                <a:schemeClr val="dk1"/>
              </a:solidFill>
              <a:latin typeface="Calibri"/>
              <a:ea typeface="Calibri"/>
              <a:cs typeface="Calibri"/>
              <a:sym typeface="Calibri"/>
            </a:endParaRPr>
          </a:p>
        </p:txBody>
      </p:sp>
      <p:sp>
        <p:nvSpPr>
          <p:cNvPr id="236" name="Google Shape;236;g26c0eec2cfd_0_2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c7cd4f111b_0_1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Los ángeles son siervos de Dios. Todo lo que hacen es por mandato del Señor, por su poder. </a:t>
            </a:r>
            <a:endParaRPr>
              <a:solidFill>
                <a:schemeClr val="dk1"/>
              </a:solidFill>
              <a:latin typeface="Calibri"/>
              <a:ea typeface="Calibri"/>
              <a:cs typeface="Calibri"/>
              <a:sym typeface="Calibri"/>
            </a:endParaRPr>
          </a:p>
          <a:p>
            <a:pPr indent="-298450" lvl="3" marL="18288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Salmo 103:20 ¡Bendigan al Señor, ustedes, ángeles poderosos que cumplen sus órdenes y obedecen su voz! </a:t>
            </a:r>
            <a:endParaRPr>
              <a:solidFill>
                <a:schemeClr val="dk1"/>
              </a:solidFill>
              <a:latin typeface="Calibri"/>
              <a:ea typeface="Calibri"/>
              <a:cs typeface="Calibri"/>
              <a:sym typeface="Calibri"/>
            </a:endParaRPr>
          </a:p>
          <a:p>
            <a:pPr indent="-298450" lvl="3" marL="1828800" rtl="0" algn="l">
              <a:spcBef>
                <a:spcPts val="6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Hebreos 1:13-14 ¿Y acaso no son todos ellos espíritus ministradores, enviados para servir a quienes serán los herederos de la salvación?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 Los ángeles son mensajeros. </a:t>
            </a:r>
            <a:endParaRPr>
              <a:solidFill>
                <a:schemeClr val="dk1"/>
              </a:solidFill>
              <a:latin typeface="Calibri"/>
              <a:ea typeface="Calibri"/>
              <a:cs typeface="Calibri"/>
              <a:sym typeface="Calibri"/>
            </a:endParaRPr>
          </a:p>
          <a:p>
            <a:pPr indent="-298450" lvl="3" marL="18288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Anuncian el nacimiento de Juan, y el nacimiento de Jesús a María, a José, y luego a los pastores (Lucas 1 y 2) </a:t>
            </a:r>
            <a:endParaRPr>
              <a:solidFill>
                <a:schemeClr val="dk1"/>
              </a:solidFill>
              <a:latin typeface="Calibri"/>
              <a:ea typeface="Calibri"/>
              <a:cs typeface="Calibri"/>
              <a:sym typeface="Calibri"/>
            </a:endParaRPr>
          </a:p>
          <a:p>
            <a:pPr indent="-298450" lvl="3" marL="1828800" rtl="0" algn="l">
              <a:spcBef>
                <a:spcPts val="6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Anuncian las noticias de la resurrección después de quitar la piedra de la tumba. (Mateo 28:2)</a:t>
            </a:r>
            <a:endParaRPr>
              <a:solidFill>
                <a:schemeClr val="dk1"/>
              </a:solidFill>
              <a:latin typeface="Calibri"/>
              <a:ea typeface="Calibri"/>
              <a:cs typeface="Calibri"/>
              <a:sym typeface="Calibri"/>
            </a:endParaRPr>
          </a:p>
          <a:p>
            <a:pPr indent="-298450" lvl="3" marL="182880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Mensajeros de Disciplina y Justicia</a:t>
            </a:r>
            <a:endParaRPr>
              <a:solidFill>
                <a:schemeClr val="dk1"/>
              </a:solidFill>
              <a:latin typeface="Calibri"/>
              <a:ea typeface="Calibri"/>
              <a:cs typeface="Calibri"/>
              <a:sym typeface="Calibri"/>
            </a:endParaRPr>
          </a:p>
          <a:p>
            <a:pPr indent="-298450" lvl="4" marL="22860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Después de un censo que no le agradó a Dios, un ángel ejecutó a setenta mil personas (70,000) en una plaga para disciplinar al rey David.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 Los ángeles son vigilantes que nos protegen del mal y peligro. </a:t>
            </a:r>
            <a:endParaRPr>
              <a:solidFill>
                <a:schemeClr val="dk1"/>
              </a:solidFill>
              <a:latin typeface="Calibri"/>
              <a:ea typeface="Calibri"/>
              <a:cs typeface="Calibri"/>
              <a:sym typeface="Calibri"/>
            </a:endParaRPr>
          </a:p>
          <a:p>
            <a:pPr indent="-298450" lvl="3" marL="18288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Salmo 91:11 El Señor mandará sus ángeles a ti, para que te cuiden en todos tus caminos. Ellos te llevarán en sus brazos, y no tropezarán tus pies con ninguna piedra. </a:t>
            </a:r>
            <a:endParaRPr b="1">
              <a:solidFill>
                <a:schemeClr val="dk1"/>
              </a:solidFill>
              <a:latin typeface="Calibri"/>
              <a:ea typeface="Calibri"/>
              <a:cs typeface="Calibri"/>
              <a:sym typeface="Calibri"/>
            </a:endParaRPr>
          </a:p>
          <a:p>
            <a:pPr indent="-298450" lvl="3" marL="1828800" rtl="0" algn="l">
              <a:spcBef>
                <a:spcPts val="6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Daniel 3 Los tres en el horno ardiente</a:t>
            </a:r>
            <a:endParaRPr b="1">
              <a:solidFill>
                <a:schemeClr val="dk1"/>
              </a:solidFill>
              <a:latin typeface="Calibri"/>
              <a:ea typeface="Calibri"/>
              <a:cs typeface="Calibri"/>
              <a:sym typeface="Calibri"/>
            </a:endParaRPr>
          </a:p>
          <a:p>
            <a:pPr indent="-298450" lvl="3" marL="182880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Jesús pudo haber llamado 12 legiones de ángeles para evitar que lo arrestara la turba en Getsemaní</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 En el día final los ángeles juegan un papel clave. </a:t>
            </a:r>
            <a:endParaRPr>
              <a:solidFill>
                <a:schemeClr val="dk1"/>
              </a:solidFill>
              <a:latin typeface="Calibri"/>
              <a:ea typeface="Calibri"/>
              <a:cs typeface="Calibri"/>
              <a:sym typeface="Calibri"/>
            </a:endParaRPr>
          </a:p>
          <a:p>
            <a:pPr indent="-298450" lvl="3" marL="182880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Llevaron el alma de Lázaro al cielo (Lucas 16:22)</a:t>
            </a:r>
            <a:endParaRPr>
              <a:solidFill>
                <a:schemeClr val="dk1"/>
              </a:solidFill>
              <a:latin typeface="Calibri"/>
              <a:ea typeface="Calibri"/>
              <a:cs typeface="Calibri"/>
              <a:sym typeface="Calibri"/>
            </a:endParaRPr>
          </a:p>
          <a:p>
            <a:pPr indent="-298450" lvl="3" marL="1828800" rtl="0" algn="l">
              <a:spcBef>
                <a:spcPts val="1000"/>
              </a:spcBef>
              <a:spcAft>
                <a:spcPts val="1000"/>
              </a:spcAft>
              <a:buClr>
                <a:schemeClr val="dk1"/>
              </a:buClr>
              <a:buSzPts val="1100"/>
              <a:buFont typeface="Calibri"/>
              <a:buAutoNum type="alphaLcPeriod"/>
            </a:pPr>
            <a:r>
              <a:rPr lang="en-US">
                <a:solidFill>
                  <a:schemeClr val="dk1"/>
                </a:solidFill>
                <a:latin typeface="Calibri"/>
                <a:ea typeface="Calibri"/>
                <a:cs typeface="Calibri"/>
                <a:sym typeface="Calibri"/>
              </a:rPr>
              <a:t>Juntarán a todos delante del Juez en aquel día (Mateo 25:31-33)</a:t>
            </a:r>
            <a:endParaRPr b="1">
              <a:solidFill>
                <a:schemeClr val="dk1"/>
              </a:solidFill>
              <a:latin typeface="Calibri"/>
              <a:ea typeface="Calibri"/>
              <a:cs typeface="Calibri"/>
              <a:sym typeface="Calibri"/>
            </a:endParaRPr>
          </a:p>
        </p:txBody>
      </p:sp>
      <p:sp>
        <p:nvSpPr>
          <p:cNvPr id="247" name="Google Shape;247;g2c7cd4f111b_0_1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6c0eec2cfd_0_2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“Contar”</a:t>
            </a:r>
            <a:endParaRPr b="1">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Explique que ahora va a repasar la historia de Lucas 1:26-56 y que demostrará cómo contar una historia bíblica. Deseamos que los oyentes sepan la historia. También deseamos contar la historia sin explicar, sin añadir comentarios, sin dar opiniones… </a:t>
            </a:r>
            <a:endParaRPr>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Trate de tener la historia memorizada. Concéntrese en contar la historia con sus propias palabras, PERO asegúrese de que los detalles sean precisos. </a:t>
            </a:r>
            <a:endParaRPr>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&lt;Se cuenta la historia de Lucas 1:26-56.&gt;</a:t>
            </a:r>
            <a:endParaRPr>
              <a:solidFill>
                <a:schemeClr val="dk1"/>
              </a:solidFill>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b="1">
              <a:solidFill>
                <a:schemeClr val="dk1"/>
              </a:solidFill>
              <a:latin typeface="Calibri"/>
              <a:ea typeface="Calibri"/>
              <a:cs typeface="Calibri"/>
              <a:sym typeface="Calibri"/>
            </a:endParaRPr>
          </a:p>
        </p:txBody>
      </p:sp>
      <p:sp>
        <p:nvSpPr>
          <p:cNvPr id="255" name="Google Shape;255;g26c0eec2cfd_0_2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26ba99a7413_0_4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lnSpc>
                <a:spcPct val="100000"/>
              </a:lnSpc>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Platicar las seis preguntas para “Considerar.” </a:t>
            </a:r>
            <a:endParaRPr b="1">
              <a:solidFill>
                <a:schemeClr val="dk1"/>
              </a:solidFill>
              <a:latin typeface="Calibri"/>
              <a:ea typeface="Calibri"/>
              <a:cs typeface="Calibri"/>
              <a:sym typeface="Calibri"/>
            </a:endParaRPr>
          </a:p>
          <a:p>
            <a:pPr indent="0" lvl="0" marL="228600" marR="171450" rtl="0" algn="ctr">
              <a:lnSpc>
                <a:spcPct val="100000"/>
              </a:lnSpc>
              <a:spcBef>
                <a:spcPts val="1000"/>
              </a:spcBef>
              <a:spcAft>
                <a:spcPts val="0"/>
              </a:spcAft>
              <a:buClr>
                <a:schemeClr val="dk1"/>
              </a:buClr>
              <a:buSzPts val="1100"/>
              <a:buFont typeface="Arial"/>
              <a:buNone/>
            </a:pPr>
            <a:r>
              <a:rPr i="1" lang="en-US">
                <a:solidFill>
                  <a:schemeClr val="dk1"/>
                </a:solidFill>
                <a:latin typeface="Calibri"/>
                <a:ea typeface="Calibri"/>
                <a:cs typeface="Calibri"/>
                <a:sym typeface="Calibri"/>
              </a:rPr>
              <a:t>***CONSIDERAR es el enfoque del curso y el Proyecto Final.***</a:t>
            </a:r>
            <a:endParaRPr i="1">
              <a:solidFill>
                <a:schemeClr val="dk1"/>
              </a:solidFill>
              <a:latin typeface="Calibri"/>
              <a:ea typeface="Calibri"/>
              <a:cs typeface="Calibri"/>
              <a:sym typeface="Calibri"/>
            </a:endParaRPr>
          </a:p>
          <a:p>
            <a:pPr indent="0" lvl="0" marL="0" rtl="0" algn="l">
              <a:lnSpc>
                <a:spcPct val="100000"/>
              </a:lnSpc>
              <a:spcBef>
                <a:spcPts val="1000"/>
              </a:spcBef>
              <a:spcAft>
                <a:spcPts val="600"/>
              </a:spcAft>
              <a:buClr>
                <a:schemeClr val="dk1"/>
              </a:buClr>
              <a:buSzPts val="1100"/>
              <a:buFont typeface="Arial"/>
              <a:buNone/>
            </a:pPr>
            <a:r>
              <a:t/>
            </a:r>
            <a:endParaRPr b="1">
              <a:solidFill>
                <a:schemeClr val="dk1"/>
              </a:solidFill>
              <a:latin typeface="Calibri"/>
              <a:ea typeface="Calibri"/>
              <a:cs typeface="Calibri"/>
              <a:sym typeface="Calibri"/>
            </a:endParaRPr>
          </a:p>
        </p:txBody>
      </p:sp>
      <p:sp>
        <p:nvSpPr>
          <p:cNvPr id="266" name="Google Shape;266;g26ba99a7413_0_4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¿Quiénes son los personajes de esta historia?</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Dios</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hijo venidero: Jesús, Hijo del Altísimo gran hombre, el Señor, tiene the trono de David, el Santo Ser, Hijo de Dios</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Espíritu Santo</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ángel Gabriel</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María, una virgen</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José descendiente de David</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Elizabet</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bebé de Elizabet que todavía no ha nacido (Juan) </a:t>
            </a:r>
            <a:endParaRPr>
              <a:solidFill>
                <a:schemeClr val="dk1"/>
              </a:solidFill>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277" name="Google Shape;277;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¿Cuáles son los objetos de esta historia?</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No se aplica</a:t>
            </a:r>
            <a:endParaRPr>
              <a:solidFill>
                <a:schemeClr val="dk1"/>
              </a:solidFill>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289" name="Google Shape;289;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¿Dónde ocurrió la historia?</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 ciudad galilea de Nazaret</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lang="en-US" u="sng">
                <a:solidFill>
                  <a:srgbClr val="0563C1"/>
                </a:solidFill>
                <a:latin typeface="Calibri"/>
                <a:ea typeface="Calibri"/>
                <a:cs typeface="Calibri"/>
                <a:sym typeface="Calibri"/>
                <a:hlinkClick r:id="rId2">
                  <a:extLst>
                    <a:ext uri="{A12FA001-AC4F-418D-AE19-62706E023703}">
                      <ahyp:hlinkClr val="tx"/>
                    </a:ext>
                  </a:extLst>
                </a:hlinkClick>
              </a:rPr>
              <a:t>https://es.wikipedia.org/wiki/Archivo:First_century_palestine-es.svg</a:t>
            </a:r>
            <a:endParaRPr b="1">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María va a una ciudad de Judá en las montañas. </a:t>
            </a:r>
            <a:endParaRPr>
              <a:solidFill>
                <a:schemeClr val="dk1"/>
              </a:solidFill>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301" name="Google Shape;301;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ae621378b2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g2ae621378b2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¿Cuándo ocurrió la historia?</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“Seis meses después…” de que Gabriel le anunció a Zacarías el nacimiento de Juan, o sea Elizabet tiene unos 6 meses embarazada. </a:t>
            </a:r>
            <a:endParaRPr b="1">
              <a:solidFill>
                <a:schemeClr val="dk1"/>
              </a:solidFill>
              <a:latin typeface="Calibri"/>
              <a:ea typeface="Calibri"/>
              <a:cs typeface="Calibri"/>
              <a:sym typeface="Calibri"/>
            </a:endParaRPr>
          </a:p>
          <a:p>
            <a:pPr indent="-184150" lvl="2" marL="1371600" rtl="0" algn="l">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María va con Elizabet y se queda tres meses allí. </a:t>
            </a:r>
            <a:endParaRPr>
              <a:solidFill>
                <a:schemeClr val="dk1"/>
              </a:solidFill>
              <a:latin typeface="Calibri"/>
              <a:ea typeface="Calibri"/>
              <a:cs typeface="Calibri"/>
              <a:sym typeface="Calibri"/>
            </a:endParaRPr>
          </a:p>
        </p:txBody>
      </p:sp>
      <p:sp>
        <p:nvSpPr>
          <p:cNvPr id="313" name="Google Shape;313;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2c7cd4f111b_0_1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84150" lvl="2" marL="137160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Gálatas 4:4-5 Pero cuando se cumplió el tiempo señalado, Dios envió a su Hijo, que nació de una mujer…</a:t>
            </a:r>
            <a:endParaRPr b="1">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Imperio Romano</a:t>
            </a:r>
            <a:endParaRPr b="1">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 Paz Romana – El mundo mediterráneo gozó de un ambiente (relativamente) pacífico. </a:t>
            </a:r>
            <a:endParaRPr>
              <a:solidFill>
                <a:schemeClr val="dk1"/>
              </a:solidFill>
              <a:latin typeface="Calibri"/>
              <a:ea typeface="Calibri"/>
              <a:cs typeface="Calibri"/>
              <a:sym typeface="Calibri"/>
            </a:endParaRPr>
          </a:p>
          <a:p>
            <a:pPr indent="-298450" lvl="3" marL="18288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Redes de Caminos – hizo más fácil y seguro el viajar</a:t>
            </a:r>
            <a:endParaRPr>
              <a:solidFill>
                <a:schemeClr val="dk1"/>
              </a:solidFill>
              <a:latin typeface="Calibri"/>
              <a:ea typeface="Calibri"/>
              <a:cs typeface="Calibri"/>
              <a:sym typeface="Calibri"/>
            </a:endParaRPr>
          </a:p>
          <a:p>
            <a:pPr indent="-298450" lvl="3" marL="182880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Sistema de mensajería – facilitó la comunicación</a:t>
            </a:r>
            <a:endParaRPr>
              <a:solidFill>
                <a:schemeClr val="dk1"/>
              </a:solidFill>
              <a:latin typeface="Calibri"/>
              <a:ea typeface="Calibri"/>
              <a:cs typeface="Calibri"/>
              <a:sym typeface="Calibri"/>
            </a:endParaRPr>
          </a:p>
          <a:p>
            <a:pPr indent="-298450" lvl="3" marL="182880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Estableció un ejército permanente que ayudó en mantener el orden y la “paz.” Los rebeldes fueron castigados severamente (La crucifixión)</a:t>
            </a:r>
            <a:endParaRPr>
              <a:solidFill>
                <a:schemeClr val="dk1"/>
              </a:solidFill>
              <a:latin typeface="Calibri"/>
              <a:ea typeface="Calibri"/>
              <a:cs typeface="Calibri"/>
              <a:sym typeface="Calibri"/>
            </a:endParaRPr>
          </a:p>
          <a:p>
            <a:pPr indent="-298450" lvl="3" marL="182880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Los ciudadanos romanos tenían derechos</a:t>
            </a:r>
            <a:endParaRPr>
              <a:solidFill>
                <a:schemeClr val="dk1"/>
              </a:solidFill>
              <a:latin typeface="Calibri"/>
              <a:ea typeface="Calibri"/>
              <a:cs typeface="Calibri"/>
              <a:sym typeface="Calibri"/>
            </a:endParaRPr>
          </a:p>
          <a:p>
            <a:pPr indent="-298450" lvl="3" marL="182880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Sistema de censos e impuestos</a:t>
            </a:r>
            <a:endParaRPr>
              <a:solidFill>
                <a:schemeClr val="dk1"/>
              </a:solidFill>
              <a:latin typeface="Calibri"/>
              <a:ea typeface="Calibri"/>
              <a:cs typeface="Calibri"/>
              <a:sym typeface="Calibri"/>
            </a:endParaRPr>
          </a:p>
          <a:p>
            <a:pPr indent="0" lvl="0" marL="0" rtl="0" algn="l">
              <a:lnSpc>
                <a:spcPct val="107916"/>
              </a:lnSpc>
              <a:spcBef>
                <a:spcPts val="1000"/>
              </a:spcBef>
              <a:spcAft>
                <a:spcPts val="1000"/>
              </a:spcAft>
              <a:buSzPts val="1100"/>
              <a:buNone/>
            </a:pPr>
            <a:r>
              <a:t/>
            </a:r>
            <a:endParaRPr>
              <a:solidFill>
                <a:schemeClr val="dk1"/>
              </a:solidFill>
              <a:latin typeface="Calibri"/>
              <a:ea typeface="Calibri"/>
              <a:cs typeface="Calibri"/>
              <a:sym typeface="Calibri"/>
            </a:endParaRPr>
          </a:p>
        </p:txBody>
      </p:sp>
      <p:sp>
        <p:nvSpPr>
          <p:cNvPr id="325" name="Google Shape;325;g2c7cd4f111b_0_1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¿Cuál es el problema?</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Dios prometió un Mesías. Ya pasaron muchos años y Dios ha cumplido…</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María es virgen. Ni se ha casado. ¿Cómo va a tener un bebe? ¿Cómo puede ser el Hijo de Dios? Es imposible.  </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0"/>
              </a:spcAft>
              <a:buNone/>
            </a:pPr>
            <a:r>
              <a:t/>
            </a:r>
            <a:endParaRPr>
              <a:solidFill>
                <a:schemeClr val="dk1"/>
              </a:solidFill>
              <a:latin typeface="Calibri"/>
              <a:ea typeface="Calibri"/>
              <a:cs typeface="Calibri"/>
              <a:sym typeface="Calibri"/>
            </a:endParaRPr>
          </a:p>
        </p:txBody>
      </p:sp>
      <p:sp>
        <p:nvSpPr>
          <p:cNvPr id="333" name="Google Shape;333;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¿Se resuelve el problema? ¿Cómo?</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Ya llegó el Salvador. </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“¡Para Dios no hay nada imposible!” El Espíritu Santo vendrá sobre ti, y el poder del Altísimo te cubrirá con su sombra. </a:t>
            </a:r>
            <a:endParaRPr>
              <a:solidFill>
                <a:schemeClr val="dk1"/>
              </a:solidFill>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345" name="Google Shape;345;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26ba99a7413_0_5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lnSpc>
                <a:spcPct val="100000"/>
              </a:lnSpc>
              <a:spcBef>
                <a:spcPts val="0"/>
              </a:spcBef>
              <a:spcAft>
                <a:spcPts val="600"/>
              </a:spcAft>
              <a:buClr>
                <a:schemeClr val="dk1"/>
              </a:buClr>
              <a:buSzPts val="1100"/>
              <a:buFont typeface="Arial"/>
              <a:buNone/>
            </a:pPr>
            <a:r>
              <a:rPr b="1" lang="en-US">
                <a:solidFill>
                  <a:schemeClr val="dk1"/>
                </a:solidFill>
                <a:latin typeface="Calibri"/>
                <a:ea typeface="Calibri"/>
                <a:cs typeface="Calibri"/>
                <a:sym typeface="Calibri"/>
              </a:rPr>
              <a:t>Platicar las cuatro preguntas de “Consolidar.”</a:t>
            </a:r>
            <a:endParaRPr/>
          </a:p>
        </p:txBody>
      </p:sp>
      <p:sp>
        <p:nvSpPr>
          <p:cNvPr id="357" name="Google Shape;357;g26ba99a7413_0_5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¿Cuál es el punto principal de la historia?</a:t>
            </a:r>
            <a:endParaRPr>
              <a:solidFill>
                <a:schemeClr val="dk1"/>
              </a:solidFill>
              <a:latin typeface="Calibri"/>
              <a:ea typeface="Calibri"/>
              <a:cs typeface="Calibri"/>
              <a:sym typeface="Calibri"/>
            </a:endParaRPr>
          </a:p>
          <a:p>
            <a:pPr indent="-184150" lvl="1" marL="1371600" marR="171450" rtl="0" algn="l">
              <a:spcBef>
                <a:spcPts val="6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Gabriel aparece con las mejores noticias. La virgen María acepta las noticias con fe y humildad. </a:t>
            </a:r>
            <a:endParaRPr>
              <a:solidFill>
                <a:schemeClr val="dk1"/>
              </a:solidFill>
              <a:latin typeface="Calibri"/>
              <a:ea typeface="Calibri"/>
              <a:cs typeface="Calibri"/>
              <a:sym typeface="Calibri"/>
            </a:endParaRPr>
          </a:p>
          <a:p>
            <a:pPr indent="0" lvl="0" marL="0" rtl="0" algn="l">
              <a:lnSpc>
                <a:spcPct val="100000"/>
              </a:lnSpc>
              <a:spcBef>
                <a:spcPts val="600"/>
              </a:spcBef>
              <a:spcAft>
                <a:spcPts val="0"/>
              </a:spcAft>
              <a:buSzPts val="1100"/>
              <a:buNone/>
            </a:pPr>
            <a:r>
              <a:t/>
            </a:r>
            <a:endParaRPr>
              <a:solidFill>
                <a:schemeClr val="dk1"/>
              </a:solidFill>
              <a:latin typeface="Calibri"/>
              <a:ea typeface="Calibri"/>
              <a:cs typeface="Calibri"/>
              <a:sym typeface="Calibri"/>
            </a:endParaRPr>
          </a:p>
        </p:txBody>
      </p:sp>
      <p:sp>
        <p:nvSpPr>
          <p:cNvPr id="368" name="Google Shape;368;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¿Qué pecado veo en esta historia y confieso en mi vida?</a:t>
            </a:r>
            <a:endParaRPr>
              <a:solidFill>
                <a:schemeClr val="dk1"/>
              </a:solidFill>
              <a:latin typeface="Calibri"/>
              <a:ea typeface="Calibri"/>
              <a:cs typeface="Calibri"/>
              <a:sym typeface="Calibri"/>
            </a:endParaRPr>
          </a:p>
          <a:p>
            <a:pPr indent="-184150" lvl="1" marL="1371600" marR="171450" rtl="0" algn="l">
              <a:spcBef>
                <a:spcPts val="6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A veces no creo que Dios sea capaz de hacer lo imposible. </a:t>
            </a:r>
            <a:endParaRPr>
              <a:solidFill>
                <a:schemeClr val="dk1"/>
              </a:solidFill>
              <a:latin typeface="Calibri"/>
              <a:ea typeface="Calibri"/>
              <a:cs typeface="Calibri"/>
              <a:sym typeface="Calibri"/>
            </a:endParaRPr>
          </a:p>
          <a:p>
            <a:pPr indent="-184150" lvl="1" marL="1371600" marR="171450" rtl="0" algn="l">
              <a:spcBef>
                <a:spcPts val="6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No me agrada lo que Dios pide de mí. </a:t>
            </a:r>
            <a:endParaRPr>
              <a:solidFill>
                <a:schemeClr val="dk1"/>
              </a:solidFill>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380" name="Google Shape;380;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¿En qué versos y palabras de esta historia veo el amor de Dios hacia mi?</a:t>
            </a:r>
            <a:endParaRPr>
              <a:solidFill>
                <a:schemeClr val="dk1"/>
              </a:solidFill>
              <a:latin typeface="Calibri"/>
              <a:ea typeface="Calibri"/>
              <a:cs typeface="Calibri"/>
              <a:sym typeface="Calibri"/>
            </a:endParaRPr>
          </a:p>
          <a:p>
            <a:pPr indent="-184150" lvl="1"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Dios socorrió a su pueblo, se acordó de su misericordia, y cumplió su promesa de mandar al Salvador esperado por miles de años. </a:t>
            </a:r>
            <a:endParaRPr>
              <a:solidFill>
                <a:schemeClr val="dk1"/>
              </a:solidFill>
              <a:latin typeface="Calibri"/>
              <a:ea typeface="Calibri"/>
              <a:cs typeface="Calibri"/>
              <a:sym typeface="Calibri"/>
            </a:endParaRPr>
          </a:p>
          <a:p>
            <a:pPr indent="-184150" lvl="1"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Dios usa su poder, no sujeto bajo las “reglas de la naturaleza,” y por el poder del Espíritu Santo es concebido el bebé en el vientre de María.</a:t>
            </a:r>
            <a:endParaRPr>
              <a:solidFill>
                <a:schemeClr val="dk1"/>
              </a:solidFill>
              <a:latin typeface="Calibri"/>
              <a:ea typeface="Calibri"/>
              <a:cs typeface="Calibri"/>
              <a:sym typeface="Calibri"/>
            </a:endParaRPr>
          </a:p>
          <a:p>
            <a:pPr indent="-184150" lvl="1"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Dice María: “mi espíritu se regocija en Dios mi Salvador.” Pues, Jesús es MI salvador también. (Fíjense que María necesita de un salvador… ¿de qué? Ella es pecadora también, necesitada de un salvador.) </a:t>
            </a:r>
            <a:endParaRPr>
              <a:solidFill>
                <a:schemeClr val="dk1"/>
              </a:solidFill>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392" name="Google Shape;392;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¿Qué pediré que Dios obre en mí para poner en práctica su Palabra?</a:t>
            </a:r>
            <a:endParaRPr>
              <a:solidFill>
                <a:schemeClr val="dk1"/>
              </a:solidFill>
              <a:latin typeface="Calibri"/>
              <a:ea typeface="Calibri"/>
              <a:cs typeface="Calibri"/>
              <a:sym typeface="Calibri"/>
            </a:endParaRPr>
          </a:p>
          <a:p>
            <a:pPr indent="-184150" lvl="1" marL="1371600" marR="171450" rtl="0" algn="l">
              <a:lnSpc>
                <a:spcPct val="107916"/>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Dios quiere que confíe humildemente en sus promesas. María es un ejemplo de ese tipo de fe obrada por el Espíritu Santo. </a:t>
            </a:r>
            <a:endParaRPr>
              <a:solidFill>
                <a:schemeClr val="dk1"/>
              </a:solidFill>
              <a:latin typeface="Calibri"/>
              <a:ea typeface="Calibri"/>
              <a:cs typeface="Calibri"/>
              <a:sym typeface="Calibri"/>
            </a:endParaRPr>
          </a:p>
          <a:p>
            <a:pPr indent="-184150" lvl="1" marL="1371600" marR="171450" rtl="0" algn="l">
              <a:lnSpc>
                <a:spcPct val="107916"/>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Ayúdame a creer en tu palabra, aun cuando me parezca ilógica o hasta imposible. </a:t>
            </a:r>
            <a:endParaRPr>
              <a:solidFill>
                <a:schemeClr val="dk1"/>
              </a:solidFill>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404" name="Google Shape;404;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2c7cd4f111b_0_1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spcBef>
                <a:spcPts val="0"/>
              </a:spcBef>
              <a:spcAft>
                <a:spcPts val="0"/>
              </a:spcAft>
              <a:buSzPts val="1100"/>
              <a:buNone/>
            </a:pPr>
            <a:r>
              <a:rPr b="1" lang="en-US">
                <a:solidFill>
                  <a:schemeClr val="dk1"/>
                </a:solidFill>
                <a:latin typeface="Calibri"/>
                <a:ea typeface="Calibri"/>
                <a:cs typeface="Calibri"/>
                <a:sym typeface="Calibri"/>
              </a:rPr>
              <a:t>¿Por qué son importantes las 5 preguntas de “Considerar”? ¿Son necesarias? </a:t>
            </a:r>
            <a:endParaRPr b="1">
              <a:solidFill>
                <a:schemeClr val="dk1"/>
              </a:solidFill>
              <a:latin typeface="Calibri"/>
              <a:ea typeface="Calibri"/>
              <a:cs typeface="Calibri"/>
              <a:sym typeface="Calibri"/>
            </a:endParaRPr>
          </a:p>
          <a:p>
            <a:pPr indent="-298450" lvl="0" marL="91440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Los detalles nos ayudan con la comprensión de la historia. </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Identificar los detalles nos permite pintar una imagen precisa en nuestra mente de lo que la biblia realmente dice y muestra. </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Considere la importancia de leer la biblia versus escuchar a otros (o videos) hablar sobre la Biblia. 2 Timoteo 3:16-17 Toda la Escritura es inspirada por Dios y útil para enseñar, para reprender, para corregir y para instruir en la justicia, a fin de que el siervo de dios esté enteramente capacitado para toda buena obra.</a:t>
            </a:r>
            <a:endParaRPr>
              <a:solidFill>
                <a:schemeClr val="dk1"/>
              </a:solidFill>
              <a:latin typeface="Calibri"/>
              <a:ea typeface="Calibri"/>
              <a:cs typeface="Calibri"/>
              <a:sym typeface="Calibri"/>
            </a:endParaRPr>
          </a:p>
          <a:p>
            <a:pPr indent="-298450" lvl="0" marL="91440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Deja que la Biblia se interprete a sí misma</a:t>
            </a:r>
            <a:endParaRPr>
              <a:solidFill>
                <a:schemeClr val="dk1"/>
              </a:solidFill>
              <a:latin typeface="Calibri"/>
              <a:ea typeface="Calibri"/>
              <a:cs typeface="Calibri"/>
              <a:sym typeface="Calibri"/>
            </a:endParaRPr>
          </a:p>
          <a:p>
            <a:pPr indent="-184150" lvl="1"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Cuando leemos secciones completas de la Biblia, estamos considerando todo el contexto en nuestra interpretación y no solo un versículo o expresión. Deseamos que la Biblia, la Palabra inspirada de Dios nos diga lo que significa. </a:t>
            </a:r>
            <a:endParaRPr>
              <a:solidFill>
                <a:schemeClr val="dk1"/>
              </a:solidFill>
              <a:latin typeface="Calibri"/>
              <a:ea typeface="Calibri"/>
              <a:cs typeface="Calibri"/>
              <a:sym typeface="Calibri"/>
            </a:endParaRPr>
          </a:p>
          <a:p>
            <a:pPr indent="-184150" lvl="1"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Comparamos v.28 y v.47</a:t>
            </a:r>
            <a:endParaRPr>
              <a:solidFill>
                <a:schemeClr val="dk1"/>
              </a:solidFill>
              <a:latin typeface="Calibri"/>
              <a:ea typeface="Calibri"/>
              <a:cs typeface="Calibri"/>
              <a:sym typeface="Calibri"/>
            </a:endParaRPr>
          </a:p>
          <a:p>
            <a:pPr indent="-298450" lvl="3" marL="182880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V. 28 María es “muy favorecida” </a:t>
            </a:r>
            <a:endParaRPr>
              <a:solidFill>
                <a:schemeClr val="dk1"/>
              </a:solidFill>
              <a:latin typeface="Calibri"/>
              <a:ea typeface="Calibri"/>
              <a:cs typeface="Calibri"/>
              <a:sym typeface="Calibri"/>
            </a:endParaRPr>
          </a:p>
          <a:p>
            <a:pPr indent="-298450" lvl="3" marL="182880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V. 47 María regocía en “Dios mi Salvador.” </a:t>
            </a:r>
            <a:endParaRPr>
              <a:solidFill>
                <a:schemeClr val="dk1"/>
              </a:solidFill>
              <a:latin typeface="Calibri"/>
              <a:ea typeface="Calibri"/>
              <a:cs typeface="Calibri"/>
              <a:sym typeface="Calibri"/>
            </a:endParaRPr>
          </a:p>
          <a:p>
            <a:pPr indent="-298450" lvl="3" marL="182880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Entonces… ¿Qué podemos decir sobre María? Es una mujer humana como nosotros, pero elegida por Dios para llevar al Señor. María misma necesita un Salvador. </a:t>
            </a:r>
            <a:endParaRPr>
              <a:solidFill>
                <a:schemeClr val="dk1"/>
              </a:solidFill>
              <a:latin typeface="Calibri"/>
              <a:ea typeface="Calibri"/>
              <a:cs typeface="Calibri"/>
              <a:sym typeface="Calibri"/>
            </a:endParaRPr>
          </a:p>
          <a:p>
            <a:pPr indent="-184150" lvl="1"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También consideramos otros textos de la Biblia: 1 Timoteo 2:5 Porque hay un solo Dios, y un solo mediador entre Dios y los hombres, Jesucristo hombre. </a:t>
            </a:r>
            <a:endParaRPr b="1">
              <a:solidFill>
                <a:schemeClr val="dk1"/>
              </a:solidFill>
              <a:latin typeface="Calibri"/>
              <a:ea typeface="Calibri"/>
              <a:cs typeface="Calibri"/>
              <a:sym typeface="Calibri"/>
            </a:endParaRPr>
          </a:p>
          <a:p>
            <a:pPr indent="0" lvl="0" marL="228600" rtl="0" algn="l">
              <a:spcBef>
                <a:spcPts val="1000"/>
              </a:spcBef>
              <a:spcAft>
                <a:spcPts val="0"/>
              </a:spcAft>
              <a:buClr>
                <a:schemeClr val="dk1"/>
              </a:buClr>
              <a:buSzPts val="1100"/>
              <a:buFont typeface="Arial"/>
              <a:buNone/>
            </a:pPr>
            <a:r>
              <a:t/>
            </a:r>
            <a:endParaRPr b="1">
              <a:solidFill>
                <a:schemeClr val="dk1"/>
              </a:solidFill>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416" name="Google Shape;416;g2c7cd4f111b_0_18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 name="Google Shape;9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26ba99a7413_0_6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Conclusión</a:t>
            </a:r>
            <a:r>
              <a:rPr lang="en-US">
                <a:solidFill>
                  <a:schemeClr val="dk1"/>
                </a:solidFill>
                <a:latin typeface="Calibri"/>
                <a:ea typeface="Calibri"/>
                <a:cs typeface="Calibri"/>
                <a:sym typeface="Calibri"/>
              </a:rPr>
              <a:t>:</a:t>
            </a:r>
            <a:endParaRPr>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Encargar la tarea</a:t>
            </a:r>
            <a:endParaRPr>
              <a:solidFill>
                <a:schemeClr val="dk1"/>
              </a:solidFill>
              <a:latin typeface="Calibri"/>
              <a:ea typeface="Calibri"/>
              <a:cs typeface="Calibri"/>
              <a:sym typeface="Calibri"/>
            </a:endParaRPr>
          </a:p>
          <a:p>
            <a:pPr indent="-184150" lvl="0" marL="1143000" marR="171450" rtl="0" algn="l">
              <a:spcBef>
                <a:spcPts val="600"/>
              </a:spcBef>
              <a:spcAft>
                <a:spcPts val="0"/>
              </a:spcAft>
              <a:buClr>
                <a:schemeClr val="dk1"/>
              </a:buClr>
              <a:buSzPts val="1100"/>
              <a:buFont typeface="Calibri"/>
              <a:buChar char="●"/>
            </a:pPr>
            <a:r>
              <a:rPr b="1" lang="en-US">
                <a:solidFill>
                  <a:schemeClr val="dk1"/>
                </a:solidFill>
                <a:latin typeface="Calibri"/>
                <a:ea typeface="Calibri"/>
                <a:cs typeface="Calibri"/>
                <a:sym typeface="Calibri"/>
              </a:rPr>
              <a:t>Ver el video de lección 2: </a:t>
            </a:r>
            <a:r>
              <a:rPr lang="en-US" u="sng">
                <a:solidFill>
                  <a:srgbClr val="1155CC"/>
                </a:solidFill>
                <a:latin typeface="Calibri"/>
                <a:ea typeface="Calibri"/>
                <a:cs typeface="Calibri"/>
                <a:sym typeface="Calibri"/>
                <a:hlinkClick r:id="rId2">
                  <a:extLst>
                    <a:ext uri="{A12FA001-AC4F-418D-AE19-62706E023703}">
                      <ahyp:hlinkClr val="tx"/>
                    </a:ext>
                  </a:extLst>
                </a:hlinkClick>
              </a:rPr>
              <a:t>https://www.youtube.com/watch?v=RfckWs6itLc</a:t>
            </a:r>
            <a:endParaRPr>
              <a:solidFill>
                <a:schemeClr val="dk1"/>
              </a:solidFill>
              <a:latin typeface="Calibri"/>
              <a:ea typeface="Calibri"/>
              <a:cs typeface="Calibri"/>
              <a:sym typeface="Calibri"/>
            </a:endParaRPr>
          </a:p>
          <a:p>
            <a:pPr indent="-184150" lvl="0" marL="1143000" marR="171450" rtl="0" algn="l">
              <a:spcBef>
                <a:spcPts val="600"/>
              </a:spcBef>
              <a:spcAft>
                <a:spcPts val="0"/>
              </a:spcAft>
              <a:buClr>
                <a:schemeClr val="dk1"/>
              </a:buClr>
              <a:buSzPts val="1100"/>
              <a:buFont typeface="Calibri"/>
              <a:buChar char="●"/>
            </a:pPr>
            <a:r>
              <a:rPr b="1" lang="en-US">
                <a:solidFill>
                  <a:schemeClr val="dk1"/>
                </a:solidFill>
                <a:latin typeface="Calibri"/>
                <a:ea typeface="Calibri"/>
                <a:cs typeface="Calibri"/>
                <a:sym typeface="Calibri"/>
              </a:rPr>
              <a:t>Leer Mateo 1: 18-24 en sus Biblias</a:t>
            </a:r>
            <a:endParaRPr>
              <a:solidFill>
                <a:schemeClr val="dk1"/>
              </a:solidFill>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b="1">
              <a:solidFill>
                <a:schemeClr val="dk1"/>
              </a:solidFill>
              <a:latin typeface="Calibri"/>
              <a:ea typeface="Calibri"/>
              <a:cs typeface="Calibri"/>
              <a:sym typeface="Calibri"/>
            </a:endParaRPr>
          </a:p>
        </p:txBody>
      </p:sp>
      <p:sp>
        <p:nvSpPr>
          <p:cNvPr id="426" name="Google Shape;426;g26ba99a7413_0_6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2adf1476608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lnSpc>
                <a:spcPct val="100000"/>
              </a:lnSpc>
              <a:spcBef>
                <a:spcPts val="0"/>
              </a:spcBef>
              <a:spcAft>
                <a:spcPts val="1000"/>
              </a:spcAft>
              <a:buClr>
                <a:schemeClr val="dk1"/>
              </a:buClr>
              <a:buSzPts val="1100"/>
              <a:buFont typeface="Calibri"/>
              <a:buAutoNum type="arabicPeriod" startAt="2"/>
            </a:pPr>
            <a:r>
              <a:rPr lang="en-US">
                <a:solidFill>
                  <a:schemeClr val="dk1"/>
                </a:solidFill>
                <a:latin typeface="Calibri"/>
                <a:ea typeface="Calibri"/>
                <a:cs typeface="Calibri"/>
                <a:sym typeface="Calibri"/>
              </a:rPr>
              <a:t>Oración de clausura</a:t>
            </a:r>
            <a:endParaRPr/>
          </a:p>
        </p:txBody>
      </p:sp>
      <p:sp>
        <p:nvSpPr>
          <p:cNvPr id="436" name="Google Shape;436;g2adf1476608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2adf1476608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lnSpc>
                <a:spcPct val="100000"/>
              </a:lnSpc>
              <a:spcBef>
                <a:spcPts val="0"/>
              </a:spcBef>
              <a:spcAft>
                <a:spcPts val="600"/>
              </a:spcAft>
              <a:buClr>
                <a:schemeClr val="dk1"/>
              </a:buClr>
              <a:buSzPts val="1100"/>
              <a:buFont typeface="Calibri"/>
              <a:buAutoNum type="arabicPeriod" startAt="3"/>
            </a:pPr>
            <a:r>
              <a:rPr lang="en-US">
                <a:solidFill>
                  <a:schemeClr val="dk1"/>
                </a:solidFill>
                <a:latin typeface="Calibri"/>
                <a:ea typeface="Calibri"/>
                <a:cs typeface="Calibri"/>
                <a:sym typeface="Calibri"/>
              </a:rPr>
              <a:t>Despedida</a:t>
            </a:r>
            <a:endParaRPr/>
          </a:p>
        </p:txBody>
      </p:sp>
      <p:sp>
        <p:nvSpPr>
          <p:cNvPr id="444" name="Google Shape;444;g2adf1476608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2ac1ba269cb_0_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171450" rtl="0" algn="l">
              <a:spcBef>
                <a:spcPts val="0"/>
              </a:spcBef>
              <a:spcAft>
                <a:spcPts val="0"/>
              </a:spcAft>
              <a:buClr>
                <a:schemeClr val="dk1"/>
              </a:buClr>
              <a:buSzPts val="1100"/>
              <a:buFont typeface="Arial"/>
              <a:buNone/>
            </a:pPr>
            <a:r>
              <a:rPr b="1" lang="en-US" u="sng">
                <a:solidFill>
                  <a:schemeClr val="dk1"/>
                </a:solidFill>
                <a:latin typeface="Calibri"/>
                <a:ea typeface="Calibri"/>
                <a:cs typeface="Calibri"/>
                <a:sym typeface="Calibri"/>
              </a:rPr>
              <a:t>Material extra</a:t>
            </a:r>
            <a:r>
              <a:rPr b="1" lang="en-US">
                <a:solidFill>
                  <a:schemeClr val="dk1"/>
                </a:solidFill>
                <a:latin typeface="Calibri"/>
                <a:ea typeface="Calibri"/>
                <a:cs typeface="Calibri"/>
                <a:sym typeface="Calibri"/>
              </a:rPr>
              <a:t>: </a:t>
            </a:r>
            <a:endParaRPr b="1" u="sng">
              <a:solidFill>
                <a:schemeClr val="dk1"/>
              </a:solidFill>
              <a:latin typeface="Calibri"/>
              <a:ea typeface="Calibri"/>
              <a:cs typeface="Calibri"/>
              <a:sym typeface="Calibri"/>
            </a:endParaRPr>
          </a:p>
          <a:p>
            <a:pPr indent="-298450" lvl="0" marL="457200" marR="171450" rtl="0" algn="l">
              <a:spcBef>
                <a:spcPts val="6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Escuchen esta canción. La puedan descargar gratis aquí: </a:t>
            </a:r>
            <a:r>
              <a:rPr lang="en-US" u="sng">
                <a:solidFill>
                  <a:schemeClr val="dk1"/>
                </a:solidFill>
                <a:latin typeface="Calibri"/>
                <a:ea typeface="Calibri"/>
                <a:cs typeface="Calibri"/>
                <a:sym typeface="Calibri"/>
                <a:hlinkClick r:id="rId2">
                  <a:extLst>
                    <a:ext uri="{A12FA001-AC4F-418D-AE19-62706E023703}">
                      <ahyp:hlinkClr val="tx"/>
                    </a:ext>
                  </a:extLst>
                </a:hlinkClick>
              </a:rPr>
              <a:t>https://www.academiacristo.com/Musica/Oh-ven-oh-ven-Emanuel</a:t>
            </a:r>
            <a:endParaRPr>
              <a:solidFill>
                <a:schemeClr val="dk1"/>
              </a:solidFill>
              <a:latin typeface="Calibri"/>
              <a:ea typeface="Calibri"/>
              <a:cs typeface="Calibri"/>
              <a:sym typeface="Calibri"/>
            </a:endParaRPr>
          </a:p>
          <a:p>
            <a:pPr indent="-298450" lvl="0" marL="45720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La Biblia Popular es una serie de comentarios bíblicos que dan breves explicaciones acerca de la palabra de Dios. Los comentarios cuentan con mapas, ilustraciones e incluso información arqueológica, cuando es apropiado. Descárguenlo gratis aquí: </a:t>
            </a:r>
            <a:r>
              <a:rPr lang="en-US" u="sng">
                <a:solidFill>
                  <a:schemeClr val="dk1"/>
                </a:solidFill>
                <a:latin typeface="Calibri"/>
                <a:ea typeface="Calibri"/>
                <a:cs typeface="Calibri"/>
                <a:sym typeface="Calibri"/>
                <a:hlinkClick r:id="rId3">
                  <a:extLst>
                    <a:ext uri="{A12FA001-AC4F-418D-AE19-62706E023703}">
                      <ahyp:hlinkClr val="tx"/>
                    </a:ext>
                  </a:extLst>
                </a:hlinkClick>
              </a:rPr>
              <a:t>https://www.academiacristo.com/Biblioteca-Teologica/La-Biblia-Popular-Lucas</a:t>
            </a:r>
            <a:endParaRPr>
              <a:solidFill>
                <a:schemeClr val="dk1"/>
              </a:solidFill>
              <a:latin typeface="Calibri"/>
              <a:ea typeface="Calibri"/>
              <a:cs typeface="Calibri"/>
              <a:sym typeface="Calibri"/>
            </a:endParaRPr>
          </a:p>
          <a:p>
            <a:pPr indent="0" lvl="0" marL="0" rtl="0" algn="l">
              <a:lnSpc>
                <a:spcPct val="107916"/>
              </a:lnSpc>
              <a:spcBef>
                <a:spcPts val="1000"/>
              </a:spcBef>
              <a:spcAft>
                <a:spcPts val="0"/>
              </a:spcAft>
              <a:buSzPts val="1100"/>
              <a:buNone/>
            </a:pPr>
            <a:r>
              <a:t/>
            </a:r>
            <a:endParaRPr b="1" u="sng">
              <a:solidFill>
                <a:schemeClr val="dk1"/>
              </a:solidFill>
              <a:latin typeface="Calibri"/>
              <a:ea typeface="Calibri"/>
              <a:cs typeface="Calibri"/>
              <a:sym typeface="Calibri"/>
            </a:endParaRPr>
          </a:p>
        </p:txBody>
      </p:sp>
      <p:sp>
        <p:nvSpPr>
          <p:cNvPr id="452" name="Google Shape;452;g2ac1ba269cb_0_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9" name="Google Shape;10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Oración: </a:t>
            </a:r>
            <a:r>
              <a:rPr lang="en-US">
                <a:solidFill>
                  <a:schemeClr val="dk1"/>
                </a:solidFill>
                <a:latin typeface="Calibri"/>
                <a:ea typeface="Calibri"/>
                <a:cs typeface="Calibri"/>
                <a:sym typeface="Calibri"/>
              </a:rPr>
              <a:t>Mi fiel Dios y Salvador, ayúdame a creer y confiar siempre en las promesas que tú me has hecho. Ayúdame también a siempre estar dispuesto a someter humildemente mi voluntad a la tuya. Te doy gracias por tu gran amor y porque enviaste a Jesús para que naciera de María para ser mi Salvador. Amén. </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Clr>
                <a:schemeClr val="dk1"/>
              </a:buClr>
              <a:buSzPts val="1100"/>
              <a:buFont typeface="Arial"/>
              <a:buNone/>
            </a:pPr>
            <a:r>
              <a:t/>
            </a:r>
            <a:endParaRPr b="1">
              <a:solidFill>
                <a:schemeClr val="dk1"/>
              </a:solidFill>
              <a:latin typeface="Calibri"/>
              <a:ea typeface="Calibri"/>
              <a:cs typeface="Calibri"/>
              <a:sym typeface="Calibri"/>
            </a:endParaRPr>
          </a:p>
        </p:txBody>
      </p:sp>
      <p:sp>
        <p:nvSpPr>
          <p:cNvPr id="117" name="Google Shape;11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Objetivos de la Lección</a:t>
            </a:r>
            <a:endParaRPr b="1">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Presentarnos</a:t>
            </a:r>
            <a:endParaRPr b="1">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Identificar el propósito y los objetivos del curso</a:t>
            </a:r>
            <a:endParaRPr b="1">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Usar el método de las Cuatro “C” para leer y entender Lucas 1:26-56</a:t>
            </a:r>
            <a:endParaRPr b="1">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Analizar la importancia de las preguntas de “Considerar”</a:t>
            </a:r>
            <a:endParaRPr b="1">
              <a:solidFill>
                <a:schemeClr val="dk1"/>
              </a:solidFill>
              <a:latin typeface="Calibri"/>
              <a:ea typeface="Calibri"/>
              <a:cs typeface="Calibri"/>
              <a:sym typeface="Calibri"/>
            </a:endParaRPr>
          </a:p>
          <a:p>
            <a:pPr indent="0" lvl="0" marL="0" rtl="0" algn="l">
              <a:lnSpc>
                <a:spcPct val="100000"/>
              </a:lnSpc>
              <a:spcBef>
                <a:spcPts val="1000"/>
              </a:spcBef>
              <a:spcAft>
                <a:spcPts val="1000"/>
              </a:spcAft>
              <a:buSzPts val="1100"/>
              <a:buNone/>
            </a:pPr>
            <a:r>
              <a:t/>
            </a:r>
            <a:endParaRPr b="1">
              <a:solidFill>
                <a:schemeClr val="dk1"/>
              </a:solidFill>
              <a:latin typeface="Calibri"/>
              <a:ea typeface="Calibri"/>
              <a:cs typeface="Calibri"/>
              <a:sym typeface="Calibri"/>
            </a:endParaRPr>
          </a:p>
        </p:txBody>
      </p:sp>
      <p:sp>
        <p:nvSpPr>
          <p:cNvPr id="125" name="Google Shape;12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6ba99a7413_0_2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Descripción del curso: </a:t>
            </a:r>
            <a:endParaRPr b="1">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Bienvenidos al curso </a:t>
            </a:r>
            <a:r>
              <a:rPr i="1" lang="en-US">
                <a:solidFill>
                  <a:schemeClr val="dk1"/>
                </a:solidFill>
                <a:latin typeface="Calibri"/>
                <a:ea typeface="Calibri"/>
                <a:cs typeface="Calibri"/>
                <a:sym typeface="Calibri"/>
              </a:rPr>
              <a:t>La Llegada del Salvador</a:t>
            </a:r>
            <a:r>
              <a:rPr lang="en-US">
                <a:solidFill>
                  <a:schemeClr val="dk1"/>
                </a:solidFill>
                <a:latin typeface="Calibri"/>
                <a:ea typeface="Calibri"/>
                <a:cs typeface="Calibri"/>
                <a:sym typeface="Calibri"/>
              </a:rPr>
              <a:t>. Este curso se enfoca en el cumplimiento de la gran promesa de Dios de enviarnos un Salvador para rescatarnos de las tinieblas del pecado. </a:t>
            </a:r>
            <a:endParaRPr>
              <a:solidFill>
                <a:schemeClr val="dk1"/>
              </a:solidFill>
              <a:latin typeface="Calibri"/>
              <a:ea typeface="Calibri"/>
              <a:cs typeface="Calibri"/>
              <a:sym typeface="Calibri"/>
            </a:endParaRPr>
          </a:p>
          <a:p>
            <a:pPr indent="0" lvl="0" marL="0" marR="0" rtl="0" algn="l">
              <a:lnSpc>
                <a:spcPct val="100000"/>
              </a:lnSpc>
              <a:spcBef>
                <a:spcPts val="1000"/>
              </a:spcBef>
              <a:spcAft>
                <a:spcPts val="600"/>
              </a:spcAft>
              <a:buSzPts val="1100"/>
              <a:buNone/>
            </a:pPr>
            <a:r>
              <a:t/>
            </a:r>
            <a:endParaRPr b="1">
              <a:solidFill>
                <a:schemeClr val="dk1"/>
              </a:solidFill>
              <a:latin typeface="Calibri"/>
              <a:ea typeface="Calibri"/>
              <a:cs typeface="Calibri"/>
              <a:sym typeface="Calibri"/>
            </a:endParaRPr>
          </a:p>
        </p:txBody>
      </p:sp>
      <p:sp>
        <p:nvSpPr>
          <p:cNvPr id="148" name="Google Shape;148;g26ba99a7413_0_2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6ba99a7413_0_3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Este curso fue diseñado con el fin de prepararlos a ustedes para compartir la Palabra de Dios por medio de historias bíblicas. Mientras leemos historias clave de la primera parte de la vida y el ministerio de nuestro Salvador, Jesucristo, practicaremos el método de las Cuatro “C” que nos ayudará a comprender mejor lo que estamos leyendo y compartirlo con quienes nos rodean. </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None/>
            </a:pPr>
            <a:r>
              <a:t/>
            </a:r>
            <a:endParaRPr>
              <a:solidFill>
                <a:schemeClr val="dk1"/>
              </a:solidFill>
              <a:latin typeface="Calibri"/>
              <a:ea typeface="Calibri"/>
              <a:cs typeface="Calibri"/>
              <a:sym typeface="Calibri"/>
            </a:endParaRPr>
          </a:p>
        </p:txBody>
      </p:sp>
      <p:sp>
        <p:nvSpPr>
          <p:cNvPr id="159" name="Google Shape;159;g26ba99a7413_0_3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6c0eec2cfd_0_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Objetivos del curso</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Leer y entender historias clave de la primera parte de la vida y el ministerio de Jesús utilizando el método de las Cuatro “C”: Captar, Contar, Considerar, Consolidar.</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Preparar para compartir la Palabra de Dios por medio de historias bíblicas utilizando el método de las Cuatro “C”:  Captar, Contar, Considerar, Consolidar.</a:t>
            </a:r>
            <a:endParaRPr>
              <a:solidFill>
                <a:schemeClr val="dk1"/>
              </a:solidFill>
              <a:latin typeface="Calibri"/>
              <a:ea typeface="Calibri"/>
              <a:cs typeface="Calibri"/>
              <a:sym typeface="Calibri"/>
            </a:endParaRPr>
          </a:p>
          <a:p>
            <a:pPr indent="0" lvl="0" marL="0" rtl="0" algn="l">
              <a:lnSpc>
                <a:spcPct val="100000"/>
              </a:lnSpc>
              <a:spcBef>
                <a:spcPts val="1000"/>
              </a:spcBef>
              <a:spcAft>
                <a:spcPts val="1000"/>
              </a:spcAft>
              <a:buSzPts val="1100"/>
              <a:buNone/>
            </a:pPr>
            <a:r>
              <a:t/>
            </a:r>
            <a:endParaRPr>
              <a:solidFill>
                <a:schemeClr val="dk1"/>
              </a:solidFill>
              <a:latin typeface="Calibri"/>
              <a:ea typeface="Calibri"/>
              <a:cs typeface="Calibri"/>
              <a:sym typeface="Calibri"/>
            </a:endParaRPr>
          </a:p>
        </p:txBody>
      </p:sp>
      <p:sp>
        <p:nvSpPr>
          <p:cNvPr id="181" name="Google Shape;181;g26c0eec2cfd_0_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4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3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3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4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4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4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4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4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4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3"/>
          <p:cNvSpPr/>
          <p:nvPr>
            <p:ph idx="2" type="pic"/>
          </p:nvPr>
        </p:nvSpPr>
        <p:spPr>
          <a:xfrm>
            <a:off x="5183188" y="987425"/>
            <a:ext cx="6172200" cy="4873625"/>
          </a:xfrm>
          <a:prstGeom prst="rect">
            <a:avLst/>
          </a:prstGeom>
          <a:noFill/>
          <a:ln>
            <a:noFill/>
          </a:ln>
        </p:spPr>
      </p:sp>
      <p:sp>
        <p:nvSpPr>
          <p:cNvPr id="64" name="Google Shape;64;p4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0.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2.png"/><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7.png"/><Relationship Id="rId4" Type="http://schemas.openxmlformats.org/officeDocument/2006/relationships/image" Target="../media/image19.png"/><Relationship Id="rId5"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7.png"/><Relationship Id="rId4" Type="http://schemas.openxmlformats.org/officeDocument/2006/relationships/image" Target="../media/image16.png"/><Relationship Id="rId5"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7.png"/><Relationship Id="rId4" Type="http://schemas.openxmlformats.org/officeDocument/2006/relationships/image" Target="../media/image31.png"/><Relationship Id="rId5"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7.png"/><Relationship Id="rId4" Type="http://schemas.openxmlformats.org/officeDocument/2006/relationships/image" Target="../media/image33.png"/><Relationship Id="rId5"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7.png"/><Relationship Id="rId4" Type="http://schemas.openxmlformats.org/officeDocument/2006/relationships/image" Target="../media/image20.png"/><Relationship Id="rId5"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7.png"/><Relationship Id="rId4" Type="http://schemas.openxmlformats.org/officeDocument/2006/relationships/image" Target="../media/image22.png"/><Relationship Id="rId5"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2.pn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7.png"/><Relationship Id="rId4" Type="http://schemas.openxmlformats.org/officeDocument/2006/relationships/image" Target="../media/image25.png"/><Relationship Id="rId5"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7.png"/><Relationship Id="rId4" Type="http://schemas.openxmlformats.org/officeDocument/2006/relationships/image" Target="../media/image23.png"/><Relationship Id="rId5"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7.png"/><Relationship Id="rId4" Type="http://schemas.openxmlformats.org/officeDocument/2006/relationships/image" Target="../media/image24.png"/><Relationship Id="rId5"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7.png"/><Relationship Id="rId4" Type="http://schemas.openxmlformats.org/officeDocument/2006/relationships/image" Target="../media/image21.png"/><Relationship Id="rId5"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2.png"/><Relationship Id="rId4" Type="http://schemas.openxmlformats.org/officeDocument/2006/relationships/image" Target="../media/image1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7.png"/><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1.png"/><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png"/><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9.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a:off x="9145768" y="-1"/>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5" name="Google Shape;85;p1"/>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b="8248" l="17157" r="29534" t="8248"/>
          <a:stretch/>
        </p:blipFill>
        <p:spPr>
          <a:xfrm>
            <a:off x="6580094" y="810985"/>
            <a:ext cx="5007429" cy="5236029"/>
          </a:xfrm>
          <a:prstGeom prst="rect">
            <a:avLst/>
          </a:prstGeom>
          <a:noFill/>
          <a:ln>
            <a:noFill/>
          </a:ln>
        </p:spPr>
      </p:pic>
      <p:pic>
        <p:nvPicPr>
          <p:cNvPr descr="A logo with a cross and a bird&#10;&#10;Description automatically generated" id="87" name="Google Shape;87;p1"/>
          <p:cNvPicPr preferRelativeResize="0"/>
          <p:nvPr/>
        </p:nvPicPr>
        <p:blipFill rotWithShape="1">
          <a:blip r:embed="rId4">
            <a:alphaModFix/>
          </a:blip>
          <a:srcRect b="0" l="0" r="0" t="0"/>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ACADEMIA</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CRISTO</a:t>
            </a:r>
            <a:endParaRPr b="0" i="0" sz="900" u="none" cap="none" strike="noStrike">
              <a:solidFill>
                <a:srgbClr val="000000"/>
              </a:solidFill>
              <a:latin typeface="Lato"/>
              <a:ea typeface="Lato"/>
              <a:cs typeface="Lato"/>
              <a:sym typeface="Lato"/>
            </a:endParaRPr>
          </a:p>
        </p:txBody>
      </p:sp>
      <p:sp>
        <p:nvSpPr>
          <p:cNvPr id="89" name="Google Shape;89;p1"/>
          <p:cNvSpPr/>
          <p:nvPr/>
        </p:nvSpPr>
        <p:spPr>
          <a:xfrm>
            <a:off x="1264510" y="2818701"/>
            <a:ext cx="114817" cy="2143283"/>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0" name="Google Shape;90;p1"/>
          <p:cNvSpPr/>
          <p:nvPr/>
        </p:nvSpPr>
        <p:spPr>
          <a:xfrm>
            <a:off x="1379327" y="2818702"/>
            <a:ext cx="424306" cy="214328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7" name="Shape 197"/>
        <p:cNvGrpSpPr/>
        <p:nvPr/>
      </p:nvGrpSpPr>
      <p:grpSpPr>
        <a:xfrm>
          <a:off x="0" y="0"/>
          <a:ext cx="0" cy="0"/>
          <a:chOff x="0" y="0"/>
          <a:chExt cx="0" cy="0"/>
        </a:xfrm>
      </p:grpSpPr>
      <p:sp>
        <p:nvSpPr>
          <p:cNvPr id="198" name="Google Shape;198;g2c7cd4f111b_0_12"/>
          <p:cNvSpPr txBox="1"/>
          <p:nvPr/>
        </p:nvSpPr>
        <p:spPr>
          <a:xfrm>
            <a:off x="4127382" y="18068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El Proyecto Final</a:t>
            </a:r>
            <a:endParaRPr b="0" i="0" sz="6000" u="none" cap="none" strike="noStrike">
              <a:solidFill>
                <a:srgbClr val="009444"/>
              </a:solidFill>
              <a:latin typeface="Lato"/>
              <a:ea typeface="Lato"/>
              <a:cs typeface="Lato"/>
              <a:sym typeface="Lato"/>
            </a:endParaRPr>
          </a:p>
        </p:txBody>
      </p:sp>
      <p:sp>
        <p:nvSpPr>
          <p:cNvPr id="199" name="Google Shape;199;g2c7cd4f111b_0_12"/>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200" name="Google Shape;200;g2c7cd4f111b_0_12"/>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201" name="Google Shape;201;g2c7cd4f111b_0_12"/>
          <p:cNvPicPr preferRelativeResize="0"/>
          <p:nvPr/>
        </p:nvPicPr>
        <p:blipFill>
          <a:blip r:embed="rId4">
            <a:alphaModFix/>
          </a:blip>
          <a:stretch>
            <a:fillRect/>
          </a:stretch>
        </p:blipFill>
        <p:spPr>
          <a:xfrm rot="5400000">
            <a:off x="4281" y="1168550"/>
            <a:ext cx="4051701" cy="4051701"/>
          </a:xfrm>
          <a:prstGeom prst="rect">
            <a:avLst/>
          </a:prstGeom>
          <a:noFill/>
          <a:ln>
            <a:noFill/>
          </a:ln>
        </p:spPr>
      </p:pic>
      <p:cxnSp>
        <p:nvCxnSpPr>
          <p:cNvPr id="202" name="Google Shape;202;g2c7cd4f111b_0_12"/>
          <p:cNvCxnSpPr/>
          <p:nvPr/>
        </p:nvCxnSpPr>
        <p:spPr>
          <a:xfrm>
            <a:off x="4230827" y="28230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203" name="Google Shape;203;g2c7cd4f111b_0_12"/>
          <p:cNvSpPr txBox="1"/>
          <p:nvPr/>
        </p:nvSpPr>
        <p:spPr>
          <a:xfrm>
            <a:off x="4127375" y="3172550"/>
            <a:ext cx="8064600" cy="15699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US" sz="3200">
                <a:solidFill>
                  <a:schemeClr val="dk1"/>
                </a:solidFill>
                <a:latin typeface="Lato"/>
                <a:ea typeface="Lato"/>
                <a:cs typeface="Lato"/>
                <a:sym typeface="Lato"/>
              </a:rPr>
              <a:t>Preparar una historia bíblica, tomada </a:t>
            </a:r>
            <a:endParaRPr sz="3200">
              <a:solidFill>
                <a:schemeClr val="dk1"/>
              </a:solidFill>
              <a:latin typeface="Lato"/>
              <a:ea typeface="Lato"/>
              <a:cs typeface="Lato"/>
              <a:sym typeface="Lato"/>
            </a:endParaRPr>
          </a:p>
          <a:p>
            <a:pPr indent="0" lvl="0" marL="0" rtl="0" algn="l">
              <a:spcBef>
                <a:spcPts val="0"/>
              </a:spcBef>
              <a:spcAft>
                <a:spcPts val="0"/>
              </a:spcAft>
              <a:buNone/>
            </a:pPr>
            <a:r>
              <a:rPr lang="en-US" sz="3200">
                <a:solidFill>
                  <a:schemeClr val="dk1"/>
                </a:solidFill>
                <a:latin typeface="Lato"/>
                <a:ea typeface="Lato"/>
                <a:cs typeface="Lato"/>
                <a:sym typeface="Lato"/>
              </a:rPr>
              <a:t>del curso, utilizando el método de </a:t>
            </a:r>
            <a:endParaRPr sz="3200">
              <a:solidFill>
                <a:schemeClr val="dk1"/>
              </a:solidFill>
              <a:latin typeface="Lato"/>
              <a:ea typeface="Lato"/>
              <a:cs typeface="Lato"/>
              <a:sym typeface="Lato"/>
            </a:endParaRPr>
          </a:p>
          <a:p>
            <a:pPr indent="0" lvl="0" marL="0" rtl="0" algn="l">
              <a:spcBef>
                <a:spcPts val="0"/>
              </a:spcBef>
              <a:spcAft>
                <a:spcPts val="0"/>
              </a:spcAft>
              <a:buNone/>
            </a:pPr>
            <a:r>
              <a:rPr lang="en-US" sz="3200">
                <a:solidFill>
                  <a:schemeClr val="dk1"/>
                </a:solidFill>
                <a:latin typeface="Lato"/>
                <a:ea typeface="Lato"/>
                <a:cs typeface="Lato"/>
                <a:sym typeface="Lato"/>
              </a:rPr>
              <a:t>las Cuatro “C”</a:t>
            </a:r>
            <a:endParaRPr sz="3200">
              <a:solidFill>
                <a:schemeClr val="dk1"/>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7" name="Shape 207"/>
        <p:cNvGrpSpPr/>
        <p:nvPr/>
      </p:nvGrpSpPr>
      <p:grpSpPr>
        <a:xfrm>
          <a:off x="0" y="0"/>
          <a:ext cx="0" cy="0"/>
          <a:chOff x="0" y="0"/>
          <a:chExt cx="0" cy="0"/>
        </a:xfrm>
      </p:grpSpPr>
      <p:sp>
        <p:nvSpPr>
          <p:cNvPr id="208" name="Google Shape;208;g2c7cd4f111b_0_97"/>
          <p:cNvSpPr txBox="1"/>
          <p:nvPr/>
        </p:nvSpPr>
        <p:spPr>
          <a:xfrm>
            <a:off x="2272082" y="11442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Esquema del Curso</a:t>
            </a:r>
            <a:endParaRPr b="0" i="0" sz="6000" u="none" cap="none" strike="noStrike">
              <a:solidFill>
                <a:srgbClr val="009444"/>
              </a:solidFill>
              <a:latin typeface="Lato"/>
              <a:ea typeface="Lato"/>
              <a:cs typeface="Lato"/>
              <a:sym typeface="Lato"/>
            </a:endParaRPr>
          </a:p>
        </p:txBody>
      </p:sp>
      <p:sp>
        <p:nvSpPr>
          <p:cNvPr id="209" name="Google Shape;209;g2c7cd4f111b_0_97"/>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210" name="Google Shape;210;g2c7cd4f111b_0_97"/>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cxnSp>
        <p:nvCxnSpPr>
          <p:cNvPr id="211" name="Google Shape;211;g2c7cd4f111b_0_97"/>
          <p:cNvCxnSpPr/>
          <p:nvPr/>
        </p:nvCxnSpPr>
        <p:spPr>
          <a:xfrm>
            <a:off x="2375527" y="21604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212" name="Google Shape;212;g2c7cd4f111b_0_97"/>
          <p:cNvSpPr txBox="1"/>
          <p:nvPr/>
        </p:nvSpPr>
        <p:spPr>
          <a:xfrm>
            <a:off x="2272075" y="2509950"/>
            <a:ext cx="8064600" cy="3540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US" sz="3200">
                <a:solidFill>
                  <a:schemeClr val="dk1"/>
                </a:solidFill>
                <a:latin typeface="Lato"/>
                <a:ea typeface="Lato"/>
                <a:cs typeface="Lato"/>
                <a:sym typeface="Lato"/>
              </a:rPr>
              <a:t>8 clases en vivo</a:t>
            </a:r>
            <a:endParaRPr sz="3200">
              <a:solidFill>
                <a:schemeClr val="dk1"/>
              </a:solidFill>
              <a:latin typeface="Lato"/>
              <a:ea typeface="Lato"/>
              <a:cs typeface="Lato"/>
              <a:sym typeface="Lato"/>
            </a:endParaRPr>
          </a:p>
          <a:p>
            <a:pPr indent="-431800" lvl="0" marL="457200" rtl="0" algn="l">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Oración</a:t>
            </a:r>
            <a:endParaRPr sz="3200">
              <a:solidFill>
                <a:schemeClr val="dk1"/>
              </a:solidFill>
              <a:latin typeface="Lato"/>
              <a:ea typeface="Lato"/>
              <a:cs typeface="Lato"/>
              <a:sym typeface="Lato"/>
            </a:endParaRPr>
          </a:p>
          <a:p>
            <a:pPr indent="-431800" lvl="0" marL="457200" rtl="0" algn="l">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Tema</a:t>
            </a:r>
            <a:endParaRPr sz="3200">
              <a:solidFill>
                <a:schemeClr val="dk1"/>
              </a:solidFill>
              <a:latin typeface="Lato"/>
              <a:ea typeface="Lato"/>
              <a:cs typeface="Lato"/>
              <a:sym typeface="Lato"/>
            </a:endParaRPr>
          </a:p>
          <a:p>
            <a:pPr indent="-431800" lvl="0" marL="457200" rtl="0" algn="l">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Historia</a:t>
            </a:r>
            <a:endParaRPr sz="3200">
              <a:solidFill>
                <a:schemeClr val="dk1"/>
              </a:solidFill>
              <a:latin typeface="Lato"/>
              <a:ea typeface="Lato"/>
              <a:cs typeface="Lato"/>
              <a:sym typeface="Lato"/>
            </a:endParaRPr>
          </a:p>
          <a:p>
            <a:pPr indent="-431800" lvl="0" marL="457200" rtl="0" algn="l">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Cuatro C</a:t>
            </a:r>
            <a:endParaRPr sz="3200">
              <a:solidFill>
                <a:schemeClr val="dk1"/>
              </a:solidFill>
              <a:latin typeface="Lato"/>
              <a:ea typeface="Lato"/>
              <a:cs typeface="Lato"/>
              <a:sym typeface="Lato"/>
            </a:endParaRPr>
          </a:p>
          <a:p>
            <a:pPr indent="-431800" lvl="0" marL="457200" rtl="0" algn="l">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Tarea</a:t>
            </a:r>
            <a:endParaRPr sz="3200">
              <a:solidFill>
                <a:schemeClr val="dk1"/>
              </a:solidFill>
              <a:latin typeface="Lato"/>
              <a:ea typeface="Lato"/>
              <a:cs typeface="Lato"/>
              <a:sym typeface="Lato"/>
            </a:endParaRPr>
          </a:p>
          <a:p>
            <a:pPr indent="-431800" lvl="0" marL="457200" rtl="0" algn="l">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Oración o bendición</a:t>
            </a:r>
            <a:endParaRPr sz="3200">
              <a:solidFill>
                <a:schemeClr val="dk1"/>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6" name="Shape 216"/>
        <p:cNvGrpSpPr/>
        <p:nvPr/>
      </p:nvGrpSpPr>
      <p:grpSpPr>
        <a:xfrm>
          <a:off x="0" y="0"/>
          <a:ext cx="0" cy="0"/>
          <a:chOff x="0" y="0"/>
          <a:chExt cx="0" cy="0"/>
        </a:xfrm>
      </p:grpSpPr>
      <p:pic>
        <p:nvPicPr>
          <p:cNvPr descr="A green bird with leaves&#10;&#10;Description automatically generated" id="217" name="Google Shape;217;g26c0eec2cfd_0_111"/>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cxnSp>
        <p:nvCxnSpPr>
          <p:cNvPr id="218" name="Google Shape;218;g26c0eec2cfd_0_111"/>
          <p:cNvCxnSpPr/>
          <p:nvPr/>
        </p:nvCxnSpPr>
        <p:spPr>
          <a:xfrm>
            <a:off x="905575" y="3235750"/>
            <a:ext cx="10469100" cy="0"/>
          </a:xfrm>
          <a:prstGeom prst="straightConnector1">
            <a:avLst/>
          </a:prstGeom>
          <a:noFill/>
          <a:ln cap="flat" cmpd="sng" w="28575">
            <a:solidFill>
              <a:schemeClr val="dk2"/>
            </a:solidFill>
            <a:prstDash val="solid"/>
            <a:round/>
            <a:headEnd len="sm" w="sm" type="none"/>
            <a:tailEnd len="sm" w="sm" type="none"/>
          </a:ln>
        </p:spPr>
      </p:cxnSp>
      <p:cxnSp>
        <p:nvCxnSpPr>
          <p:cNvPr id="219" name="Google Shape;219;g26c0eec2cfd_0_111"/>
          <p:cNvCxnSpPr/>
          <p:nvPr/>
        </p:nvCxnSpPr>
        <p:spPr>
          <a:xfrm flipH="1" rot="10800000">
            <a:off x="9922200" y="2783650"/>
            <a:ext cx="8100" cy="833100"/>
          </a:xfrm>
          <a:prstGeom prst="straightConnector1">
            <a:avLst/>
          </a:prstGeom>
          <a:noFill/>
          <a:ln cap="flat" cmpd="sng" w="28575">
            <a:solidFill>
              <a:schemeClr val="dk2"/>
            </a:solidFill>
            <a:prstDash val="solid"/>
            <a:round/>
            <a:headEnd len="sm" w="sm" type="none"/>
            <a:tailEnd len="sm" w="sm" type="none"/>
          </a:ln>
        </p:spPr>
      </p:cxnSp>
      <p:cxnSp>
        <p:nvCxnSpPr>
          <p:cNvPr id="220" name="Google Shape;220;g26c0eec2cfd_0_111"/>
          <p:cNvCxnSpPr/>
          <p:nvPr/>
        </p:nvCxnSpPr>
        <p:spPr>
          <a:xfrm flipH="1" rot="10800000">
            <a:off x="2303500" y="2783650"/>
            <a:ext cx="8100" cy="833100"/>
          </a:xfrm>
          <a:prstGeom prst="straightConnector1">
            <a:avLst/>
          </a:prstGeom>
          <a:noFill/>
          <a:ln cap="flat" cmpd="sng" w="28575">
            <a:solidFill>
              <a:schemeClr val="dk2"/>
            </a:solidFill>
            <a:prstDash val="solid"/>
            <a:round/>
            <a:headEnd len="sm" w="sm" type="none"/>
            <a:tailEnd len="sm" w="sm" type="none"/>
          </a:ln>
        </p:spPr>
      </p:cxnSp>
      <p:cxnSp>
        <p:nvCxnSpPr>
          <p:cNvPr id="221" name="Google Shape;221;g26c0eec2cfd_0_111"/>
          <p:cNvCxnSpPr/>
          <p:nvPr/>
        </p:nvCxnSpPr>
        <p:spPr>
          <a:xfrm flipH="1" rot="10800000">
            <a:off x="4232150" y="2783650"/>
            <a:ext cx="8100" cy="833100"/>
          </a:xfrm>
          <a:prstGeom prst="straightConnector1">
            <a:avLst/>
          </a:prstGeom>
          <a:noFill/>
          <a:ln cap="flat" cmpd="sng" w="28575">
            <a:solidFill>
              <a:schemeClr val="dk2"/>
            </a:solidFill>
            <a:prstDash val="solid"/>
            <a:round/>
            <a:headEnd len="sm" w="sm" type="none"/>
            <a:tailEnd len="sm" w="sm" type="none"/>
          </a:ln>
        </p:spPr>
      </p:cxnSp>
      <p:cxnSp>
        <p:nvCxnSpPr>
          <p:cNvPr id="222" name="Google Shape;222;g26c0eec2cfd_0_111"/>
          <p:cNvCxnSpPr/>
          <p:nvPr/>
        </p:nvCxnSpPr>
        <p:spPr>
          <a:xfrm flipH="1" rot="10800000">
            <a:off x="8120488" y="2783650"/>
            <a:ext cx="8100" cy="833100"/>
          </a:xfrm>
          <a:prstGeom prst="straightConnector1">
            <a:avLst/>
          </a:prstGeom>
          <a:noFill/>
          <a:ln cap="flat" cmpd="sng" w="28575">
            <a:solidFill>
              <a:schemeClr val="dk2"/>
            </a:solidFill>
            <a:prstDash val="solid"/>
            <a:round/>
            <a:headEnd len="sm" w="sm" type="none"/>
            <a:tailEnd len="sm" w="sm" type="none"/>
          </a:ln>
        </p:spPr>
      </p:cxnSp>
      <p:cxnSp>
        <p:nvCxnSpPr>
          <p:cNvPr id="223" name="Google Shape;223;g26c0eec2cfd_0_111"/>
          <p:cNvCxnSpPr/>
          <p:nvPr/>
        </p:nvCxnSpPr>
        <p:spPr>
          <a:xfrm flipH="1" rot="10800000">
            <a:off x="6207975" y="2795050"/>
            <a:ext cx="8100" cy="833100"/>
          </a:xfrm>
          <a:prstGeom prst="straightConnector1">
            <a:avLst/>
          </a:prstGeom>
          <a:noFill/>
          <a:ln cap="flat" cmpd="sng" w="28575">
            <a:solidFill>
              <a:schemeClr val="dk2"/>
            </a:solidFill>
            <a:prstDash val="solid"/>
            <a:round/>
            <a:headEnd len="sm" w="sm" type="none"/>
            <a:tailEnd len="sm" w="sm" type="none"/>
          </a:ln>
        </p:spPr>
      </p:cxnSp>
      <p:sp>
        <p:nvSpPr>
          <p:cNvPr id="224" name="Google Shape;224;g26c0eec2cfd_0_111"/>
          <p:cNvSpPr txBox="1"/>
          <p:nvPr/>
        </p:nvSpPr>
        <p:spPr>
          <a:xfrm>
            <a:off x="1906750" y="1746000"/>
            <a:ext cx="801600" cy="833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0"/>
              <a:buFont typeface="Arial"/>
              <a:buNone/>
            </a:pPr>
            <a:r>
              <a:rPr b="0" i="0" lang="en-US" sz="5000" u="none" cap="none" strike="noStrike">
                <a:solidFill>
                  <a:srgbClr val="009444"/>
                </a:solidFill>
                <a:latin typeface="Lato Black"/>
                <a:ea typeface="Lato Black"/>
                <a:cs typeface="Lato Black"/>
                <a:sym typeface="Lato Black"/>
              </a:rPr>
              <a:t>1</a:t>
            </a:r>
            <a:endParaRPr b="0" i="0" sz="5000" u="none" cap="none" strike="noStrike">
              <a:solidFill>
                <a:srgbClr val="009444"/>
              </a:solidFill>
              <a:latin typeface="Lato Black"/>
              <a:ea typeface="Lato Black"/>
              <a:cs typeface="Lato Black"/>
              <a:sym typeface="Lato Black"/>
            </a:endParaRPr>
          </a:p>
        </p:txBody>
      </p:sp>
      <p:sp>
        <p:nvSpPr>
          <p:cNvPr id="225" name="Google Shape;225;g26c0eec2cfd_0_111"/>
          <p:cNvSpPr txBox="1"/>
          <p:nvPr/>
        </p:nvSpPr>
        <p:spPr>
          <a:xfrm>
            <a:off x="3835400" y="1746000"/>
            <a:ext cx="801600" cy="833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0"/>
              <a:buFont typeface="Arial"/>
              <a:buNone/>
            </a:pPr>
            <a:r>
              <a:rPr b="0" i="0" lang="en-US" sz="5000" u="none" cap="none" strike="noStrike">
                <a:solidFill>
                  <a:srgbClr val="009444"/>
                </a:solidFill>
                <a:latin typeface="Lato Black"/>
                <a:ea typeface="Lato Black"/>
                <a:cs typeface="Lato Black"/>
                <a:sym typeface="Lato Black"/>
              </a:rPr>
              <a:t>2</a:t>
            </a:r>
            <a:endParaRPr b="0" i="0" sz="5000" u="none" cap="none" strike="noStrike">
              <a:solidFill>
                <a:srgbClr val="009444"/>
              </a:solidFill>
              <a:latin typeface="Lato Black"/>
              <a:ea typeface="Lato Black"/>
              <a:cs typeface="Lato Black"/>
              <a:sym typeface="Lato Black"/>
            </a:endParaRPr>
          </a:p>
        </p:txBody>
      </p:sp>
      <p:sp>
        <p:nvSpPr>
          <p:cNvPr id="226" name="Google Shape;226;g26c0eec2cfd_0_111"/>
          <p:cNvSpPr txBox="1"/>
          <p:nvPr/>
        </p:nvSpPr>
        <p:spPr>
          <a:xfrm>
            <a:off x="5811225" y="1746000"/>
            <a:ext cx="801600" cy="833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0"/>
              <a:buFont typeface="Arial"/>
              <a:buNone/>
            </a:pPr>
            <a:r>
              <a:rPr b="0" i="0" lang="en-US" sz="5000" u="none" cap="none" strike="noStrike">
                <a:solidFill>
                  <a:srgbClr val="009444"/>
                </a:solidFill>
                <a:latin typeface="Lato Black"/>
                <a:ea typeface="Lato Black"/>
                <a:cs typeface="Lato Black"/>
                <a:sym typeface="Lato Black"/>
              </a:rPr>
              <a:t>3</a:t>
            </a:r>
            <a:endParaRPr b="0" i="0" sz="5000" u="none" cap="none" strike="noStrike">
              <a:solidFill>
                <a:srgbClr val="009444"/>
              </a:solidFill>
              <a:latin typeface="Lato Black"/>
              <a:ea typeface="Lato Black"/>
              <a:cs typeface="Lato Black"/>
              <a:sym typeface="Lato Black"/>
            </a:endParaRPr>
          </a:p>
        </p:txBody>
      </p:sp>
      <p:sp>
        <p:nvSpPr>
          <p:cNvPr id="227" name="Google Shape;227;g26c0eec2cfd_0_111"/>
          <p:cNvSpPr txBox="1"/>
          <p:nvPr/>
        </p:nvSpPr>
        <p:spPr>
          <a:xfrm>
            <a:off x="7723750" y="1746000"/>
            <a:ext cx="801600" cy="833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0"/>
              <a:buFont typeface="Arial"/>
              <a:buNone/>
            </a:pPr>
            <a:r>
              <a:rPr b="0" i="0" lang="en-US" sz="5000" u="none" cap="none" strike="noStrike">
                <a:solidFill>
                  <a:srgbClr val="009444"/>
                </a:solidFill>
                <a:latin typeface="Lato Black"/>
                <a:ea typeface="Lato Black"/>
                <a:cs typeface="Lato Black"/>
                <a:sym typeface="Lato Black"/>
              </a:rPr>
              <a:t>4</a:t>
            </a:r>
            <a:endParaRPr b="0" i="0" sz="5000" u="none" cap="none" strike="noStrike">
              <a:solidFill>
                <a:srgbClr val="009444"/>
              </a:solidFill>
              <a:latin typeface="Lato Black"/>
              <a:ea typeface="Lato Black"/>
              <a:cs typeface="Lato Black"/>
              <a:sym typeface="Lato Black"/>
            </a:endParaRPr>
          </a:p>
        </p:txBody>
      </p:sp>
      <p:sp>
        <p:nvSpPr>
          <p:cNvPr id="228" name="Google Shape;228;g26c0eec2cfd_0_111"/>
          <p:cNvSpPr txBox="1"/>
          <p:nvPr/>
        </p:nvSpPr>
        <p:spPr>
          <a:xfrm>
            <a:off x="9525450" y="1746000"/>
            <a:ext cx="801600" cy="833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0"/>
              <a:buFont typeface="Arial"/>
              <a:buNone/>
            </a:pPr>
            <a:r>
              <a:rPr b="0" i="0" lang="en-US" sz="5000" u="none" cap="none" strike="noStrike">
                <a:solidFill>
                  <a:srgbClr val="009444"/>
                </a:solidFill>
                <a:latin typeface="Lato Black"/>
                <a:ea typeface="Lato Black"/>
                <a:cs typeface="Lato Black"/>
                <a:sym typeface="Lato Black"/>
              </a:rPr>
              <a:t>5</a:t>
            </a:r>
            <a:endParaRPr b="0" i="0" sz="5000" u="none" cap="none" strike="noStrike">
              <a:solidFill>
                <a:srgbClr val="009444"/>
              </a:solidFill>
              <a:latin typeface="Lato Black"/>
              <a:ea typeface="Lato Black"/>
              <a:cs typeface="Lato Black"/>
              <a:sym typeface="Lato Black"/>
            </a:endParaRPr>
          </a:p>
        </p:txBody>
      </p:sp>
      <p:sp>
        <p:nvSpPr>
          <p:cNvPr id="229" name="Google Shape;229;g26c0eec2cfd_0_111"/>
          <p:cNvSpPr txBox="1"/>
          <p:nvPr/>
        </p:nvSpPr>
        <p:spPr>
          <a:xfrm>
            <a:off x="1118350" y="3821300"/>
            <a:ext cx="2378400" cy="999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Lato"/>
                <a:ea typeface="Lato"/>
                <a:cs typeface="Lato"/>
                <a:sym typeface="Lato"/>
              </a:rPr>
              <a:t>Completamente incómodo</a:t>
            </a:r>
            <a:endParaRPr b="0" i="0" sz="2000" u="none" cap="none" strike="noStrike">
              <a:solidFill>
                <a:schemeClr val="dk1"/>
              </a:solidFill>
              <a:latin typeface="Lato"/>
              <a:ea typeface="Lato"/>
              <a:cs typeface="Lato"/>
              <a:sym typeface="Lato"/>
            </a:endParaRPr>
          </a:p>
        </p:txBody>
      </p:sp>
      <p:sp>
        <p:nvSpPr>
          <p:cNvPr id="230" name="Google Shape;230;g26c0eec2cfd_0_111"/>
          <p:cNvSpPr txBox="1"/>
          <p:nvPr/>
        </p:nvSpPr>
        <p:spPr>
          <a:xfrm>
            <a:off x="3047000" y="3821300"/>
            <a:ext cx="2378400" cy="999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Lato"/>
                <a:ea typeface="Lato"/>
                <a:cs typeface="Lato"/>
                <a:sym typeface="Lato"/>
              </a:rPr>
              <a:t>Incómodo</a:t>
            </a:r>
            <a:endParaRPr b="0" i="0" sz="2000" u="none" cap="none" strike="noStrike">
              <a:solidFill>
                <a:schemeClr val="dk1"/>
              </a:solidFill>
              <a:latin typeface="Lato"/>
              <a:ea typeface="Lato"/>
              <a:cs typeface="Lato"/>
              <a:sym typeface="Lato"/>
            </a:endParaRPr>
          </a:p>
        </p:txBody>
      </p:sp>
      <p:sp>
        <p:nvSpPr>
          <p:cNvPr id="231" name="Google Shape;231;g26c0eec2cfd_0_111"/>
          <p:cNvSpPr txBox="1"/>
          <p:nvPr/>
        </p:nvSpPr>
        <p:spPr>
          <a:xfrm>
            <a:off x="5022825" y="3844100"/>
            <a:ext cx="2378400" cy="999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Lato"/>
                <a:ea typeface="Lato"/>
                <a:cs typeface="Lato"/>
                <a:sym typeface="Lato"/>
              </a:rPr>
              <a:t>¡No sé! Nunca </a:t>
            </a:r>
            <a:endParaRPr b="0" i="0" sz="2000" u="none" cap="none" strike="noStrike">
              <a:solidFill>
                <a:schemeClr val="dk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Lato"/>
                <a:ea typeface="Lato"/>
                <a:cs typeface="Lato"/>
                <a:sym typeface="Lato"/>
              </a:rPr>
              <a:t>lo he intentado </a:t>
            </a:r>
            <a:endParaRPr b="0" i="0" sz="2000" u="none" cap="none" strike="noStrike">
              <a:solidFill>
                <a:schemeClr val="dk1"/>
              </a:solidFill>
              <a:latin typeface="Lato"/>
              <a:ea typeface="Lato"/>
              <a:cs typeface="Lato"/>
              <a:sym typeface="Lato"/>
            </a:endParaRPr>
          </a:p>
        </p:txBody>
      </p:sp>
      <p:sp>
        <p:nvSpPr>
          <p:cNvPr id="232" name="Google Shape;232;g26c0eec2cfd_0_111"/>
          <p:cNvSpPr txBox="1"/>
          <p:nvPr/>
        </p:nvSpPr>
        <p:spPr>
          <a:xfrm>
            <a:off x="6935350" y="3821300"/>
            <a:ext cx="2378400" cy="999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Lato"/>
                <a:ea typeface="Lato"/>
                <a:cs typeface="Lato"/>
                <a:sym typeface="Lato"/>
              </a:rPr>
              <a:t>Cómodo </a:t>
            </a:r>
            <a:endParaRPr b="0" i="0" sz="2000" u="none" cap="none" strike="noStrike">
              <a:solidFill>
                <a:schemeClr val="dk1"/>
              </a:solidFill>
              <a:latin typeface="Lato"/>
              <a:ea typeface="Lato"/>
              <a:cs typeface="Lato"/>
              <a:sym typeface="Lato"/>
            </a:endParaRPr>
          </a:p>
        </p:txBody>
      </p:sp>
      <p:sp>
        <p:nvSpPr>
          <p:cNvPr id="233" name="Google Shape;233;g26c0eec2cfd_0_111"/>
          <p:cNvSpPr txBox="1"/>
          <p:nvPr/>
        </p:nvSpPr>
        <p:spPr>
          <a:xfrm>
            <a:off x="8737050" y="3821300"/>
            <a:ext cx="2378400" cy="999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Lato"/>
                <a:ea typeface="Lato"/>
                <a:cs typeface="Lato"/>
                <a:sym typeface="Lato"/>
              </a:rPr>
              <a:t>Extremadamente cómodo</a:t>
            </a:r>
            <a:endParaRPr b="0" i="0" sz="2000" u="none" cap="none" strike="noStrike">
              <a:solidFill>
                <a:schemeClr val="dk1"/>
              </a:solidFill>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7" name="Shape 237"/>
        <p:cNvGrpSpPr/>
        <p:nvPr/>
      </p:nvGrpSpPr>
      <p:grpSpPr>
        <a:xfrm>
          <a:off x="0" y="0"/>
          <a:ext cx="0" cy="0"/>
          <a:chOff x="0" y="0"/>
          <a:chExt cx="0" cy="0"/>
        </a:xfrm>
      </p:grpSpPr>
      <p:sp>
        <p:nvSpPr>
          <p:cNvPr id="238" name="Google Shape;238;g26c0eec2cfd_0_221"/>
          <p:cNvSpPr txBox="1"/>
          <p:nvPr/>
        </p:nvSpPr>
        <p:spPr>
          <a:xfrm>
            <a:off x="4127382" y="14258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Captar</a:t>
            </a:r>
            <a:endParaRPr b="0" i="0" sz="6000" u="none" cap="none" strike="noStrike">
              <a:solidFill>
                <a:srgbClr val="009444"/>
              </a:solidFill>
              <a:latin typeface="Lato"/>
              <a:ea typeface="Lato"/>
              <a:cs typeface="Lato"/>
              <a:sym typeface="Lato"/>
            </a:endParaRPr>
          </a:p>
        </p:txBody>
      </p:sp>
      <p:cxnSp>
        <p:nvCxnSpPr>
          <p:cNvPr id="239" name="Google Shape;239;g26c0eec2cfd_0_221"/>
          <p:cNvCxnSpPr/>
          <p:nvPr/>
        </p:nvCxnSpPr>
        <p:spPr>
          <a:xfrm>
            <a:off x="4230827" y="37374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240" name="Google Shape;240;g26c0eec2cfd_0_221"/>
          <p:cNvSpPr txBox="1"/>
          <p:nvPr/>
        </p:nvSpPr>
        <p:spPr>
          <a:xfrm>
            <a:off x="4157625" y="2342050"/>
            <a:ext cx="6419100" cy="107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b="0" i="1" lang="en-US" sz="3200" u="none" cap="none" strike="noStrike">
                <a:solidFill>
                  <a:schemeClr val="dk1"/>
                </a:solidFill>
                <a:latin typeface="Lato"/>
                <a:ea typeface="Lato"/>
                <a:cs typeface="Lato"/>
                <a:sym typeface="Lato"/>
              </a:rPr>
              <a:t>La introducción; captar la atención </a:t>
            </a:r>
            <a:endParaRPr b="0" i="1" sz="32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3888"/>
              <a:buFont typeface="Arial"/>
              <a:buNone/>
            </a:pPr>
            <a:r>
              <a:rPr b="0" i="1" lang="en-US" sz="3200" u="none" cap="none" strike="noStrike">
                <a:solidFill>
                  <a:schemeClr val="dk1"/>
                </a:solidFill>
                <a:latin typeface="Lato"/>
                <a:ea typeface="Lato"/>
                <a:cs typeface="Lato"/>
                <a:sym typeface="Lato"/>
              </a:rPr>
              <a:t>y pensar en el tema del día</a:t>
            </a:r>
            <a:endParaRPr b="0" i="1" sz="3200" u="none" cap="none" strike="noStrike">
              <a:solidFill>
                <a:schemeClr val="dk1"/>
              </a:solidFill>
              <a:latin typeface="Lato"/>
              <a:ea typeface="Lato"/>
              <a:cs typeface="Lato"/>
              <a:sym typeface="Lato"/>
            </a:endParaRPr>
          </a:p>
        </p:txBody>
      </p:sp>
      <p:sp>
        <p:nvSpPr>
          <p:cNvPr id="241" name="Google Shape;241;g26c0eec2cfd_0_221"/>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42" name="Google Shape;242;g26c0eec2cfd_0_221"/>
          <p:cNvPicPr preferRelativeResize="0"/>
          <p:nvPr/>
        </p:nvPicPr>
        <p:blipFill rotWithShape="1">
          <a:blip r:embed="rId3">
            <a:alphaModFix/>
          </a:blip>
          <a:srcRect b="0" l="1447" r="1436" t="0"/>
          <a:stretch/>
        </p:blipFill>
        <p:spPr>
          <a:xfrm>
            <a:off x="248051" y="1400152"/>
            <a:ext cx="3650724" cy="3759145"/>
          </a:xfrm>
          <a:prstGeom prst="rect">
            <a:avLst/>
          </a:prstGeom>
          <a:noFill/>
          <a:ln>
            <a:noFill/>
          </a:ln>
          <a:effectLst>
            <a:outerShdw blurRad="50800" rotWithShape="0" algn="tl" dir="2700000" dist="38100">
              <a:srgbClr val="000000">
                <a:alpha val="40000"/>
              </a:srgbClr>
            </a:outerShdw>
          </a:effectLst>
        </p:spPr>
      </p:pic>
      <p:sp>
        <p:nvSpPr>
          <p:cNvPr id="243" name="Google Shape;243;g26c0eec2cfd_0_221"/>
          <p:cNvSpPr txBox="1"/>
          <p:nvPr/>
        </p:nvSpPr>
        <p:spPr>
          <a:xfrm>
            <a:off x="4127381" y="4163146"/>
            <a:ext cx="7432500" cy="107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lang="en-US" sz="3200">
                <a:solidFill>
                  <a:schemeClr val="dk1"/>
                </a:solidFill>
                <a:latin typeface="Lato"/>
                <a:ea typeface="Lato"/>
                <a:cs typeface="Lato"/>
                <a:sym typeface="Lato"/>
              </a:rPr>
              <a:t>¿Quiénes son los ángeles de Dios? ¿A qué se dedican?</a:t>
            </a:r>
            <a:endParaRPr b="1" i="0" sz="3200" u="none" cap="none" strike="noStrike">
              <a:solidFill>
                <a:schemeClr val="dk1"/>
              </a:solidFill>
              <a:latin typeface="Lato"/>
              <a:ea typeface="Lato"/>
              <a:cs typeface="Lato"/>
              <a:sym typeface="Lato"/>
            </a:endParaRPr>
          </a:p>
        </p:txBody>
      </p:sp>
      <p:pic>
        <p:nvPicPr>
          <p:cNvPr descr="A green bird with leaves&#10;&#10;Description automatically generated" id="244" name="Google Shape;244;g26c0eec2cfd_0_221"/>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8" name="Shape 248"/>
        <p:cNvGrpSpPr/>
        <p:nvPr/>
      </p:nvGrpSpPr>
      <p:grpSpPr>
        <a:xfrm>
          <a:off x="0" y="0"/>
          <a:ext cx="0" cy="0"/>
          <a:chOff x="0" y="0"/>
          <a:chExt cx="0" cy="0"/>
        </a:xfrm>
      </p:grpSpPr>
      <p:sp>
        <p:nvSpPr>
          <p:cNvPr id="249" name="Google Shape;249;g2c7cd4f111b_0_129"/>
          <p:cNvSpPr txBox="1"/>
          <p:nvPr/>
        </p:nvSpPr>
        <p:spPr>
          <a:xfrm>
            <a:off x="2374782" y="18830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 Los ángeles</a:t>
            </a:r>
            <a:endParaRPr b="0" i="0" sz="6000" u="none" cap="none" strike="noStrike">
              <a:solidFill>
                <a:srgbClr val="009444"/>
              </a:solidFill>
              <a:latin typeface="Lato"/>
              <a:ea typeface="Lato"/>
              <a:cs typeface="Lato"/>
              <a:sym typeface="Lato"/>
            </a:endParaRPr>
          </a:p>
        </p:txBody>
      </p:sp>
      <p:sp>
        <p:nvSpPr>
          <p:cNvPr id="250" name="Google Shape;250;g2c7cd4f111b_0_129"/>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1" name="Google Shape;251;g2c7cd4f111b_0_129"/>
          <p:cNvSpPr txBox="1"/>
          <p:nvPr/>
        </p:nvSpPr>
        <p:spPr>
          <a:xfrm>
            <a:off x="2374781" y="3101246"/>
            <a:ext cx="7432500" cy="2062500"/>
          </a:xfrm>
          <a:prstGeom prst="rect">
            <a:avLst/>
          </a:prstGeom>
          <a:noFill/>
          <a:ln>
            <a:noFill/>
          </a:ln>
        </p:spPr>
        <p:txBody>
          <a:bodyPr anchorCtr="0" anchor="t" bIns="45700" lIns="91425" spcFirstLastPara="1" rIns="91425" wrap="square" tIns="45700">
            <a:spAutoFit/>
          </a:bodyPr>
          <a:lstStyle/>
          <a:p>
            <a:pPr indent="-431800" lvl="0" marL="457200" marR="0" rtl="0" algn="l">
              <a:lnSpc>
                <a:spcPct val="100000"/>
              </a:lnSpc>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Siervos de Dios</a:t>
            </a:r>
            <a:endParaRPr sz="3200">
              <a:solidFill>
                <a:schemeClr val="dk1"/>
              </a:solidFill>
              <a:latin typeface="Lato"/>
              <a:ea typeface="Lato"/>
              <a:cs typeface="Lato"/>
              <a:sym typeface="Lato"/>
            </a:endParaRPr>
          </a:p>
          <a:p>
            <a:pPr indent="-431800" lvl="0" marL="457200" marR="0" rtl="0" algn="l">
              <a:lnSpc>
                <a:spcPct val="100000"/>
              </a:lnSpc>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Mensajeros</a:t>
            </a:r>
            <a:endParaRPr sz="3200">
              <a:solidFill>
                <a:schemeClr val="dk1"/>
              </a:solidFill>
              <a:latin typeface="Lato"/>
              <a:ea typeface="Lato"/>
              <a:cs typeface="Lato"/>
              <a:sym typeface="Lato"/>
            </a:endParaRPr>
          </a:p>
          <a:p>
            <a:pPr indent="-431800" lvl="0" marL="457200" marR="0" rtl="0" algn="l">
              <a:lnSpc>
                <a:spcPct val="100000"/>
              </a:lnSpc>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Vigilantes que nos protegen</a:t>
            </a:r>
            <a:endParaRPr sz="3200">
              <a:solidFill>
                <a:schemeClr val="dk1"/>
              </a:solidFill>
              <a:latin typeface="Lato"/>
              <a:ea typeface="Lato"/>
              <a:cs typeface="Lato"/>
              <a:sym typeface="Lato"/>
            </a:endParaRPr>
          </a:p>
          <a:p>
            <a:pPr indent="-431800" lvl="0" marL="457200" marR="0" rtl="0" algn="l">
              <a:lnSpc>
                <a:spcPct val="100000"/>
              </a:lnSpc>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Juegan un papel clave en el día final </a:t>
            </a:r>
            <a:endParaRPr sz="3200">
              <a:solidFill>
                <a:schemeClr val="dk1"/>
              </a:solidFill>
              <a:latin typeface="Lato"/>
              <a:ea typeface="Lato"/>
              <a:cs typeface="Lato"/>
              <a:sym typeface="Lato"/>
            </a:endParaRPr>
          </a:p>
        </p:txBody>
      </p:sp>
      <p:pic>
        <p:nvPicPr>
          <p:cNvPr descr="A green bird with leaves&#10;&#10;Description automatically generated" id="252" name="Google Shape;252;g2c7cd4f111b_0_129"/>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6" name="Shape 256"/>
        <p:cNvGrpSpPr/>
        <p:nvPr/>
      </p:nvGrpSpPr>
      <p:grpSpPr>
        <a:xfrm>
          <a:off x="0" y="0"/>
          <a:ext cx="0" cy="0"/>
          <a:chOff x="0" y="0"/>
          <a:chExt cx="0" cy="0"/>
        </a:xfrm>
      </p:grpSpPr>
      <p:sp>
        <p:nvSpPr>
          <p:cNvPr id="257" name="Google Shape;257;g26c0eec2cfd_0_235"/>
          <p:cNvSpPr txBox="1"/>
          <p:nvPr/>
        </p:nvSpPr>
        <p:spPr>
          <a:xfrm>
            <a:off x="4127382" y="14258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Contar</a:t>
            </a:r>
            <a:endParaRPr b="0" i="0" sz="6000" u="none" cap="none" strike="noStrike">
              <a:solidFill>
                <a:srgbClr val="009444"/>
              </a:solidFill>
              <a:latin typeface="Lato"/>
              <a:ea typeface="Lato"/>
              <a:cs typeface="Lato"/>
              <a:sym typeface="Lato"/>
            </a:endParaRPr>
          </a:p>
        </p:txBody>
      </p:sp>
      <p:cxnSp>
        <p:nvCxnSpPr>
          <p:cNvPr id="258" name="Google Shape;258;g26c0eec2cfd_0_235"/>
          <p:cNvCxnSpPr/>
          <p:nvPr/>
        </p:nvCxnSpPr>
        <p:spPr>
          <a:xfrm>
            <a:off x="4230827" y="37374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259" name="Google Shape;259;g26c0eec2cfd_0_235"/>
          <p:cNvSpPr txBox="1"/>
          <p:nvPr/>
        </p:nvSpPr>
        <p:spPr>
          <a:xfrm>
            <a:off x="4157625" y="2342050"/>
            <a:ext cx="8034300" cy="107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b="0" i="1" lang="en-US" sz="3200" u="none" cap="none" strike="noStrike">
                <a:solidFill>
                  <a:schemeClr val="dk1"/>
                </a:solidFill>
                <a:latin typeface="Lato"/>
                <a:ea typeface="Lato"/>
                <a:cs typeface="Lato"/>
                <a:sym typeface="Lato"/>
              </a:rPr>
              <a:t>Repasar la historia (de</a:t>
            </a:r>
            <a:r>
              <a:rPr i="1" lang="en-US" sz="3200">
                <a:solidFill>
                  <a:schemeClr val="dk1"/>
                </a:solidFill>
                <a:latin typeface="Lato"/>
                <a:ea typeface="Lato"/>
                <a:cs typeface="Lato"/>
                <a:sym typeface="Lato"/>
              </a:rPr>
              <a:t> Lucas 1:26-56</a:t>
            </a:r>
            <a:r>
              <a:rPr b="0" i="1" lang="en-US" sz="3200" u="none" cap="none" strike="noStrike">
                <a:solidFill>
                  <a:schemeClr val="dk1"/>
                </a:solidFill>
                <a:latin typeface="Lato"/>
                <a:ea typeface="Lato"/>
                <a:cs typeface="Lato"/>
                <a:sym typeface="Lato"/>
              </a:rPr>
              <a:t>); </a:t>
            </a:r>
            <a:endParaRPr b="0" i="1" sz="32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3888"/>
              <a:buFont typeface="Arial"/>
              <a:buNone/>
            </a:pPr>
            <a:r>
              <a:rPr b="0" i="1" lang="en-US" sz="3200" u="none" cap="none" strike="noStrike">
                <a:solidFill>
                  <a:schemeClr val="dk1"/>
                </a:solidFill>
                <a:latin typeface="Lato"/>
                <a:ea typeface="Lato"/>
                <a:cs typeface="Lato"/>
                <a:sym typeface="Lato"/>
              </a:rPr>
              <a:t>demostrará cómo contar una historia bíblica</a:t>
            </a:r>
            <a:endParaRPr b="0" i="1" sz="3200" u="none" cap="none" strike="noStrike">
              <a:solidFill>
                <a:schemeClr val="dk1"/>
              </a:solidFill>
              <a:latin typeface="Lato"/>
              <a:ea typeface="Lato"/>
              <a:cs typeface="Lato"/>
              <a:sym typeface="Lato"/>
            </a:endParaRPr>
          </a:p>
        </p:txBody>
      </p:sp>
      <p:sp>
        <p:nvSpPr>
          <p:cNvPr id="260" name="Google Shape;260;g26c0eec2cfd_0_235"/>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61" name="Google Shape;261;g26c0eec2cfd_0_235"/>
          <p:cNvPicPr preferRelativeResize="0"/>
          <p:nvPr/>
        </p:nvPicPr>
        <p:blipFill rotWithShape="1">
          <a:blip r:embed="rId3">
            <a:alphaModFix/>
          </a:blip>
          <a:srcRect b="0" l="1436" r="1447" t="0"/>
          <a:stretch/>
        </p:blipFill>
        <p:spPr>
          <a:xfrm>
            <a:off x="95650" y="1323950"/>
            <a:ext cx="3982775" cy="4101062"/>
          </a:xfrm>
          <a:prstGeom prst="rect">
            <a:avLst/>
          </a:prstGeom>
          <a:noFill/>
          <a:ln>
            <a:noFill/>
          </a:ln>
          <a:effectLst>
            <a:outerShdw blurRad="50800" rotWithShape="0" algn="tl" dir="2700000" dist="38100">
              <a:srgbClr val="000000">
                <a:alpha val="40000"/>
              </a:srgbClr>
            </a:outerShdw>
          </a:effectLst>
        </p:spPr>
      </p:pic>
      <p:sp>
        <p:nvSpPr>
          <p:cNvPr id="262" name="Google Shape;262;g26c0eec2cfd_0_235"/>
          <p:cNvSpPr txBox="1"/>
          <p:nvPr/>
        </p:nvSpPr>
        <p:spPr>
          <a:xfrm>
            <a:off x="4127381" y="4163146"/>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Se cuenta la historia de</a:t>
            </a:r>
            <a:r>
              <a:rPr b="1" lang="en-US" sz="3200">
                <a:solidFill>
                  <a:schemeClr val="dk1"/>
                </a:solidFill>
                <a:latin typeface="Lato"/>
                <a:ea typeface="Lato"/>
                <a:cs typeface="Lato"/>
                <a:sym typeface="Lato"/>
              </a:rPr>
              <a:t> Lucas 1:26-56</a:t>
            </a:r>
            <a:endParaRPr b="1" i="0" sz="3200" u="none" cap="none" strike="noStrike">
              <a:solidFill>
                <a:schemeClr val="dk1"/>
              </a:solidFill>
              <a:latin typeface="Lato"/>
              <a:ea typeface="Lato"/>
              <a:cs typeface="Lato"/>
              <a:sym typeface="Lato"/>
            </a:endParaRPr>
          </a:p>
        </p:txBody>
      </p:sp>
      <p:pic>
        <p:nvPicPr>
          <p:cNvPr descr="A green bird with leaves&#10;&#10;Description automatically generated" id="263" name="Google Shape;263;g26c0eec2cfd_0_235"/>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7" name="Shape 267"/>
        <p:cNvGrpSpPr/>
        <p:nvPr/>
      </p:nvGrpSpPr>
      <p:grpSpPr>
        <a:xfrm>
          <a:off x="0" y="0"/>
          <a:ext cx="0" cy="0"/>
          <a:chOff x="0" y="0"/>
          <a:chExt cx="0" cy="0"/>
        </a:xfrm>
      </p:grpSpPr>
      <p:sp>
        <p:nvSpPr>
          <p:cNvPr id="268" name="Google Shape;268;g26ba99a7413_0_427"/>
          <p:cNvSpPr txBox="1"/>
          <p:nvPr/>
        </p:nvSpPr>
        <p:spPr>
          <a:xfrm>
            <a:off x="5838738" y="2050124"/>
            <a:ext cx="54780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269" name="Google Shape;269;g26ba99a7413_0_427"/>
          <p:cNvCxnSpPr/>
          <p:nvPr/>
        </p:nvCxnSpPr>
        <p:spPr>
          <a:xfrm>
            <a:off x="4230827" y="3294976"/>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270" name="Google Shape;270;g26ba99a7413_0_427"/>
          <p:cNvSpPr txBox="1"/>
          <p:nvPr/>
        </p:nvSpPr>
        <p:spPr>
          <a:xfrm>
            <a:off x="5838738" y="3592694"/>
            <a:ext cx="48573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888"/>
              <a:buFont typeface="Arial"/>
              <a:buNone/>
            </a:pPr>
            <a:r>
              <a:rPr lang="en-US" sz="3888">
                <a:solidFill>
                  <a:schemeClr val="dk1"/>
                </a:solidFill>
                <a:latin typeface="Lato"/>
                <a:ea typeface="Lato"/>
                <a:cs typeface="Lato"/>
                <a:sym typeface="Lato"/>
              </a:rPr>
              <a:t>Lucas 1:26-56</a:t>
            </a:r>
            <a:endParaRPr b="0" i="0" sz="4800" u="none" cap="none" strike="noStrike">
              <a:solidFill>
                <a:schemeClr val="dk1"/>
              </a:solidFill>
              <a:latin typeface="Lato"/>
              <a:ea typeface="Lato"/>
              <a:cs typeface="Lato"/>
              <a:sym typeface="Lato"/>
            </a:endParaRPr>
          </a:p>
        </p:txBody>
      </p:sp>
      <p:sp>
        <p:nvSpPr>
          <p:cNvPr id="271" name="Google Shape;271;g26ba99a7413_0_427"/>
          <p:cNvSpPr/>
          <p:nvPr/>
        </p:nvSpPr>
        <p:spPr>
          <a:xfrm>
            <a:off x="0" y="0"/>
            <a:ext cx="704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272" name="Google Shape;272;g26ba99a7413_0_427"/>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273" name="Google Shape;273;g26ba99a7413_0_427"/>
          <p:cNvPicPr preferRelativeResize="0"/>
          <p:nvPr/>
        </p:nvPicPr>
        <p:blipFill rotWithShape="1">
          <a:blip r:embed="rId4">
            <a:alphaModFix/>
          </a:blip>
          <a:srcRect b="0" l="16675" r="16675" t="0"/>
          <a:stretch/>
        </p:blipFill>
        <p:spPr>
          <a:xfrm>
            <a:off x="1034702" y="1136927"/>
            <a:ext cx="4316100" cy="4316100"/>
          </a:xfrm>
          <a:prstGeom prst="roundRect">
            <a:avLst>
              <a:gd fmla="val 4167" name="adj"/>
            </a:avLst>
          </a:prstGeom>
          <a:solidFill>
            <a:srgbClr val="FFFFFF"/>
          </a:solidFill>
          <a:ln cap="sq" cmpd="sng" w="76200">
            <a:solidFill>
              <a:srgbClr val="EAEAEA"/>
            </a:solidFill>
            <a:prstDash val="solid"/>
            <a:miter lim="800000"/>
            <a:headEnd len="sm" w="sm" type="none"/>
            <a:tailEnd len="sm" w="sm" type="none"/>
          </a:ln>
        </p:spPr>
      </p:pic>
      <p:sp>
        <p:nvSpPr>
          <p:cNvPr id="274" name="Google Shape;274;g26ba99a7413_0_427"/>
          <p:cNvSpPr/>
          <p:nvPr/>
        </p:nvSpPr>
        <p:spPr>
          <a:xfrm>
            <a:off x="279444" y="4823252"/>
            <a:ext cx="114900" cy="20346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8" name="Shape 278"/>
        <p:cNvGrpSpPr/>
        <p:nvPr/>
      </p:nvGrpSpPr>
      <p:grpSpPr>
        <a:xfrm>
          <a:off x="0" y="0"/>
          <a:ext cx="0" cy="0"/>
          <a:chOff x="0" y="0"/>
          <a:chExt cx="0" cy="0"/>
        </a:xfrm>
      </p:grpSpPr>
      <p:sp>
        <p:nvSpPr>
          <p:cNvPr id="279" name="Google Shape;279;p11"/>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280" name="Google Shape;280;p11"/>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81" name="Google Shape;281;p11"/>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Lucas 1:26-56</a:t>
            </a:r>
            <a:endParaRPr b="0" i="0" sz="4800" u="none" cap="none" strike="noStrike">
              <a:solidFill>
                <a:schemeClr val="dk1"/>
              </a:solidFill>
              <a:latin typeface="Lato"/>
              <a:ea typeface="Lato"/>
              <a:cs typeface="Lato"/>
              <a:sym typeface="Lato"/>
            </a:endParaRPr>
          </a:p>
        </p:txBody>
      </p:sp>
      <p:sp>
        <p:nvSpPr>
          <p:cNvPr id="282" name="Google Shape;282;p11"/>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83" name="Google Shape;283;p11"/>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84" name="Google Shape;284;p11"/>
          <p:cNvSpPr txBox="1"/>
          <p:nvPr/>
        </p:nvSpPr>
        <p:spPr>
          <a:xfrm>
            <a:off x="4127381" y="4163146"/>
            <a:ext cx="7432648"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¿Quiénes son los personajes de esta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85" name="Google Shape;285;p11"/>
          <p:cNvPicPr preferRelativeResize="0"/>
          <p:nvPr/>
        </p:nvPicPr>
        <p:blipFill rotWithShape="1">
          <a:blip r:embed="rId4">
            <a:alphaModFix/>
          </a:blip>
          <a:srcRect b="23587" l="7105" r="7634" t="10153"/>
          <a:stretch/>
        </p:blipFill>
        <p:spPr>
          <a:xfrm>
            <a:off x="8577182" y="1617635"/>
            <a:ext cx="1662993" cy="1292389"/>
          </a:xfrm>
          <a:prstGeom prst="rect">
            <a:avLst/>
          </a:prstGeom>
          <a:noFill/>
          <a:ln>
            <a:noFill/>
          </a:ln>
        </p:spPr>
      </p:pic>
      <p:pic>
        <p:nvPicPr>
          <p:cNvPr descr="A green bird with leaves&#10;&#10;Description automatically generated" id="286" name="Google Shape;286;p11"/>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0" name="Shape 290"/>
        <p:cNvGrpSpPr/>
        <p:nvPr/>
      </p:nvGrpSpPr>
      <p:grpSpPr>
        <a:xfrm>
          <a:off x="0" y="0"/>
          <a:ext cx="0" cy="0"/>
          <a:chOff x="0" y="0"/>
          <a:chExt cx="0" cy="0"/>
        </a:xfrm>
      </p:grpSpPr>
      <p:sp>
        <p:nvSpPr>
          <p:cNvPr id="291" name="Google Shape;291;p12"/>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292" name="Google Shape;292;p12"/>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93" name="Google Shape;293;p12"/>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Lucas 1:26-56</a:t>
            </a:r>
            <a:endParaRPr b="0" i="0" sz="4800" u="none" cap="none" strike="noStrike">
              <a:solidFill>
                <a:schemeClr val="dk1"/>
              </a:solidFill>
              <a:latin typeface="Lato"/>
              <a:ea typeface="Lato"/>
              <a:cs typeface="Lato"/>
              <a:sym typeface="Lato"/>
            </a:endParaRPr>
          </a:p>
        </p:txBody>
      </p:sp>
      <p:sp>
        <p:nvSpPr>
          <p:cNvPr id="294" name="Google Shape;294;p12"/>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95" name="Google Shape;295;p12"/>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96" name="Google Shape;296;p12"/>
          <p:cNvSpPr txBox="1"/>
          <p:nvPr/>
        </p:nvSpPr>
        <p:spPr>
          <a:xfrm>
            <a:off x="4127381" y="4163146"/>
            <a:ext cx="6727973"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¿Cuáles son los objetos (o animales) de esta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97" name="Google Shape;297;p12"/>
          <p:cNvPicPr preferRelativeResize="0"/>
          <p:nvPr/>
        </p:nvPicPr>
        <p:blipFill rotWithShape="1">
          <a:blip r:embed="rId4">
            <a:alphaModFix/>
          </a:blip>
          <a:srcRect b="0" l="0" r="0" t="0"/>
          <a:stretch/>
        </p:blipFill>
        <p:spPr>
          <a:xfrm>
            <a:off x="8919859" y="1460358"/>
            <a:ext cx="1266321" cy="1389026"/>
          </a:xfrm>
          <a:prstGeom prst="rect">
            <a:avLst/>
          </a:prstGeom>
          <a:noFill/>
          <a:ln>
            <a:noFill/>
          </a:ln>
        </p:spPr>
      </p:pic>
      <p:pic>
        <p:nvPicPr>
          <p:cNvPr descr="A green bird with leaves&#10;&#10;Description automatically generated" id="298" name="Google Shape;298;p12"/>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2" name="Shape 302"/>
        <p:cNvGrpSpPr/>
        <p:nvPr/>
      </p:nvGrpSpPr>
      <p:grpSpPr>
        <a:xfrm>
          <a:off x="0" y="0"/>
          <a:ext cx="0" cy="0"/>
          <a:chOff x="0" y="0"/>
          <a:chExt cx="0" cy="0"/>
        </a:xfrm>
      </p:grpSpPr>
      <p:sp>
        <p:nvSpPr>
          <p:cNvPr id="303" name="Google Shape;303;p13"/>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304" name="Google Shape;304;p13"/>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305" name="Google Shape;305;p13"/>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Lucas 1:26-56</a:t>
            </a:r>
            <a:endParaRPr b="0" i="0" sz="4800" u="none" cap="none" strike="noStrike">
              <a:solidFill>
                <a:schemeClr val="dk1"/>
              </a:solidFill>
              <a:latin typeface="Lato"/>
              <a:ea typeface="Lato"/>
              <a:cs typeface="Lato"/>
              <a:sym typeface="Lato"/>
            </a:endParaRPr>
          </a:p>
        </p:txBody>
      </p:sp>
      <p:sp>
        <p:nvSpPr>
          <p:cNvPr id="306" name="Google Shape;306;p13"/>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07" name="Google Shape;307;p13"/>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308" name="Google Shape;308;p13"/>
          <p:cNvSpPr txBox="1"/>
          <p:nvPr/>
        </p:nvSpPr>
        <p:spPr>
          <a:xfrm>
            <a:off x="4127381" y="4163146"/>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¿Dónde ocurrió la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309" name="Google Shape;309;p13"/>
          <p:cNvPicPr preferRelativeResize="0"/>
          <p:nvPr/>
        </p:nvPicPr>
        <p:blipFill rotWithShape="1">
          <a:blip r:embed="rId4">
            <a:alphaModFix/>
          </a:blip>
          <a:srcRect b="0" l="0" r="0" t="0"/>
          <a:stretch/>
        </p:blipFill>
        <p:spPr>
          <a:xfrm>
            <a:off x="9076083" y="1470749"/>
            <a:ext cx="1127705" cy="1374727"/>
          </a:xfrm>
          <a:prstGeom prst="rect">
            <a:avLst/>
          </a:prstGeom>
          <a:noFill/>
          <a:ln>
            <a:noFill/>
          </a:ln>
        </p:spPr>
      </p:pic>
      <p:pic>
        <p:nvPicPr>
          <p:cNvPr descr="A green bird with leaves&#10;&#10;Description automatically generated" id="310" name="Google Shape;310;p13"/>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g2ae621378b2_0_0"/>
          <p:cNvPicPr preferRelativeResize="0"/>
          <p:nvPr/>
        </p:nvPicPr>
        <p:blipFill>
          <a:blip r:embed="rId3">
            <a:alphaModFix/>
          </a:blip>
          <a:stretch>
            <a:fillRect/>
          </a:stretch>
        </p:blipFill>
        <p:spPr>
          <a:xfrm>
            <a:off x="0" y="0"/>
            <a:ext cx="12191990" cy="6858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4" name="Shape 314"/>
        <p:cNvGrpSpPr/>
        <p:nvPr/>
      </p:nvGrpSpPr>
      <p:grpSpPr>
        <a:xfrm>
          <a:off x="0" y="0"/>
          <a:ext cx="0" cy="0"/>
          <a:chOff x="0" y="0"/>
          <a:chExt cx="0" cy="0"/>
        </a:xfrm>
      </p:grpSpPr>
      <p:sp>
        <p:nvSpPr>
          <p:cNvPr id="315" name="Google Shape;315;p14"/>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316" name="Google Shape;316;p14"/>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317" name="Google Shape;317;p14"/>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Lucas 1:26-56</a:t>
            </a:r>
            <a:endParaRPr b="0" i="0" sz="4800" u="none" cap="none" strike="noStrike">
              <a:solidFill>
                <a:schemeClr val="dk1"/>
              </a:solidFill>
              <a:latin typeface="Lato"/>
              <a:ea typeface="Lato"/>
              <a:cs typeface="Lato"/>
              <a:sym typeface="Lato"/>
            </a:endParaRPr>
          </a:p>
        </p:txBody>
      </p:sp>
      <p:sp>
        <p:nvSpPr>
          <p:cNvPr id="318" name="Google Shape;318;p14"/>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19" name="Google Shape;319;p14"/>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320" name="Google Shape;320;p14"/>
          <p:cNvSpPr txBox="1"/>
          <p:nvPr/>
        </p:nvSpPr>
        <p:spPr>
          <a:xfrm>
            <a:off x="4127381" y="4163146"/>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¿Cuándo ocurrió la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321" name="Google Shape;321;p14"/>
          <p:cNvPicPr preferRelativeResize="0"/>
          <p:nvPr/>
        </p:nvPicPr>
        <p:blipFill rotWithShape="1">
          <a:blip r:embed="rId4">
            <a:alphaModFix/>
          </a:blip>
          <a:srcRect b="0" l="0" r="0" t="0"/>
          <a:stretch/>
        </p:blipFill>
        <p:spPr>
          <a:xfrm>
            <a:off x="9269912" y="1743573"/>
            <a:ext cx="824369" cy="950227"/>
          </a:xfrm>
          <a:prstGeom prst="rect">
            <a:avLst/>
          </a:prstGeom>
          <a:noFill/>
          <a:ln>
            <a:noFill/>
          </a:ln>
        </p:spPr>
      </p:pic>
      <p:pic>
        <p:nvPicPr>
          <p:cNvPr descr="A green bird with leaves&#10;&#10;Description automatically generated" id="322" name="Google Shape;322;p14"/>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6" name="Shape 326"/>
        <p:cNvGrpSpPr/>
        <p:nvPr/>
      </p:nvGrpSpPr>
      <p:grpSpPr>
        <a:xfrm>
          <a:off x="0" y="0"/>
          <a:ext cx="0" cy="0"/>
          <a:chOff x="0" y="0"/>
          <a:chExt cx="0" cy="0"/>
        </a:xfrm>
      </p:grpSpPr>
      <p:sp>
        <p:nvSpPr>
          <p:cNvPr id="327" name="Google Shape;327;g2c7cd4f111b_0_155"/>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8" name="Google Shape;328;g2c7cd4f111b_0_155"/>
          <p:cNvSpPr txBox="1"/>
          <p:nvPr/>
        </p:nvSpPr>
        <p:spPr>
          <a:xfrm>
            <a:off x="3721825" y="2434563"/>
            <a:ext cx="8177700" cy="217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300">
                <a:solidFill>
                  <a:schemeClr val="dk1"/>
                </a:solidFill>
                <a:latin typeface="Lato"/>
                <a:ea typeface="Lato"/>
                <a:cs typeface="Lato"/>
                <a:sym typeface="Lato"/>
              </a:rPr>
              <a:t>Pero cuando se cumplió el tiempo </a:t>
            </a:r>
            <a:endParaRPr sz="33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lang="en-US" sz="3300">
                <a:solidFill>
                  <a:schemeClr val="dk1"/>
                </a:solidFill>
                <a:latin typeface="Lato"/>
                <a:ea typeface="Lato"/>
                <a:cs typeface="Lato"/>
                <a:sym typeface="Lato"/>
              </a:rPr>
              <a:t>señalado, Dios envió a su Hijo, que </a:t>
            </a:r>
            <a:endParaRPr sz="33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lang="en-US" sz="3300">
                <a:solidFill>
                  <a:schemeClr val="dk1"/>
                </a:solidFill>
                <a:latin typeface="Lato"/>
                <a:ea typeface="Lato"/>
                <a:cs typeface="Lato"/>
                <a:sym typeface="Lato"/>
              </a:rPr>
              <a:t>nació de una mujer…</a:t>
            </a:r>
            <a:endParaRPr b="0" i="0" sz="33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b="0" i="0" sz="8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2800"/>
              <a:buFont typeface="Arial"/>
              <a:buNone/>
            </a:pPr>
            <a:r>
              <a:rPr i="1" lang="en-US" sz="2800">
                <a:solidFill>
                  <a:schemeClr val="dk1"/>
                </a:solidFill>
                <a:latin typeface="Lato"/>
                <a:ea typeface="Lato"/>
                <a:cs typeface="Lato"/>
                <a:sym typeface="Lato"/>
              </a:rPr>
              <a:t>Gálatas 4:4-5</a:t>
            </a:r>
            <a:endParaRPr b="0" i="0" sz="3600" u="none" cap="none" strike="noStrike">
              <a:solidFill>
                <a:schemeClr val="dk1"/>
              </a:solidFill>
              <a:latin typeface="Lato"/>
              <a:ea typeface="Lato"/>
              <a:cs typeface="Lato"/>
              <a:sym typeface="Lato"/>
            </a:endParaRPr>
          </a:p>
        </p:txBody>
      </p:sp>
      <p:pic>
        <p:nvPicPr>
          <p:cNvPr id="329" name="Google Shape;329;g2c7cd4f111b_0_155"/>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330" name="Google Shape;330;g2c7cd4f111b_0_155"/>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4" name="Shape 334"/>
        <p:cNvGrpSpPr/>
        <p:nvPr/>
      </p:nvGrpSpPr>
      <p:grpSpPr>
        <a:xfrm>
          <a:off x="0" y="0"/>
          <a:ext cx="0" cy="0"/>
          <a:chOff x="0" y="0"/>
          <a:chExt cx="0" cy="0"/>
        </a:xfrm>
      </p:grpSpPr>
      <p:sp>
        <p:nvSpPr>
          <p:cNvPr id="335" name="Google Shape;335;p15"/>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336" name="Google Shape;336;p15"/>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337" name="Google Shape;337;p15"/>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Lucas 1:26-56</a:t>
            </a:r>
            <a:endParaRPr b="0" i="0" sz="4800" u="none" cap="none" strike="noStrike">
              <a:solidFill>
                <a:schemeClr val="dk1"/>
              </a:solidFill>
              <a:latin typeface="Lato"/>
              <a:ea typeface="Lato"/>
              <a:cs typeface="Lato"/>
              <a:sym typeface="Lato"/>
            </a:endParaRPr>
          </a:p>
        </p:txBody>
      </p:sp>
      <p:sp>
        <p:nvSpPr>
          <p:cNvPr id="338" name="Google Shape;338;p15"/>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39" name="Google Shape;339;p15"/>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340" name="Google Shape;340;p15"/>
          <p:cNvSpPr txBox="1"/>
          <p:nvPr/>
        </p:nvSpPr>
        <p:spPr>
          <a:xfrm>
            <a:off x="4127381" y="4163146"/>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¿Cuál es el problema?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341" name="Google Shape;341;p15"/>
          <p:cNvPicPr preferRelativeResize="0"/>
          <p:nvPr/>
        </p:nvPicPr>
        <p:blipFill rotWithShape="1">
          <a:blip r:embed="rId4">
            <a:alphaModFix/>
          </a:blip>
          <a:srcRect b="0" l="0" r="0" t="0"/>
          <a:stretch/>
        </p:blipFill>
        <p:spPr>
          <a:xfrm>
            <a:off x="8884044" y="1460358"/>
            <a:ext cx="1405304" cy="1389026"/>
          </a:xfrm>
          <a:prstGeom prst="rect">
            <a:avLst/>
          </a:prstGeom>
          <a:noFill/>
          <a:ln>
            <a:noFill/>
          </a:ln>
        </p:spPr>
      </p:pic>
      <p:pic>
        <p:nvPicPr>
          <p:cNvPr descr="A green bird with leaves&#10;&#10;Description automatically generated" id="342" name="Google Shape;342;p15"/>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6" name="Shape 346"/>
        <p:cNvGrpSpPr/>
        <p:nvPr/>
      </p:nvGrpSpPr>
      <p:grpSpPr>
        <a:xfrm>
          <a:off x="0" y="0"/>
          <a:ext cx="0" cy="0"/>
          <a:chOff x="0" y="0"/>
          <a:chExt cx="0" cy="0"/>
        </a:xfrm>
      </p:grpSpPr>
      <p:sp>
        <p:nvSpPr>
          <p:cNvPr id="347" name="Google Shape;347;p16"/>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348" name="Google Shape;348;p16"/>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349" name="Google Shape;349;p16"/>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Lucas 1:26-56</a:t>
            </a:r>
            <a:endParaRPr b="0" i="0" sz="4800" u="none" cap="none" strike="noStrike">
              <a:solidFill>
                <a:schemeClr val="dk1"/>
              </a:solidFill>
              <a:latin typeface="Lato"/>
              <a:ea typeface="Lato"/>
              <a:cs typeface="Lato"/>
              <a:sym typeface="Lato"/>
            </a:endParaRPr>
          </a:p>
        </p:txBody>
      </p:sp>
      <p:sp>
        <p:nvSpPr>
          <p:cNvPr id="350" name="Google Shape;350;p16"/>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51" name="Google Shape;351;p16"/>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352" name="Google Shape;352;p16"/>
          <p:cNvSpPr txBox="1"/>
          <p:nvPr/>
        </p:nvSpPr>
        <p:spPr>
          <a:xfrm>
            <a:off x="4127381" y="4163146"/>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¿Se resuelve el problema? ¿Cómo?</a:t>
            </a:r>
            <a:endParaRPr b="1" i="0" sz="3200" u="none" cap="none" strike="noStrike">
              <a:solidFill>
                <a:schemeClr val="dk1"/>
              </a:solidFill>
              <a:latin typeface="Lato"/>
              <a:ea typeface="Lato"/>
              <a:cs typeface="Lato"/>
              <a:sym typeface="Lato"/>
            </a:endParaRPr>
          </a:p>
        </p:txBody>
      </p:sp>
      <p:pic>
        <p:nvPicPr>
          <p:cNvPr id="353" name="Google Shape;353;p16"/>
          <p:cNvPicPr preferRelativeResize="0"/>
          <p:nvPr/>
        </p:nvPicPr>
        <p:blipFill rotWithShape="1">
          <a:blip r:embed="rId4">
            <a:alphaModFix/>
          </a:blip>
          <a:srcRect b="0" l="0" r="0" t="0"/>
          <a:stretch/>
        </p:blipFill>
        <p:spPr>
          <a:xfrm>
            <a:off x="9202567" y="1460358"/>
            <a:ext cx="1078769" cy="1379086"/>
          </a:xfrm>
          <a:prstGeom prst="rect">
            <a:avLst/>
          </a:prstGeom>
          <a:noFill/>
          <a:ln>
            <a:noFill/>
          </a:ln>
        </p:spPr>
      </p:pic>
      <p:pic>
        <p:nvPicPr>
          <p:cNvPr descr="A green bird with leaves&#10;&#10;Description automatically generated" id="354" name="Google Shape;354;p16"/>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8" name="Shape 358"/>
        <p:cNvGrpSpPr/>
        <p:nvPr/>
      </p:nvGrpSpPr>
      <p:grpSpPr>
        <a:xfrm>
          <a:off x="0" y="0"/>
          <a:ext cx="0" cy="0"/>
          <a:chOff x="0" y="0"/>
          <a:chExt cx="0" cy="0"/>
        </a:xfrm>
      </p:grpSpPr>
      <p:sp>
        <p:nvSpPr>
          <p:cNvPr id="359" name="Google Shape;359;g26ba99a7413_0_523"/>
          <p:cNvSpPr txBox="1"/>
          <p:nvPr/>
        </p:nvSpPr>
        <p:spPr>
          <a:xfrm>
            <a:off x="5838738" y="2050124"/>
            <a:ext cx="54780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360" name="Google Shape;360;g26ba99a7413_0_523"/>
          <p:cNvCxnSpPr/>
          <p:nvPr/>
        </p:nvCxnSpPr>
        <p:spPr>
          <a:xfrm>
            <a:off x="4230827" y="3294976"/>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361" name="Google Shape;361;g26ba99a7413_0_523"/>
          <p:cNvSpPr txBox="1"/>
          <p:nvPr/>
        </p:nvSpPr>
        <p:spPr>
          <a:xfrm>
            <a:off x="5838738" y="3592694"/>
            <a:ext cx="48573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lang="en-US" sz="3888">
                <a:solidFill>
                  <a:schemeClr val="dk1"/>
                </a:solidFill>
                <a:latin typeface="Lato"/>
                <a:ea typeface="Lato"/>
                <a:cs typeface="Lato"/>
                <a:sym typeface="Lato"/>
              </a:rPr>
              <a:t>Lucas 1:26-56</a:t>
            </a:r>
            <a:endParaRPr b="0" i="0" sz="3888" u="none" cap="none" strike="noStrike">
              <a:solidFill>
                <a:schemeClr val="dk1"/>
              </a:solidFill>
              <a:latin typeface="Lato"/>
              <a:ea typeface="Lato"/>
              <a:cs typeface="Lato"/>
              <a:sym typeface="Lato"/>
            </a:endParaRPr>
          </a:p>
        </p:txBody>
      </p:sp>
      <p:sp>
        <p:nvSpPr>
          <p:cNvPr id="362" name="Google Shape;362;g26ba99a7413_0_523"/>
          <p:cNvSpPr/>
          <p:nvPr/>
        </p:nvSpPr>
        <p:spPr>
          <a:xfrm>
            <a:off x="0" y="0"/>
            <a:ext cx="704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363" name="Google Shape;363;g26ba99a7413_0_523"/>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364" name="Google Shape;364;g26ba99a7413_0_523"/>
          <p:cNvPicPr preferRelativeResize="0"/>
          <p:nvPr/>
        </p:nvPicPr>
        <p:blipFill rotWithShape="1">
          <a:blip r:embed="rId4">
            <a:alphaModFix/>
          </a:blip>
          <a:srcRect b="0" l="16675" r="16675" t="0"/>
          <a:stretch/>
        </p:blipFill>
        <p:spPr>
          <a:xfrm>
            <a:off x="1037477" y="1136927"/>
            <a:ext cx="4316100" cy="4316100"/>
          </a:xfrm>
          <a:prstGeom prst="roundRect">
            <a:avLst>
              <a:gd fmla="val 4167" name="adj"/>
            </a:avLst>
          </a:prstGeom>
          <a:solidFill>
            <a:srgbClr val="FFFFFF"/>
          </a:solidFill>
          <a:ln cap="sq" cmpd="sng" w="76200">
            <a:solidFill>
              <a:srgbClr val="EAEAEA"/>
            </a:solidFill>
            <a:prstDash val="solid"/>
            <a:miter lim="800000"/>
            <a:headEnd len="sm" w="sm" type="none"/>
            <a:tailEnd len="sm" w="sm" type="none"/>
          </a:ln>
        </p:spPr>
      </p:pic>
      <p:sp>
        <p:nvSpPr>
          <p:cNvPr id="365" name="Google Shape;365;g26ba99a7413_0_523"/>
          <p:cNvSpPr/>
          <p:nvPr/>
        </p:nvSpPr>
        <p:spPr>
          <a:xfrm>
            <a:off x="279444" y="4823252"/>
            <a:ext cx="114900" cy="20346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9" name="Shape 369"/>
        <p:cNvGrpSpPr/>
        <p:nvPr/>
      </p:nvGrpSpPr>
      <p:grpSpPr>
        <a:xfrm>
          <a:off x="0" y="0"/>
          <a:ext cx="0" cy="0"/>
          <a:chOff x="0" y="0"/>
          <a:chExt cx="0" cy="0"/>
        </a:xfrm>
      </p:grpSpPr>
      <p:sp>
        <p:nvSpPr>
          <p:cNvPr id="370" name="Google Shape;370;p18"/>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371" name="Google Shape;371;p18"/>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372" name="Google Shape;372;p18"/>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Lucas 1:26-56</a:t>
            </a:r>
            <a:endParaRPr b="0" i="0" sz="3888" u="none" cap="none" strike="noStrike">
              <a:solidFill>
                <a:schemeClr val="dk1"/>
              </a:solidFill>
              <a:latin typeface="Lato"/>
              <a:ea typeface="Lato"/>
              <a:cs typeface="Lato"/>
              <a:sym typeface="Lato"/>
            </a:endParaRPr>
          </a:p>
        </p:txBody>
      </p:sp>
      <p:sp>
        <p:nvSpPr>
          <p:cNvPr id="373" name="Google Shape;373;p18"/>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74" name="Google Shape;374;p18"/>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375" name="Google Shape;375;p18"/>
          <p:cNvSpPr txBox="1"/>
          <p:nvPr/>
        </p:nvSpPr>
        <p:spPr>
          <a:xfrm>
            <a:off x="4127381" y="4163146"/>
            <a:ext cx="7432500" cy="107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¿Cuál es el punto principal de la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376" name="Google Shape;376;p18"/>
          <p:cNvPicPr preferRelativeResize="0"/>
          <p:nvPr/>
        </p:nvPicPr>
        <p:blipFill rotWithShape="1">
          <a:blip r:embed="rId4">
            <a:alphaModFix/>
          </a:blip>
          <a:srcRect b="0" l="0" r="0" t="0"/>
          <a:stretch/>
        </p:blipFill>
        <p:spPr>
          <a:xfrm>
            <a:off x="9253057" y="1681917"/>
            <a:ext cx="1247432" cy="1167468"/>
          </a:xfrm>
          <a:prstGeom prst="rect">
            <a:avLst/>
          </a:prstGeom>
          <a:noFill/>
          <a:ln>
            <a:noFill/>
          </a:ln>
        </p:spPr>
      </p:pic>
      <p:pic>
        <p:nvPicPr>
          <p:cNvPr descr="A green bird with leaves&#10;&#10;Description automatically generated" id="377" name="Google Shape;377;p18"/>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1" name="Shape 381"/>
        <p:cNvGrpSpPr/>
        <p:nvPr/>
      </p:nvGrpSpPr>
      <p:grpSpPr>
        <a:xfrm>
          <a:off x="0" y="0"/>
          <a:ext cx="0" cy="0"/>
          <a:chOff x="0" y="0"/>
          <a:chExt cx="0" cy="0"/>
        </a:xfrm>
      </p:grpSpPr>
      <p:sp>
        <p:nvSpPr>
          <p:cNvPr id="382" name="Google Shape;382;p19"/>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383" name="Google Shape;383;p19"/>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384" name="Google Shape;384;p19"/>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Lucas 1:26-56</a:t>
            </a:r>
            <a:endParaRPr b="0" i="0" sz="3888" u="none" cap="none" strike="noStrike">
              <a:solidFill>
                <a:schemeClr val="dk1"/>
              </a:solidFill>
              <a:latin typeface="Lato"/>
              <a:ea typeface="Lato"/>
              <a:cs typeface="Lato"/>
              <a:sym typeface="Lato"/>
            </a:endParaRPr>
          </a:p>
        </p:txBody>
      </p:sp>
      <p:sp>
        <p:nvSpPr>
          <p:cNvPr id="385" name="Google Shape;385;p19"/>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86" name="Google Shape;386;p19"/>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387" name="Google Shape;387;p19"/>
          <p:cNvSpPr txBox="1"/>
          <p:nvPr/>
        </p:nvSpPr>
        <p:spPr>
          <a:xfrm>
            <a:off x="4127381" y="4163146"/>
            <a:ext cx="7432648"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¿Qué pecado veo en esta historia y confieso en mi vida?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388" name="Google Shape;388;p19"/>
          <p:cNvPicPr preferRelativeResize="0"/>
          <p:nvPr/>
        </p:nvPicPr>
        <p:blipFill rotWithShape="1">
          <a:blip r:embed="rId4">
            <a:alphaModFix/>
          </a:blip>
          <a:srcRect b="0" l="0" r="0" t="0"/>
          <a:stretch/>
        </p:blipFill>
        <p:spPr>
          <a:xfrm>
            <a:off x="9009776" y="1619490"/>
            <a:ext cx="1490713" cy="1262317"/>
          </a:xfrm>
          <a:prstGeom prst="rect">
            <a:avLst/>
          </a:prstGeom>
          <a:noFill/>
          <a:ln>
            <a:noFill/>
          </a:ln>
        </p:spPr>
      </p:pic>
      <p:pic>
        <p:nvPicPr>
          <p:cNvPr descr="A green bird with leaves&#10;&#10;Description automatically generated" id="389" name="Google Shape;389;p19"/>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3" name="Shape 393"/>
        <p:cNvGrpSpPr/>
        <p:nvPr/>
      </p:nvGrpSpPr>
      <p:grpSpPr>
        <a:xfrm>
          <a:off x="0" y="0"/>
          <a:ext cx="0" cy="0"/>
          <a:chOff x="0" y="0"/>
          <a:chExt cx="0" cy="0"/>
        </a:xfrm>
      </p:grpSpPr>
      <p:sp>
        <p:nvSpPr>
          <p:cNvPr id="394" name="Google Shape;394;p20"/>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395" name="Google Shape;395;p20"/>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396" name="Google Shape;396;p20"/>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Lucas 1:26-56</a:t>
            </a:r>
            <a:endParaRPr b="0" i="0" sz="3888" u="none" cap="none" strike="noStrike">
              <a:solidFill>
                <a:schemeClr val="dk1"/>
              </a:solidFill>
              <a:latin typeface="Lato"/>
              <a:ea typeface="Lato"/>
              <a:cs typeface="Lato"/>
              <a:sym typeface="Lato"/>
            </a:endParaRPr>
          </a:p>
        </p:txBody>
      </p:sp>
      <p:sp>
        <p:nvSpPr>
          <p:cNvPr id="397" name="Google Shape;397;p20"/>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98" name="Google Shape;398;p20"/>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399" name="Google Shape;399;p20"/>
          <p:cNvSpPr txBox="1"/>
          <p:nvPr/>
        </p:nvSpPr>
        <p:spPr>
          <a:xfrm>
            <a:off x="4127381" y="4163146"/>
            <a:ext cx="7432648"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¿En qué versos y palabras de esta historia veo el amor de Dios hacia mí?</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400" name="Google Shape;400;p20"/>
          <p:cNvPicPr preferRelativeResize="0"/>
          <p:nvPr/>
        </p:nvPicPr>
        <p:blipFill rotWithShape="1">
          <a:blip r:embed="rId4">
            <a:alphaModFix/>
          </a:blip>
          <a:srcRect b="0" l="0" r="0" t="0"/>
          <a:stretch/>
        </p:blipFill>
        <p:spPr>
          <a:xfrm>
            <a:off x="9384328" y="1686187"/>
            <a:ext cx="751710" cy="1092264"/>
          </a:xfrm>
          <a:prstGeom prst="rect">
            <a:avLst/>
          </a:prstGeom>
          <a:noFill/>
          <a:ln>
            <a:noFill/>
          </a:ln>
        </p:spPr>
      </p:pic>
      <p:pic>
        <p:nvPicPr>
          <p:cNvPr descr="A green bird with leaves&#10;&#10;Description automatically generated" id="401" name="Google Shape;401;p20"/>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5" name="Shape 405"/>
        <p:cNvGrpSpPr/>
        <p:nvPr/>
      </p:nvGrpSpPr>
      <p:grpSpPr>
        <a:xfrm>
          <a:off x="0" y="0"/>
          <a:ext cx="0" cy="0"/>
          <a:chOff x="0" y="0"/>
          <a:chExt cx="0" cy="0"/>
        </a:xfrm>
      </p:grpSpPr>
      <p:sp>
        <p:nvSpPr>
          <p:cNvPr id="406" name="Google Shape;406;p21"/>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407" name="Google Shape;407;p21"/>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408" name="Google Shape;408;p21"/>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Lucas 1:26-56</a:t>
            </a:r>
            <a:endParaRPr b="0" i="0" sz="3888" u="none" cap="none" strike="noStrike">
              <a:solidFill>
                <a:schemeClr val="dk1"/>
              </a:solidFill>
              <a:latin typeface="Lato"/>
              <a:ea typeface="Lato"/>
              <a:cs typeface="Lato"/>
              <a:sym typeface="Lato"/>
            </a:endParaRPr>
          </a:p>
        </p:txBody>
      </p:sp>
      <p:sp>
        <p:nvSpPr>
          <p:cNvPr id="409" name="Google Shape;409;p21"/>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10" name="Google Shape;410;p21"/>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411" name="Google Shape;411;p21"/>
          <p:cNvSpPr txBox="1"/>
          <p:nvPr/>
        </p:nvSpPr>
        <p:spPr>
          <a:xfrm>
            <a:off x="4127381" y="4163146"/>
            <a:ext cx="7432648"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¿Qué pediré que Dios obre en mí para poner en práctica su Palabra?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412" name="Google Shape;412;p21"/>
          <p:cNvPicPr preferRelativeResize="0"/>
          <p:nvPr/>
        </p:nvPicPr>
        <p:blipFill rotWithShape="1">
          <a:blip r:embed="rId4">
            <a:alphaModFix/>
          </a:blip>
          <a:srcRect b="0" l="0" r="0" t="0"/>
          <a:stretch/>
        </p:blipFill>
        <p:spPr>
          <a:xfrm>
            <a:off x="9227862" y="1722897"/>
            <a:ext cx="1016456" cy="1031081"/>
          </a:xfrm>
          <a:prstGeom prst="rect">
            <a:avLst/>
          </a:prstGeom>
          <a:noFill/>
          <a:ln>
            <a:noFill/>
          </a:ln>
        </p:spPr>
      </p:pic>
      <p:pic>
        <p:nvPicPr>
          <p:cNvPr descr="A green bird with leaves&#10;&#10;Description automatically generated" id="413" name="Google Shape;413;p21"/>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7" name="Shape 417"/>
        <p:cNvGrpSpPr/>
        <p:nvPr/>
      </p:nvGrpSpPr>
      <p:grpSpPr>
        <a:xfrm>
          <a:off x="0" y="0"/>
          <a:ext cx="0" cy="0"/>
          <a:chOff x="0" y="0"/>
          <a:chExt cx="0" cy="0"/>
        </a:xfrm>
      </p:grpSpPr>
      <p:sp>
        <p:nvSpPr>
          <p:cNvPr id="418" name="Google Shape;418;g2c7cd4f111b_0_185"/>
          <p:cNvSpPr txBox="1"/>
          <p:nvPr/>
        </p:nvSpPr>
        <p:spPr>
          <a:xfrm>
            <a:off x="4127382" y="1654443"/>
            <a:ext cx="7189500" cy="12774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3850">
                <a:solidFill>
                  <a:srgbClr val="009444"/>
                </a:solidFill>
                <a:latin typeface="Lato"/>
                <a:ea typeface="Lato"/>
                <a:cs typeface="Lato"/>
                <a:sym typeface="Lato"/>
              </a:rPr>
              <a:t>¿Por qué son importantes las 5 preguntas de “Considerar”?</a:t>
            </a:r>
            <a:endParaRPr sz="3850">
              <a:solidFill>
                <a:srgbClr val="009444"/>
              </a:solidFill>
              <a:latin typeface="Lato"/>
              <a:ea typeface="Lato"/>
              <a:cs typeface="Lato"/>
              <a:sym typeface="Lato"/>
            </a:endParaRPr>
          </a:p>
        </p:txBody>
      </p:sp>
      <p:cxnSp>
        <p:nvCxnSpPr>
          <p:cNvPr id="419" name="Google Shape;419;g2c7cd4f111b_0_185"/>
          <p:cNvCxnSpPr/>
          <p:nvPr/>
        </p:nvCxnSpPr>
        <p:spPr>
          <a:xfrm>
            <a:off x="4230827" y="30516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420" name="Google Shape;420;g2c7cd4f111b_0_185"/>
          <p:cNvSpPr txBox="1"/>
          <p:nvPr/>
        </p:nvSpPr>
        <p:spPr>
          <a:xfrm>
            <a:off x="4279774" y="3349425"/>
            <a:ext cx="7413000" cy="2486100"/>
          </a:xfrm>
          <a:prstGeom prst="rect">
            <a:avLst/>
          </a:prstGeom>
          <a:noFill/>
          <a:ln>
            <a:noFill/>
          </a:ln>
        </p:spPr>
        <p:txBody>
          <a:bodyPr anchorCtr="0" anchor="t" bIns="45700" lIns="91425" spcFirstLastPara="1" rIns="91425" wrap="square" tIns="45700">
            <a:spAutoFit/>
          </a:bodyPr>
          <a:lstStyle/>
          <a:p>
            <a:pPr indent="-475488" lvl="0" marL="457200" marR="0" rtl="0" algn="l">
              <a:lnSpc>
                <a:spcPct val="100000"/>
              </a:lnSpc>
              <a:spcBef>
                <a:spcPts val="0"/>
              </a:spcBef>
              <a:spcAft>
                <a:spcPts val="0"/>
              </a:spcAft>
              <a:buClr>
                <a:schemeClr val="dk1"/>
              </a:buClr>
              <a:buSzPts val="3888"/>
              <a:buFont typeface="Lato"/>
              <a:buAutoNum type="arabicPeriod"/>
            </a:pPr>
            <a:r>
              <a:rPr lang="en-US" sz="3888">
                <a:solidFill>
                  <a:schemeClr val="dk1"/>
                </a:solidFill>
                <a:latin typeface="Lato"/>
                <a:ea typeface="Lato"/>
                <a:cs typeface="Lato"/>
                <a:sym typeface="Lato"/>
              </a:rPr>
              <a:t>Los detalles nos ayudan con la comprensión de la historia. </a:t>
            </a:r>
            <a:endParaRPr sz="3888">
              <a:solidFill>
                <a:schemeClr val="dk1"/>
              </a:solidFill>
              <a:latin typeface="Lato"/>
              <a:ea typeface="Lato"/>
              <a:cs typeface="Lato"/>
              <a:sym typeface="Lato"/>
            </a:endParaRPr>
          </a:p>
          <a:p>
            <a:pPr indent="-475488" lvl="0" marL="457200" marR="0" rtl="0" algn="l">
              <a:lnSpc>
                <a:spcPct val="100000"/>
              </a:lnSpc>
              <a:spcBef>
                <a:spcPts val="0"/>
              </a:spcBef>
              <a:spcAft>
                <a:spcPts val="0"/>
              </a:spcAft>
              <a:buClr>
                <a:schemeClr val="dk1"/>
              </a:buClr>
              <a:buSzPts val="3888"/>
              <a:buFont typeface="Lato"/>
              <a:buAutoNum type="arabicPeriod"/>
            </a:pPr>
            <a:r>
              <a:rPr lang="en-US" sz="3888">
                <a:solidFill>
                  <a:schemeClr val="dk1"/>
                </a:solidFill>
                <a:latin typeface="Lato"/>
                <a:ea typeface="Lato"/>
                <a:cs typeface="Lato"/>
                <a:sym typeface="Lato"/>
              </a:rPr>
              <a:t>Deja que la Biblia se interprete a sí misma</a:t>
            </a:r>
            <a:endParaRPr sz="3888">
              <a:solidFill>
                <a:schemeClr val="dk1"/>
              </a:solidFill>
              <a:latin typeface="Lato"/>
              <a:ea typeface="Lato"/>
              <a:cs typeface="Lato"/>
              <a:sym typeface="Lato"/>
            </a:endParaRPr>
          </a:p>
        </p:txBody>
      </p:sp>
      <p:sp>
        <p:nvSpPr>
          <p:cNvPr id="421" name="Google Shape;421;g2c7cd4f111b_0_185"/>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422" name="Google Shape;422;g2c7cd4f111b_0_185"/>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423" name="Google Shape;423;g2c7cd4f111b_0_185"/>
          <p:cNvPicPr preferRelativeResize="0"/>
          <p:nvPr/>
        </p:nvPicPr>
        <p:blipFill rotWithShape="1">
          <a:blip r:embed="rId4">
            <a:alphaModFix/>
          </a:blip>
          <a:srcRect b="0" l="16675" r="16675" t="0"/>
          <a:stretch/>
        </p:blipFill>
        <p:spPr>
          <a:xfrm>
            <a:off x="670276" y="2026051"/>
            <a:ext cx="2805900" cy="2805900"/>
          </a:xfrm>
          <a:prstGeom prst="roundRect">
            <a:avLst>
              <a:gd fmla="val 4167" name="adj"/>
            </a:avLst>
          </a:prstGeom>
          <a:solidFill>
            <a:srgbClr val="FFFFFF"/>
          </a:solidFill>
          <a:ln cap="sq" cmpd="sng" w="76200">
            <a:solidFill>
              <a:srgbClr val="EAEAEA"/>
            </a:solidFill>
            <a:prstDash val="solid"/>
            <a:miter lim="800000"/>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9" name="Shape 99"/>
        <p:cNvGrpSpPr/>
        <p:nvPr/>
      </p:nvGrpSpPr>
      <p:grpSpPr>
        <a:xfrm>
          <a:off x="0" y="0"/>
          <a:ext cx="0" cy="0"/>
          <a:chOff x="0" y="0"/>
          <a:chExt cx="0" cy="0"/>
        </a:xfrm>
      </p:grpSpPr>
      <p:sp>
        <p:nvSpPr>
          <p:cNvPr id="100" name="Google Shape;100;p2"/>
          <p:cNvSpPr txBox="1"/>
          <p:nvPr/>
        </p:nvSpPr>
        <p:spPr>
          <a:xfrm>
            <a:off x="4127382" y="1806843"/>
            <a:ext cx="5017663"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Lección 1</a:t>
            </a:r>
            <a:endParaRPr b="0" i="0" sz="6000" u="none" cap="none" strike="noStrike">
              <a:solidFill>
                <a:srgbClr val="009444"/>
              </a:solidFill>
              <a:latin typeface="Lato"/>
              <a:ea typeface="Lato"/>
              <a:cs typeface="Lato"/>
              <a:sym typeface="Lato"/>
            </a:endParaRPr>
          </a:p>
        </p:txBody>
      </p:sp>
      <p:cxnSp>
        <p:nvCxnSpPr>
          <p:cNvPr id="101" name="Google Shape;101;p2"/>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102" name="Google Shape;102;p2"/>
          <p:cNvSpPr txBox="1"/>
          <p:nvPr/>
        </p:nvSpPr>
        <p:spPr>
          <a:xfrm>
            <a:off x="4127371" y="3349425"/>
            <a:ext cx="7772100" cy="12891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Gabriel Anuncia El Nacimiento </a:t>
            </a:r>
            <a:endParaRPr sz="3888">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del Mesías</a:t>
            </a:r>
            <a:endParaRPr sz="3888">
              <a:solidFill>
                <a:schemeClr val="dk1"/>
              </a:solidFill>
              <a:latin typeface="Lato"/>
              <a:ea typeface="Lato"/>
              <a:cs typeface="Lato"/>
              <a:sym typeface="Lato"/>
            </a:endParaRPr>
          </a:p>
        </p:txBody>
      </p:sp>
      <p:sp>
        <p:nvSpPr>
          <p:cNvPr id="103" name="Google Shape;103;p2"/>
          <p:cNvSpPr txBox="1"/>
          <p:nvPr/>
        </p:nvSpPr>
        <p:spPr>
          <a:xfrm>
            <a:off x="4127382" y="4655535"/>
            <a:ext cx="50178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888"/>
              <a:buFont typeface="Arial"/>
              <a:buNone/>
            </a:pPr>
            <a:r>
              <a:rPr lang="en-US" sz="3888">
                <a:solidFill>
                  <a:schemeClr val="dk1"/>
                </a:solidFill>
                <a:latin typeface="Lato"/>
                <a:ea typeface="Lato"/>
                <a:cs typeface="Lato"/>
                <a:sym typeface="Lato"/>
              </a:rPr>
              <a:t>Lucas 1:26-56 </a:t>
            </a:r>
            <a:endParaRPr b="0" i="0" sz="4800" u="none" cap="none" strike="noStrike">
              <a:solidFill>
                <a:schemeClr val="dk1"/>
              </a:solidFill>
              <a:latin typeface="Lato"/>
              <a:ea typeface="Lato"/>
              <a:cs typeface="Lato"/>
              <a:sym typeface="Lato"/>
            </a:endParaRPr>
          </a:p>
        </p:txBody>
      </p:sp>
      <p:sp>
        <p:nvSpPr>
          <p:cNvPr id="104" name="Google Shape;104;p2"/>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circle with a white book and a magnifying glass&#10;&#10;Description automatically generated" id="105" name="Google Shape;105;p2"/>
          <p:cNvPicPr preferRelativeResize="0"/>
          <p:nvPr/>
        </p:nvPicPr>
        <p:blipFill rotWithShape="1">
          <a:blip r:embed="rId3">
            <a:alphaModFix/>
          </a:blip>
          <a:srcRect b="0" l="0" r="0" t="0"/>
          <a:stretch/>
        </p:blipFill>
        <p:spPr>
          <a:xfrm>
            <a:off x="476645" y="1552538"/>
            <a:ext cx="3125597" cy="3218437"/>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06" name="Google Shape;106;p2"/>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7" name="Shape 427"/>
        <p:cNvGrpSpPr/>
        <p:nvPr/>
      </p:nvGrpSpPr>
      <p:grpSpPr>
        <a:xfrm>
          <a:off x="0" y="0"/>
          <a:ext cx="0" cy="0"/>
          <a:chOff x="0" y="0"/>
          <a:chExt cx="0" cy="0"/>
        </a:xfrm>
      </p:grpSpPr>
      <p:sp>
        <p:nvSpPr>
          <p:cNvPr id="428" name="Google Shape;428;g26ba99a7413_0_633"/>
          <p:cNvSpPr txBox="1"/>
          <p:nvPr/>
        </p:nvSpPr>
        <p:spPr>
          <a:xfrm>
            <a:off x="4127382" y="18068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Tarea</a:t>
            </a:r>
            <a:endParaRPr b="0" i="0" sz="6000" u="none" cap="none" strike="noStrike">
              <a:solidFill>
                <a:srgbClr val="009444"/>
              </a:solidFill>
              <a:latin typeface="Lato"/>
              <a:ea typeface="Lato"/>
              <a:cs typeface="Lato"/>
              <a:sym typeface="Lato"/>
            </a:endParaRPr>
          </a:p>
        </p:txBody>
      </p:sp>
      <p:cxnSp>
        <p:nvCxnSpPr>
          <p:cNvPr id="429" name="Google Shape;429;g26ba99a7413_0_633"/>
          <p:cNvCxnSpPr/>
          <p:nvPr/>
        </p:nvCxnSpPr>
        <p:spPr>
          <a:xfrm>
            <a:off x="4230827" y="30516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430" name="Google Shape;430;g26ba99a7413_0_633"/>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31" name="Google Shape;431;g26ba99a7413_0_633"/>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sp>
        <p:nvSpPr>
          <p:cNvPr id="432" name="Google Shape;432;g26ba99a7413_0_633"/>
          <p:cNvSpPr txBox="1"/>
          <p:nvPr/>
        </p:nvSpPr>
        <p:spPr>
          <a:xfrm>
            <a:off x="4127375" y="3633850"/>
            <a:ext cx="7772100" cy="1154400"/>
          </a:xfrm>
          <a:prstGeom prst="rect">
            <a:avLst/>
          </a:prstGeom>
          <a:noFill/>
          <a:ln>
            <a:noFill/>
          </a:ln>
        </p:spPr>
        <p:txBody>
          <a:bodyPr anchorCtr="0" anchor="t" bIns="45700" lIns="91425" spcFirstLastPara="1" rIns="91425" wrap="square" tIns="45700">
            <a:spAutoFit/>
          </a:bodyPr>
          <a:lstStyle/>
          <a:p>
            <a:pPr indent="-431800" lvl="0" marL="457200" rtl="0" algn="l">
              <a:spcBef>
                <a:spcPts val="600"/>
              </a:spcBef>
              <a:spcAft>
                <a:spcPts val="0"/>
              </a:spcAft>
              <a:buClr>
                <a:schemeClr val="dk1"/>
              </a:buClr>
              <a:buSzPts val="3200"/>
              <a:buFont typeface="Lato"/>
              <a:buChar char="•"/>
            </a:pPr>
            <a:r>
              <a:rPr b="1" lang="en-US" sz="3200">
                <a:solidFill>
                  <a:schemeClr val="dk1"/>
                </a:solidFill>
                <a:latin typeface="Lato"/>
                <a:ea typeface="Lato"/>
                <a:cs typeface="Lato"/>
                <a:sym typeface="Lato"/>
              </a:rPr>
              <a:t>Ver el video de lección 2</a:t>
            </a:r>
            <a:endParaRPr b="1" sz="3200">
              <a:solidFill>
                <a:schemeClr val="dk1"/>
              </a:solidFill>
              <a:latin typeface="Lato"/>
              <a:ea typeface="Lato"/>
              <a:cs typeface="Lato"/>
              <a:sym typeface="Lato"/>
            </a:endParaRPr>
          </a:p>
          <a:p>
            <a:pPr indent="-431800" lvl="0" marL="457200" rtl="0" algn="l">
              <a:spcBef>
                <a:spcPts val="600"/>
              </a:spcBef>
              <a:spcAft>
                <a:spcPts val="0"/>
              </a:spcAft>
              <a:buClr>
                <a:schemeClr val="dk1"/>
              </a:buClr>
              <a:buSzPts val="3200"/>
              <a:buFont typeface="Lato"/>
              <a:buChar char="•"/>
            </a:pPr>
            <a:r>
              <a:rPr b="1" lang="en-US" sz="3200">
                <a:solidFill>
                  <a:schemeClr val="dk1"/>
                </a:solidFill>
                <a:latin typeface="Lato"/>
                <a:ea typeface="Lato"/>
                <a:cs typeface="Lato"/>
                <a:sym typeface="Lato"/>
              </a:rPr>
              <a:t>Leer Mateo 1: 18-24 en sus Biblias</a:t>
            </a:r>
            <a:endParaRPr b="1" sz="3200">
              <a:solidFill>
                <a:schemeClr val="dk1"/>
              </a:solidFill>
              <a:latin typeface="Lato"/>
              <a:ea typeface="Lato"/>
              <a:cs typeface="Lato"/>
              <a:sym typeface="Lato"/>
            </a:endParaRPr>
          </a:p>
        </p:txBody>
      </p:sp>
      <p:pic>
        <p:nvPicPr>
          <p:cNvPr descr="A green bird with leaves&#10;&#10;Description automatically generated" id="433" name="Google Shape;433;g26ba99a7413_0_633"/>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37" name="Shape 437"/>
        <p:cNvGrpSpPr/>
        <p:nvPr/>
      </p:nvGrpSpPr>
      <p:grpSpPr>
        <a:xfrm>
          <a:off x="0" y="0"/>
          <a:ext cx="0" cy="0"/>
          <a:chOff x="0" y="0"/>
          <a:chExt cx="0" cy="0"/>
        </a:xfrm>
      </p:grpSpPr>
      <p:sp>
        <p:nvSpPr>
          <p:cNvPr id="438" name="Google Shape;438;g2adf1476608_0_0"/>
          <p:cNvSpPr txBox="1"/>
          <p:nvPr/>
        </p:nvSpPr>
        <p:spPr>
          <a:xfrm>
            <a:off x="4127382" y="2873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Oración</a:t>
            </a:r>
            <a:endParaRPr b="0" i="0" sz="6000" u="none" cap="none" strike="noStrike">
              <a:solidFill>
                <a:srgbClr val="009444"/>
              </a:solidFill>
              <a:latin typeface="Lato"/>
              <a:ea typeface="Lato"/>
              <a:cs typeface="Lato"/>
              <a:sym typeface="Lato"/>
            </a:endParaRPr>
          </a:p>
        </p:txBody>
      </p:sp>
      <p:sp>
        <p:nvSpPr>
          <p:cNvPr id="439" name="Google Shape;439;g2adf1476608_0_0"/>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40" name="Google Shape;440;g2adf1476608_0_0"/>
          <p:cNvPicPr preferRelativeResize="0"/>
          <p:nvPr/>
        </p:nvPicPr>
        <p:blipFill rotWithShape="1">
          <a:blip r:embed="rId3">
            <a:alphaModFix/>
          </a:blip>
          <a:srcRect b="0" l="0" r="0" t="0"/>
          <a:stretch/>
        </p:blipFill>
        <p:spPr>
          <a:xfrm>
            <a:off x="476645" y="1552538"/>
            <a:ext cx="3125596" cy="321843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441" name="Google Shape;441;g2adf1476608_0_0"/>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45" name="Shape 445"/>
        <p:cNvGrpSpPr/>
        <p:nvPr/>
      </p:nvGrpSpPr>
      <p:grpSpPr>
        <a:xfrm>
          <a:off x="0" y="0"/>
          <a:ext cx="0" cy="0"/>
          <a:chOff x="0" y="0"/>
          <a:chExt cx="0" cy="0"/>
        </a:xfrm>
      </p:grpSpPr>
      <p:sp>
        <p:nvSpPr>
          <p:cNvPr id="446" name="Google Shape;446;g2adf1476608_0_9"/>
          <p:cNvSpPr txBox="1"/>
          <p:nvPr/>
        </p:nvSpPr>
        <p:spPr>
          <a:xfrm>
            <a:off x="4127382" y="2873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Despedida</a:t>
            </a:r>
            <a:endParaRPr b="0" i="0" sz="6000" u="none" cap="none" strike="noStrike">
              <a:solidFill>
                <a:srgbClr val="009444"/>
              </a:solidFill>
              <a:latin typeface="Lato"/>
              <a:ea typeface="Lato"/>
              <a:cs typeface="Lato"/>
              <a:sym typeface="Lato"/>
            </a:endParaRPr>
          </a:p>
        </p:txBody>
      </p:sp>
      <p:sp>
        <p:nvSpPr>
          <p:cNvPr id="447" name="Google Shape;447;g2adf1476608_0_9"/>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48" name="Google Shape;448;g2adf1476608_0_9"/>
          <p:cNvPicPr preferRelativeResize="0"/>
          <p:nvPr/>
        </p:nvPicPr>
        <p:blipFill rotWithShape="1">
          <a:blip r:embed="rId3">
            <a:alphaModFix/>
          </a:blip>
          <a:srcRect b="0" l="0" r="0" t="0"/>
          <a:stretch/>
        </p:blipFill>
        <p:spPr>
          <a:xfrm>
            <a:off x="476645" y="1552538"/>
            <a:ext cx="3125595" cy="321843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449" name="Google Shape;449;g2adf1476608_0_9"/>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g2ac1ba269cb_0_46"/>
          <p:cNvSpPr/>
          <p:nvPr/>
        </p:nvSpPr>
        <p:spPr>
          <a:xfrm>
            <a:off x="9145768" y="-1"/>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55" name="Google Shape;455;g2ac1ba269cb_0_4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56" name="Google Shape;456;g2ac1ba269cb_0_46"/>
          <p:cNvPicPr preferRelativeResize="0"/>
          <p:nvPr/>
        </p:nvPicPr>
        <p:blipFill rotWithShape="1">
          <a:blip r:embed="rId3">
            <a:alphaModFix/>
          </a:blip>
          <a:srcRect b="8239" l="17158" r="29536" t="8250"/>
          <a:stretch/>
        </p:blipFill>
        <p:spPr>
          <a:xfrm>
            <a:off x="6580094" y="810985"/>
            <a:ext cx="5007428" cy="5236027"/>
          </a:xfrm>
          <a:prstGeom prst="rect">
            <a:avLst/>
          </a:prstGeom>
          <a:noFill/>
          <a:ln>
            <a:noFill/>
          </a:ln>
        </p:spPr>
      </p:pic>
      <p:pic>
        <p:nvPicPr>
          <p:cNvPr descr="A logo with a cross and a bird&#10;&#10;Description automatically generated" id="457" name="Google Shape;457;g2ac1ba269cb_0_46"/>
          <p:cNvPicPr preferRelativeResize="0"/>
          <p:nvPr/>
        </p:nvPicPr>
        <p:blipFill rotWithShape="1">
          <a:blip r:embed="rId4">
            <a:alphaModFix/>
          </a:blip>
          <a:srcRect b="0" l="0" r="0" t="0"/>
          <a:stretch/>
        </p:blipFill>
        <p:spPr>
          <a:xfrm>
            <a:off x="1978426" y="548168"/>
            <a:ext cx="2230986" cy="1555706"/>
          </a:xfrm>
          <a:prstGeom prst="rect">
            <a:avLst/>
          </a:prstGeom>
          <a:noFill/>
          <a:ln>
            <a:noFill/>
          </a:ln>
        </p:spPr>
      </p:pic>
      <p:sp>
        <p:nvSpPr>
          <p:cNvPr id="458" name="Google Shape;458;g2ac1ba269cb_0_46"/>
          <p:cNvSpPr txBox="1"/>
          <p:nvPr/>
        </p:nvSpPr>
        <p:spPr>
          <a:xfrm>
            <a:off x="1706430" y="2862567"/>
            <a:ext cx="52605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ACADEMIA</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CRISTO</a:t>
            </a:r>
            <a:endParaRPr b="0" i="0" sz="900" u="none" cap="none" strike="noStrike">
              <a:solidFill>
                <a:srgbClr val="000000"/>
              </a:solidFill>
              <a:latin typeface="Lato"/>
              <a:ea typeface="Lato"/>
              <a:cs typeface="Lato"/>
              <a:sym typeface="Lato"/>
            </a:endParaRPr>
          </a:p>
        </p:txBody>
      </p:sp>
      <p:sp>
        <p:nvSpPr>
          <p:cNvPr id="459" name="Google Shape;459;g2ac1ba269cb_0_46"/>
          <p:cNvSpPr/>
          <p:nvPr/>
        </p:nvSpPr>
        <p:spPr>
          <a:xfrm>
            <a:off x="1264510" y="2818701"/>
            <a:ext cx="114900" cy="21432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60" name="Google Shape;460;g2ac1ba269cb_0_46"/>
          <p:cNvSpPr/>
          <p:nvPr/>
        </p:nvSpPr>
        <p:spPr>
          <a:xfrm>
            <a:off x="1379327" y="2818702"/>
            <a:ext cx="424200" cy="2143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0" name="Shape 110"/>
        <p:cNvGrpSpPr/>
        <p:nvPr/>
      </p:nvGrpSpPr>
      <p:grpSpPr>
        <a:xfrm>
          <a:off x="0" y="0"/>
          <a:ext cx="0" cy="0"/>
          <a:chOff x="0" y="0"/>
          <a:chExt cx="0" cy="0"/>
        </a:xfrm>
      </p:grpSpPr>
      <p:sp>
        <p:nvSpPr>
          <p:cNvPr id="111" name="Google Shape;111;p3"/>
          <p:cNvSpPr txBox="1"/>
          <p:nvPr/>
        </p:nvSpPr>
        <p:spPr>
          <a:xfrm>
            <a:off x="4078888" y="2741641"/>
            <a:ext cx="6627304"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Saludos y bienvenidos</a:t>
            </a:r>
            <a:endParaRPr b="0" i="0" sz="6000" u="none" cap="none" strike="noStrike">
              <a:solidFill>
                <a:srgbClr val="009444"/>
              </a:solidFill>
              <a:latin typeface="Lato"/>
              <a:ea typeface="Lato"/>
              <a:cs typeface="Lato"/>
              <a:sym typeface="Lato"/>
            </a:endParaRPr>
          </a:p>
        </p:txBody>
      </p:sp>
      <p:sp>
        <p:nvSpPr>
          <p:cNvPr id="112" name="Google Shape;112;p3"/>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13" name="Google Shape;113;p3"/>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14" name="Google Shape;114;p3"/>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8" name="Shape 118"/>
        <p:cNvGrpSpPr/>
        <p:nvPr/>
      </p:nvGrpSpPr>
      <p:grpSpPr>
        <a:xfrm>
          <a:off x="0" y="0"/>
          <a:ext cx="0" cy="0"/>
          <a:chOff x="0" y="0"/>
          <a:chExt cx="0" cy="0"/>
        </a:xfrm>
      </p:grpSpPr>
      <p:sp>
        <p:nvSpPr>
          <p:cNvPr id="119" name="Google Shape;119;p4"/>
          <p:cNvSpPr txBox="1"/>
          <p:nvPr/>
        </p:nvSpPr>
        <p:spPr>
          <a:xfrm>
            <a:off x="4135641" y="2724595"/>
            <a:ext cx="71523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Oración</a:t>
            </a:r>
            <a:endParaRPr b="0" i="0" sz="6000" u="none" cap="none" strike="noStrike">
              <a:solidFill>
                <a:srgbClr val="009444"/>
              </a:solidFill>
              <a:latin typeface="Lato"/>
              <a:ea typeface="Lato"/>
              <a:cs typeface="Lato"/>
              <a:sym typeface="Lato"/>
            </a:endParaRPr>
          </a:p>
        </p:txBody>
      </p:sp>
      <p:sp>
        <p:nvSpPr>
          <p:cNvPr id="120" name="Google Shape;120;p4"/>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21" name="Google Shape;121;p4"/>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22" name="Google Shape;122;p4"/>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5"/>
          <p:cNvSpPr txBox="1"/>
          <p:nvPr/>
        </p:nvSpPr>
        <p:spPr>
          <a:xfrm>
            <a:off x="2237027" y="403125"/>
            <a:ext cx="89589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0" i="0" lang="en-US" sz="6000" u="none" cap="none" strike="noStrike">
                <a:solidFill>
                  <a:srgbClr val="009444"/>
                </a:solidFill>
                <a:latin typeface="Lato"/>
                <a:ea typeface="Lato"/>
                <a:cs typeface="Lato"/>
                <a:sym typeface="Lato"/>
              </a:rPr>
              <a:t>Objetivos de la Lección</a:t>
            </a:r>
            <a:endParaRPr b="0" i="0" sz="6000" u="none" cap="none" strike="noStrike">
              <a:solidFill>
                <a:srgbClr val="009444"/>
              </a:solidFill>
              <a:latin typeface="Lato"/>
              <a:ea typeface="Lato"/>
              <a:cs typeface="Lato"/>
              <a:sym typeface="Lato"/>
            </a:endParaRPr>
          </a:p>
        </p:txBody>
      </p:sp>
      <p:cxnSp>
        <p:nvCxnSpPr>
          <p:cNvPr id="128" name="Google Shape;128;p5"/>
          <p:cNvCxnSpPr/>
          <p:nvPr/>
        </p:nvCxnSpPr>
        <p:spPr>
          <a:xfrm>
            <a:off x="2373086" y="1597768"/>
            <a:ext cx="7195457" cy="0"/>
          </a:xfrm>
          <a:prstGeom prst="straightConnector1">
            <a:avLst/>
          </a:prstGeom>
          <a:noFill/>
          <a:ln cap="flat" cmpd="sng" w="38100">
            <a:solidFill>
              <a:srgbClr val="7F7F7F"/>
            </a:solidFill>
            <a:prstDash val="solid"/>
            <a:miter lim="800000"/>
            <a:headEnd len="sm" w="sm" type="none"/>
            <a:tailEnd len="sm" w="sm" type="none"/>
          </a:ln>
        </p:spPr>
      </p:cxnSp>
      <p:sp>
        <p:nvSpPr>
          <p:cNvPr id="129" name="Google Shape;129;p5"/>
          <p:cNvSpPr/>
          <p:nvPr/>
        </p:nvSpPr>
        <p:spPr>
          <a:xfrm>
            <a:off x="745673" y="1859122"/>
            <a:ext cx="10450200" cy="112770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0" name="Google Shape;130;p5"/>
          <p:cNvSpPr/>
          <p:nvPr/>
        </p:nvSpPr>
        <p:spPr>
          <a:xfrm>
            <a:off x="1086826" y="2112873"/>
            <a:ext cx="620400" cy="620400"/>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1" name="Google Shape;131;p5"/>
          <p:cNvSpPr/>
          <p:nvPr/>
        </p:nvSpPr>
        <p:spPr>
          <a:xfrm>
            <a:off x="2048259" y="1858641"/>
            <a:ext cx="9147600" cy="112770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2" name="Google Shape;132;p5"/>
          <p:cNvSpPr txBox="1"/>
          <p:nvPr/>
        </p:nvSpPr>
        <p:spPr>
          <a:xfrm>
            <a:off x="2048259" y="1858641"/>
            <a:ext cx="9147600" cy="112770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lt1"/>
              </a:buClr>
              <a:buSzPts val="2500"/>
              <a:buFont typeface="Calibri"/>
              <a:buNone/>
            </a:pPr>
            <a:r>
              <a:rPr b="0" i="0" lang="en-US" sz="2500" u="none" cap="none" strike="noStrike">
                <a:solidFill>
                  <a:schemeClr val="lt1"/>
                </a:solidFill>
                <a:latin typeface="Lato"/>
                <a:ea typeface="Lato"/>
                <a:cs typeface="Lato"/>
                <a:sym typeface="Lato"/>
              </a:rPr>
              <a:t>Presentarnos</a:t>
            </a:r>
            <a:endParaRPr b="0" i="0" sz="2500" u="none" cap="none" strike="noStrike">
              <a:solidFill>
                <a:schemeClr val="lt1"/>
              </a:solidFill>
              <a:latin typeface="Lato"/>
              <a:ea typeface="Lato"/>
              <a:cs typeface="Lato"/>
              <a:sym typeface="Lato"/>
            </a:endParaRPr>
          </a:p>
        </p:txBody>
      </p:sp>
      <p:sp>
        <p:nvSpPr>
          <p:cNvPr id="133" name="Google Shape;133;p5"/>
          <p:cNvSpPr/>
          <p:nvPr/>
        </p:nvSpPr>
        <p:spPr>
          <a:xfrm>
            <a:off x="745673" y="3116448"/>
            <a:ext cx="10450200" cy="112770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4" name="Google Shape;134;p5"/>
          <p:cNvSpPr/>
          <p:nvPr/>
        </p:nvSpPr>
        <p:spPr>
          <a:xfrm>
            <a:off x="1086826" y="3370199"/>
            <a:ext cx="620400" cy="620400"/>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5" name="Google Shape;135;p5"/>
          <p:cNvSpPr/>
          <p:nvPr/>
        </p:nvSpPr>
        <p:spPr>
          <a:xfrm>
            <a:off x="2048259" y="3116448"/>
            <a:ext cx="9147600" cy="112770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6" name="Google Shape;136;p5"/>
          <p:cNvSpPr txBox="1"/>
          <p:nvPr/>
        </p:nvSpPr>
        <p:spPr>
          <a:xfrm>
            <a:off x="2048259" y="3116448"/>
            <a:ext cx="9147600" cy="112770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dk1"/>
              </a:buClr>
              <a:buSzPts val="1100"/>
              <a:buFont typeface="Arial"/>
              <a:buNone/>
            </a:pPr>
            <a:r>
              <a:rPr b="0" i="0" lang="en-US" sz="2500" u="none" cap="none" strike="noStrike">
                <a:solidFill>
                  <a:schemeClr val="lt1"/>
                </a:solidFill>
                <a:latin typeface="Lato"/>
                <a:ea typeface="Lato"/>
                <a:cs typeface="Lato"/>
                <a:sym typeface="Lato"/>
              </a:rPr>
              <a:t>Identificar el propósito y los objetivos del curso</a:t>
            </a:r>
            <a:endParaRPr b="0" i="0" sz="2500" u="none" cap="none" strike="noStrike">
              <a:solidFill>
                <a:schemeClr val="lt1"/>
              </a:solidFill>
              <a:latin typeface="Lato"/>
              <a:ea typeface="Lato"/>
              <a:cs typeface="Lato"/>
              <a:sym typeface="Lato"/>
            </a:endParaRPr>
          </a:p>
        </p:txBody>
      </p:sp>
      <p:sp>
        <p:nvSpPr>
          <p:cNvPr id="137" name="Google Shape;137;p5"/>
          <p:cNvSpPr/>
          <p:nvPr/>
        </p:nvSpPr>
        <p:spPr>
          <a:xfrm>
            <a:off x="745673" y="4373774"/>
            <a:ext cx="10450200" cy="112770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8" name="Google Shape;138;p5"/>
          <p:cNvSpPr/>
          <p:nvPr/>
        </p:nvSpPr>
        <p:spPr>
          <a:xfrm>
            <a:off x="1086826" y="4627525"/>
            <a:ext cx="620400" cy="620400"/>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9" name="Google Shape;139;p5"/>
          <p:cNvSpPr/>
          <p:nvPr/>
        </p:nvSpPr>
        <p:spPr>
          <a:xfrm>
            <a:off x="2048259" y="4373774"/>
            <a:ext cx="9147600" cy="112770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40" name="Google Shape;140;p5"/>
          <p:cNvSpPr txBox="1"/>
          <p:nvPr/>
        </p:nvSpPr>
        <p:spPr>
          <a:xfrm>
            <a:off x="2048259" y="4373774"/>
            <a:ext cx="9147600" cy="112770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Usar el método de las Cuatro “C” para leer y entender </a:t>
            </a:r>
            <a:endParaRPr sz="2500">
              <a:solidFill>
                <a:schemeClr val="lt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Lucas 1:26-56</a:t>
            </a:r>
            <a:endParaRPr b="0" i="0" sz="2500" u="none" cap="none" strike="noStrike">
              <a:solidFill>
                <a:schemeClr val="lt1"/>
              </a:solidFill>
              <a:latin typeface="Lato"/>
              <a:ea typeface="Lato"/>
              <a:cs typeface="Lato"/>
              <a:sym typeface="Lato"/>
            </a:endParaRPr>
          </a:p>
        </p:txBody>
      </p:sp>
      <p:pic>
        <p:nvPicPr>
          <p:cNvPr descr="A green bird with leaves&#10;&#10;Description automatically generated" id="141" name="Google Shape;141;p5"/>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
        <p:nvSpPr>
          <p:cNvPr id="142" name="Google Shape;142;p5"/>
          <p:cNvSpPr/>
          <p:nvPr/>
        </p:nvSpPr>
        <p:spPr>
          <a:xfrm>
            <a:off x="718498" y="5656049"/>
            <a:ext cx="10450200" cy="112770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43" name="Google Shape;143;p5"/>
          <p:cNvSpPr/>
          <p:nvPr/>
        </p:nvSpPr>
        <p:spPr>
          <a:xfrm>
            <a:off x="1059651" y="5909800"/>
            <a:ext cx="620400" cy="620400"/>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44" name="Google Shape;144;p5"/>
          <p:cNvSpPr/>
          <p:nvPr/>
        </p:nvSpPr>
        <p:spPr>
          <a:xfrm>
            <a:off x="2021084" y="5656049"/>
            <a:ext cx="9147600" cy="112770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45" name="Google Shape;145;p5"/>
          <p:cNvSpPr txBox="1"/>
          <p:nvPr/>
        </p:nvSpPr>
        <p:spPr>
          <a:xfrm>
            <a:off x="2021084" y="5656049"/>
            <a:ext cx="9147600" cy="112770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Analizar la importancia de las preguntas de “Considerar”</a:t>
            </a:r>
            <a:endParaRPr b="0" i="0" sz="2500" u="none" cap="none" strike="noStrike">
              <a:solidFill>
                <a:schemeClr val="lt1"/>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9" name="Shape 149"/>
        <p:cNvGrpSpPr/>
        <p:nvPr/>
      </p:nvGrpSpPr>
      <p:grpSpPr>
        <a:xfrm>
          <a:off x="0" y="0"/>
          <a:ext cx="0" cy="0"/>
          <a:chOff x="0" y="0"/>
          <a:chExt cx="0" cy="0"/>
        </a:xfrm>
      </p:grpSpPr>
      <p:pic>
        <p:nvPicPr>
          <p:cNvPr id="150" name="Google Shape;150;g26ba99a7413_0_221"/>
          <p:cNvPicPr preferRelativeResize="0"/>
          <p:nvPr/>
        </p:nvPicPr>
        <p:blipFill rotWithShape="1">
          <a:blip r:embed="rId3">
            <a:alphaModFix/>
          </a:blip>
          <a:srcRect b="0" l="0" r="0" t="0"/>
          <a:stretch/>
        </p:blipFill>
        <p:spPr>
          <a:xfrm>
            <a:off x="762000" y="0"/>
            <a:ext cx="11430000" cy="6010275"/>
          </a:xfrm>
          <a:prstGeom prst="rect">
            <a:avLst/>
          </a:prstGeom>
          <a:noFill/>
          <a:ln>
            <a:noFill/>
          </a:ln>
        </p:spPr>
      </p:pic>
      <p:sp>
        <p:nvSpPr>
          <p:cNvPr id="151" name="Google Shape;151;g26ba99a7413_0_221"/>
          <p:cNvSpPr txBox="1"/>
          <p:nvPr/>
        </p:nvSpPr>
        <p:spPr>
          <a:xfrm>
            <a:off x="2275771" y="4137794"/>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Descripción </a:t>
            </a:r>
            <a:r>
              <a:rPr b="0" i="0" lang="en-US" sz="4860" u="none" cap="none" strike="noStrike">
                <a:solidFill>
                  <a:srgbClr val="009444"/>
                </a:solidFill>
                <a:latin typeface="Lato"/>
                <a:ea typeface="Lato"/>
                <a:cs typeface="Lato"/>
                <a:sym typeface="Lato"/>
              </a:rPr>
              <a:t>del curso</a:t>
            </a:r>
            <a:endParaRPr b="0" i="0" sz="6000" u="none" cap="none" strike="noStrike">
              <a:solidFill>
                <a:srgbClr val="009444"/>
              </a:solidFill>
              <a:latin typeface="Lato"/>
              <a:ea typeface="Lato"/>
              <a:cs typeface="Lato"/>
              <a:sym typeface="Lato"/>
            </a:endParaRPr>
          </a:p>
        </p:txBody>
      </p:sp>
      <p:cxnSp>
        <p:nvCxnSpPr>
          <p:cNvPr id="152" name="Google Shape;152;g26ba99a7413_0_221"/>
          <p:cNvCxnSpPr/>
          <p:nvPr/>
        </p:nvCxnSpPr>
        <p:spPr>
          <a:xfrm>
            <a:off x="2379216" y="5156143"/>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153" name="Google Shape;153;g26ba99a7413_0_221"/>
          <p:cNvSpPr txBox="1"/>
          <p:nvPr/>
        </p:nvSpPr>
        <p:spPr>
          <a:xfrm>
            <a:off x="2275776" y="5319625"/>
            <a:ext cx="77739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888"/>
              <a:buFont typeface="Arial"/>
              <a:buNone/>
            </a:pPr>
            <a:r>
              <a:rPr b="0" i="0" lang="en-US" sz="3888" u="none" cap="none" strike="noStrike">
                <a:solidFill>
                  <a:schemeClr val="dk1"/>
                </a:solidFill>
                <a:latin typeface="Lato"/>
                <a:ea typeface="Lato"/>
                <a:cs typeface="Lato"/>
                <a:sym typeface="Lato"/>
              </a:rPr>
              <a:t>La Biblia: La </a:t>
            </a:r>
            <a:r>
              <a:rPr lang="en-US" sz="3888">
                <a:solidFill>
                  <a:schemeClr val="dk1"/>
                </a:solidFill>
                <a:latin typeface="Lato"/>
                <a:ea typeface="Lato"/>
                <a:cs typeface="Lato"/>
                <a:sym typeface="Lato"/>
              </a:rPr>
              <a:t>Llegada del Salvador</a:t>
            </a:r>
            <a:endParaRPr b="0" i="0" sz="4800" u="none" cap="none" strike="noStrike">
              <a:solidFill>
                <a:schemeClr val="dk1"/>
              </a:solidFill>
              <a:latin typeface="Lato"/>
              <a:ea typeface="Lato"/>
              <a:cs typeface="Lato"/>
              <a:sym typeface="Lato"/>
            </a:endParaRPr>
          </a:p>
        </p:txBody>
      </p:sp>
      <p:sp>
        <p:nvSpPr>
          <p:cNvPr id="154" name="Google Shape;154;g26ba99a7413_0_221"/>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155" name="Google Shape;155;g26ba99a7413_0_221"/>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
        <p:nvSpPr>
          <p:cNvPr id="156" name="Google Shape;156;g26ba99a7413_0_221"/>
          <p:cNvSpPr/>
          <p:nvPr/>
        </p:nvSpPr>
        <p:spPr>
          <a:xfrm>
            <a:off x="279444" y="4823252"/>
            <a:ext cx="114900" cy="20346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g26ba99a7413_0_331"/>
          <p:cNvSpPr/>
          <p:nvPr/>
        </p:nvSpPr>
        <p:spPr>
          <a:xfrm rot="10800000">
            <a:off x="4626347" y="545259"/>
            <a:ext cx="5405100" cy="1106100"/>
          </a:xfrm>
          <a:prstGeom prst="homePlate">
            <a:avLst>
              <a:gd fmla="val 50000" name="adj"/>
            </a:avLst>
          </a:prstGeom>
          <a:gradFill>
            <a:gsLst>
              <a:gs pos="0">
                <a:srgbClr val="FFDD8B"/>
              </a:gs>
              <a:gs pos="50000">
                <a:srgbClr val="FFE8B8"/>
              </a:gs>
              <a:gs pos="100000">
                <a:srgbClr val="FFF2DC"/>
              </a:gs>
            </a:gsLst>
            <a:lin ang="5400012" scaled="0"/>
          </a:gradFill>
          <a:ln>
            <a:noFill/>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62" name="Google Shape;162;g26ba99a7413_0_331"/>
          <p:cNvSpPr txBox="1"/>
          <p:nvPr/>
        </p:nvSpPr>
        <p:spPr>
          <a:xfrm>
            <a:off x="4902869" y="545190"/>
            <a:ext cx="5128500" cy="1106100"/>
          </a:xfrm>
          <a:prstGeom prst="rect">
            <a:avLst/>
          </a:prstGeom>
          <a:solidFill>
            <a:srgbClr val="FFDD8B"/>
          </a:solidFill>
          <a:ln>
            <a:noFill/>
          </a:ln>
        </p:spPr>
        <p:txBody>
          <a:bodyPr anchorCtr="0" anchor="ctr" bIns="160000" lIns="487775" spcFirstLastPara="1" rIns="298700" wrap="square" tIns="160000">
            <a:noAutofit/>
          </a:bodyPr>
          <a:lstStyle/>
          <a:p>
            <a:pPr indent="0" lvl="0" marL="0" marR="0" rtl="0" algn="ctr">
              <a:lnSpc>
                <a:spcPct val="90000"/>
              </a:lnSpc>
              <a:spcBef>
                <a:spcPts val="0"/>
              </a:spcBef>
              <a:spcAft>
                <a:spcPts val="0"/>
              </a:spcAft>
              <a:buClr>
                <a:srgbClr val="009444"/>
              </a:buClr>
              <a:buSzPts val="4200"/>
              <a:buFont typeface="Overlock"/>
              <a:buNone/>
            </a:pPr>
            <a:r>
              <a:rPr b="0" i="0" lang="en-US" sz="4200" u="none" cap="none" strike="noStrike">
                <a:solidFill>
                  <a:srgbClr val="009444"/>
                </a:solidFill>
                <a:latin typeface="Lato"/>
                <a:ea typeface="Lato"/>
                <a:cs typeface="Lato"/>
                <a:sym typeface="Lato"/>
              </a:rPr>
              <a:t>CAPTAR</a:t>
            </a:r>
            <a:endParaRPr b="0" i="0" sz="4200" u="none" cap="none" strike="noStrike">
              <a:solidFill>
                <a:schemeClr val="dk1"/>
              </a:solidFill>
              <a:latin typeface="Lato"/>
              <a:ea typeface="Lato"/>
              <a:cs typeface="Lato"/>
              <a:sym typeface="Lato"/>
            </a:endParaRPr>
          </a:p>
        </p:txBody>
      </p:sp>
      <p:sp>
        <p:nvSpPr>
          <p:cNvPr id="163" name="Google Shape;163;g26ba99a7413_0_331"/>
          <p:cNvSpPr/>
          <p:nvPr/>
        </p:nvSpPr>
        <p:spPr>
          <a:xfrm>
            <a:off x="4073242" y="545190"/>
            <a:ext cx="1106100" cy="1106100"/>
          </a:xfrm>
          <a:prstGeom prst="ellipse">
            <a:avLst/>
          </a:prstGeom>
          <a:solidFill>
            <a:srgbClr val="595959"/>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64" name="Google Shape;164;g26ba99a7413_0_331"/>
          <p:cNvSpPr/>
          <p:nvPr/>
        </p:nvSpPr>
        <p:spPr>
          <a:xfrm rot="10800000">
            <a:off x="4626347" y="1981629"/>
            <a:ext cx="5405100" cy="1106100"/>
          </a:xfrm>
          <a:prstGeom prst="homePlate">
            <a:avLst>
              <a:gd fmla="val 50000" name="adj"/>
            </a:avLst>
          </a:prstGeom>
          <a:gradFill>
            <a:gsLst>
              <a:gs pos="0">
                <a:srgbClr val="FFDD8B"/>
              </a:gs>
              <a:gs pos="50000">
                <a:srgbClr val="FFE8B8"/>
              </a:gs>
              <a:gs pos="100000">
                <a:srgbClr val="FFF2DC"/>
              </a:gs>
            </a:gsLst>
            <a:lin ang="5400012" scaled="0"/>
          </a:gradFill>
          <a:ln>
            <a:noFill/>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65" name="Google Shape;165;g26ba99a7413_0_331"/>
          <p:cNvSpPr txBox="1"/>
          <p:nvPr/>
        </p:nvSpPr>
        <p:spPr>
          <a:xfrm>
            <a:off x="4902869" y="1981560"/>
            <a:ext cx="5128500" cy="1106100"/>
          </a:xfrm>
          <a:prstGeom prst="rect">
            <a:avLst/>
          </a:prstGeom>
          <a:solidFill>
            <a:srgbClr val="FFDD8B"/>
          </a:solidFill>
          <a:ln>
            <a:noFill/>
          </a:ln>
        </p:spPr>
        <p:txBody>
          <a:bodyPr anchorCtr="0" anchor="ctr" bIns="160000" lIns="487775" spcFirstLastPara="1" rIns="298700" wrap="square" tIns="160000">
            <a:noAutofit/>
          </a:bodyPr>
          <a:lstStyle/>
          <a:p>
            <a:pPr indent="0" lvl="0" marL="0" marR="0" rtl="0" algn="ctr">
              <a:lnSpc>
                <a:spcPct val="90000"/>
              </a:lnSpc>
              <a:spcBef>
                <a:spcPts val="0"/>
              </a:spcBef>
              <a:spcAft>
                <a:spcPts val="0"/>
              </a:spcAft>
              <a:buClr>
                <a:srgbClr val="009444"/>
              </a:buClr>
              <a:buSzPts val="4200"/>
              <a:buFont typeface="Overlock"/>
              <a:buNone/>
            </a:pPr>
            <a:r>
              <a:rPr b="0" i="0" lang="en-US" sz="4200" u="none" cap="none" strike="noStrike">
                <a:solidFill>
                  <a:srgbClr val="009444"/>
                </a:solidFill>
                <a:latin typeface="Lato"/>
                <a:ea typeface="Lato"/>
                <a:cs typeface="Lato"/>
                <a:sym typeface="Lato"/>
              </a:rPr>
              <a:t>CONTAR</a:t>
            </a:r>
            <a:endParaRPr b="0" i="0" sz="4200" u="none" cap="none" strike="noStrike">
              <a:solidFill>
                <a:srgbClr val="000000"/>
              </a:solidFill>
              <a:latin typeface="Lato"/>
              <a:ea typeface="Lato"/>
              <a:cs typeface="Lato"/>
              <a:sym typeface="Lato"/>
            </a:endParaRPr>
          </a:p>
        </p:txBody>
      </p:sp>
      <p:sp>
        <p:nvSpPr>
          <p:cNvPr id="166" name="Google Shape;166;g26ba99a7413_0_331"/>
          <p:cNvSpPr/>
          <p:nvPr/>
        </p:nvSpPr>
        <p:spPr>
          <a:xfrm>
            <a:off x="4073242" y="1981560"/>
            <a:ext cx="1106100" cy="1106100"/>
          </a:xfrm>
          <a:prstGeom prst="ellipse">
            <a:avLst/>
          </a:prstGeom>
          <a:solidFill>
            <a:srgbClr val="595959"/>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67" name="Google Shape;167;g26ba99a7413_0_331"/>
          <p:cNvSpPr/>
          <p:nvPr/>
        </p:nvSpPr>
        <p:spPr>
          <a:xfrm rot="10800000">
            <a:off x="4626347" y="3417999"/>
            <a:ext cx="5405100" cy="1106100"/>
          </a:xfrm>
          <a:prstGeom prst="homePlate">
            <a:avLst>
              <a:gd fmla="val 50000" name="adj"/>
            </a:avLst>
          </a:prstGeom>
          <a:gradFill>
            <a:gsLst>
              <a:gs pos="0">
                <a:srgbClr val="FFDD8B"/>
              </a:gs>
              <a:gs pos="50000">
                <a:srgbClr val="FFE8B8"/>
              </a:gs>
              <a:gs pos="100000">
                <a:srgbClr val="FFF2DC"/>
              </a:gs>
            </a:gsLst>
            <a:lin ang="5400012" scaled="0"/>
          </a:gradFill>
          <a:ln>
            <a:noFill/>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68" name="Google Shape;168;g26ba99a7413_0_331"/>
          <p:cNvSpPr txBox="1"/>
          <p:nvPr/>
        </p:nvSpPr>
        <p:spPr>
          <a:xfrm>
            <a:off x="4902869" y="3417930"/>
            <a:ext cx="5128500" cy="1106100"/>
          </a:xfrm>
          <a:prstGeom prst="rect">
            <a:avLst/>
          </a:prstGeom>
          <a:solidFill>
            <a:srgbClr val="FFDD8B"/>
          </a:solidFill>
          <a:ln>
            <a:noFill/>
          </a:ln>
        </p:spPr>
        <p:txBody>
          <a:bodyPr anchorCtr="0" anchor="ctr" bIns="160000" lIns="487775" spcFirstLastPara="1" rIns="298700" wrap="square" tIns="160000">
            <a:noAutofit/>
          </a:bodyPr>
          <a:lstStyle/>
          <a:p>
            <a:pPr indent="0" lvl="0" marL="0" marR="0" rtl="0" algn="ctr">
              <a:lnSpc>
                <a:spcPct val="90000"/>
              </a:lnSpc>
              <a:spcBef>
                <a:spcPts val="0"/>
              </a:spcBef>
              <a:spcAft>
                <a:spcPts val="0"/>
              </a:spcAft>
              <a:buClr>
                <a:srgbClr val="009444"/>
              </a:buClr>
              <a:buSzPts val="4200"/>
              <a:buFont typeface="Overlock"/>
              <a:buNone/>
            </a:pPr>
            <a:r>
              <a:rPr b="0" i="0" lang="en-US" sz="4200" u="none" cap="none" strike="noStrike">
                <a:solidFill>
                  <a:srgbClr val="009444"/>
                </a:solidFill>
                <a:latin typeface="Lato"/>
                <a:ea typeface="Lato"/>
                <a:cs typeface="Lato"/>
                <a:sym typeface="Lato"/>
              </a:rPr>
              <a:t>CONSIDERAR</a:t>
            </a:r>
            <a:endParaRPr b="0" i="0" sz="4200" u="none" cap="none" strike="noStrike">
              <a:solidFill>
                <a:schemeClr val="dk1"/>
              </a:solidFill>
              <a:latin typeface="Lato"/>
              <a:ea typeface="Lato"/>
              <a:cs typeface="Lato"/>
              <a:sym typeface="Lato"/>
            </a:endParaRPr>
          </a:p>
        </p:txBody>
      </p:sp>
      <p:sp>
        <p:nvSpPr>
          <p:cNvPr id="169" name="Google Shape;169;g26ba99a7413_0_331"/>
          <p:cNvSpPr/>
          <p:nvPr/>
        </p:nvSpPr>
        <p:spPr>
          <a:xfrm>
            <a:off x="4073242" y="3417930"/>
            <a:ext cx="1106100" cy="1106100"/>
          </a:xfrm>
          <a:prstGeom prst="ellipse">
            <a:avLst/>
          </a:prstGeom>
          <a:solidFill>
            <a:srgbClr val="595959"/>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70" name="Google Shape;170;g26ba99a7413_0_331"/>
          <p:cNvSpPr/>
          <p:nvPr/>
        </p:nvSpPr>
        <p:spPr>
          <a:xfrm rot="10800000">
            <a:off x="4626347" y="4854369"/>
            <a:ext cx="5405100" cy="1106100"/>
          </a:xfrm>
          <a:prstGeom prst="homePlate">
            <a:avLst>
              <a:gd fmla="val 50000" name="adj"/>
            </a:avLst>
          </a:prstGeom>
          <a:gradFill>
            <a:gsLst>
              <a:gs pos="0">
                <a:srgbClr val="FFDD8B"/>
              </a:gs>
              <a:gs pos="50000">
                <a:srgbClr val="FFE8B8"/>
              </a:gs>
              <a:gs pos="100000">
                <a:srgbClr val="FFF2DC"/>
              </a:gs>
            </a:gsLst>
            <a:lin ang="5400012" scaled="0"/>
          </a:gradFill>
          <a:ln>
            <a:noFill/>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71" name="Google Shape;171;g26ba99a7413_0_331"/>
          <p:cNvSpPr txBox="1"/>
          <p:nvPr/>
        </p:nvSpPr>
        <p:spPr>
          <a:xfrm>
            <a:off x="4902869" y="4854300"/>
            <a:ext cx="5128500" cy="1106100"/>
          </a:xfrm>
          <a:prstGeom prst="rect">
            <a:avLst/>
          </a:prstGeom>
          <a:solidFill>
            <a:srgbClr val="FFDD8B"/>
          </a:solidFill>
          <a:ln>
            <a:noFill/>
          </a:ln>
        </p:spPr>
        <p:txBody>
          <a:bodyPr anchorCtr="0" anchor="ctr" bIns="160000" lIns="487775" spcFirstLastPara="1" rIns="298700" wrap="square" tIns="160000">
            <a:noAutofit/>
          </a:bodyPr>
          <a:lstStyle/>
          <a:p>
            <a:pPr indent="0" lvl="0" marL="0" marR="0" rtl="0" algn="ctr">
              <a:lnSpc>
                <a:spcPct val="90000"/>
              </a:lnSpc>
              <a:spcBef>
                <a:spcPts val="0"/>
              </a:spcBef>
              <a:spcAft>
                <a:spcPts val="0"/>
              </a:spcAft>
              <a:buClr>
                <a:srgbClr val="009444"/>
              </a:buClr>
              <a:buSzPts val="4200"/>
              <a:buFont typeface="Overlock"/>
              <a:buNone/>
            </a:pPr>
            <a:r>
              <a:rPr b="0" i="0" lang="en-US" sz="4200" u="none" cap="none" strike="noStrike">
                <a:solidFill>
                  <a:srgbClr val="009444"/>
                </a:solidFill>
                <a:latin typeface="Lato"/>
                <a:ea typeface="Lato"/>
                <a:cs typeface="Lato"/>
                <a:sym typeface="Lato"/>
              </a:rPr>
              <a:t>CONSOLIDAR</a:t>
            </a:r>
            <a:endParaRPr b="0" i="0" sz="4200" u="none" cap="none" strike="noStrike">
              <a:solidFill>
                <a:schemeClr val="dk1"/>
              </a:solidFill>
              <a:latin typeface="Lato"/>
              <a:ea typeface="Lato"/>
              <a:cs typeface="Lato"/>
              <a:sym typeface="Lato"/>
            </a:endParaRPr>
          </a:p>
        </p:txBody>
      </p:sp>
      <p:sp>
        <p:nvSpPr>
          <p:cNvPr id="172" name="Google Shape;172;g26ba99a7413_0_331"/>
          <p:cNvSpPr/>
          <p:nvPr/>
        </p:nvSpPr>
        <p:spPr>
          <a:xfrm>
            <a:off x="4073242" y="4854300"/>
            <a:ext cx="1106100" cy="1106100"/>
          </a:xfrm>
          <a:prstGeom prst="ellipse">
            <a:avLst/>
          </a:prstGeom>
          <a:solidFill>
            <a:srgbClr val="595959"/>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73" name="Google Shape;173;g26ba99a7413_0_331"/>
          <p:cNvSpPr/>
          <p:nvPr/>
        </p:nvSpPr>
        <p:spPr>
          <a:xfrm>
            <a:off x="887993" y="1015809"/>
            <a:ext cx="3047100" cy="4585500"/>
          </a:xfrm>
          <a:prstGeom prst="rightArrow">
            <a:avLst>
              <a:gd fmla="val 50000" name="adj1"/>
              <a:gd fmla="val 50000" name="adj2"/>
            </a:avLst>
          </a:prstGeom>
          <a:solidFill>
            <a:srgbClr val="009444"/>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200"/>
              <a:buFont typeface="Arial"/>
              <a:buNone/>
            </a:pPr>
            <a:r>
              <a:rPr b="0" i="0" lang="en-US" sz="7200" u="none" cap="none" strike="noStrike">
                <a:solidFill>
                  <a:schemeClr val="lt1"/>
                </a:solidFill>
                <a:latin typeface="Lato"/>
                <a:ea typeface="Lato"/>
                <a:cs typeface="Lato"/>
                <a:sym typeface="Lato"/>
              </a:rPr>
              <a:t>Las</a:t>
            </a:r>
            <a:endParaRPr b="0" i="0" sz="14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7200"/>
              <a:buFont typeface="Arial"/>
              <a:buNone/>
            </a:pPr>
            <a:r>
              <a:rPr b="0" i="0" lang="en-US" sz="7200" u="none" cap="none" strike="noStrike">
                <a:solidFill>
                  <a:schemeClr val="lt1"/>
                </a:solidFill>
                <a:latin typeface="Lato"/>
                <a:ea typeface="Lato"/>
                <a:cs typeface="Lato"/>
                <a:sym typeface="Lato"/>
              </a:rPr>
              <a:t>4 C</a:t>
            </a:r>
            <a:endParaRPr b="0" i="0" sz="1400" u="none" cap="none" strike="noStrike">
              <a:solidFill>
                <a:schemeClr val="lt1"/>
              </a:solidFill>
              <a:latin typeface="Lato"/>
              <a:ea typeface="Lato"/>
              <a:cs typeface="Lato"/>
              <a:sym typeface="Lato"/>
            </a:endParaRPr>
          </a:p>
        </p:txBody>
      </p:sp>
      <p:sp>
        <p:nvSpPr>
          <p:cNvPr id="174" name="Google Shape;174;g26ba99a7413_0_331"/>
          <p:cNvSpPr txBox="1"/>
          <p:nvPr/>
        </p:nvSpPr>
        <p:spPr>
          <a:xfrm>
            <a:off x="4243431" y="461210"/>
            <a:ext cx="6711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200"/>
              <a:buFont typeface="Arial"/>
              <a:buNone/>
            </a:pPr>
            <a:r>
              <a:rPr b="1" i="0" lang="en-US" sz="7200" u="none" cap="none" strike="noStrike">
                <a:solidFill>
                  <a:schemeClr val="lt1"/>
                </a:solidFill>
                <a:latin typeface="Lato"/>
                <a:ea typeface="Lato"/>
                <a:cs typeface="Lato"/>
                <a:sym typeface="Lato"/>
              </a:rPr>
              <a:t>1</a:t>
            </a:r>
            <a:endParaRPr b="1" i="0" sz="1400" u="none" cap="none" strike="noStrike">
              <a:solidFill>
                <a:schemeClr val="lt1"/>
              </a:solidFill>
              <a:latin typeface="Lato"/>
              <a:ea typeface="Lato"/>
              <a:cs typeface="Lato"/>
              <a:sym typeface="Lato"/>
            </a:endParaRPr>
          </a:p>
        </p:txBody>
      </p:sp>
      <p:sp>
        <p:nvSpPr>
          <p:cNvPr id="175" name="Google Shape;175;g26ba99a7413_0_331"/>
          <p:cNvSpPr txBox="1"/>
          <p:nvPr/>
        </p:nvSpPr>
        <p:spPr>
          <a:xfrm>
            <a:off x="4264338" y="1931381"/>
            <a:ext cx="6711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200"/>
              <a:buFont typeface="Arial"/>
              <a:buNone/>
            </a:pPr>
            <a:r>
              <a:rPr b="1" i="0" lang="en-US" sz="7200" u="none" cap="none" strike="noStrike">
                <a:solidFill>
                  <a:schemeClr val="lt1"/>
                </a:solidFill>
                <a:latin typeface="Lato"/>
                <a:ea typeface="Lato"/>
                <a:cs typeface="Lato"/>
                <a:sym typeface="Lato"/>
              </a:rPr>
              <a:t>2</a:t>
            </a:r>
            <a:endParaRPr b="1" i="0" sz="1400" u="none" cap="none" strike="noStrike">
              <a:solidFill>
                <a:schemeClr val="lt1"/>
              </a:solidFill>
              <a:latin typeface="Lato"/>
              <a:ea typeface="Lato"/>
              <a:cs typeface="Lato"/>
              <a:sym typeface="Lato"/>
            </a:endParaRPr>
          </a:p>
        </p:txBody>
      </p:sp>
      <p:sp>
        <p:nvSpPr>
          <p:cNvPr id="176" name="Google Shape;176;g26ba99a7413_0_331"/>
          <p:cNvSpPr txBox="1"/>
          <p:nvPr/>
        </p:nvSpPr>
        <p:spPr>
          <a:xfrm>
            <a:off x="4264337" y="3384707"/>
            <a:ext cx="6711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200"/>
              <a:buFont typeface="Arial"/>
              <a:buNone/>
            </a:pPr>
            <a:r>
              <a:rPr b="1" i="0" lang="en-US" sz="7200" u="none" cap="none" strike="noStrike">
                <a:solidFill>
                  <a:schemeClr val="lt1"/>
                </a:solidFill>
                <a:latin typeface="Lato"/>
                <a:ea typeface="Lato"/>
                <a:cs typeface="Lato"/>
                <a:sym typeface="Lato"/>
              </a:rPr>
              <a:t>3</a:t>
            </a:r>
            <a:endParaRPr b="1" i="0" sz="1400" u="none" cap="none" strike="noStrike">
              <a:solidFill>
                <a:schemeClr val="lt1"/>
              </a:solidFill>
              <a:latin typeface="Lato"/>
              <a:ea typeface="Lato"/>
              <a:cs typeface="Lato"/>
              <a:sym typeface="Lato"/>
            </a:endParaRPr>
          </a:p>
        </p:txBody>
      </p:sp>
      <p:sp>
        <p:nvSpPr>
          <p:cNvPr id="177" name="Google Shape;177;g26ba99a7413_0_331"/>
          <p:cNvSpPr txBox="1"/>
          <p:nvPr/>
        </p:nvSpPr>
        <p:spPr>
          <a:xfrm>
            <a:off x="4265036" y="4838033"/>
            <a:ext cx="6711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200"/>
              <a:buFont typeface="Arial"/>
              <a:buNone/>
            </a:pPr>
            <a:r>
              <a:rPr b="1" i="0" lang="en-US" sz="7200" u="none" cap="none" strike="noStrike">
                <a:solidFill>
                  <a:schemeClr val="lt1"/>
                </a:solidFill>
                <a:latin typeface="Lato"/>
                <a:ea typeface="Lato"/>
                <a:cs typeface="Lato"/>
                <a:sym typeface="Lato"/>
              </a:rPr>
              <a:t>4</a:t>
            </a:r>
            <a:endParaRPr b="1" i="0" sz="1400" u="none" cap="none" strike="noStrike">
              <a:solidFill>
                <a:schemeClr val="lt1"/>
              </a:solidFill>
              <a:latin typeface="Lato"/>
              <a:ea typeface="Lato"/>
              <a:cs typeface="Lato"/>
              <a:sym typeface="Lato"/>
            </a:endParaRPr>
          </a:p>
        </p:txBody>
      </p:sp>
      <p:pic>
        <p:nvPicPr>
          <p:cNvPr descr="A green bird with leaves&#10;&#10;Description automatically generated" id="178" name="Google Shape;178;g26ba99a7413_0_331"/>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g26c0eec2cfd_0_89"/>
          <p:cNvSpPr txBox="1"/>
          <p:nvPr/>
        </p:nvSpPr>
        <p:spPr>
          <a:xfrm>
            <a:off x="1475027" y="403125"/>
            <a:ext cx="89589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000"/>
              <a:buFont typeface="Arial"/>
              <a:buNone/>
            </a:pPr>
            <a:r>
              <a:rPr b="0" i="0" lang="en-US" sz="6000" u="none" cap="none" strike="noStrike">
                <a:solidFill>
                  <a:srgbClr val="009444"/>
                </a:solidFill>
                <a:latin typeface="Lato"/>
                <a:ea typeface="Lato"/>
                <a:cs typeface="Lato"/>
                <a:sym typeface="Lato"/>
              </a:rPr>
              <a:t>Objetivos del Curso</a:t>
            </a:r>
            <a:endParaRPr b="0" i="0" sz="6000" u="none" cap="none" strike="noStrike">
              <a:solidFill>
                <a:srgbClr val="009444"/>
              </a:solidFill>
              <a:latin typeface="Lato"/>
              <a:ea typeface="Lato"/>
              <a:cs typeface="Lato"/>
              <a:sym typeface="Lato"/>
            </a:endParaRPr>
          </a:p>
        </p:txBody>
      </p:sp>
      <p:cxnSp>
        <p:nvCxnSpPr>
          <p:cNvPr id="184" name="Google Shape;184;g26c0eec2cfd_0_89"/>
          <p:cNvCxnSpPr/>
          <p:nvPr/>
        </p:nvCxnSpPr>
        <p:spPr>
          <a:xfrm>
            <a:off x="2373086" y="1597768"/>
            <a:ext cx="7195500" cy="0"/>
          </a:xfrm>
          <a:prstGeom prst="straightConnector1">
            <a:avLst/>
          </a:prstGeom>
          <a:noFill/>
          <a:ln cap="flat" cmpd="sng" w="38100">
            <a:solidFill>
              <a:srgbClr val="7F7F7F"/>
            </a:solidFill>
            <a:prstDash val="solid"/>
            <a:miter lim="800000"/>
            <a:headEnd len="sm" w="sm" type="none"/>
            <a:tailEnd len="sm" w="sm" type="none"/>
          </a:ln>
        </p:spPr>
      </p:cxnSp>
      <p:sp>
        <p:nvSpPr>
          <p:cNvPr id="185" name="Google Shape;185;g26c0eec2cfd_0_89"/>
          <p:cNvSpPr/>
          <p:nvPr/>
        </p:nvSpPr>
        <p:spPr>
          <a:xfrm>
            <a:off x="745675" y="2011694"/>
            <a:ext cx="10450200" cy="149940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86" name="Google Shape;186;g26c0eec2cfd_0_89"/>
          <p:cNvSpPr/>
          <p:nvPr/>
        </p:nvSpPr>
        <p:spPr>
          <a:xfrm>
            <a:off x="1086826" y="2417673"/>
            <a:ext cx="620400" cy="620400"/>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87" name="Google Shape;187;g26c0eec2cfd_0_89"/>
          <p:cNvSpPr/>
          <p:nvPr/>
        </p:nvSpPr>
        <p:spPr>
          <a:xfrm>
            <a:off x="2048261" y="2011054"/>
            <a:ext cx="9147600" cy="149940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88" name="Google Shape;188;g26c0eec2cfd_0_89"/>
          <p:cNvSpPr txBox="1"/>
          <p:nvPr/>
        </p:nvSpPr>
        <p:spPr>
          <a:xfrm>
            <a:off x="2048261" y="2011054"/>
            <a:ext cx="9147600" cy="1499400"/>
          </a:xfrm>
          <a:prstGeom prst="rect">
            <a:avLst/>
          </a:prstGeom>
          <a:noFill/>
          <a:ln>
            <a:noFill/>
          </a:ln>
        </p:spPr>
        <p:txBody>
          <a:bodyPr anchorCtr="0" anchor="ctr" bIns="119350" lIns="119350" spcFirstLastPara="1" rIns="119350" wrap="square" tIns="119350">
            <a:noAutofit/>
          </a:bodyPr>
          <a:lstStyle/>
          <a:p>
            <a:pPr indent="0" lvl="0" marL="0" rtl="0" algn="l">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Leer y entender historias clave de la primera parte de la vida y el ministerio de Jesús utilizando el método de las Cuatro “C”: Captar, Contar, Considerar, Consolidar.</a:t>
            </a:r>
            <a:endParaRPr sz="2500">
              <a:solidFill>
                <a:schemeClr val="lt1"/>
              </a:solidFill>
              <a:latin typeface="Lato"/>
              <a:ea typeface="Lato"/>
              <a:cs typeface="Lato"/>
              <a:sym typeface="Lato"/>
            </a:endParaRPr>
          </a:p>
        </p:txBody>
      </p:sp>
      <p:sp>
        <p:nvSpPr>
          <p:cNvPr id="189" name="Google Shape;189;g26c0eec2cfd_0_89"/>
          <p:cNvSpPr/>
          <p:nvPr/>
        </p:nvSpPr>
        <p:spPr>
          <a:xfrm>
            <a:off x="745675" y="3802251"/>
            <a:ext cx="10450200" cy="149940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90" name="Google Shape;190;g26c0eec2cfd_0_89"/>
          <p:cNvSpPr/>
          <p:nvPr/>
        </p:nvSpPr>
        <p:spPr>
          <a:xfrm>
            <a:off x="1086826" y="4208399"/>
            <a:ext cx="620400" cy="620400"/>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91" name="Google Shape;191;g26c0eec2cfd_0_89"/>
          <p:cNvSpPr/>
          <p:nvPr/>
        </p:nvSpPr>
        <p:spPr>
          <a:xfrm>
            <a:off x="2048261" y="3802251"/>
            <a:ext cx="9147600" cy="149940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92" name="Google Shape;192;g26c0eec2cfd_0_89"/>
          <p:cNvSpPr txBox="1"/>
          <p:nvPr/>
        </p:nvSpPr>
        <p:spPr>
          <a:xfrm>
            <a:off x="2048261" y="3802251"/>
            <a:ext cx="9147600" cy="149940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Preparar para compartir la Palabra de Dios por medio de historias bíblicas utilizando el método de las Cuatro “C”:  Captar, Contar, Considerar, Consolidar.</a:t>
            </a:r>
            <a:endParaRPr b="0" i="0" sz="2500" u="none" cap="none" strike="noStrike">
              <a:solidFill>
                <a:schemeClr val="lt1"/>
              </a:solidFill>
              <a:latin typeface="Lato"/>
              <a:ea typeface="Lato"/>
              <a:cs typeface="Lato"/>
              <a:sym typeface="Lato"/>
            </a:endParaRPr>
          </a:p>
        </p:txBody>
      </p:sp>
      <p:pic>
        <p:nvPicPr>
          <p:cNvPr descr="A green bird with leaves&#10;&#10;Description automatically generated" id="193" name="Google Shape;193;g26c0eec2cfd_0_89"/>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2023-11-29T19:33:05Z</dcterms:created>
  <dc:creator>Michele Pfeifer</dc:creator>
</cp:coreProperties>
</file>