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Lst>
  <p:notesMasterIdLst>
    <p:notesMasterId r:id="rId5"/>
  </p:notesMasterIdLst>
  <p:sldIdLst>
    <p:sldId id="399" r:id="rId4"/>
    <p:sldId id="400" r:id="rId6"/>
    <p:sldId id="261" r:id="rId7"/>
    <p:sldId id="325" r:id="rId8"/>
    <p:sldId id="381" r:id="rId9"/>
    <p:sldId id="383" r:id="rId10"/>
    <p:sldId id="402" r:id="rId11"/>
    <p:sldId id="403" r:id="rId12"/>
    <p:sldId id="404" r:id="rId13"/>
    <p:sldId id="405" r:id="rId14"/>
    <p:sldId id="406" r:id="rId15"/>
    <p:sldId id="407"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14" r:id="rId29"/>
    <p:sldId id="408" r:id="rId30"/>
    <p:sldId id="409" r:id="rId31"/>
    <p:sldId id="401" r:id="rId32"/>
    <p:sldId id="410" r:id="rId33"/>
    <p:sldId id="268" r:id="rId34"/>
    <p:sldId id="411" r:id="rId35"/>
    <p:sldId id="412" r:id="rId36"/>
    <p:sldId id="413" r:id="rId37"/>
    <p:sldId id="414" r:id="rId38"/>
    <p:sldId id="415" r:id="rId39"/>
    <p:sldId id="416" r:id="rId40"/>
    <p:sldId id="417" r:id="rId41"/>
    <p:sldId id="275" r:id="rId42"/>
    <p:sldId id="379" r:id="rId43"/>
    <p:sldId id="267" r:id="rId44"/>
    <p:sldId id="418" r:id="rId45"/>
    <p:sldId id="287" r:id="rId46"/>
    <p:sldId id="279" r:id="rId47"/>
    <p:sldId id="288" r:id="rId48"/>
    <p:sldId id="289" r:id="rId49"/>
  </p:sldIdLst>
  <p:sldSz cx="12192000" cy="6858000"/>
  <p:notesSz cx="6858000" cy="9144000"/>
  <p:embeddedFontLst>
    <p:embeddedFont>
      <p:font typeface="Calibri" panose="020F0502020204030204"/>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Lato" panose="020F0502020204030203"/>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10"/>
    <p:restoredTop sz="54666"/>
  </p:normalViewPr>
  <p:slideViewPr>
    <p:cSldViewPr snapToGrid="0">
      <p:cViewPr varScale="1">
        <p:scale>
          <a:sx n="43" d="100"/>
          <a:sy n="43" d="100"/>
        </p:scale>
        <p:origin x="165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7" Type="http://schemas.openxmlformats.org/officeDocument/2006/relationships/customXml" Target="../customXml/item3.xml"/><Relationship Id="rId66" Type="http://schemas.openxmlformats.org/officeDocument/2006/relationships/customXml" Target="../customXml/item2.xml"/><Relationship Id="rId65" Type="http://schemas.openxmlformats.org/officeDocument/2006/relationships/customXml" Target="../customXml/item1.xml"/><Relationship Id="rId64" Type="http://schemas.openxmlformats.org/officeDocument/2006/relationships/font" Target="fonts/font12.fntdata"/><Relationship Id="rId63" Type="http://schemas.openxmlformats.org/officeDocument/2006/relationships/font" Target="fonts/font11.fntdata"/><Relationship Id="rId62" Type="http://schemas.openxmlformats.org/officeDocument/2006/relationships/font" Target="fonts/font10.fntdata"/><Relationship Id="rId61" Type="http://schemas.openxmlformats.org/officeDocument/2006/relationships/font" Target="fonts/font9.fntdata"/><Relationship Id="rId60" Type="http://schemas.openxmlformats.org/officeDocument/2006/relationships/font" Target="fonts/font8.fntdata"/><Relationship Id="rId6" Type="http://schemas.openxmlformats.org/officeDocument/2006/relationships/slide" Target="slides/slide2.xml"/><Relationship Id="rId59" Type="http://schemas.openxmlformats.org/officeDocument/2006/relationships/font" Target="fonts/font7.fntdata"/><Relationship Id="rId58" Type="http://schemas.openxmlformats.org/officeDocument/2006/relationships/font" Target="fonts/font6.fntdata"/><Relationship Id="rId57" Type="http://schemas.openxmlformats.org/officeDocument/2006/relationships/font" Target="fonts/font5.fntdata"/><Relationship Id="rId56" Type="http://schemas.openxmlformats.org/officeDocument/2006/relationships/font" Target="fonts/font4.fntdata"/><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youtube.com/watch?v=I-V1MifCaOs" TargetMode="External"/><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1. Bienvenida y saludos</a:t>
            </a:r>
            <a:endParaRPr lang="en-US" sz="1800" b="1"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9. Así como el Padre me ha amado, así también yo los he amado a ustedes; permanezcan en mi amor. 10. Si obedecen mis mandamientos, permanecerán en mi amor; así como he obedecido los mandamientos de mi Padre, y permanezco en su amor.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11. Estas cosas les he hablado, para que mi gozo esté en ustedes, y su gozo sea completo. 12. Éste es mi mandamiento: Que se amen unos a otros, como yo los he amado. 13. Nadie tiene mayor amor que éste, que es el poner su vida por sus amigos. </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s-E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¿Cómo es posible que Dios nos permite estar unidos a Cristo? </a:t>
            </a:r>
            <a:r>
              <a:rPr lang="es-ES" sz="1100" i="1" dirty="0">
                <a:solidFill>
                  <a:srgbClr val="00B050"/>
                </a:solidFill>
                <a:effectLst/>
                <a:latin typeface="Calibri" panose="020F0502020204030204" pitchFamily="34" charset="0"/>
                <a:ea typeface="Calibri" panose="020F0502020204030204" pitchFamily="34" charset="0"/>
              </a:rPr>
              <a:t>Por su amor incomparable, que llevó al Padre a enviar al Hijo y al Hijo a cumplir la voluntad del Padre. Dios nos invita a permanecer en su amor.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14. Ustedes son mis amigos, si hacen lo que yo les mando. 15. Ya no los llamaré siervos, porque el siervo no sabe lo que hace su señor; yo los he llamado amigos, porque todas las cosas que oí de mi Padre, se las he dado a conocer a ustedes. 16. Ustedes no me eligieron a mí. Más bien, yo los elegí a ustedes, y los he puesto para que vayan y lleven fruto, y su fruto permanezca; para que todo lo que pidan al Padre en mi nombre, él se lo conceda. </a:t>
            </a: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“Ustedes no me eligieron a mí. Más bien, yo los elegí a ustedes.” ¿Por qué estas palabras de Jesús son tan consoladoras para nosotros como sus discípulos? </a:t>
            </a:r>
            <a:r>
              <a:rPr lang="es-ES" sz="1100" i="1" dirty="0">
                <a:solidFill>
                  <a:srgbClr val="00B050"/>
                </a:solidFill>
                <a:effectLst/>
                <a:latin typeface="Calibri" panose="020F0502020204030204" pitchFamily="34" charset="0"/>
                <a:ea typeface="Calibri" panose="020F0502020204030204" pitchFamily="34" charset="0"/>
              </a:rPr>
              <a:t>No somos discípulos por méritos propios, sino por la gracia de </a:t>
            </a:r>
            <a:r>
              <a:rPr lang="es-CO" altLang="es-ES" sz="1100" i="1" dirty="0">
                <a:solidFill>
                  <a:srgbClr val="00B050"/>
                </a:solidFill>
                <a:effectLst/>
                <a:latin typeface="Calibri" panose="020F0502020204030204" pitchFamily="34" charset="0"/>
                <a:ea typeface="Calibri" panose="020F0502020204030204" pitchFamily="34" charset="0"/>
              </a:rPr>
              <a:t>Di</a:t>
            </a:r>
            <a:r>
              <a:rPr lang="es-ES" sz="1100" i="1" dirty="0">
                <a:solidFill>
                  <a:srgbClr val="00B050"/>
                </a:solidFill>
                <a:effectLst/>
                <a:latin typeface="Calibri" panose="020F0502020204030204" pitchFamily="34" charset="0"/>
                <a:ea typeface="Calibri" panose="020F0502020204030204" pitchFamily="34" charset="0"/>
              </a:rPr>
              <a:t>os. Jesús nos ha escogido y nos ha dado propósito: llevar fruto, motivados y alimentados por la vid.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Seis preguntas para repasar los suceso</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¿Quiénes son los personajes de esta historia? </a:t>
            </a:r>
            <a:endParaRPr lang="en-US" sz="1100" b="0" dirty="0">
              <a:effectLst/>
              <a:latin typeface="Calibri" panose="020F0502020204030204" pitchFamily="34" charset="0"/>
              <a:ea typeface="Calibri" panose="020F0502020204030204" pitchFamily="34" charset="0"/>
            </a:endParaRPr>
          </a:p>
          <a:p>
            <a:pPr marL="0" marR="0" lvl="0" indent="0">
              <a:buFontTx/>
              <a:buNone/>
            </a:pPr>
            <a:endParaRPr lang="en-US" sz="1100" b="0" dirty="0">
              <a:effectLst/>
              <a:latin typeface="Calibri" panose="020F0502020204030204" pitchFamily="34" charset="0"/>
              <a:ea typeface="Calibri" panose="020F0502020204030204" pitchFamily="34" charset="0"/>
            </a:endParaRPr>
          </a:p>
          <a:p>
            <a:pPr marL="171450" marR="0" lvl="0" indent="-171450"/>
            <a:r>
              <a:rPr lang="es-ES" sz="1100" b="1" dirty="0">
                <a:effectLst/>
                <a:latin typeface="Calibri" panose="020F0502020204030204" pitchFamily="34" charset="0"/>
                <a:ea typeface="Calibri" panose="020F0502020204030204" pitchFamily="34" charset="0"/>
              </a:rPr>
              <a:t>Jesús</a:t>
            </a:r>
            <a:r>
              <a:rPr lang="es-ES" sz="1100" dirty="0">
                <a:effectLst/>
                <a:latin typeface="Calibri" panose="020F0502020204030204" pitchFamily="34" charset="0"/>
                <a:ea typeface="Calibri" panose="020F0502020204030204" pitchFamily="34" charset="0"/>
              </a:rPr>
              <a:t> está hablando con </a:t>
            </a:r>
            <a:r>
              <a:rPr lang="es-ES" sz="1100" b="1" dirty="0">
                <a:effectLst/>
                <a:latin typeface="Calibri" panose="020F0502020204030204" pitchFamily="34" charset="0"/>
                <a:ea typeface="Calibri" panose="020F0502020204030204" pitchFamily="34" charset="0"/>
              </a:rPr>
              <a:t>los discípulos.</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V.1 </a:t>
            </a:r>
            <a:r>
              <a:rPr lang="es-ES" sz="1100" b="1" dirty="0">
                <a:effectLst/>
                <a:latin typeface="Calibri" panose="020F0502020204030204" pitchFamily="34" charset="0"/>
                <a:ea typeface="Calibri" panose="020F0502020204030204" pitchFamily="34" charset="0"/>
              </a:rPr>
              <a:t>El Padre,</a:t>
            </a:r>
            <a:r>
              <a:rPr lang="es-ES" sz="1100" dirty="0">
                <a:effectLst/>
                <a:latin typeface="Calibri" panose="020F0502020204030204" pitchFamily="34" charset="0"/>
                <a:ea typeface="Calibri" panose="020F0502020204030204" pitchFamily="34" charset="0"/>
              </a:rPr>
              <a:t> el labrador.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¿Cuáles son los objetos de esta historia? </a:t>
            </a:r>
            <a:endParaRPr lang="en-US" sz="1100" b="0" dirty="0">
              <a:effectLst/>
              <a:latin typeface="Calibri" panose="020F0502020204030204" pitchFamily="34" charset="0"/>
              <a:ea typeface="Calibri" panose="020F0502020204030204" pitchFamily="34" charset="0"/>
            </a:endParaRPr>
          </a:p>
          <a:p>
            <a:pPr marL="0" marR="0" lvl="0" indent="0">
              <a:buFontTx/>
              <a:buNone/>
            </a:pPr>
            <a:endParaRPr lang="en-US" sz="1100" b="0" dirty="0">
              <a:effectLst/>
              <a:latin typeface="Calibri" panose="020F0502020204030204" pitchFamily="34" charset="0"/>
              <a:ea typeface="Calibri" panose="020F0502020204030204" pitchFamily="34" charset="0"/>
            </a:endParaRPr>
          </a:p>
          <a:p>
            <a:pPr marL="171450" marR="0" lvl="0" indent="-171450"/>
            <a:r>
              <a:rPr lang="es-ES" sz="1100" b="1" dirty="0">
                <a:effectLst/>
                <a:latin typeface="Calibri" panose="020F0502020204030204" pitchFamily="34" charset="0"/>
                <a:ea typeface="Calibri" panose="020F0502020204030204" pitchFamily="34" charset="0"/>
              </a:rPr>
              <a:t>La vid, los pámpanos, el fruto, el fuego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¿Dónde ocurrió la historia?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Después de la Última Cena, cuando Jesús y sus discípulos salieron hacia Getsemaní (Capítulos 13, 14) </a:t>
            </a:r>
            <a:endParaRPr lang="en-US" sz="11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¿Cuándo ocurrió la historia?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Por los capítulos anteriores, entendemos que es Jueves Santo, la noche antes de la crucifixión.</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¿Cuál es el problema?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 pámpano no puede producir fruto si no está conectado a la vid.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Separado de Cristo no podemos hacer nada.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¿Se soluciona el problema?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Cristo </a:t>
            </a:r>
            <a:r>
              <a:rPr lang="es-CO" altLang="es-ES" sz="1100" dirty="0">
                <a:effectLst/>
                <a:latin typeface="Calibri" panose="020F0502020204030204" pitchFamily="34" charset="0"/>
                <a:ea typeface="Calibri" panose="020F0502020204030204" pitchFamily="34" charset="0"/>
              </a:rPr>
              <a:t>nos </a:t>
            </a:r>
            <a:r>
              <a:rPr lang="es-ES" sz="1100" dirty="0">
                <a:effectLst/>
                <a:latin typeface="Calibri" panose="020F0502020204030204" pitchFamily="34" charset="0"/>
                <a:ea typeface="Calibri" panose="020F0502020204030204" pitchFamily="34" charset="0"/>
              </a:rPr>
              <a:t>eligió a nosotros. Nos limpia con su Palabra.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2. Introducción breve a la lección</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a:t>
            </a:r>
            <a:r>
              <a:rPr lang="es-CO" altLang="es-ES" sz="1800" dirty="0">
                <a:effectLst/>
                <a:latin typeface="Calibri" panose="020F0502020204030204" pitchFamily="34" charset="0"/>
                <a:ea typeface="Calibri" panose="020F0502020204030204" pitchFamily="34" charset="0"/>
              </a:rPr>
              <a:t>o</a:t>
            </a:r>
            <a:r>
              <a:rPr lang="es-ES" sz="1800" dirty="0">
                <a:effectLst/>
                <a:latin typeface="Calibri" panose="020F0502020204030204" pitchFamily="34" charset="0"/>
                <a:ea typeface="Calibri" panose="020F0502020204030204" pitchFamily="34" charset="0"/>
              </a:rPr>
              <a:t>s a </a:t>
            </a:r>
            <a:r>
              <a:rPr lang="es-CO" altLang="es-ES" sz="1800" dirty="0">
                <a:effectLst/>
                <a:latin typeface="Calibri" panose="020F0502020204030204" pitchFamily="34" charset="0"/>
                <a:ea typeface="Calibri" panose="020F0502020204030204" pitchFamily="34" charset="0"/>
              </a:rPr>
              <a:t>la </a:t>
            </a:r>
            <a:r>
              <a:rPr lang="es-ES" sz="1800" dirty="0">
                <a:effectLst/>
                <a:latin typeface="Calibri" panose="020F0502020204030204" pitchFamily="34" charset="0"/>
                <a:ea typeface="Calibri" panose="020F0502020204030204" pitchFamily="34" charset="0"/>
              </a:rPr>
              <a:t>Lección 2 del curso “Discípulo.” Es un gozo reunirnos nuevamente para crecer en el conocimiento de la Palabra de Dios y fortalecer nuestra fe en Cristo.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exploraremos la enseñanza de Jesús en Juan 15. También veremos c</a:t>
            </a:r>
            <a:r>
              <a:rPr lang="es-CO" altLang="es-ES" sz="1800" dirty="0">
                <a:effectLst/>
                <a:latin typeface="Calibri" panose="020F0502020204030204" pitchFamily="34" charset="0"/>
                <a:ea typeface="Calibri" panose="020F0502020204030204" pitchFamily="34" charset="0"/>
              </a:rPr>
              <a:t>o</a:t>
            </a:r>
            <a:r>
              <a:rPr lang="es-ES" sz="1800" dirty="0">
                <a:effectLst/>
                <a:latin typeface="Calibri" panose="020F0502020204030204" pitchFamily="34" charset="0"/>
                <a:ea typeface="Calibri" panose="020F0502020204030204" pitchFamily="34" charset="0"/>
              </a:rPr>
              <a:t>mo el bautismo nos conecta con Cristo y nos reviste de su gracia. </a:t>
            </a: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Que el Espíritu Santo nos guíe en esta lección.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Jesús es la vid y nos llama a permanecer en él para dar fruto.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 </a:t>
            </a:r>
            <a:endParaRPr lang="es-E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s-E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Cuando me alejo de la vid y busco alimento de otros lugares.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Cuando confío en mis propias fuerzas en lugar de depender de él.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6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s-E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s-E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V. 13 Nadie tiene mayor amor que éste, que es el poner su vida por sus amigos.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V. 16 Ustedes no me eligieron a mí, más bien yo los elegí a ustedes.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me ayude a permanecer en Cristo, crecer en fe y dar fruto de amor en mi vida.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me limpie por su Palabra.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reconozc</a:t>
            </a:r>
            <a:r>
              <a:rPr lang="es-CO" altLang="es-ES" sz="1800" dirty="0">
                <a:solidFill>
                  <a:srgbClr val="000000"/>
                </a:solidFill>
                <a:effectLst/>
                <a:latin typeface="Calibri" panose="020F0502020204030204" pitchFamily="34" charset="0"/>
                <a:ea typeface="Calibri" panose="020F0502020204030204" pitchFamily="34" charset="0"/>
              </a:rPr>
              <a:t>a</a:t>
            </a:r>
            <a:r>
              <a:rPr lang="es-ES" sz="1800" dirty="0">
                <a:solidFill>
                  <a:srgbClr val="000000"/>
                </a:solidFill>
                <a:effectLst/>
                <a:latin typeface="Calibri" panose="020F0502020204030204" pitchFamily="34" charset="0"/>
                <a:ea typeface="Calibri" panose="020F0502020204030204" pitchFamily="34" charset="0"/>
              </a:rPr>
              <a:t> la Palabra como el camino, la verdad y la vida.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Juan 15:1-16 utilizando el método de las 4C.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Explorar cómo el bautismo nos conecta y nos viste en Cristo.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Explicar cómo vivir una vida “en Cristo.”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1. En Juan 15, Jesús nos llama a permanecer en él, la vid. Ya hemos hablado de c</a:t>
            </a:r>
            <a:r>
              <a:rPr lang="es-CO" altLang="es-ES" sz="1800" dirty="0">
                <a:solidFill>
                  <a:srgbClr val="000000"/>
                </a:solidFill>
                <a:effectLst/>
                <a:latin typeface="Calibri" panose="020F0502020204030204" pitchFamily="34" charset="0"/>
                <a:ea typeface="Calibri" panose="020F0502020204030204" pitchFamily="34" charset="0"/>
              </a:rPr>
              <a:t>o</a:t>
            </a:r>
            <a:r>
              <a:rPr lang="es-ES" sz="1800" dirty="0">
                <a:solidFill>
                  <a:srgbClr val="000000"/>
                </a:solidFill>
                <a:effectLst/>
                <a:latin typeface="Calibri" panose="020F0502020204030204" pitchFamily="34" charset="0"/>
                <a:ea typeface="Calibri" panose="020F0502020204030204" pitchFamily="34" charset="0"/>
              </a:rPr>
              <a:t>mo encontramos conexión con Cristo a través de su Palabra. </a:t>
            </a: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Ahora, veremos cómo el bautismo nos une a Cristo, nos reviste de él y nos concede los beneficios de su muerte y resurrección.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El Bautismo</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Jesús instituyó el bautismo y nos ordenó hacerlo en el nombre del Padre, del Hijo y del Espíritu Santo. </a:t>
            </a: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Mateo 28:19 Por tanto, vayan y hagan discípulos en todas las naciones, y bautícenlos en el nombre del Padre, y del Hijo, y del Espíritu Santo. </a:t>
            </a: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Dios nos muestra su amor de muchas maneras. Su Evangelio, la buena noticia de su amor por nosotros en Cristo, se expresa en su Palabra y también en el bautismo.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Muchas personas piensan que el bautismo es algo que nosotros hacemos para mostrar que nos hemos entregado a Dios. </a:t>
            </a: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205"/>
              </a:spcBef>
              <a:spcAft>
                <a:spcPts val="600"/>
              </a:spcAft>
              <a:buClr>
                <a:srgbClr val="000000"/>
              </a:buClr>
              <a:buSzPts val="1100"/>
              <a:buFont typeface="Arial" panose="020B0604020202020204"/>
              <a:buNone/>
              <a:defRPr/>
            </a:pPr>
            <a:r>
              <a:rPr lang="es-ES" sz="1800" dirty="0">
                <a:solidFill>
                  <a:srgbClr val="000000"/>
                </a:solidFill>
                <a:effectLst/>
                <a:latin typeface="Calibri" panose="020F0502020204030204" pitchFamily="34" charset="0"/>
                <a:ea typeface="Calibri" panose="020F0502020204030204" pitchFamily="34" charset="0"/>
              </a:rPr>
              <a:t>Sin embargo, el bautismo es en realidad algo que Dios hace por nosotros para salvarnos.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3. 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Amado Padre </a:t>
            </a:r>
            <a:r>
              <a:rPr lang="es-CO" altLang="es-ES" sz="1800" dirty="0">
                <a:effectLst/>
                <a:latin typeface="Calibri" panose="020F0502020204030204" pitchFamily="34" charset="0"/>
                <a:ea typeface="Calibri" panose="020F0502020204030204" pitchFamily="34" charset="0"/>
              </a:rPr>
              <a:t>C</a:t>
            </a:r>
            <a:r>
              <a:rPr lang="es-ES" sz="1800" dirty="0">
                <a:effectLst/>
                <a:latin typeface="Calibri" panose="020F0502020204030204" pitchFamily="34" charset="0"/>
                <a:ea typeface="Calibri" panose="020F0502020204030204" pitchFamily="34" charset="0"/>
              </a:rPr>
              <a:t>elestial, por nuestra cuenta no somos más que ramas muertas que esperan ser arrojadas al fuego, pero como estamos en Cristo, tenemos el perdón de los pecados y la vida eterna. También tenemos el privilegio de llevar los frutos de la fe por los cuales otros sabrán que somos suyos. Te pedimos que, a través del poder del Espíritu en la Palabra de Dios, hagas que sigamos creciendo a través </a:t>
            </a:r>
            <a:r>
              <a:rPr lang="es-CO" altLang="es-ES" sz="1800" dirty="0">
                <a:effectLst/>
                <a:latin typeface="Calibri" panose="020F0502020204030204" pitchFamily="34" charset="0"/>
                <a:ea typeface="Calibri" panose="020F0502020204030204" pitchFamily="34" charset="0"/>
              </a:rPr>
              <a:t>de la</a:t>
            </a:r>
            <a:r>
              <a:rPr lang="es-ES" sz="1800" dirty="0">
                <a:effectLst/>
                <a:latin typeface="Calibri" panose="020F0502020204030204" pitchFamily="34" charset="0"/>
                <a:ea typeface="Calibri" panose="020F0502020204030204" pitchFamily="34" charset="0"/>
              </a:rPr>
              <a:t> clase hoy para que podamos dar fruto en el mundo. En Cristo,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Romanos 6:1-4 Entonces, ¿qué diremos? ¿Seguiremos pecando, para que la gracia abunde? ¡De ninguna manera! Porque los que hemos muerto al pecado, ¿cómo podemos seguir viviendo en él? ¿No saben ustedes que todos los que fuimos bautizados en Cristo Jesús, fuimos bautizados en su muerte? Porque por el bautismo fuimos sepultados con él en su muerte, para que así como Cristo resucitó de los muertos por la gloria del Padre, así también nosotros vivamos una vida nueva. </a:t>
            </a:r>
            <a:endParaRPr lang="es-E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Según Romanos 6:1-4, ¿Qué hace el bautismo por nosotros?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nos une a Cristo. Nos concede los beneficios de su muerte y nos da nueva vida en su resurrección.</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nos conecta con la muerte y resurrección de Cristo.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a:t>
            </a:r>
            <a:r>
              <a:rPr lang="en-US" dirty="0" err="1">
                <a:solidFill>
                  <a:schemeClr val="dk1"/>
                </a:solidFill>
                <a:latin typeface="Calibri" panose="020F0502020204030204"/>
                <a:ea typeface="Calibri" panose="020F0502020204030204"/>
                <a:cs typeface="Calibri" panose="020F0502020204030204"/>
                <a:sym typeface="Calibri" panose="020F0502020204030204"/>
              </a:rPr>
              <a:t>Qué</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hace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bautismo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por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nosotros</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 Cristo.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Gálatas 3:26-27 Pues todos ustedes son hijos de Dios por la fe en Cristo Jesús. Porque todos ustedes, los que han sido bautizados en Cristo, están revestidos de Cristo.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significa estar revestidos de Cristo?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Consideramos Apocalipsis 7:9-17, la visión de Juan del cielo. </a:t>
            </a:r>
            <a:r>
              <a:rPr lang="es-ES" sz="1100" i="1" dirty="0">
                <a:solidFill>
                  <a:srgbClr val="000000"/>
                </a:solidFill>
                <a:effectLst/>
                <a:latin typeface="Calibri" panose="020F0502020204030204" pitchFamily="34" charset="0"/>
                <a:ea typeface="Calibri" panose="020F0502020204030204" pitchFamily="34" charset="0"/>
              </a:rPr>
              <a:t>“Estaban de pie ante el trono, en presencia del Cordero, y vestían ropas blancas…éstos han salido de la gran tribulación. Son lo que han lavado y emblanquecido sus ropas en la sangre del Cordero. Por eso están delante del trono de Dios.”</a:t>
            </a:r>
            <a:r>
              <a:rPr lang="es-ES" sz="1100" dirty="0">
                <a:solidFill>
                  <a:srgbClr val="000000"/>
                </a:solidFill>
                <a:effectLst/>
                <a:latin typeface="Calibri" panose="020F0502020204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Ser revestidos en Cristo significa que su justicia y santidad nos cubren, como una prenda limpia que oculta nuestras obras pecaminosas.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Pablo también enfatiza que somos hijos de Dios a través de la fe en Cristo y señala el bautismo como un medio de conexión con Cristo.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a:t>
            </a:r>
            <a:r>
              <a:rPr lang="en-US" dirty="0" err="1">
                <a:solidFill>
                  <a:schemeClr val="dk1"/>
                </a:solidFill>
                <a:latin typeface="Calibri" panose="020F0502020204030204"/>
                <a:ea typeface="Calibri" panose="020F0502020204030204"/>
                <a:cs typeface="Calibri" panose="020F0502020204030204"/>
                <a:sym typeface="Calibri" panose="020F0502020204030204"/>
              </a:rPr>
              <a:t>Qué</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hace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bautismo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por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nosotros</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 Cristo.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reviste</a:t>
            </a:r>
            <a:r>
              <a:rPr lang="en-US" dirty="0">
                <a:solidFill>
                  <a:schemeClr val="dk1"/>
                </a:solidFill>
                <a:latin typeface="Calibri" panose="020F0502020204030204"/>
                <a:ea typeface="Calibri" panose="020F0502020204030204"/>
                <a:cs typeface="Calibri" panose="020F0502020204030204"/>
                <a:sym typeface="Calibri" panose="020F0502020204030204"/>
              </a:rPr>
              <a:t> de Cristo,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santidad</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Colosenses 2:12-14 Cuando ustedes fueron bautizados, fueron también sepultados con él, pero al mismo tiempo resucitaron con él, por la fe en el poder de Dios, que lo levantó de los muertos. Antes, ustedes estaban muertos en sus pecados; aún no se habían despojado de su naturaleza pecaminosa. Pero ahora, Dios les ha dado vida juntamente con él, y les ha perdonado todos sus pecados. Ha anulado el acta de los decretos que había contra nosotros y que nos era adversa; la quitó de en medio y la clavó en la cruz.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nos enseña este pasaje sobre el bautismo?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Usa una imagen diferente, pero nos lleva a la misma verdad: el bautismo nos une a la muerte de Jesús y nos concede el perdón de nuestros pecados.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nos une al sacrificio de Cristo y nos da perdón.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a:t>
            </a:r>
            <a:r>
              <a:rPr lang="en-US" dirty="0" err="1">
                <a:solidFill>
                  <a:schemeClr val="dk1"/>
                </a:solidFill>
                <a:latin typeface="Calibri" panose="020F0502020204030204"/>
                <a:ea typeface="Calibri" panose="020F0502020204030204"/>
                <a:cs typeface="Calibri" panose="020F0502020204030204"/>
                <a:sym typeface="Calibri" panose="020F0502020204030204"/>
              </a:rPr>
              <a:t>Qué</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hace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bautismo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por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nosotros</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 Cristo.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reviste</a:t>
            </a:r>
            <a:r>
              <a:rPr lang="en-US" dirty="0">
                <a:solidFill>
                  <a:schemeClr val="dk1"/>
                </a:solidFill>
                <a:latin typeface="Calibri" panose="020F0502020204030204"/>
                <a:ea typeface="Calibri" panose="020F0502020204030204"/>
                <a:cs typeface="Calibri" panose="020F0502020204030204"/>
                <a:sym typeface="Calibri" panose="020F0502020204030204"/>
              </a:rPr>
              <a:t> de Cristo,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santidad</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al </a:t>
            </a:r>
            <a:r>
              <a:rPr lang="en-US" dirty="0" err="1">
                <a:solidFill>
                  <a:schemeClr val="dk1"/>
                </a:solidFill>
                <a:latin typeface="Calibri" panose="020F0502020204030204"/>
                <a:ea typeface="Calibri" panose="020F0502020204030204"/>
                <a:cs typeface="Calibri" panose="020F0502020204030204"/>
                <a:sym typeface="Calibri" panose="020F0502020204030204"/>
              </a:rPr>
              <a:t>sacrificio</a:t>
            </a:r>
            <a:r>
              <a:rPr lang="en-US" dirty="0">
                <a:solidFill>
                  <a:schemeClr val="dk1"/>
                </a:solidFill>
                <a:latin typeface="Calibri" panose="020F0502020204030204"/>
                <a:ea typeface="Calibri" panose="020F0502020204030204"/>
                <a:cs typeface="Calibri" panose="020F0502020204030204"/>
                <a:sym typeface="Calibri" panose="020F0502020204030204"/>
              </a:rPr>
              <a:t> de Cristo</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da </a:t>
            </a:r>
            <a:r>
              <a:rPr lang="en-US" dirty="0" err="1">
                <a:solidFill>
                  <a:schemeClr val="dk1"/>
                </a:solidFill>
                <a:latin typeface="Calibri" panose="020F0502020204030204"/>
                <a:ea typeface="Calibri" panose="020F0502020204030204"/>
                <a:cs typeface="Calibri" panose="020F0502020204030204"/>
                <a:sym typeface="Calibri" panose="020F0502020204030204"/>
              </a:rPr>
              <a:t>perdón</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1 Corintios 6:9-11 ¿Acaso no saben que los injustos no heredarán el reino de Dios? No se equivoquen: ni los fornicarios, ni los idólatras, ni los adúlteros, ni los afeminados, ni los que se acuestan con hombres, ni los ladrones, ni los avaros, ni los borrachos, ni los malhablados, ni los estafadores, heredarán el reino de Dios. Y eso eran algunos de ustedes, pero ya han sido lavados, y han sido santificados, y han sido justificados en el nombre del Señor Jesús, y por el Espíritu de nuestro Dios.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¿Cómo era el estilo de vida de los </a:t>
            </a:r>
            <a:r>
              <a:rPr lang="es-CO" altLang="es-ES" sz="1100" b="1" dirty="0">
                <a:solidFill>
                  <a:srgbClr val="000000"/>
                </a:solidFill>
                <a:effectLst/>
                <a:latin typeface="Calibri" panose="020F0502020204030204" pitchFamily="34" charset="0"/>
                <a:ea typeface="Calibri" panose="020F0502020204030204" pitchFamily="34" charset="0"/>
              </a:rPr>
              <a:t>C</a:t>
            </a:r>
            <a:r>
              <a:rPr lang="es-ES" sz="1100" b="1" dirty="0">
                <a:solidFill>
                  <a:srgbClr val="000000"/>
                </a:solidFill>
                <a:effectLst/>
                <a:latin typeface="Calibri" panose="020F0502020204030204" pitchFamily="34" charset="0"/>
                <a:ea typeface="Calibri" panose="020F0502020204030204" pitchFamily="34" charset="0"/>
              </a:rPr>
              <a:t>orintios cuando estaban separados de Cristo?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Cuando la Biblia, </a:t>
            </a:r>
            <a:r>
              <a:rPr lang="es-CO" altLang="es-ES" sz="1100" dirty="0">
                <a:solidFill>
                  <a:srgbClr val="000000"/>
                </a:solidFill>
                <a:effectLst/>
                <a:latin typeface="Calibri" panose="020F0502020204030204" pitchFamily="34" charset="0"/>
                <a:ea typeface="Calibri" panose="020F0502020204030204" pitchFamily="34" charset="0"/>
              </a:rPr>
              <a:t>usa el </a:t>
            </a:r>
            <a:r>
              <a:rPr lang="es-ES" sz="1100" dirty="0">
                <a:solidFill>
                  <a:srgbClr val="000000"/>
                </a:solidFill>
                <a:effectLst/>
                <a:latin typeface="Calibri" panose="020F0502020204030204" pitchFamily="34" charset="0"/>
                <a:ea typeface="Calibri" panose="020F0502020204030204" pitchFamily="34" charset="0"/>
              </a:rPr>
              <a:t> término “lavado” </a:t>
            </a:r>
            <a:r>
              <a:rPr lang="es-CO" altLang="es-ES" sz="1100" dirty="0">
                <a:solidFill>
                  <a:srgbClr val="000000"/>
                </a:solidFill>
                <a:effectLst/>
                <a:latin typeface="Calibri" panose="020F0502020204030204" pitchFamily="34" charset="0"/>
                <a:ea typeface="Calibri" panose="020F0502020204030204" pitchFamily="34" charset="0"/>
              </a:rPr>
              <a:t>lo</a:t>
            </a:r>
            <a:r>
              <a:rPr lang="es-ES" sz="1100" dirty="0">
                <a:solidFill>
                  <a:srgbClr val="000000"/>
                </a:solidFill>
                <a:effectLst/>
                <a:latin typeface="Calibri" panose="020F0502020204030204" pitchFamily="34" charset="0"/>
                <a:ea typeface="Calibri" panose="020F0502020204030204" pitchFamily="34" charset="0"/>
              </a:rPr>
              <a:t> usa para referirse al bautismo. Pablo</a:t>
            </a:r>
            <a:r>
              <a:rPr lang="es-CO" altLang="es-ES" sz="1100" dirty="0">
                <a:solidFill>
                  <a:srgbClr val="000000"/>
                </a:solidFill>
                <a:effectLst/>
                <a:latin typeface="Calibri" panose="020F0502020204030204" pitchFamily="34" charset="0"/>
                <a:ea typeface="Calibri" panose="020F0502020204030204" pitchFamily="34" charset="0"/>
              </a:rPr>
              <a:t> les </a:t>
            </a:r>
            <a:r>
              <a:rPr lang="es-ES" sz="1100" dirty="0">
                <a:solidFill>
                  <a:srgbClr val="000000"/>
                </a:solidFill>
                <a:effectLst/>
                <a:latin typeface="Calibri" panose="020F0502020204030204" pitchFamily="34" charset="0"/>
                <a:ea typeface="Calibri" panose="020F0502020204030204" pitchFamily="34" charset="0"/>
              </a:rPr>
              <a:t> </a:t>
            </a:r>
            <a:r>
              <a:rPr lang="es-CO" altLang="es-ES" sz="1100" dirty="0">
                <a:solidFill>
                  <a:srgbClr val="000000"/>
                </a:solidFill>
                <a:effectLst/>
                <a:latin typeface="Calibri" panose="020F0502020204030204" pitchFamily="34" charset="0"/>
                <a:ea typeface="Calibri" panose="020F0502020204030204" pitchFamily="34" charset="0"/>
              </a:rPr>
              <a:t>re</a:t>
            </a:r>
            <a:r>
              <a:rPr lang="es-ES" sz="1100" dirty="0">
                <a:solidFill>
                  <a:srgbClr val="000000"/>
                </a:solidFill>
                <a:effectLst/>
                <a:latin typeface="Calibri" panose="020F0502020204030204" pitchFamily="34" charset="0"/>
                <a:ea typeface="Calibri" panose="020F0502020204030204" pitchFamily="34" charset="0"/>
              </a:rPr>
              <a:t>cuerda a los </a:t>
            </a:r>
            <a:r>
              <a:rPr lang="es-CO" altLang="es-ES" sz="1100" dirty="0">
                <a:solidFill>
                  <a:srgbClr val="000000"/>
                </a:solidFill>
                <a:effectLst/>
                <a:latin typeface="Calibri" panose="020F0502020204030204" pitchFamily="34" charset="0"/>
                <a:ea typeface="Calibri" panose="020F0502020204030204" pitchFamily="34" charset="0"/>
              </a:rPr>
              <a:t>C</a:t>
            </a:r>
            <a:r>
              <a:rPr lang="es-ES" sz="1100" dirty="0">
                <a:solidFill>
                  <a:srgbClr val="000000"/>
                </a:solidFill>
                <a:effectLst/>
                <a:latin typeface="Calibri" panose="020F0502020204030204" pitchFamily="34" charset="0"/>
                <a:ea typeface="Calibri" panose="020F0502020204030204" pitchFamily="34" charset="0"/>
              </a:rPr>
              <a:t>orintios que ya han sido lavados, santificados y justi</a:t>
            </a:r>
            <a:r>
              <a:rPr lang="es-CO" altLang="es-ES" sz="1100" dirty="0">
                <a:solidFill>
                  <a:srgbClr val="000000"/>
                </a:solidFill>
                <a:effectLst/>
                <a:latin typeface="Calibri" panose="020F0502020204030204" pitchFamily="34" charset="0"/>
                <a:ea typeface="Calibri" panose="020F0502020204030204" pitchFamily="34" charset="0"/>
              </a:rPr>
              <a:t>f</a:t>
            </a:r>
            <a:r>
              <a:rPr lang="es-ES" sz="1100" dirty="0">
                <a:solidFill>
                  <a:srgbClr val="000000"/>
                </a:solidFill>
                <a:effectLst/>
                <a:latin typeface="Calibri" panose="020F0502020204030204" pitchFamily="34" charset="0"/>
                <a:ea typeface="Calibri" panose="020F0502020204030204" pitchFamily="34" charset="0"/>
              </a:rPr>
              <a:t>i</a:t>
            </a:r>
            <a:r>
              <a:rPr lang="es-CO" altLang="es-ES" sz="1100" dirty="0">
                <a:solidFill>
                  <a:srgbClr val="000000"/>
                </a:solidFill>
                <a:effectLst/>
                <a:latin typeface="Calibri" panose="020F0502020204030204" pitchFamily="34" charset="0"/>
                <a:ea typeface="Calibri" panose="020F0502020204030204" pitchFamily="34" charset="0"/>
              </a:rPr>
              <a:t>c</a:t>
            </a:r>
            <a:r>
              <a:rPr lang="es-ES" sz="1100" dirty="0">
                <a:solidFill>
                  <a:srgbClr val="000000"/>
                </a:solidFill>
                <a:effectLst/>
                <a:latin typeface="Calibri" panose="020F0502020204030204" pitchFamily="34" charset="0"/>
                <a:ea typeface="Calibri" panose="020F0502020204030204" pitchFamily="34" charset="0"/>
              </a:rPr>
              <a:t>ados y los anima a vivir como hijos de Dios. </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¿Por qué el bautismo nos mueve a separarnos del pecado?</a:t>
            </a:r>
            <a:r>
              <a:rPr lang="es-ES" sz="1100" dirty="0">
                <a:solidFill>
                  <a:srgbClr val="000000"/>
                </a:solidFill>
                <a:effectLst/>
                <a:latin typeface="Calibri" panose="020F0502020204030204" pitchFamily="34" charset="0"/>
                <a:ea typeface="Calibri" panose="020F0502020204030204" pitchFamily="34" charset="0"/>
              </a:rPr>
              <a:t>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a:t>
            </a:r>
            <a:endParaRPr lang="en-US" sz="1100" i="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produce un cambio real que “por el Espíritu de nuestro Dio</a:t>
            </a:r>
            <a:r>
              <a:rPr lang="es-CO" altLang="es-ES" sz="1100" dirty="0">
                <a:solidFill>
                  <a:srgbClr val="000000"/>
                </a:solidFill>
                <a:effectLst/>
                <a:latin typeface="Calibri" panose="020F0502020204030204" pitchFamily="34" charset="0"/>
                <a:ea typeface="Calibri" panose="020F0502020204030204" pitchFamily="34" charset="0"/>
              </a:rPr>
              <a:t>s</a:t>
            </a:r>
            <a:r>
              <a:rPr lang="es-ES" sz="1100" dirty="0">
                <a:solidFill>
                  <a:srgbClr val="000000"/>
                </a:solidFill>
                <a:effectLst/>
                <a:latin typeface="Calibri" panose="020F0502020204030204" pitchFamily="34" charset="0"/>
                <a:ea typeface="Calibri" panose="020F0502020204030204" pitchFamily="34" charset="0"/>
              </a:rPr>
              <a:t>” hace que nos separemos del pecado y de los estilos de vida pecaminosos porque estamos en Cristo.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El bautismo nos transforma y nos aparta del pecado.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5"/>
              </a:spcBef>
              <a:spcAft>
                <a:spcPts val="60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a:t>
            </a:r>
            <a:r>
              <a:rPr lang="en-US" dirty="0" err="1">
                <a:solidFill>
                  <a:schemeClr val="dk1"/>
                </a:solidFill>
                <a:latin typeface="Calibri" panose="020F0502020204030204"/>
                <a:ea typeface="Calibri" panose="020F0502020204030204"/>
                <a:cs typeface="Calibri" panose="020F0502020204030204"/>
                <a:sym typeface="Calibri" panose="020F0502020204030204"/>
              </a:rPr>
              <a:t>Qué</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hace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bautismo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por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nosotros</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 Cristo.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conecta</a:t>
            </a:r>
            <a:r>
              <a:rPr lang="en-US" dirty="0">
                <a:solidFill>
                  <a:schemeClr val="dk1"/>
                </a:solidFill>
                <a:latin typeface="Calibri" panose="020F0502020204030204"/>
                <a:ea typeface="Calibri" panose="020F0502020204030204"/>
                <a:cs typeface="Calibri" panose="020F0502020204030204"/>
                <a:sym typeface="Calibri" panose="020F0502020204030204"/>
              </a:rPr>
              <a:t> con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muerte</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resurrección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reviste</a:t>
            </a:r>
            <a:r>
              <a:rPr lang="en-US" dirty="0">
                <a:solidFill>
                  <a:schemeClr val="dk1"/>
                </a:solidFill>
                <a:latin typeface="Calibri" panose="020F0502020204030204"/>
                <a:ea typeface="Calibri" panose="020F0502020204030204"/>
                <a:cs typeface="Calibri" panose="020F0502020204030204"/>
                <a:sym typeface="Calibri" panose="020F0502020204030204"/>
              </a:rPr>
              <a:t> de Cristo, </a:t>
            </a:r>
            <a:r>
              <a:rPr lang="en-US" dirty="0" err="1">
                <a:solidFill>
                  <a:schemeClr val="dk1"/>
                </a:solidFill>
                <a:latin typeface="Calibri" panose="020F0502020204030204"/>
                <a:ea typeface="Calibri" panose="020F0502020204030204"/>
                <a:cs typeface="Calibri" panose="020F0502020204030204"/>
                <a:sym typeface="Calibri" panose="020F0502020204030204"/>
              </a:rPr>
              <a:t>su</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santidad</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une</a:t>
            </a:r>
            <a:r>
              <a:rPr lang="en-US" dirty="0">
                <a:solidFill>
                  <a:schemeClr val="dk1"/>
                </a:solidFill>
                <a:latin typeface="Calibri" panose="020F0502020204030204"/>
                <a:ea typeface="Calibri" panose="020F0502020204030204"/>
                <a:cs typeface="Calibri" panose="020F0502020204030204"/>
                <a:sym typeface="Calibri" panose="020F0502020204030204"/>
              </a:rPr>
              <a:t> al </a:t>
            </a:r>
            <a:r>
              <a:rPr lang="en-US" dirty="0" err="1">
                <a:solidFill>
                  <a:schemeClr val="dk1"/>
                </a:solidFill>
                <a:latin typeface="Calibri" panose="020F0502020204030204"/>
                <a:ea typeface="Calibri" panose="020F0502020204030204"/>
                <a:cs typeface="Calibri" panose="020F0502020204030204"/>
                <a:sym typeface="Calibri" panose="020F0502020204030204"/>
              </a:rPr>
              <a:t>sacrificio</a:t>
            </a:r>
            <a:r>
              <a:rPr lang="en-US" dirty="0">
                <a:solidFill>
                  <a:schemeClr val="dk1"/>
                </a:solidFill>
                <a:latin typeface="Calibri" panose="020F0502020204030204"/>
                <a:ea typeface="Calibri" panose="020F0502020204030204"/>
                <a:cs typeface="Calibri" panose="020F0502020204030204"/>
                <a:sym typeface="Calibri" panose="020F0502020204030204"/>
              </a:rPr>
              <a:t> de Cristo</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da </a:t>
            </a:r>
            <a:r>
              <a:rPr lang="en-US" dirty="0" err="1">
                <a:solidFill>
                  <a:schemeClr val="dk1"/>
                </a:solidFill>
                <a:latin typeface="Calibri" panose="020F0502020204030204"/>
                <a:ea typeface="Calibri" panose="020F0502020204030204"/>
                <a:cs typeface="Calibri" panose="020F0502020204030204"/>
                <a:sym typeface="Calibri" panose="020F0502020204030204"/>
              </a:rPr>
              <a:t>perdón</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lvl="0" indent="-171450" algn="l" rtl="0">
              <a:spcBef>
                <a:spcPts val="205"/>
              </a:spcBef>
              <a:spcAft>
                <a:spcPts val="600"/>
              </a:spcAft>
            </a:pPr>
            <a:r>
              <a:rPr lang="en-US" dirty="0">
                <a:solidFill>
                  <a:schemeClr val="dk1"/>
                </a:solidFill>
                <a:latin typeface="Calibri" panose="020F0502020204030204"/>
                <a:ea typeface="Calibri" panose="020F0502020204030204"/>
                <a:cs typeface="Calibri" panose="020F0502020204030204"/>
                <a:sym typeface="Calibri" panose="020F0502020204030204"/>
              </a:rPr>
              <a:t>Nos </a:t>
            </a:r>
            <a:r>
              <a:rPr lang="en-US" dirty="0" err="1">
                <a:solidFill>
                  <a:schemeClr val="dk1"/>
                </a:solidFill>
                <a:latin typeface="Calibri" panose="020F0502020204030204"/>
                <a:ea typeface="Calibri" panose="020F0502020204030204"/>
                <a:cs typeface="Calibri" panose="020F0502020204030204"/>
                <a:sym typeface="Calibri" panose="020F0502020204030204"/>
              </a:rPr>
              <a:t>transforma</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2"/>
        <p:cNvGrpSpPr/>
        <p:nvPr/>
      </p:nvGrpSpPr>
      <p:grpSpPr>
        <a:xfrm>
          <a:off x="0" y="0"/>
          <a:ext cx="0" cy="0"/>
          <a:chOff x="0" y="0"/>
          <a:chExt cx="0" cy="0"/>
        </a:xfrm>
      </p:grpSpPr>
      <p:sp>
        <p:nvSpPr>
          <p:cNvPr id="323" name="Google Shape;323;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4. ¿Por qué recordar nuestro bautismo es un consuelo constante para el discípulo de Cristo? </a:t>
            </a:r>
            <a:r>
              <a:rPr lang="es-ES" sz="18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n.</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Nos asegura que estamos unidos a la muerte y resurrección de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Si alguna vez sentimos culpa por nuestro pecado o dudamos de nuestra salvación, el bautismo nos recuerda que nuestros pecados fueron clavados en la cruz con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Nos da la certeza de que estamos conectados con Cristo, y por lo tanto, nuestra deuda ha sido pagada.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Nos garantiza que hemos recibido todos los beneficios de la vida, muerte y resurrección de Jesús.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Como discípulos, tenemos la seguridad de que Dios nos ha unidos a nuestro Salvador Jesucristo a través del bautismo.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4" name="Google Shape;324;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Juan 15:1-16 utilizando el método de las 4C.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2. Explorar cómo el bautismo nos conecta y nos viste en Cristo.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Explicar cómo vivir una vida “en Cristo.”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a:t>
            </a:r>
            <a:r>
              <a:rPr lang="es-CO" altLang="es-ES" sz="1800" dirty="0">
                <a:solidFill>
                  <a:srgbClr val="000000"/>
                </a:solidFill>
                <a:effectLst/>
                <a:latin typeface="Calibri" panose="020F0502020204030204" pitchFamily="34" charset="0"/>
                <a:ea typeface="Calibri" panose="020F0502020204030204" pitchFamily="34" charset="0"/>
              </a:rPr>
              <a:t> para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Juan 15:1-16 utilizando el método de las 4C. </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Explorar c</a:t>
            </a:r>
            <a:r>
              <a:rPr lang="es-CO" altLang="es-ES" sz="1800" dirty="0">
                <a:solidFill>
                  <a:srgbClr val="000000"/>
                </a:solidFill>
                <a:effectLst/>
                <a:latin typeface="Calibri" panose="020F0502020204030204" pitchFamily="34" charset="0"/>
                <a:ea typeface="Calibri" panose="020F0502020204030204" pitchFamily="34" charset="0"/>
              </a:rPr>
              <a:t>ó</a:t>
            </a:r>
            <a:r>
              <a:rPr lang="es-ES" sz="1800" dirty="0">
                <a:solidFill>
                  <a:srgbClr val="000000"/>
                </a:solidFill>
                <a:effectLst/>
                <a:latin typeface="Calibri" panose="020F0502020204030204" pitchFamily="34" charset="0"/>
                <a:ea typeface="Calibri" panose="020F0502020204030204" pitchFamily="34" charset="0"/>
              </a:rPr>
              <a:t>mo el bautismo nos conecta y nos viste en Cristo. </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Explicar cómo vivir una vida “en Cristo.”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Un discípulo de Cristo</a:t>
            </a:r>
            <a:endParaRPr lang="en-US" sz="1800" dirty="0">
              <a:effectLst/>
              <a:latin typeface="Calibri" panose="020F0502020204030204" pitchFamily="34" charset="0"/>
              <a:ea typeface="Calibri" panose="020F0502020204030204" pitchFamily="34" charset="0"/>
            </a:endParaRPr>
          </a:p>
          <a:p>
            <a:pPr marL="285750" marR="0" lvl="0" indent="-285750" algn="just"/>
            <a:r>
              <a:rPr lang="es-ES" sz="1800" dirty="0">
                <a:solidFill>
                  <a:srgbClr val="000000"/>
                </a:solidFill>
                <a:effectLst/>
                <a:latin typeface="Calibri" panose="020F0502020204030204" pitchFamily="34" charset="0"/>
                <a:ea typeface="Calibri" panose="020F0502020204030204" pitchFamily="34" charset="0"/>
              </a:rPr>
              <a:t>Somos discípulos de Cristo por la gracia de Dios, quién nos miró con amor y envió a su Hijo para salvarnos. </a:t>
            </a:r>
            <a:endParaRPr lang="en-US" sz="1800" dirty="0">
              <a:effectLst/>
              <a:latin typeface="Calibri" panose="020F0502020204030204" pitchFamily="34" charset="0"/>
              <a:ea typeface="Calibri" panose="020F0502020204030204" pitchFamily="34" charset="0"/>
            </a:endParaRPr>
          </a:p>
          <a:p>
            <a:pPr marL="285750" marR="0" lvl="0" indent="-285750" algn="just"/>
            <a:r>
              <a:rPr lang="es-ES" sz="1800" dirty="0">
                <a:solidFill>
                  <a:srgbClr val="000000"/>
                </a:solidFill>
                <a:effectLst/>
                <a:latin typeface="Calibri" panose="020F0502020204030204" pitchFamily="34" charset="0"/>
                <a:ea typeface="Calibri" panose="020F0502020204030204" pitchFamily="34" charset="0"/>
              </a:rPr>
              <a:t>Jesús, en su gracia, nos llama a ser sus discípulos, no por lo que somos, sino por lo que Él es. “Ustedes no</a:t>
            </a:r>
            <a:r>
              <a:rPr lang="es-CO" altLang="es-ES" sz="1800" dirty="0">
                <a:solidFill>
                  <a:srgbClr val="000000"/>
                </a:solidFill>
                <a:effectLst/>
                <a:latin typeface="Calibri" panose="020F0502020204030204" pitchFamily="34" charset="0"/>
                <a:ea typeface="Calibri" panose="020F0502020204030204" pitchFamily="34" charset="0"/>
              </a:rPr>
              <a:t> me</a:t>
            </a:r>
            <a:r>
              <a:rPr lang="es-ES" sz="1800" dirty="0">
                <a:solidFill>
                  <a:srgbClr val="000000"/>
                </a:solidFill>
                <a:effectLst/>
                <a:latin typeface="Calibri" panose="020F0502020204030204" pitchFamily="34" charset="0"/>
                <a:ea typeface="Calibri" panose="020F0502020204030204" pitchFamily="34" charset="0"/>
              </a:rPr>
              <a:t> eligieron a mí. Más bien, yo los elegí a ustedes.”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a:buFont typeface="Symbol" panose="05050102010706020507" pitchFamily="2" charset="2"/>
              <a:buChar char=""/>
            </a:pPr>
            <a:r>
              <a:rPr lang="es-ES" sz="1800" dirty="0">
                <a:solidFill>
                  <a:srgbClr val="000000"/>
                </a:solidFill>
                <a:effectLst/>
                <a:latin typeface="Calibri" panose="020F0502020204030204" pitchFamily="34" charset="0"/>
                <a:ea typeface="Calibri" panose="020F0502020204030204" pitchFamily="34" charset="0"/>
              </a:rPr>
              <a:t>La invitación de Jesús es clara y sencilla: “Ven, sígueme”, porque Él es “el camino, la verdad y la vida.” (Juan 14:6)</a:t>
            </a:r>
            <a:endParaRPr lang="es-ES" sz="1800" dirty="0">
              <a:solidFill>
                <a:srgbClr val="000000"/>
              </a:solidFill>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r>
              <a:rPr lang="es-ES" sz="1800" dirty="0">
                <a:solidFill>
                  <a:srgbClr val="000000"/>
                </a:solidFill>
                <a:effectLst/>
                <a:latin typeface="Calibri" panose="020F0502020204030204" pitchFamily="34" charset="0"/>
                <a:ea typeface="Calibri" panose="020F0502020204030204" pitchFamily="34" charset="0"/>
              </a:rPr>
              <a:t>Cómo discípulos, deseamos aprender de Jesús y vivir en su voluntad. </a:t>
            </a:r>
            <a:endParaRPr lang="es-ES" sz="1800" dirty="0">
              <a:solidFill>
                <a:srgbClr val="000000"/>
              </a:solidFill>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r>
              <a:rPr lang="es-ES" sz="1800" b="1" dirty="0">
                <a:solidFill>
                  <a:srgbClr val="000000"/>
                </a:solidFill>
                <a:effectLst/>
                <a:latin typeface="Calibri" panose="020F0502020204030204" pitchFamily="34" charset="0"/>
                <a:ea typeface="Calibri" panose="020F0502020204030204" pitchFamily="34" charset="0"/>
              </a:rPr>
              <a:t>La única forma en que un discípulo puede crecer y dar fruto es permanecer en Cristo. </a:t>
            </a:r>
            <a:endParaRPr lang="es-ES" sz="1800" b="1" dirty="0">
              <a:solidFill>
                <a:srgbClr val="000000"/>
              </a:solidFill>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endParaRPr lang="es-ES" sz="1800" b="1" dirty="0">
              <a:solidFill>
                <a:srgbClr val="000000"/>
              </a:solidFill>
              <a:effectLst/>
              <a:latin typeface="Calibri" panose="020F0502020204030204" pitchFamily="34" charset="0"/>
              <a:ea typeface="Calibri" panose="020F0502020204030204" pitchFamily="34" charset="0"/>
            </a:endParaRPr>
          </a:p>
          <a:p>
            <a:pPr marL="342900" marR="0" lvl="0" indent="-342900" algn="l">
              <a:buFont typeface="Symbol" panose="05050102010706020507" pitchFamily="2" charset="2"/>
              <a:buChar char=""/>
            </a:pPr>
            <a:r>
              <a:rPr lang="es-ES" sz="1800" dirty="0">
                <a:solidFill>
                  <a:srgbClr val="000000"/>
                </a:solidFill>
                <a:effectLst/>
                <a:latin typeface="Calibri" panose="020F0502020204030204" pitchFamily="34" charset="0"/>
                <a:ea typeface="Calibri" panose="020F0502020204030204" pitchFamily="34" charset="0"/>
              </a:rPr>
              <a:t>Como discípulos, debemos preguntarnos: ¿En qué estamos permaneciendo? ¿De quién estamos aprendiendo más? ¿Con quién pasamos la mayor parte del tiempo? Como discípulos, oramos, Señor ayúdame a permanecer en ti. Gracias por llamarme y por obrar en mi un corazón nuevo. Concédeme el dominio propio para buscar primero tu reino.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8"/>
        <p:cNvGrpSpPr/>
        <p:nvPr/>
      </p:nvGrpSpPr>
      <p:grpSpPr>
        <a:xfrm>
          <a:off x="0" y="0"/>
          <a:ext cx="0" cy="0"/>
          <a:chOff x="0" y="0"/>
          <a:chExt cx="0" cy="0"/>
        </a:xfrm>
      </p:grpSpPr>
      <p:sp>
        <p:nvSpPr>
          <p:cNvPr id="489" name="Google Shape;489;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just">
              <a:buFontTx/>
              <a:buNone/>
            </a:pPr>
            <a:r>
              <a:rPr lang="es-ES" sz="1100" dirty="0">
                <a:solidFill>
                  <a:srgbClr val="000000"/>
                </a:solidFill>
                <a:effectLst/>
                <a:latin typeface="Calibri" panose="020F0502020204030204" pitchFamily="34" charset="0"/>
                <a:ea typeface="Calibri" panose="020F0502020204030204" pitchFamily="34" charset="0"/>
              </a:rPr>
              <a:t>2. ¿Cómo permanecemos en Cristo? </a:t>
            </a:r>
            <a:endParaRPr lang="es-ES" sz="1100" dirty="0">
              <a:solidFill>
                <a:srgbClr val="000000"/>
              </a:solidFill>
              <a:effectLst/>
              <a:latin typeface="Calibri" panose="020F0502020204030204" pitchFamily="34" charset="0"/>
              <a:ea typeface="Calibri" panose="020F0502020204030204" pitchFamily="34" charset="0"/>
            </a:endParaRPr>
          </a:p>
          <a:p>
            <a:pPr marL="0" marR="0" indent="0" algn="just">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Confiamos en él y en su obra transformadora en nuestras vidas. Un pámpano recibe su energía y sustento cuando está conectada a la vid. El fruto viene después de estar en Cristo; el fruto no nos conecta con Jesús.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“Yo soy la vid y ustedes los pámpanos; el que permanece en mí, y yo en él, éste lleva mucho fruto.” Juan 15:5</a:t>
            </a:r>
            <a:endParaRPr lang="es-ES" sz="1100" dirty="0">
              <a:solidFill>
                <a:srgbClr val="000000"/>
              </a:solidFill>
              <a:effectLst/>
              <a:latin typeface="Calibri" panose="020F0502020204030204" pitchFamily="34" charset="0"/>
              <a:ea typeface="Calibri" panose="020F0502020204030204" pitchFamily="34" charset="0"/>
            </a:endParaRP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Un discípulo está unido a Jesús por el poder de la Palabra, a través de la fe. “Ustedes ya están limpios, por la palabra que les he hablado.” Juan 15:3 ¿Deseas permanecer en Cristo? ¡Corre a su Palabra! </a:t>
            </a:r>
            <a:endParaRPr lang="es-ES" sz="1100" dirty="0">
              <a:solidFill>
                <a:srgbClr val="000000"/>
              </a:solidFill>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Dios también nos ha dado el bautismo como medio para conectarnos con Jesús. Nuestro bautismo significa que hemos sido revestidos de Cristo, y sepultados, resucitados con Él. En el bautismo, el Espíritu Santo nos da el poder </a:t>
            </a:r>
            <a:r>
              <a:rPr lang="es-CO" altLang="es-ES" sz="1100" dirty="0">
                <a:solidFill>
                  <a:srgbClr val="000000"/>
                </a:solidFill>
                <a:effectLst/>
                <a:latin typeface="Calibri" panose="020F0502020204030204" pitchFamily="34" charset="0"/>
                <a:ea typeface="Calibri" panose="020F0502020204030204" pitchFamily="34" charset="0"/>
              </a:rPr>
              <a:t>de </a:t>
            </a:r>
            <a:r>
              <a:rPr lang="es-ES" sz="1100" dirty="0">
                <a:solidFill>
                  <a:srgbClr val="000000"/>
                </a:solidFill>
                <a:effectLst/>
                <a:latin typeface="Calibri" panose="020F0502020204030204" pitchFamily="34" charset="0"/>
                <a:ea typeface="Calibri" panose="020F0502020204030204" pitchFamily="34" charset="0"/>
              </a:rPr>
              <a:t>vivir una vida nueva, como discípulos de Cristo. ¿Deseas tener consuelo en tu conexión con Cristo? Recuerda tu bautismo.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Clr>
                <a:schemeClr val="dk1"/>
              </a:buClr>
              <a:buSzPts val="1100"/>
              <a:buFont typeface="Arial" panose="020B0604020202020204"/>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0" name="Google Shape;490;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4"/>
        <p:cNvGrpSpPr/>
        <p:nvPr/>
      </p:nvGrpSpPr>
      <p:grpSpPr>
        <a:xfrm>
          <a:off x="0" y="0"/>
          <a:ext cx="0" cy="0"/>
          <a:chOff x="0" y="0"/>
          <a:chExt cx="0" cy="0"/>
        </a:xfrm>
      </p:grpSpPr>
      <p:sp>
        <p:nvSpPr>
          <p:cNvPr id="355" name="Google Shape;355;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3. ¿Por qué es importante responder a la pregunta “¿Eres un discípulo de Jesús?” hablando de lo que Dios ha hecho por nosotros en Cristo, en lugar de lo que nosotros hemos hecho. </a:t>
            </a:r>
            <a:r>
              <a:rPr lang="es-ES" sz="18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n.</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Somos salvos por gracia mediante la fe. Las obras son el resultado de la gracia y la fe; son la evidencia de una vida en Cristo. La gracia no se opone al esfuerzo, sino el mérito.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Clr>
                <a:schemeClr val="dk1"/>
              </a:buClr>
              <a:buSzPts val="1100"/>
              <a:buFont typeface="Arial" panose="020B0604020202020204"/>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6" name="Google Shape;356;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Encargar la tarea para la Lección 3: </a:t>
            </a:r>
            <a:endParaRPr lang="es-ES" sz="1800" dirty="0">
              <a:effectLst/>
              <a:latin typeface="Calibri" panose="020F0502020204030204" pitchFamily="34" charset="0"/>
              <a:ea typeface="Calibri" panose="020F0502020204030204" pitchFamily="34" charset="0"/>
            </a:endParaRP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800" dirty="0">
                <a:effectLst/>
                <a:latin typeface="Calibri" panose="020F0502020204030204" pitchFamily="34" charset="0"/>
                <a:ea typeface="Calibri" panose="020F0502020204030204" pitchFamily="34" charset="0"/>
              </a:rPr>
              <a:t>Ver el siguiente video breve de instrucción: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https://www.youtube.com/watch?v=I-V1MifCaOs</a:t>
            </a:r>
            <a:endParaRPr lang="en-U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800" dirty="0">
                <a:effectLst/>
                <a:latin typeface="Calibri" panose="020F0502020204030204" pitchFamily="34" charset="0"/>
                <a:ea typeface="Calibri" panose="020F0502020204030204" pitchFamily="34" charset="0"/>
              </a:rPr>
              <a:t>Leer en sus Biblias la historia de Lucas 9:1-6, 10</a:t>
            </a:r>
            <a:endParaRPr lang="en-U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800" dirty="0">
                <a:effectLst/>
                <a:latin typeface="Calibri" panose="020F0502020204030204" pitchFamily="34" charset="0"/>
                <a:ea typeface="Calibri" panose="020F0502020204030204" pitchFamily="34" charset="0"/>
              </a:rPr>
              <a:t>Reflexionar y responder: En una hoja, escriba cinco obstáculos que evit</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n que las personas viv</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n como discípulos en palabra y acción.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s-ES" sz="1800">
              <a:effectLst/>
              <a:latin typeface="Calibri" panose="020F0502020204030204" pitchFamily="34" charset="0"/>
              <a:ea typeface="Calibri" panose="020F0502020204030204" pitchFamily="34" charset="0"/>
            </a:endParaRPr>
          </a:p>
          <a:p>
            <a:pPr marL="0" marR="0" indent="0">
              <a:buFontTx/>
              <a:buNone/>
            </a:pPr>
            <a:r>
              <a:rPr lang="es-ES" sz="1800">
                <a:effectLst/>
                <a:latin typeface="Calibri" panose="020F0502020204030204" pitchFamily="34" charset="0"/>
                <a:ea typeface="Calibri" panose="020F0502020204030204" pitchFamily="34" charset="0"/>
              </a:rPr>
              <a:t>Amado </a:t>
            </a:r>
            <a:r>
              <a:rPr lang="es-ES" sz="1800" dirty="0">
                <a:effectLst/>
                <a:latin typeface="Calibri" panose="020F0502020204030204" pitchFamily="34" charset="0"/>
                <a:ea typeface="Calibri" panose="020F0502020204030204" pitchFamily="34" charset="0"/>
              </a:rPr>
              <a:t>Padre celestial, te damos gracias por tu Palabra, que nos recuerda </a:t>
            </a:r>
            <a:r>
              <a:rPr lang="es-CO" altLang="es-ES" sz="1800" dirty="0">
                <a:effectLst/>
                <a:latin typeface="Calibri" panose="020F0502020204030204" pitchFamily="34" charset="0"/>
                <a:ea typeface="Calibri" panose="020F0502020204030204" pitchFamily="34" charset="0"/>
              </a:rPr>
              <a:t>que </a:t>
            </a:r>
            <a:r>
              <a:rPr lang="es-ES" sz="1800" dirty="0">
                <a:effectLst/>
                <a:latin typeface="Calibri" panose="020F0502020204030204" pitchFamily="34" charset="0"/>
                <a:ea typeface="Calibri" panose="020F0502020204030204" pitchFamily="34" charset="0"/>
              </a:rPr>
              <a:t>en Cristo somos tus discípulos, unidos a la vid verdadera. Sin Cristo, nada podemos hacer, pero en él encontramos perdón, vida y la fuerza para dar fruto en el mundo. Gracias por el bautismo, en el cual nos has vestido con Cristo y nos has asegurado nuestra unión contigo. Ayúdanos a permanecer en tu amor, confiando en tu gracia y en la obra de tu Espíritu en nuestras vidas.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Oramos como David en</a:t>
            </a:r>
            <a:r>
              <a:rPr lang="es-CO" altLang="es-ES" sz="1800" dirty="0">
                <a:effectLst/>
                <a:latin typeface="Calibri" panose="020F0502020204030204" pitchFamily="34" charset="0"/>
                <a:ea typeface="Calibri" panose="020F0502020204030204" pitchFamily="34" charset="0"/>
              </a:rPr>
              <a:t> el </a:t>
            </a:r>
            <a:r>
              <a:rPr lang="es-ES" sz="1800" dirty="0">
                <a:effectLst/>
                <a:latin typeface="Calibri" panose="020F0502020204030204" pitchFamily="34" charset="0"/>
                <a:ea typeface="Calibri" panose="020F0502020204030204" pitchFamily="34" charset="0"/>
              </a:rPr>
              <a:t> Salmo 73:25 y 28: ¿A quién tengo yo en los cielos sino a ti? Y fuera de ti nada deseo en la tierra. Mi carne y mi corazón desfallecen; mas la roca de mi corazón y mi porción es Dios para siempre. En cuanto a mí, el acercarme a Dios es el bien; he puesto en Jehová el Señor mi esperanza, para contar todas tus obras. </a:t>
            </a:r>
            <a:br>
              <a:rPr lang="es-ES" sz="1800" dirty="0">
                <a:effectLst/>
                <a:latin typeface="Calibri" panose="020F0502020204030204" pitchFamily="34" charset="0"/>
                <a:ea typeface="Calibri" panose="020F0502020204030204" pitchFamily="34" charset="0"/>
              </a:rPr>
            </a:b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Señor, que nuestra vida sea un testimonio de tu gracia y que, en todo lo que hagamos, glorifiquemos tu nombre. En Cristo Jesús, nuestro Salvador, oramos. Amén.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1000"/>
              </a:spcAft>
              <a:buClr>
                <a:schemeClr val="dk1"/>
              </a:buClr>
              <a:buSzPts val="1100"/>
              <a:buFont typeface="Calibri" panose="020F0502020204030204"/>
              <a:buAutoNum type="arabicPeriod"/>
            </a:pPr>
            <a:endParaRPr lang="en-US" dirty="0"/>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Como menciona el video de la tarea, Pablo usa la frase “en Cristo” 79 veces en sus 13 cartas inspiradas. ¿Qué le dice esto como discípulo de Cristo? </a:t>
            </a:r>
            <a:endParaRPr lang="es-ES" sz="1800" b="1"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800" i="1" dirty="0">
                <a:solidFill>
                  <a:srgbClr val="00B050"/>
                </a:solidFill>
                <a:effectLst/>
                <a:latin typeface="Calibri" panose="020F0502020204030204" pitchFamily="34" charset="0"/>
                <a:ea typeface="Calibri" panose="020F0502020204030204" pitchFamily="34" charset="0"/>
              </a:rPr>
              <a:t>Permite que los estudiantes respondan y guíales a profundizar en su reflexión.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Para ilustrar lo que significa estar vinculado con Jesús, Jesús usó la imagen de una vid.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V. 1 Yo soy la vid verdadera, y mi Padre es el labrador. 2. Todo pámpano que en mí no lleva fruto, lo quitará; y todo aquel que lleva fruto, lo limpiará, para que lleve más fruto. 3. Ustedes ya están limpios, por la palabra que les he hablado.</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s-E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¿Quién es la vid? </a:t>
            </a:r>
            <a:r>
              <a:rPr lang="es-ES" sz="1100" i="1" dirty="0">
                <a:solidFill>
                  <a:srgbClr val="00B050"/>
                </a:solidFill>
                <a:effectLst/>
                <a:latin typeface="Calibri" panose="020F0502020204030204" pitchFamily="34" charset="0"/>
                <a:ea typeface="Calibri" panose="020F0502020204030204" pitchFamily="34" charset="0"/>
              </a:rPr>
              <a:t>Cristo. </a:t>
            </a:r>
            <a:endParaRPr lang="es-E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¿Quién es el labrador? </a:t>
            </a:r>
            <a:r>
              <a:rPr lang="es-ES" sz="1100" i="1" dirty="0">
                <a:solidFill>
                  <a:srgbClr val="00B050"/>
                </a:solidFill>
                <a:effectLst/>
                <a:latin typeface="Calibri" panose="020F0502020204030204" pitchFamily="34" charset="0"/>
                <a:ea typeface="Calibri" panose="020F0502020204030204" pitchFamily="34" charset="0"/>
              </a:rPr>
              <a:t>El Padre. </a:t>
            </a:r>
            <a:endParaRPr lang="es-E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¿Quiénes son los pámpanos? </a:t>
            </a:r>
            <a:r>
              <a:rPr lang="es-ES" sz="1100" i="1" dirty="0">
                <a:solidFill>
                  <a:srgbClr val="00B050"/>
                </a:solidFill>
                <a:effectLst/>
                <a:latin typeface="Calibri" panose="020F0502020204030204" pitchFamily="34" charset="0"/>
                <a:ea typeface="Calibri" panose="020F0502020204030204" pitchFamily="34" charset="0"/>
              </a:rPr>
              <a:t>Nosotros.</a:t>
            </a: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¿Cuál es la única forma en que un discípulo puede crecer y dar fruto? </a:t>
            </a:r>
            <a:r>
              <a:rPr lang="es-ES" sz="1100" i="1" dirty="0">
                <a:solidFill>
                  <a:srgbClr val="00B050"/>
                </a:solidFill>
                <a:effectLst/>
                <a:latin typeface="Calibri" panose="020F0502020204030204" pitchFamily="34" charset="0"/>
                <a:ea typeface="Calibri" panose="020F0502020204030204" pitchFamily="34" charset="0"/>
              </a:rPr>
              <a:t>Un pámpano solo puede recibir su alimento de la vid. Si está mal conectado, no puede producir fruto (ejemplo: Judas Iscariote). Quién permanece en Cristo, dará fruto en abundancia. </a:t>
            </a: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i="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i="1" dirty="0">
                <a:solidFill>
                  <a:srgbClr val="00B050"/>
                </a:solidFill>
                <a:effectLst/>
                <a:latin typeface="Calibri" panose="020F0502020204030204" pitchFamily="34" charset="0"/>
                <a:ea typeface="Calibri" panose="020F0502020204030204" pitchFamily="34" charset="0"/>
              </a:rPr>
              <a:t>¿Por qué Jesús dice que los discípulos ya están limpios? </a:t>
            </a:r>
            <a:r>
              <a:rPr lang="es-ES" sz="1100" i="1" dirty="0">
                <a:solidFill>
                  <a:srgbClr val="00B050"/>
                </a:solidFill>
                <a:effectLst/>
                <a:latin typeface="Calibri" panose="020F0502020204030204" pitchFamily="34" charset="0"/>
                <a:ea typeface="Calibri" panose="020F0502020204030204" pitchFamily="34" charset="0"/>
              </a:rPr>
              <a:t>Por la palabra han sido nutridos para vivir en la fe. La Palabra nos reúne con Jesús y nos mantiene unidos. </a:t>
            </a: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Permanezcan en mí, y yo en ustedes. Así como el pámpano no puede llevar fruto por sí mismo, si no permanece en la vid, así tampoco ustedes, si no permanecen en mí. 5. Yo soy la vid y ustedes los pámpanos; el que permanece en mí, y yo en él, éste lleva mucho fruto; porque separados de mí ustedes nada pueden hacer. </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6. El que no permanece en mí, será desechado como pámpano, y se secará; a éstos se les recoge y se les arroja al fuego, y allí arden. 7. Si permanecen en mí, y mis palabras permanecen en ustedes, pidan todo lo que quieran, y se les concederá. 8. En esto es glorificado mi Padre: en que lleven mucho fruto, y sean así mis discípulos.</a:t>
            </a:r>
            <a:endParaRPr lang="es-ES" sz="1100" dirty="0">
              <a:effectLst/>
              <a:latin typeface="Calibri" panose="020F0502020204030204" pitchFamily="34" charset="0"/>
              <a:ea typeface="Calibri" panose="020F0502020204030204" pitchFamily="34" charset="0"/>
            </a:endParaRPr>
          </a:p>
          <a:p>
            <a:pPr marL="0" marR="0" indent="0">
              <a:buFontTx/>
              <a:buNone/>
            </a:pPr>
            <a:endParaRPr lang="es-E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b="1" i="1" dirty="0">
                <a:solidFill>
                  <a:srgbClr val="00B050"/>
                </a:solidFill>
                <a:effectLst/>
                <a:latin typeface="Calibri" panose="020F0502020204030204" pitchFamily="34" charset="0"/>
                <a:ea typeface="Calibri" panose="020F0502020204030204" pitchFamily="34" charset="0"/>
              </a:rPr>
              <a:t>¿Cómo somos aparte de Jesús? </a:t>
            </a:r>
            <a:r>
              <a:rPr lang="es-ES" sz="1800" i="1" dirty="0">
                <a:solidFill>
                  <a:srgbClr val="00B050"/>
                </a:solidFill>
                <a:effectLst/>
                <a:latin typeface="Calibri" panose="020F0502020204030204" pitchFamily="34" charset="0"/>
                <a:ea typeface="Calibri" panose="020F0502020204030204" pitchFamily="34" charset="0"/>
              </a:rPr>
              <a:t>Somos como una rama cortada: secos, inútiles, destinados al fuego. </a:t>
            </a:r>
            <a:endParaRPr lang="en-US" sz="1800" i="0" dirty="0">
              <a:solidFill>
                <a:srgbClr val="000000"/>
              </a:solidFill>
              <a:effectLst/>
              <a:latin typeface="Calibri" panose="020F0502020204030204" pitchFamily="34" charset="0"/>
              <a:ea typeface="Calibri" panose="020F0502020204030204" pitchFamily="34" charset="0"/>
            </a:endParaRPr>
          </a:p>
          <a:p>
            <a:pPr marL="0" marR="0" indent="0">
              <a:buFontTx/>
              <a:buNone/>
            </a:pPr>
            <a:endParaRPr lang="en-US" sz="1800" i="0" dirty="0">
              <a:solidFill>
                <a:srgbClr val="000000"/>
              </a:solidFill>
              <a:effectLst/>
              <a:latin typeface="Calibri" panose="020F0502020204030204" pitchFamily="34" charset="0"/>
              <a:ea typeface="Calibri" panose="020F0502020204030204" pitchFamily="34" charset="0"/>
            </a:endParaRPr>
          </a:p>
          <a:p>
            <a:pPr marL="0" marR="0" indent="0">
              <a:buFontTx/>
              <a:buNone/>
            </a:pPr>
            <a:r>
              <a:rPr lang="es-ES" sz="1800" b="1" i="1" dirty="0">
                <a:solidFill>
                  <a:srgbClr val="00B050"/>
                </a:solidFill>
                <a:effectLst/>
                <a:latin typeface="Calibri" panose="020F0502020204030204" pitchFamily="34" charset="0"/>
                <a:ea typeface="Calibri" panose="020F0502020204030204" pitchFamily="34" charset="0"/>
              </a:rPr>
              <a:t>¿Cómo somos en Cristo? </a:t>
            </a:r>
            <a:r>
              <a:rPr lang="es-ES" sz="1800" i="1" dirty="0">
                <a:solidFill>
                  <a:srgbClr val="00B050"/>
                </a:solidFill>
                <a:effectLst/>
                <a:latin typeface="Calibri" panose="020F0502020204030204" pitchFamily="34" charset="0"/>
                <a:ea typeface="Calibri" panose="020F0502020204030204" pitchFamily="34" charset="0"/>
              </a:rPr>
              <a:t>Conectados a Cristo, producimos frutos de fe que glorifican a Dios. A través de su Palabra, Jesús le da forma a nuestra voluntad para que coincida con la suya. Esa voluntad que toma forma se muestra en nuestras oraciones y en nuestras obras (fruto) para la gloria del Padre.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995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15:9-13</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151989" y="1752722"/>
            <a:ext cx="8011311" cy="3970318"/>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Así como el Padre me ha amado, así también yo los he amado a ustedes; permanezcan en mi amor. Si obedecen mis mandamientos, permanecerán en mi amor; así como he obedecido los mandamientos de mi Padre, y permanezco en su amor.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995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15:9-13</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054097" y="1688958"/>
            <a:ext cx="8261603" cy="3416320"/>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Estas cosas les he hablado, para que mi gozo esté en ustedes, y su gozo sea completo. Éste es mi mandamiento: Que se amen unos a otros, como yo los he amado. Nadie tiene mayor amor que éste, que es el poner su vida por sus amigos.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995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15:14-16</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113889" y="1080040"/>
            <a:ext cx="8659011" cy="6186309"/>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Ustedes son mis amigos, si hacen lo que yo les mando. Ya no los llamaré siervos, porque el siervo no sabe lo que hace su señor; yo los he llamado amigos, porque todas las cosas que oí de mi Padre, se las he dado a conocer a ustedes. Ustedes no me eligieron a mí. Más bien, yo los elegí a ustedes, y los he puesto para que vayan y lleven fruto, y su fruto permanezca; para que todo lo que pidan al Padre en mi nombre, él se lo conceda. </a:t>
            </a:r>
            <a:endParaRPr lang="en-US" sz="36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602242" y="2148731"/>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3602242" y="315316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 name="Google Shape;256;p11"/>
          <p:cNvPicPr preferRelativeResize="0"/>
          <p:nvPr/>
        </p:nvPicPr>
        <p:blipFill rotWithShape="1">
          <a:blip r:embed="rId2"/>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 name="Google Shape;243;g26ba99a7413_0_427"/>
          <p:cNvSpPr txBox="1"/>
          <p:nvPr/>
        </p:nvSpPr>
        <p:spPr>
          <a:xfrm>
            <a:off x="3602242" y="34290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Juan 15:1-16</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2"/>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p12"/>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8" name="Google Shape;268;p1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p12"/>
          <p:cNvSpPr txBox="1"/>
          <p:nvPr/>
        </p:nvSpPr>
        <p:spPr>
          <a:xfrm>
            <a:off x="4127381" y="4163146"/>
            <a:ext cx="67279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objetos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p12" descr="A black background with a black square&#10;&#10;Description automatically generated with medium confidence"/>
          <p:cNvPicPr preferRelativeResize="0"/>
          <p:nvPr/>
        </p:nvPicPr>
        <p:blipFill rotWithShape="1">
          <a:blip r:embed="rId2"/>
          <a:srcRect/>
          <a:stretch>
            <a:fillRect/>
          </a:stretch>
        </p:blipFill>
        <p:spPr>
          <a:xfrm>
            <a:off x="8919859" y="1460358"/>
            <a:ext cx="1266321" cy="1389026"/>
          </a:xfrm>
          <a:prstGeom prst="rect">
            <a:avLst/>
          </a:prstGeom>
          <a:noFill/>
          <a:ln>
            <a:noFill/>
          </a:ln>
        </p:spPr>
      </p:pic>
      <p:pic>
        <p:nvPicPr>
          <p:cNvPr id="271" name="Google Shape;271;p1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7" name="Google Shape;277;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3"/>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p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3"/>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Dónde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82" name="Google Shape;282;p13" descr="A black background with a black square&#10;&#10;Description automatically generated with medium confidence"/>
          <p:cNvPicPr preferRelativeResize="0"/>
          <p:nvPr/>
        </p:nvPicPr>
        <p:blipFill rotWithShape="1">
          <a:blip r:embed="rId2"/>
          <a:srcRect/>
          <a:stretch>
            <a:fillRect/>
          </a:stretch>
        </p:blipFill>
        <p:spPr>
          <a:xfrm>
            <a:off x="9076083" y="1470749"/>
            <a:ext cx="1127705" cy="1374727"/>
          </a:xfrm>
          <a:prstGeom prst="rect">
            <a:avLst/>
          </a:prstGeom>
          <a:noFill/>
          <a:ln>
            <a:noFill/>
          </a:ln>
        </p:spPr>
      </p:pic>
      <p:pic>
        <p:nvPicPr>
          <p:cNvPr id="283" name="Google Shape;283;p13"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9" name="Google Shape;289;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4"/>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91" name="Google Shape;291;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2" name="Google Shape;292;p1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4"/>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p14" descr="A black background with a black square&#10;&#10;Description automatically generated with medium confidence"/>
          <p:cNvPicPr preferRelativeResize="0"/>
          <p:nvPr/>
        </p:nvPicPr>
        <p:blipFill rotWithShape="1">
          <a:blip r:embed="rId2"/>
          <a:srcRect/>
          <a:stretch>
            <a:fillRect/>
          </a:stretch>
        </p:blipFill>
        <p:spPr>
          <a:xfrm>
            <a:off x="9269912" y="1743573"/>
            <a:ext cx="824369" cy="950227"/>
          </a:xfrm>
          <a:prstGeom prst="rect">
            <a:avLst/>
          </a:prstGeom>
          <a:noFill/>
          <a:ln>
            <a:noFill/>
          </a:ln>
        </p:spPr>
      </p:pic>
      <p:pic>
        <p:nvPicPr>
          <p:cNvPr id="295" name="Google Shape;295;p1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2"/>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3" name="Google Shape;313;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16"/>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15" name="Google Shape;315;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p16"/>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16"/>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¿Se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18" name="Google Shape;318;p16"/>
          <p:cNvPicPr preferRelativeResize="0"/>
          <p:nvPr/>
        </p:nvPicPr>
        <p:blipFill rotWithShape="1">
          <a:blip r:embed="rId2"/>
          <a:srcRect/>
          <a:stretch>
            <a:fillRect/>
          </a:stretch>
        </p:blipFill>
        <p:spPr>
          <a:xfrm>
            <a:off x="9202567" y="1460358"/>
            <a:ext cx="1078769" cy="1379086"/>
          </a:xfrm>
          <a:prstGeom prst="rect">
            <a:avLst/>
          </a:prstGeom>
          <a:noFill/>
          <a:ln>
            <a:noFill/>
          </a:ln>
        </p:spPr>
      </p:pic>
      <p:pic>
        <p:nvPicPr>
          <p:cNvPr id="319" name="Google Shape;319;p16"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2</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En Cristo</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9" name="Google Shape;179;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602242" y="2148731"/>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3602242" y="315316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 name="Google Shape;256;p11"/>
          <p:cNvPicPr preferRelativeResize="0"/>
          <p:nvPr/>
        </p:nvPicPr>
        <p:blipFill rotWithShape="1">
          <a:blip r:embed="rId2"/>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 name="Google Shape;243;g26ba99a7413_0_427"/>
          <p:cNvSpPr txBox="1"/>
          <p:nvPr/>
        </p:nvSpPr>
        <p:spPr>
          <a:xfrm>
            <a:off x="3602242" y="34290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Juan 15:1-16</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2"/>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2"/>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2"/>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Juan 15:1-16</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2"/>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Juan 15:1-16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Explorar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cómo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bautismo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nos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conecta</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nos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viste</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Cristo.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cómo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vivir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pic>
        <p:nvPicPr>
          <p:cNvPr id="4" name="Picture 2" descr="Water — Science Learning Hub"/>
          <p:cNvPicPr>
            <a:picLocks noChangeAspect="1" noChangeArrowheads="1"/>
          </p:cNvPicPr>
          <p:nvPr/>
        </p:nvPicPr>
        <p:blipFill rotWithShape="1">
          <a:blip r:embed="rId2">
            <a:extLst>
              <a:ext uri="{28A0092B-C50C-407E-A947-70E740481C1C}">
                <a14:useLocalDpi xmlns:a14="http://schemas.microsoft.com/office/drawing/2010/main" val="0"/>
              </a:ext>
            </a:extLst>
          </a:blip>
          <a:srcRect t="15929" b="18225"/>
          <a:stretch>
            <a:fillRect/>
          </a:stretch>
        </p:blipFill>
        <p:spPr bwMode="auto">
          <a:xfrm>
            <a:off x="1910399" y="2098783"/>
            <a:ext cx="10007716" cy="4393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g269c93b3448_0_178"/>
          <p:cNvSpPr txBox="1"/>
          <p:nvPr/>
        </p:nvSpPr>
        <p:spPr>
          <a:xfrm>
            <a:off x="2373087" y="2236817"/>
            <a:ext cx="7679700"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Jesús </a:t>
            </a:r>
            <a:r>
              <a:rPr lang="en-US" sz="3600" b="1" dirty="0" err="1">
                <a:solidFill>
                  <a:schemeClr val="dk1"/>
                </a:solidFill>
                <a:latin typeface="Lato" panose="020F0502020204030203"/>
                <a:ea typeface="Lato" panose="020F0502020204030203"/>
                <a:cs typeface="Lato" panose="020F0502020204030203"/>
                <a:sym typeface="Lato" panose="020F0502020204030203"/>
              </a:rPr>
              <a:t>instituyó</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bautismo</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Por tanto, id, y </a:t>
            </a:r>
            <a:r>
              <a:rPr lang="en-US" sz="3600" dirty="0" err="1">
                <a:solidFill>
                  <a:schemeClr val="dk1"/>
                </a:solidFill>
                <a:latin typeface="Lato" panose="020F0502020204030203"/>
                <a:ea typeface="Lato" panose="020F0502020204030203"/>
                <a:cs typeface="Lato" panose="020F0502020204030203"/>
                <a:sym typeface="Lato" panose="020F0502020204030203"/>
              </a:rPr>
              <a:t>haced</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dirty="0">
                <a:solidFill>
                  <a:schemeClr val="dk1"/>
                </a:solidFill>
                <a:latin typeface="Lato" panose="020F0502020204030203"/>
                <a:ea typeface="Lato" panose="020F0502020204030203"/>
                <a:cs typeface="Lato" panose="020F0502020204030203"/>
                <a:sym typeface="Lato" panose="020F0502020204030203"/>
              </a:rPr>
              <a:t> a </a:t>
            </a:r>
            <a:r>
              <a:rPr lang="en-US" sz="3600" dirty="0" err="1">
                <a:solidFill>
                  <a:schemeClr val="dk1"/>
                </a:solidFill>
                <a:latin typeface="Lato" panose="020F0502020204030203"/>
                <a:ea typeface="Lato" panose="020F0502020204030203"/>
                <a:cs typeface="Lato" panose="020F0502020204030203"/>
                <a:sym typeface="Lato" panose="020F0502020204030203"/>
              </a:rPr>
              <a:t>todas</a:t>
            </a:r>
            <a:r>
              <a:rPr lang="en-US" sz="3600" dirty="0">
                <a:solidFill>
                  <a:schemeClr val="dk1"/>
                </a:solidFill>
                <a:latin typeface="Lato" panose="020F0502020204030203"/>
                <a:ea typeface="Lato" panose="020F0502020204030203"/>
                <a:cs typeface="Lato" panose="020F0502020204030203"/>
                <a:sym typeface="Lato" panose="020F0502020204030203"/>
              </a:rPr>
              <a:t> las </a:t>
            </a:r>
            <a:r>
              <a:rPr lang="en-US" sz="3600" dirty="0" err="1">
                <a:solidFill>
                  <a:schemeClr val="dk1"/>
                </a:solidFill>
                <a:latin typeface="Lato" panose="020F0502020204030203"/>
                <a:ea typeface="Lato" panose="020F0502020204030203"/>
                <a:cs typeface="Lato" panose="020F0502020204030203"/>
                <a:sym typeface="Lato" panose="020F0502020204030203"/>
              </a:rPr>
              <a:t>naciones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bautizándolos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nombre</a:t>
            </a:r>
            <a:r>
              <a:rPr lang="en-US" sz="3600" dirty="0">
                <a:solidFill>
                  <a:schemeClr val="dk1"/>
                </a:solidFill>
                <a:latin typeface="Lato" panose="020F0502020204030203"/>
                <a:ea typeface="Lato" panose="020F0502020204030203"/>
                <a:cs typeface="Lato" panose="020F0502020204030203"/>
                <a:sym typeface="Lato" panose="020F0502020204030203"/>
              </a:rPr>
              <a:t> del Padre, y del </a:t>
            </a:r>
            <a:r>
              <a:rPr lang="en-US" sz="3600" dirty="0" err="1">
                <a:solidFill>
                  <a:schemeClr val="dk1"/>
                </a:solidFill>
                <a:latin typeface="Lato" panose="020F0502020204030203"/>
                <a:ea typeface="Lato" panose="020F0502020204030203"/>
                <a:cs typeface="Lato" panose="020F0502020204030203"/>
                <a:sym typeface="Lato" panose="020F0502020204030203"/>
              </a:rPr>
              <a:t>Hijo</a:t>
            </a:r>
            <a:r>
              <a:rPr lang="en-US" sz="3600" dirty="0">
                <a:solidFill>
                  <a:schemeClr val="dk1"/>
                </a:solidFill>
                <a:latin typeface="Lato" panose="020F0502020204030203"/>
                <a:ea typeface="Lato" panose="020F0502020204030203"/>
                <a:cs typeface="Lato" panose="020F0502020204030203"/>
                <a:sym typeface="Lato" panose="020F0502020204030203"/>
              </a:rPr>
              <a:t>, y del </a:t>
            </a:r>
            <a:r>
              <a:rPr lang="en-US" sz="3600" dirty="0" err="1">
                <a:solidFill>
                  <a:schemeClr val="dk1"/>
                </a:solidFill>
                <a:latin typeface="Lato" panose="020F0502020204030203"/>
                <a:ea typeface="Lato" panose="020F0502020204030203"/>
                <a:cs typeface="Lato" panose="020F0502020204030203"/>
                <a:sym typeface="Lato" panose="020F0502020204030203"/>
              </a:rPr>
              <a:t>Espíritu</a:t>
            </a:r>
            <a:r>
              <a:rPr lang="en-US" sz="3600" dirty="0">
                <a:solidFill>
                  <a:schemeClr val="dk1"/>
                </a:solidFill>
                <a:latin typeface="Lato" panose="020F0502020204030203"/>
                <a:ea typeface="Lato" panose="020F0502020204030203"/>
                <a:cs typeface="Lato" panose="020F0502020204030203"/>
                <a:sym typeface="Lato" panose="020F0502020204030203"/>
              </a:rPr>
              <a:t> Santo.</a:t>
            </a:r>
            <a:endParaRPr dirty="0">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1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a:solidFill>
                  <a:schemeClr val="dk1"/>
                </a:solidFill>
                <a:latin typeface="Lato" panose="020F0502020204030203"/>
                <a:ea typeface="Lato" panose="020F0502020204030203"/>
                <a:cs typeface="Lato" panose="020F0502020204030203"/>
                <a:sym typeface="Lato" panose="020F0502020204030203"/>
              </a:rPr>
              <a:t>Mateo 28:19</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184282" y="620128"/>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 name="Picture 2" descr="Down, down arrow, download, less water, pour, water droplet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77800"/>
            <a:ext cx="6502400" cy="65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875141"/>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hace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nosotros</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965301"/>
            <a:ext cx="767970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Romanos 6:1-4</a:t>
            </a: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4400" dirty="0" err="1">
                <a:solidFill>
                  <a:schemeClr val="dk1"/>
                </a:solidFill>
                <a:latin typeface="Lato" panose="020F0502020204030203"/>
                <a:ea typeface="Lato" panose="020F0502020204030203"/>
                <a:cs typeface="Lato" panose="020F0502020204030203"/>
                <a:sym typeface="Lato" panose="020F0502020204030203"/>
              </a:rPr>
              <a:t>Gálatas</a:t>
            </a:r>
            <a:r>
              <a:rPr lang="en-US" sz="4400" dirty="0">
                <a:solidFill>
                  <a:schemeClr val="dk1"/>
                </a:solidFill>
                <a:latin typeface="Lato" panose="020F0502020204030203"/>
                <a:ea typeface="Lato" panose="020F0502020204030203"/>
                <a:cs typeface="Lato" panose="020F0502020204030203"/>
                <a:sym typeface="Lato" panose="020F0502020204030203"/>
              </a:rPr>
              <a:t> 3:26-27</a:t>
            </a: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4400" dirty="0" err="1">
                <a:solidFill>
                  <a:schemeClr val="dk1"/>
                </a:solidFill>
                <a:latin typeface="Lato" panose="020F0502020204030203"/>
                <a:ea typeface="Lato" panose="020F0502020204030203"/>
                <a:cs typeface="Lato" panose="020F0502020204030203"/>
                <a:sym typeface="Lato" panose="020F0502020204030203"/>
              </a:rPr>
              <a:t>Colosenses</a:t>
            </a:r>
            <a:r>
              <a:rPr lang="en-US" sz="4400" dirty="0">
                <a:solidFill>
                  <a:schemeClr val="dk1"/>
                </a:solidFill>
                <a:latin typeface="Lato" panose="020F0502020204030203"/>
                <a:ea typeface="Lato" panose="020F0502020204030203"/>
                <a:cs typeface="Lato" panose="020F0502020204030203"/>
                <a:sym typeface="Lato" panose="020F0502020204030203"/>
              </a:rPr>
              <a:t> 2:12-14</a:t>
            </a: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1 </a:t>
            </a:r>
            <a:r>
              <a:rPr lang="en-US" sz="4400" dirty="0" err="1">
                <a:solidFill>
                  <a:schemeClr val="dk1"/>
                </a:solidFill>
                <a:latin typeface="Lato" panose="020F0502020204030203"/>
                <a:ea typeface="Lato" panose="020F0502020204030203"/>
                <a:cs typeface="Lato" panose="020F0502020204030203"/>
                <a:sym typeface="Lato" panose="020F0502020204030203"/>
              </a:rPr>
              <a:t>Corintios</a:t>
            </a:r>
            <a:r>
              <a:rPr lang="en-US" sz="4400" dirty="0">
                <a:solidFill>
                  <a:schemeClr val="dk1"/>
                </a:solidFill>
                <a:latin typeface="Lato" panose="020F0502020204030203"/>
                <a:ea typeface="Lato" panose="020F0502020204030203"/>
                <a:cs typeface="Lato" panose="020F0502020204030203"/>
                <a:sym typeface="Lato" panose="020F0502020204030203"/>
              </a:rPr>
              <a:t> 6:9-11</a:t>
            </a: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28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78850" y="324696"/>
            <a:ext cx="9527350" cy="6278601"/>
          </a:xfrm>
          <a:prstGeom prst="rect">
            <a:avLst/>
          </a:prstGeom>
          <a:noFill/>
          <a:ln>
            <a:noFill/>
          </a:ln>
        </p:spPr>
        <p:txBody>
          <a:bodyPr spcFirstLastPara="1" wrap="square" lIns="91425" tIns="45700" rIns="91425" bIns="45700" anchor="t" anchorCtr="0">
            <a:spAutoFit/>
          </a:bodyPr>
          <a:lstStyle/>
          <a:p>
            <a:pPr marR="0" lvl="0"/>
            <a:r>
              <a:rPr lang="es-ES" sz="3200" b="1" dirty="0">
                <a:solidFill>
                  <a:srgbClr val="000000"/>
                </a:solidFill>
                <a:effectLst/>
                <a:latin typeface="Calibri" panose="020F0502020204030204" pitchFamily="34" charset="0"/>
                <a:ea typeface="Calibri" panose="020F0502020204030204" pitchFamily="34" charset="0"/>
              </a:rPr>
              <a:t>Romanos 6:1-4 </a:t>
            </a:r>
            <a:endParaRPr lang="es-ES" sz="3200" b="1" dirty="0">
              <a:solidFill>
                <a:srgbClr val="000000"/>
              </a:solidFill>
              <a:effectLst/>
              <a:latin typeface="Calibri" panose="020F0502020204030204" pitchFamily="34" charset="0"/>
              <a:ea typeface="Calibri" panose="020F0502020204030204" pitchFamily="34" charset="0"/>
            </a:endParaRP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Entonces, ¿qué diremos? ¿Seguiremos pecando, para que la gracia abunde? ¡De ninguna manera! Porque los que hemos muerto al pecado, ¿cómo podemos seguir viviendo en él? ¿No saben ustedes que todos los que fuimos bautizados en Cristo Jesús, fuimos bautizados en su muerte? Porque por el bautismo fuimos sepultados con él en su muerte, para que así como Cristo resucitó de los muertos por la gloria del Padre, así también nosotros vivamos una vida nueva.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hace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nosotros</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une</a:t>
            </a:r>
            <a:r>
              <a:rPr lang="en-US" sz="3600" dirty="0">
                <a:solidFill>
                  <a:schemeClr val="dk1"/>
                </a:solidFill>
                <a:latin typeface="Lato" panose="020F0502020204030203"/>
                <a:ea typeface="Lato" panose="020F0502020204030203"/>
                <a:cs typeface="Lato" panose="020F0502020204030203"/>
                <a:sym typeface="Lato" panose="020F0502020204030203"/>
              </a:rPr>
              <a:t> a Cristo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conecta</a:t>
            </a:r>
            <a:r>
              <a:rPr lang="en-US" sz="3600" dirty="0">
                <a:solidFill>
                  <a:schemeClr val="dk1"/>
                </a:solidFill>
                <a:latin typeface="Lato" panose="020F0502020204030203"/>
                <a:ea typeface="Lato" panose="020F0502020204030203"/>
                <a:cs typeface="Lato" panose="020F0502020204030203"/>
                <a:sym typeface="Lato" panose="020F0502020204030203"/>
              </a:rPr>
              <a:t> con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resurrección</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78850" y="324696"/>
            <a:ext cx="8993950" cy="2954615"/>
          </a:xfrm>
          <a:prstGeom prst="rect">
            <a:avLst/>
          </a:prstGeom>
          <a:noFill/>
          <a:ln>
            <a:noFill/>
          </a:ln>
        </p:spPr>
        <p:txBody>
          <a:bodyPr spcFirstLastPara="1" wrap="square" lIns="91425" tIns="45700" rIns="91425" bIns="45700" anchor="t" anchorCtr="0">
            <a:spAutoFit/>
          </a:bodyPr>
          <a:lstStyle/>
          <a:p>
            <a:pPr marR="0" lvl="0"/>
            <a:r>
              <a:rPr lang="es-ES" sz="3200" b="1" dirty="0">
                <a:latin typeface="Calibri" panose="020F0502020204030204" pitchFamily="34" charset="0"/>
                <a:ea typeface="Calibri" panose="020F0502020204030204" pitchFamily="34" charset="0"/>
              </a:rPr>
              <a:t>Gálatas 3:26-27</a:t>
            </a:r>
            <a:endParaRPr lang="es-ES" sz="3200" b="1" dirty="0">
              <a:solidFill>
                <a:srgbClr val="000000"/>
              </a:solidFill>
              <a:effectLst/>
              <a:latin typeface="Calibri" panose="020F0502020204030204" pitchFamily="34" charset="0"/>
              <a:ea typeface="Calibri" panose="020F0502020204030204" pitchFamily="34" charset="0"/>
            </a:endParaRP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Pues todos ustedes son hijos de Dios por la fe en Cristo Jesús. Porque todos ustedes, los que han sido bautizados en Cristo, están revestidos de Cristo.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hace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nosotros</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une</a:t>
            </a:r>
            <a:r>
              <a:rPr lang="en-US" sz="3600" dirty="0">
                <a:solidFill>
                  <a:schemeClr val="dk1"/>
                </a:solidFill>
                <a:latin typeface="Lato" panose="020F0502020204030203"/>
                <a:ea typeface="Lato" panose="020F0502020204030203"/>
                <a:cs typeface="Lato" panose="020F0502020204030203"/>
                <a:sym typeface="Lato" panose="020F0502020204030203"/>
              </a:rPr>
              <a:t> a Cristo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conecta</a:t>
            </a:r>
            <a:r>
              <a:rPr lang="en-US" sz="3600" dirty="0">
                <a:solidFill>
                  <a:schemeClr val="dk1"/>
                </a:solidFill>
                <a:latin typeface="Lato" panose="020F0502020204030203"/>
                <a:ea typeface="Lato" panose="020F0502020204030203"/>
                <a:cs typeface="Lato" panose="020F0502020204030203"/>
                <a:sym typeface="Lato" panose="020F0502020204030203"/>
              </a:rPr>
              <a:t> con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resurrección</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reviste</a:t>
            </a:r>
            <a:r>
              <a:rPr lang="en-US" sz="3600" dirty="0">
                <a:solidFill>
                  <a:schemeClr val="dk1"/>
                </a:solidFill>
                <a:latin typeface="Lato" panose="020F0502020204030203"/>
                <a:ea typeface="Lato" panose="020F0502020204030203"/>
                <a:cs typeface="Lato" panose="020F0502020204030203"/>
                <a:sym typeface="Lato" panose="020F0502020204030203"/>
              </a:rPr>
              <a:t> de Cristo,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santidad</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02650" y="172296"/>
            <a:ext cx="9870250" cy="6832599"/>
          </a:xfrm>
          <a:prstGeom prst="rect">
            <a:avLst/>
          </a:prstGeom>
          <a:noFill/>
          <a:ln>
            <a:noFill/>
          </a:ln>
        </p:spPr>
        <p:txBody>
          <a:bodyPr spcFirstLastPara="1" wrap="square" lIns="91425" tIns="45700" rIns="91425" bIns="45700" anchor="t" anchorCtr="0">
            <a:spAutoFit/>
          </a:bodyPr>
          <a:lstStyle/>
          <a:p>
            <a:pPr marR="0" lvl="0"/>
            <a:r>
              <a:rPr lang="es-ES" sz="3200" b="1" dirty="0">
                <a:solidFill>
                  <a:srgbClr val="000000"/>
                </a:solidFill>
                <a:effectLst/>
                <a:latin typeface="Calibri" panose="020F0502020204030204" pitchFamily="34" charset="0"/>
                <a:ea typeface="Calibri" panose="020F0502020204030204" pitchFamily="34" charset="0"/>
              </a:rPr>
              <a:t>Colosenses 2:12-14</a:t>
            </a:r>
            <a:endParaRPr lang="es-ES" sz="3200" b="1" dirty="0">
              <a:solidFill>
                <a:srgbClr val="000000"/>
              </a:solidFill>
              <a:effectLst/>
              <a:latin typeface="Calibri" panose="020F0502020204030204" pitchFamily="34" charset="0"/>
              <a:ea typeface="Calibri" panose="020F0502020204030204" pitchFamily="34" charset="0"/>
            </a:endParaRP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Cuando ustedes fueron bautizados, fueron también sepultados con él, pero al mismo tiempo resucitaron con él, por la fe en el poder de Dios, que lo levantó de los muertos. Antes, ustedes estaban muertos en sus pecados; aún no se habían despojado de su naturaleza pecaminosa. Pero ahora, Dios les ha dado vida juntamente con él, y les ha perdonado todos sus pecados. Ha anulado el acta de los decretos que había contra nosotros y que nos era adversa; la quitó de en medio y la clavó en la cruz.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hace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nosotros</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une</a:t>
            </a:r>
            <a:r>
              <a:rPr lang="en-US" sz="3600" dirty="0">
                <a:solidFill>
                  <a:schemeClr val="dk1"/>
                </a:solidFill>
                <a:latin typeface="Lato" panose="020F0502020204030203"/>
                <a:ea typeface="Lato" panose="020F0502020204030203"/>
                <a:cs typeface="Lato" panose="020F0502020204030203"/>
                <a:sym typeface="Lato" panose="020F0502020204030203"/>
              </a:rPr>
              <a:t> a Cristo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conecta</a:t>
            </a:r>
            <a:r>
              <a:rPr lang="en-US" sz="3600" dirty="0">
                <a:solidFill>
                  <a:schemeClr val="dk1"/>
                </a:solidFill>
                <a:latin typeface="Lato" panose="020F0502020204030203"/>
                <a:ea typeface="Lato" panose="020F0502020204030203"/>
                <a:cs typeface="Lato" panose="020F0502020204030203"/>
                <a:sym typeface="Lato" panose="020F0502020204030203"/>
              </a:rPr>
              <a:t> con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resurrección</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reviste</a:t>
            </a:r>
            <a:r>
              <a:rPr lang="en-US" sz="3600" dirty="0">
                <a:solidFill>
                  <a:schemeClr val="dk1"/>
                </a:solidFill>
                <a:latin typeface="Lato" panose="020F0502020204030203"/>
                <a:ea typeface="Lato" panose="020F0502020204030203"/>
                <a:cs typeface="Lato" panose="020F0502020204030203"/>
                <a:sym typeface="Lato" panose="020F0502020204030203"/>
              </a:rPr>
              <a:t> de Cristo,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santidad</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une</a:t>
            </a:r>
            <a:r>
              <a:rPr lang="en-US" sz="3600" dirty="0">
                <a:solidFill>
                  <a:schemeClr val="dk1"/>
                </a:solidFill>
                <a:latin typeface="Lato" panose="020F0502020204030203"/>
                <a:ea typeface="Lato" panose="020F0502020204030203"/>
                <a:cs typeface="Lato" panose="020F0502020204030203"/>
                <a:sym typeface="Lato" panose="020F0502020204030203"/>
              </a:rPr>
              <a:t> al </a:t>
            </a:r>
            <a:r>
              <a:rPr lang="en-US" sz="3600" dirty="0" err="1">
                <a:solidFill>
                  <a:schemeClr val="dk1"/>
                </a:solidFill>
                <a:latin typeface="Lato" panose="020F0502020204030203"/>
                <a:ea typeface="Lato" panose="020F0502020204030203"/>
                <a:cs typeface="Lato" panose="020F0502020204030203"/>
                <a:sym typeface="Lato" panose="020F0502020204030203"/>
              </a:rPr>
              <a:t>sacrificio</a:t>
            </a:r>
            <a:r>
              <a:rPr lang="en-US" sz="3600" dirty="0">
                <a:solidFill>
                  <a:schemeClr val="dk1"/>
                </a:solidFill>
                <a:latin typeface="Lato" panose="020F0502020204030203"/>
                <a:ea typeface="Lato" panose="020F0502020204030203"/>
                <a:cs typeface="Lato" panose="020F0502020204030203"/>
                <a:sym typeface="Lato" panose="020F0502020204030203"/>
              </a:rPr>
              <a:t> de Cristo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da </a:t>
            </a:r>
            <a:r>
              <a:rPr lang="en-US" sz="3600" dirty="0" err="1">
                <a:solidFill>
                  <a:schemeClr val="dk1"/>
                </a:solidFill>
                <a:latin typeface="Lato" panose="020F0502020204030203"/>
                <a:ea typeface="Lato" panose="020F0502020204030203"/>
                <a:cs typeface="Lato" panose="020F0502020204030203"/>
                <a:sym typeface="Lato" panose="020F0502020204030203"/>
              </a:rPr>
              <a:t>perdón</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5399" y="0"/>
            <a:ext cx="1638300" cy="1609218"/>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1902650" y="172296"/>
            <a:ext cx="9870250" cy="6278601"/>
          </a:xfrm>
          <a:prstGeom prst="rect">
            <a:avLst/>
          </a:prstGeom>
          <a:noFill/>
          <a:ln>
            <a:noFill/>
          </a:ln>
        </p:spPr>
        <p:txBody>
          <a:bodyPr spcFirstLastPara="1" wrap="square" lIns="91425" tIns="45700" rIns="91425" bIns="45700" anchor="t" anchorCtr="0">
            <a:spAutoFit/>
          </a:bodyPr>
          <a:lstStyle/>
          <a:p>
            <a:pPr marR="0" lvl="0"/>
            <a:r>
              <a:rPr lang="es-ES" sz="3200" b="1" dirty="0">
                <a:latin typeface="Calibri" panose="020F0502020204030204" pitchFamily="34" charset="0"/>
                <a:ea typeface="Calibri" panose="020F0502020204030204" pitchFamily="34" charset="0"/>
              </a:rPr>
              <a:t>1 Corintios 6:9-11</a:t>
            </a:r>
            <a:endParaRPr lang="es-ES" sz="3200" b="1" dirty="0">
              <a:solidFill>
                <a:srgbClr val="000000"/>
              </a:solidFill>
              <a:effectLst/>
              <a:latin typeface="Calibri" panose="020F0502020204030204" pitchFamily="34" charset="0"/>
              <a:ea typeface="Calibri" panose="020F0502020204030204" pitchFamily="34" charset="0"/>
            </a:endParaRPr>
          </a:p>
          <a:p>
            <a:pPr marR="0" lvl="0"/>
            <a:endParaRPr lang="es-ES" sz="1000" b="1" dirty="0">
              <a:solidFill>
                <a:srgbClr val="000000"/>
              </a:solidFill>
              <a:effectLst/>
              <a:latin typeface="Calibri" panose="020F0502020204030204" pitchFamily="34" charset="0"/>
              <a:ea typeface="Calibri" panose="020F0502020204030204" pitchFamily="34" charset="0"/>
            </a:endParaRPr>
          </a:p>
          <a:p>
            <a:pPr marR="0" lvl="0"/>
            <a:r>
              <a:rPr lang="es-ES" sz="3600" dirty="0">
                <a:solidFill>
                  <a:srgbClr val="000000"/>
                </a:solidFill>
                <a:effectLst/>
                <a:latin typeface="Calibri" panose="020F0502020204030204" pitchFamily="34" charset="0"/>
                <a:ea typeface="Calibri" panose="020F0502020204030204" pitchFamily="34" charset="0"/>
              </a:rPr>
              <a:t>¿Acaso no saben que los injustos no heredarán el reino de Dios? No se equivoquen: ni los fornicarios, ni los idólatras, ni los adúlteros, ni los afeminados, ni los que se acuestan con hombres, ni los ladrones, ni los avaros, ni los borrachos, ni los malhablados, ni los estafadores, heredarán el reino de Dios. Y eso eran algunos de ustedes, pero ya han sido lavados, y han sido santificados, y han sido justificados en el nombre del Señor Jesús, y por el Espíritu de nuestro Dios.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28992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hace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bautismo</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nosotros</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228712"/>
            <a:ext cx="932625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une</a:t>
            </a:r>
            <a:r>
              <a:rPr lang="en-US" sz="3600" dirty="0">
                <a:solidFill>
                  <a:schemeClr val="dk1"/>
                </a:solidFill>
                <a:latin typeface="Lato" panose="020F0502020204030203"/>
                <a:ea typeface="Lato" panose="020F0502020204030203"/>
                <a:cs typeface="Lato" panose="020F0502020204030203"/>
                <a:sym typeface="Lato" panose="020F0502020204030203"/>
              </a:rPr>
              <a:t> a Cristo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conecta</a:t>
            </a:r>
            <a:r>
              <a:rPr lang="en-US" sz="3600" dirty="0">
                <a:solidFill>
                  <a:schemeClr val="dk1"/>
                </a:solidFill>
                <a:latin typeface="Lato" panose="020F0502020204030203"/>
                <a:ea typeface="Lato" panose="020F0502020204030203"/>
                <a:cs typeface="Lato" panose="020F0502020204030203"/>
                <a:sym typeface="Lato" panose="020F0502020204030203"/>
              </a:rPr>
              <a:t> con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resurrección</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reviste</a:t>
            </a:r>
            <a:r>
              <a:rPr lang="en-US" sz="3600" dirty="0">
                <a:solidFill>
                  <a:schemeClr val="dk1"/>
                </a:solidFill>
                <a:latin typeface="Lato" panose="020F0502020204030203"/>
                <a:ea typeface="Lato" panose="020F0502020204030203"/>
                <a:cs typeface="Lato" panose="020F0502020204030203"/>
                <a:sym typeface="Lato" panose="020F0502020204030203"/>
              </a:rPr>
              <a:t> de Cristo,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santidad</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une</a:t>
            </a:r>
            <a:r>
              <a:rPr lang="en-US" sz="3600" dirty="0">
                <a:solidFill>
                  <a:schemeClr val="dk1"/>
                </a:solidFill>
                <a:latin typeface="Lato" panose="020F0502020204030203"/>
                <a:ea typeface="Lato" panose="020F0502020204030203"/>
                <a:cs typeface="Lato" panose="020F0502020204030203"/>
                <a:sym typeface="Lato" panose="020F0502020204030203"/>
              </a:rPr>
              <a:t> al </a:t>
            </a:r>
            <a:r>
              <a:rPr lang="en-US" sz="3600" dirty="0" err="1">
                <a:solidFill>
                  <a:schemeClr val="dk1"/>
                </a:solidFill>
                <a:latin typeface="Lato" panose="020F0502020204030203"/>
                <a:ea typeface="Lato" panose="020F0502020204030203"/>
                <a:cs typeface="Lato" panose="020F0502020204030203"/>
                <a:sym typeface="Lato" panose="020F0502020204030203"/>
              </a:rPr>
              <a:t>sacrificio</a:t>
            </a:r>
            <a:r>
              <a:rPr lang="en-US" sz="3600" dirty="0">
                <a:solidFill>
                  <a:schemeClr val="dk1"/>
                </a:solidFill>
                <a:latin typeface="Lato" panose="020F0502020204030203"/>
                <a:ea typeface="Lato" panose="020F0502020204030203"/>
                <a:cs typeface="Lato" panose="020F0502020204030203"/>
                <a:sym typeface="Lato" panose="020F0502020204030203"/>
              </a:rPr>
              <a:t> de Cristo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da </a:t>
            </a:r>
            <a:r>
              <a:rPr lang="en-US" sz="3600" dirty="0" err="1">
                <a:solidFill>
                  <a:schemeClr val="dk1"/>
                </a:solidFill>
                <a:latin typeface="Lato" panose="020F0502020204030203"/>
                <a:ea typeface="Lato" panose="020F0502020204030203"/>
                <a:cs typeface="Lato" panose="020F0502020204030203"/>
                <a:sym typeface="Lato" panose="020F0502020204030203"/>
              </a:rPr>
              <a:t>perdón</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Nos </a:t>
            </a:r>
            <a:r>
              <a:rPr lang="en-US" sz="3600" dirty="0" err="1">
                <a:solidFill>
                  <a:schemeClr val="dk1"/>
                </a:solidFill>
                <a:latin typeface="Lato" panose="020F0502020204030203"/>
                <a:ea typeface="Lato" panose="020F0502020204030203"/>
                <a:cs typeface="Lato" panose="020F0502020204030203"/>
                <a:sym typeface="Lato" panose="020F0502020204030203"/>
              </a:rPr>
              <a:t>transforma</a:t>
            </a:r>
            <a:endParaRPr lang="en-US" sz="36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7" name="Google Shape;327;g269c93b3448_0_23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8" name="Google Shape;328;g269c93b3448_0_231"/>
          <p:cNvSpPr txBox="1"/>
          <p:nvPr/>
        </p:nvSpPr>
        <p:spPr>
          <a:xfrm>
            <a:off x="3602250" y="2459250"/>
            <a:ext cx="7706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¿Por qué es un consuelo constante para el discípulo recordar su bautismo?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29" name="Google Shape;329;g269c93b3448_0_23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Juan 15:1-16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Explicar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cómo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vivir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una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Cristo.”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Explorar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cómo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bautismo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conecta</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viste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Juan 15:1-16 </a:t>
              </a:r>
              <a:r>
                <a:rPr lang="en-US" sz="2800" dirty="0" err="1">
                  <a:solidFill>
                    <a:schemeClr val="tx1"/>
                  </a:solidFill>
                  <a:latin typeface="Lato" panose="020F0502020204030203"/>
                  <a:ea typeface="Lato" panose="020F0502020204030203"/>
                  <a:cs typeface="Lato" panose="020F0502020204030203"/>
                  <a:sym typeface="Lato" panose="020F0502020204030203"/>
                </a:rPr>
                <a:t>utilizando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4C.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Explorar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ó</a:t>
              </a:r>
              <a:r>
                <a:rPr lang="en-US" sz="2800" dirty="0" err="1">
                  <a:solidFill>
                    <a:schemeClr val="lt1"/>
                  </a:solidFill>
                  <a:latin typeface="Lato" panose="020F0502020204030203"/>
                  <a:ea typeface="Lato" panose="020F0502020204030203"/>
                  <a:cs typeface="Lato" panose="020F0502020204030203"/>
                  <a:sym typeface="Lato" panose="020F0502020204030203"/>
                </a:rPr>
                <a:t>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bautismo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conecta</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nos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viste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Explicar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cómo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vivir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Cristo.”</a:t>
              </a:r>
              <a:endParaRPr lang="en-US"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5838626" y="3724625"/>
            <a:ext cx="60609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Somos discípulos por la gracia de Dios.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80" name="Google Shape;280;g2b9bbf978dd_0_224"/>
          <p:cNvPicPr preferRelativeResize="0"/>
          <p:nvPr/>
        </p:nvPicPr>
        <p:blipFill rotWithShape="1">
          <a:blip r:embed="rId2"/>
          <a:srcRect t="19967"/>
          <a:stretch>
            <a:fillRect/>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5838626" y="3724625"/>
            <a:ext cx="60609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Ven,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sígueme</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510+ Jesus Open Hands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1317"/>
            <a:ext cx="5589923" cy="3726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94" name="Google Shape;494;g26826f97e8f_0_4"/>
          <p:cNvSpPr txBox="1"/>
          <p:nvPr/>
        </p:nvSpPr>
        <p:spPr>
          <a:xfrm>
            <a:off x="2203089" y="521141"/>
            <a:ext cx="829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pertenecemos</a:t>
            </a:r>
            <a:r>
              <a:rPr lang="en-US" sz="4000" b="1" dirty="0">
                <a:solidFill>
                  <a:schemeClr val="dk1"/>
                </a:solidFill>
                <a:latin typeface="Lato" panose="020F0502020204030203"/>
                <a:ea typeface="Lato" panose="020F0502020204030203"/>
                <a:cs typeface="Lato" panose="020F0502020204030203"/>
                <a:sym typeface="Lato" panose="020F0502020204030203"/>
              </a:rPr>
              <a:t> a Cristo?</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495" name="Google Shape;495;g26826f97e8f_0_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2" name="Google Shape;352;g269c93b3448_0_256"/>
          <p:cNvPicPr preferRelativeResize="0"/>
          <p:nvPr/>
        </p:nvPicPr>
        <p:blipFill rotWithShape="1">
          <a:blip r:embed="rId2"/>
          <a:srcRect l="8738" r="8746"/>
          <a:stretch>
            <a:fillRect/>
          </a:stretch>
        </p:blipFill>
        <p:spPr>
          <a:xfrm>
            <a:off x="821849" y="1908997"/>
            <a:ext cx="5543840" cy="4105656"/>
          </a:xfrm>
          <a:prstGeom prst="rect">
            <a:avLst/>
          </a:prstGeom>
          <a:noFill/>
          <a:ln>
            <a:noFill/>
          </a:ln>
        </p:spPr>
      </p:pic>
      <p:pic>
        <p:nvPicPr>
          <p:cNvPr id="3" name="Picture 2" descr="Down, down arrow, download, less water, pour, water droplet icon - Download  on Icon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833" y="1908997"/>
            <a:ext cx="4105656" cy="4105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9" name="Google Shape;359;g26826f97e8f_0_4"/>
          <p:cNvPicPr preferRelativeResize="0"/>
          <p:nvPr/>
        </p:nvPicPr>
        <p:blipFill rotWithShape="1">
          <a:blip r:embed="rId1"/>
          <a:srcRect/>
          <a:stretch>
            <a:fillRect/>
          </a:stretch>
        </p:blipFill>
        <p:spPr>
          <a:xfrm>
            <a:off x="-1" y="1836620"/>
            <a:ext cx="3125597" cy="3218436"/>
          </a:xfrm>
          <a:prstGeom prst="rect">
            <a:avLst/>
          </a:prstGeom>
          <a:noFill/>
          <a:ln>
            <a:noFill/>
          </a:ln>
          <a:effectLst>
            <a:outerShdw blurRad="50800" dist="38100" dir="2700000" algn="tl" rotWithShape="0">
              <a:srgbClr val="000000">
                <a:alpha val="40000"/>
              </a:srgbClr>
            </a:outerShdw>
          </a:effectLst>
        </p:spPr>
      </p:pic>
      <p:sp>
        <p:nvSpPr>
          <p:cNvPr id="360" name="Google Shape;360;g26826f97e8f_0_4"/>
          <p:cNvSpPr txBox="1"/>
          <p:nvPr/>
        </p:nvSpPr>
        <p:spPr>
          <a:xfrm>
            <a:off x="3125596" y="1836620"/>
            <a:ext cx="7706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¿Por </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es </a:t>
            </a:r>
            <a:r>
              <a:rPr lang="en-US" sz="4000" b="1" dirty="0" err="1">
                <a:solidFill>
                  <a:schemeClr val="dk1"/>
                </a:solidFill>
                <a:latin typeface="Lato" panose="020F0502020204030203"/>
                <a:ea typeface="Lato" panose="020F0502020204030203"/>
                <a:cs typeface="Lato" panose="020F0502020204030203"/>
                <a:sym typeface="Lato" panose="020F0502020204030203"/>
              </a:rPr>
              <a:t>importante</a:t>
            </a:r>
            <a:r>
              <a:rPr lang="en-US" sz="4000" b="1" dirty="0">
                <a:solidFill>
                  <a:schemeClr val="dk1"/>
                </a:solidFill>
                <a:latin typeface="Lato" panose="020F0502020204030203"/>
                <a:ea typeface="Lato" panose="020F0502020204030203"/>
                <a:cs typeface="Lato" panose="020F0502020204030203"/>
                <a:sym typeface="Lato" panose="020F0502020204030203"/>
              </a:rPr>
              <a:t> responder la </a:t>
            </a:r>
            <a:r>
              <a:rPr lang="en-US" sz="4000" b="1" dirty="0" err="1">
                <a:solidFill>
                  <a:schemeClr val="dk1"/>
                </a:solidFill>
                <a:latin typeface="Lato" panose="020F0502020204030203"/>
                <a:ea typeface="Lato" panose="020F0502020204030203"/>
                <a:cs typeface="Lato" panose="020F0502020204030203"/>
                <a:sym typeface="Lato" panose="020F0502020204030203"/>
              </a:rPr>
              <a:t>pregunta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i="1" dirty="0">
                <a:solidFill>
                  <a:schemeClr val="dk1"/>
                </a:solidFill>
                <a:latin typeface="Lato" panose="020F0502020204030203"/>
                <a:ea typeface="Lato" panose="020F0502020204030203"/>
                <a:cs typeface="Lato" panose="020F0502020204030203"/>
                <a:sym typeface="Lato" panose="020F0502020204030203"/>
              </a:rPr>
              <a:t>“¿</a:t>
            </a:r>
            <a:r>
              <a:rPr lang="en-US" sz="4000" b="1" i="1" dirty="0" err="1">
                <a:solidFill>
                  <a:schemeClr val="dk1"/>
                </a:solidFill>
                <a:latin typeface="Lato" panose="020F0502020204030203"/>
                <a:ea typeface="Lato" panose="020F0502020204030203"/>
                <a:cs typeface="Lato" panose="020F0502020204030203"/>
                <a:sym typeface="Lato" panose="020F0502020204030203"/>
              </a:rPr>
              <a:t>eres</a:t>
            </a:r>
            <a:r>
              <a:rPr lang="en-US" sz="4000" b="1" i="1" dirty="0">
                <a:solidFill>
                  <a:schemeClr val="dk1"/>
                </a:solidFill>
                <a:latin typeface="Lato" panose="020F0502020204030203"/>
                <a:ea typeface="Lato" panose="020F0502020204030203"/>
                <a:cs typeface="Lato" panose="020F0502020204030203"/>
                <a:sym typeface="Lato" panose="020F0502020204030203"/>
              </a:rPr>
              <a:t> un </a:t>
            </a:r>
            <a:r>
              <a:rPr lang="en-US" sz="4000" b="1" i="1" dirty="0" err="1">
                <a:solidFill>
                  <a:schemeClr val="dk1"/>
                </a:solidFill>
                <a:latin typeface="Lato" panose="020F0502020204030203"/>
                <a:ea typeface="Lato" panose="020F0502020204030203"/>
                <a:cs typeface="Lato" panose="020F0502020204030203"/>
                <a:sym typeface="Lato" panose="020F0502020204030203"/>
              </a:rPr>
              <a:t>discípulo</a:t>
            </a:r>
            <a:r>
              <a:rPr lang="en-US" sz="4000" b="1" i="1" dirty="0">
                <a:solidFill>
                  <a:schemeClr val="dk1"/>
                </a:solidFill>
                <a:latin typeface="Lato" panose="020F0502020204030203"/>
                <a:ea typeface="Lato" panose="020F0502020204030203"/>
                <a:cs typeface="Lato" panose="020F0502020204030203"/>
                <a:sym typeface="Lato" panose="020F0502020204030203"/>
              </a:rPr>
              <a:t> de Jesús?” </a:t>
            </a:r>
            <a:r>
              <a:rPr lang="en-US" sz="4000" b="1" dirty="0" err="1">
                <a:solidFill>
                  <a:schemeClr val="dk1"/>
                </a:solidFill>
                <a:latin typeface="Lato" panose="020F0502020204030203"/>
                <a:ea typeface="Lato" panose="020F0502020204030203"/>
                <a:cs typeface="Lato" panose="020F0502020204030203"/>
                <a:sym typeface="Lato" panose="020F0502020204030203"/>
              </a:rPr>
              <a:t>hablando</a:t>
            </a:r>
            <a:r>
              <a:rPr lang="en-US" sz="4000" b="1" dirty="0">
                <a:solidFill>
                  <a:schemeClr val="dk1"/>
                </a:solidFill>
                <a:latin typeface="Lato" panose="020F0502020204030203"/>
                <a:ea typeface="Lato" panose="020F0502020204030203"/>
                <a:cs typeface="Lato" panose="020F0502020204030203"/>
                <a:sym typeface="Lato" panose="020F0502020204030203"/>
              </a:rPr>
              <a:t> de lo que Dios ha </a:t>
            </a:r>
            <a:r>
              <a:rPr lang="en-US" sz="4000" b="1" dirty="0" err="1">
                <a:solidFill>
                  <a:schemeClr val="dk1"/>
                </a:solidFill>
                <a:latin typeface="Lato" panose="020F0502020204030203"/>
                <a:ea typeface="Lato" panose="020F0502020204030203"/>
                <a:cs typeface="Lato" panose="020F0502020204030203"/>
                <a:sym typeface="Lato" panose="020F0502020204030203"/>
              </a:rPr>
              <a:t>hecho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por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nosotros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Cristo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lugar</a:t>
            </a:r>
            <a:r>
              <a:rPr lang="en-US" sz="4000" b="1" dirty="0">
                <a:solidFill>
                  <a:schemeClr val="dk1"/>
                </a:solidFill>
                <a:latin typeface="Lato" panose="020F0502020204030203"/>
                <a:ea typeface="Lato" panose="020F0502020204030203"/>
                <a:cs typeface="Lato" panose="020F0502020204030203"/>
                <a:sym typeface="Lato" panose="020F0502020204030203"/>
              </a:rPr>
              <a:t> de lo que </a:t>
            </a:r>
            <a:r>
              <a:rPr lang="en-US" sz="4000" b="1" dirty="0" err="1">
                <a:solidFill>
                  <a:schemeClr val="dk1"/>
                </a:solidFill>
                <a:latin typeface="Lato" panose="020F0502020204030203"/>
                <a:ea typeface="Lato" panose="020F0502020204030203"/>
                <a:cs typeface="Lato" panose="020F0502020204030203"/>
                <a:sym typeface="Lato" panose="020F0502020204030203"/>
              </a:rPr>
              <a:t>nosotros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hemos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hecho</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1" name="Google Shape;361;g26826f97e8f_0_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3</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un video</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Lucas 9:1-6,10</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10989" y="93008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13302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1"/>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158589" y="2422450"/>
            <a:ext cx="82974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Como dice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video de la </a:t>
            </a:r>
            <a:r>
              <a:rPr lang="en-US" sz="3600" dirty="0" err="1">
                <a:solidFill>
                  <a:schemeClr val="dk1"/>
                </a:solidFill>
                <a:latin typeface="Lato" panose="020F0502020204030203"/>
                <a:ea typeface="Lato" panose="020F0502020204030203"/>
                <a:cs typeface="Lato" panose="020F0502020204030203"/>
                <a:sym typeface="Lato" panose="020F0502020204030203"/>
              </a:rPr>
              <a:t>tarea</a:t>
            </a:r>
            <a:r>
              <a:rPr lang="en-US" sz="3600" dirty="0">
                <a:solidFill>
                  <a:schemeClr val="dk1"/>
                </a:solidFill>
                <a:latin typeface="Lato" panose="020F0502020204030203"/>
                <a:ea typeface="Lato" panose="020F0502020204030203"/>
                <a:cs typeface="Lato" panose="020F0502020204030203"/>
                <a:sym typeface="Lato" panose="020F0502020204030203"/>
              </a:rPr>
              <a:t>, Pablo </a:t>
            </a:r>
            <a:r>
              <a:rPr lang="en-US" sz="3600" dirty="0" err="1">
                <a:solidFill>
                  <a:schemeClr val="dk1"/>
                </a:solidFill>
                <a:latin typeface="Lato" panose="020F0502020204030203"/>
                <a:ea typeface="Lato" panose="020F0502020204030203"/>
                <a:cs typeface="Lato" panose="020F0502020204030203"/>
                <a:sym typeface="Lato" panose="020F0502020204030203"/>
              </a:rPr>
              <a:t>usa</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frase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Cristo” 79 </a:t>
            </a:r>
            <a:r>
              <a:rPr lang="en-US" sz="3600" dirty="0" err="1">
                <a:solidFill>
                  <a:schemeClr val="dk1"/>
                </a:solidFill>
                <a:latin typeface="Lato" panose="020F0502020204030203"/>
                <a:ea typeface="Lato" panose="020F0502020204030203"/>
                <a:cs typeface="Lato" panose="020F0502020204030203"/>
                <a:sym typeface="Lato" panose="020F0502020204030203"/>
              </a:rPr>
              <a:t>veces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sus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13 cartas </a:t>
            </a:r>
            <a:r>
              <a:rPr lang="en-US" sz="3600" dirty="0" err="1">
                <a:solidFill>
                  <a:schemeClr val="dk1"/>
                </a:solidFill>
                <a:latin typeface="Lato" panose="020F0502020204030203"/>
                <a:ea typeface="Lato" panose="020F0502020204030203"/>
                <a:cs typeface="Lato" panose="020F0502020204030203"/>
                <a:sym typeface="Lato" panose="020F0502020204030203"/>
              </a:rPr>
              <a:t>inspiradas</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le dice </a:t>
            </a:r>
            <a:r>
              <a:rPr lang="en-US" sz="3600" b="1" dirty="0" err="1">
                <a:solidFill>
                  <a:schemeClr val="dk1"/>
                </a:solidFill>
                <a:latin typeface="Lato" panose="020F0502020204030203"/>
                <a:ea typeface="Lato" panose="020F0502020204030203"/>
                <a:cs typeface="Lato" panose="020F0502020204030203"/>
                <a:sym typeface="Lato" panose="020F0502020204030203"/>
              </a:rPr>
              <a:t>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como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discípulo</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de Cristo?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496925" y="25875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3496925" y="37399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1"/>
          <a:srcRect l="1436" r="1447"/>
          <a:stretch>
            <a:fillRect/>
          </a:stretch>
        </p:blipFill>
        <p:spPr>
          <a:xfrm>
            <a:off x="-299915" y="1460358"/>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3496925" y="4052083"/>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Juan 15:1-16</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3" name="Google Shape;352;g269c93b3448_0_256"/>
          <p:cNvPicPr preferRelativeResize="0"/>
          <p:nvPr/>
        </p:nvPicPr>
        <p:blipFill rotWithShape="1">
          <a:blip r:embed="rId3"/>
          <a:srcRect l="8738" r="8746"/>
          <a:stretch>
            <a:fillRect/>
          </a:stretch>
        </p:blipFill>
        <p:spPr>
          <a:xfrm>
            <a:off x="6631775" y="289924"/>
            <a:ext cx="5543840" cy="41010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206497" y="875141"/>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15:1-3</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3" name="TextBox 2"/>
          <p:cNvSpPr txBox="1"/>
          <p:nvPr/>
        </p:nvSpPr>
        <p:spPr>
          <a:xfrm>
            <a:off x="3287399" y="1875708"/>
            <a:ext cx="8113114" cy="3416320"/>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Yo soy la vid verdadera, y mi Padre es el labrador. Todo pámpano que en mí no lleva fruto, lo quitará; y todo aquel que lleva fruto, lo limpiará, para que lleve más fruto. Ustedes ya están limpios, por la palabra que les he hablado.</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364965"/>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15:4-8</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 name="TextBox 2"/>
          <p:cNvSpPr txBox="1"/>
          <p:nvPr/>
        </p:nvSpPr>
        <p:spPr>
          <a:xfrm>
            <a:off x="3206497" y="1688958"/>
            <a:ext cx="7973211" cy="4401205"/>
          </a:xfrm>
          <a:prstGeom prst="rect">
            <a:avLst/>
          </a:prstGeom>
          <a:noFill/>
        </p:spPr>
        <p:txBody>
          <a:bodyPr wrap="square">
            <a:spAutoFit/>
          </a:bodyPr>
          <a:lstStyle/>
          <a:p>
            <a:r>
              <a:rPr lang="es-ES" sz="3500" dirty="0">
                <a:effectLst/>
                <a:latin typeface="Calibri" panose="020F0502020204030204" pitchFamily="34" charset="0"/>
                <a:ea typeface="Calibri" panose="020F0502020204030204" pitchFamily="34" charset="0"/>
              </a:rPr>
              <a:t>Permanezcan en mí, y yo en ustedes. Así como el pámpano no puede llevar fruto por sí mismo, si no permanece en la vid, así tampoco ustedes, si no permanecen en mí. Yo soy la vid y ustedes los pámpanos; el que permanece en mí, y yo en él, éste lleva mucho fruto; porque separados de mí ustedes nada pueden hacer. </a:t>
            </a:r>
            <a:endParaRPr lang="en-US" sz="3500" dirty="0">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1"/>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551996"/>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Juan 15:4-8</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3" name="TextBox 2"/>
          <p:cNvSpPr txBox="1"/>
          <p:nvPr/>
        </p:nvSpPr>
        <p:spPr>
          <a:xfrm>
            <a:off x="3287399" y="1430188"/>
            <a:ext cx="8113114" cy="5632311"/>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El que no permanece en mí, será desechado como pámpano, y se secará; a éstos se les recoge y se les arroja al fuego, y allí arden. Si permanecen en mí, y mis palabras permanecen en ustedes, pidan todo lo que quieran, y se les concederá. En esto es glorificado mi Padre: en que lleven mucho fruto, y sean así mis discípulos.</a:t>
            </a:r>
            <a:endParaRPr lang="en-US" sz="36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701163F3-C27F-4D2D-82A4-F5486164A503}">
  <ds:schemaRefs/>
</ds:datastoreItem>
</file>

<file path=customXml/itemProps2.xml><?xml version="1.0" encoding="utf-8"?>
<ds:datastoreItem xmlns:ds="http://schemas.openxmlformats.org/officeDocument/2006/customXml" ds:itemID="{A4312BE5-FE6A-4A66-B2BB-4E595288D5FE}">
  <ds:schemaRefs/>
</ds:datastoreItem>
</file>

<file path=customXml/itemProps3.xml><?xml version="1.0" encoding="utf-8"?>
<ds:datastoreItem xmlns:ds="http://schemas.openxmlformats.org/officeDocument/2006/customXml" ds:itemID="{5C893513-6FC5-4B27-A724-F9626F960BC5}">
  <ds:schemaRefs/>
</ds:datastoreItem>
</file>

<file path=docProps/app.xml><?xml version="1.0" encoding="utf-8"?>
<Properties xmlns="http://schemas.openxmlformats.org/officeDocument/2006/extended-properties" xmlns:vt="http://schemas.openxmlformats.org/officeDocument/2006/docPropsVTypes">
  <TotalTime>0</TotalTime>
  <Words>6217</Words>
  <Application>WPS Presentation</Application>
  <PresentationFormat>Widescreen</PresentationFormat>
  <Paragraphs>219</Paragraphs>
  <Slides>45</Slides>
  <Notes>45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45</vt:i4>
      </vt:variant>
    </vt:vector>
  </HeadingPairs>
  <TitlesOfParts>
    <vt:vector size="57" baseType="lpstr">
      <vt:lpstr>Arial</vt:lpstr>
      <vt:lpstr>SimSun</vt:lpstr>
      <vt:lpstr>Wingdings</vt:lpstr>
      <vt:lpstr>Arial</vt:lpstr>
      <vt:lpstr>Calibri</vt:lpstr>
      <vt:lpstr>Calibri</vt:lpstr>
      <vt:lpstr>Lato</vt:lpstr>
      <vt:lpstr>Microsoft YaHei</vt:lpstr>
      <vt:lpstr>Arial Unicode MS</vt:lpstr>
      <vt:lpstr>Symbol</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87</cp:revision>
  <dcterms:created xsi:type="dcterms:W3CDTF">2023-11-29T19:33:00Z</dcterms:created>
  <dcterms:modified xsi:type="dcterms:W3CDTF">2025-04-05T00:07:58Z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6CF34BF384174484B32C0BBC68DC350F_12</vt:lpwstr>
  </property>
  <property fmtid="{D5CDD505-2E9C-101B-9397-08002B2CF9AE}" pid="4" name="KSOProductBuildVer">
    <vt:lpwstr>2058-12.2.0.20782</vt:lpwstr>
  </property>
</Properties>
</file>