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Overlock" panose="02000506030000020004"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dmd7Ihnz5XiWN+dS9XnoP9ViB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819"/>
  </p:normalViewPr>
  <p:slideViewPr>
    <p:cSldViewPr snapToGrid="0">
      <p:cViewPr varScale="1">
        <p:scale>
          <a:sx n="57" d="100"/>
          <a:sy n="57" d="100"/>
        </p:scale>
        <p:origin x="21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Saludos, Bienvendios</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https://www.nicepik.com/priest-holding-up-body-of-christ-eucharist-church-mass-religion-jesus-catholic-holy-free-photo-897002</a:t>
            </a:r>
            <a:endParaRPr/>
          </a:p>
          <a:p>
            <a:pPr marL="0" lvl="0" indent="0" algn="l" rtl="0">
              <a:spcBef>
                <a:spcPts val="0"/>
              </a:spcBef>
              <a:spcAft>
                <a:spcPts val="0"/>
              </a:spcAft>
              <a:buNone/>
            </a:pPr>
            <a:endParaRPr/>
          </a:p>
          <a:p>
            <a:pPr marL="0" lvl="0" indent="0" algn="l" rtl="0">
              <a:spcBef>
                <a:spcPts val="0"/>
              </a:spcBef>
              <a:spcAft>
                <a:spcPts val="0"/>
              </a:spcAft>
              <a:buNone/>
            </a:pPr>
            <a:r>
              <a:rPr lang="es-EC"/>
              <a:t>La foto del bautismo es del video</a:t>
            </a:r>
            <a:endParaRPr/>
          </a:p>
        </p:txBody>
      </p:sp>
      <p:sp>
        <p:nvSpPr>
          <p:cNvPr id="167" name="Google Shape;16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http://freebibleimages.org/photos/last-supper/</a:t>
            </a:r>
            <a:endParaRPr/>
          </a:p>
        </p:txBody>
      </p:sp>
      <p:sp>
        <p:nvSpPr>
          <p:cNvPr id="176" name="Google Shape;17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https://www.nicepik.com/the-last-supper-painting-by-leonardo-da-vinci-artwork-mural-l-ultima-cena-seccotechnik-dominican-monastery-free-photo-1263676</a:t>
            </a:r>
            <a:endParaRPr/>
          </a:p>
        </p:txBody>
      </p:sp>
      <p:sp>
        <p:nvSpPr>
          <p:cNvPr id="250" name="Google Shape;25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https://www.nicepik.com/brown-wooden-crucifix-beside-a-two-glass-containers-and-gold-goblet-cross-chalice-wine-water-free-photo-108964</a:t>
            </a:r>
            <a:endParaRPr/>
          </a:p>
        </p:txBody>
      </p:sp>
      <p:sp>
        <p:nvSpPr>
          <p:cNvPr id="257" name="Google Shape;25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https://www.nicepik.com/bread-and-wine-surrounded-by-pillar-candles-communion-wine-food-and-drink-flame-burning-free-photo-431346</a:t>
            </a:r>
            <a:endParaRPr/>
          </a:p>
        </p:txBody>
      </p:sp>
      <p:sp>
        <p:nvSpPr>
          <p:cNvPr id="264" name="Google Shape;26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https://pxhere.com/en/photo/702193</a:t>
            </a:r>
            <a:endParaRPr/>
          </a:p>
        </p:txBody>
      </p:sp>
      <p:sp>
        <p:nvSpPr>
          <p:cNvPr id="279" name="Google Shape;27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https://pxhere.com/en/photo/914805</a:t>
            </a:r>
            <a:endParaRPr/>
          </a:p>
        </p:txBody>
      </p:sp>
      <p:sp>
        <p:nvSpPr>
          <p:cNvPr id="286" name="Google Shape;28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https://pxhere.com/en/photo/1432895</a:t>
            </a:r>
            <a:endParaRPr/>
          </a:p>
        </p:txBody>
      </p:sp>
      <p:sp>
        <p:nvSpPr>
          <p:cNvPr id="293" name="Google Shape;29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C"/>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6"/>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45"/>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46"/>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7"/>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8"/>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39"/>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40"/>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41"/>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42"/>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43"/>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44"/>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verlock"/>
                <a:ea typeface="Overlock"/>
                <a:cs typeface="Overlock"/>
                <a:sym typeface="Overloc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pic>
        <p:nvPicPr>
          <p:cNvPr id="14" name="Google Shape;14;p35"/>
          <p:cNvPicPr preferRelativeResize="0"/>
          <p:nvPr/>
        </p:nvPicPr>
        <p:blipFill rotWithShape="1">
          <a:blip r:embed="rId13">
            <a:alphaModFix/>
          </a:blip>
          <a:srcRect/>
          <a:stretch/>
        </p:blipFill>
        <p:spPr>
          <a:xfrm>
            <a:off x="10162614" y="6034193"/>
            <a:ext cx="1047750" cy="68765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0" name="Google Shape;90;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2" name="Google Shape;92;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1"/>
          <p:cNvSpPr txBox="1">
            <a:spLocks noGrp="1"/>
          </p:cNvSpPr>
          <p:nvPr>
            <p:ph type="title"/>
          </p:nvPr>
        </p:nvSpPr>
        <p:spPr>
          <a:xfrm>
            <a:off x="779123" y="379158"/>
            <a:ext cx="10633753" cy="60996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C" dirty="0">
                <a:latin typeface="Overlock"/>
                <a:ea typeface="Overlock"/>
                <a:cs typeface="Overlock"/>
                <a:sym typeface="Overlock"/>
              </a:rPr>
              <a:t>¿Qué regalo recibimos a través de la Santa Cena?</a:t>
            </a:r>
            <a:endParaRPr dirty="0">
              <a:latin typeface="Overlock"/>
              <a:ea typeface="Overlock"/>
              <a:cs typeface="Overlock"/>
              <a:sym typeface="Overlock"/>
            </a:endParaRPr>
          </a:p>
        </p:txBody>
      </p:sp>
      <p:sp>
        <p:nvSpPr>
          <p:cNvPr id="151" name="Google Shape;151;p11"/>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2"/>
          <p:cNvSpPr txBox="1">
            <a:spLocks noGrp="1"/>
          </p:cNvSpPr>
          <p:nvPr>
            <p:ph type="body" idx="1"/>
          </p:nvPr>
        </p:nvSpPr>
        <p:spPr>
          <a:xfrm>
            <a:off x="838200" y="3054995"/>
            <a:ext cx="10515600" cy="748009"/>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s-EC" sz="4400" dirty="0">
                <a:latin typeface="Overlock"/>
                <a:ea typeface="Overlock"/>
                <a:cs typeface="Overlock"/>
                <a:sym typeface="Overlock"/>
              </a:rPr>
              <a:t> El perdón de los pecados</a:t>
            </a:r>
            <a:endParaRPr sz="4400" dirty="0">
              <a:latin typeface="Overlock"/>
              <a:ea typeface="Overlock"/>
              <a:cs typeface="Overlock"/>
              <a:sym typeface="Overlock"/>
            </a:endParaRPr>
          </a:p>
        </p:txBody>
      </p:sp>
      <p:sp>
        <p:nvSpPr>
          <p:cNvPr id="157" name="Google Shape;157;p12"/>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C" dirty="0">
                <a:latin typeface="Overlock"/>
                <a:ea typeface="Overlock"/>
                <a:cs typeface="Overlock"/>
                <a:sym typeface="Overlock"/>
              </a:rPr>
              <a:t>Lección 3</a:t>
            </a:r>
            <a:br>
              <a:rPr lang="es-EC" sz="10000" dirty="0">
                <a:latin typeface="Arial"/>
                <a:ea typeface="Arial"/>
                <a:cs typeface="Arial"/>
                <a:sym typeface="Arial"/>
              </a:rPr>
            </a:br>
            <a:r>
              <a:rPr lang="es-EC" sz="4000" dirty="0">
                <a:latin typeface="Overlock"/>
                <a:ea typeface="Overlock"/>
                <a:cs typeface="Overlock"/>
                <a:sym typeface="Overlock"/>
              </a:rPr>
              <a:t>(45 minutos)</a:t>
            </a:r>
            <a:endParaRPr sz="4000" dirty="0">
              <a:latin typeface="Overlock"/>
              <a:ea typeface="Overlock"/>
              <a:cs typeface="Overlock"/>
              <a:sym typeface="Overlock"/>
            </a:endParaRPr>
          </a:p>
        </p:txBody>
      </p:sp>
      <p:sp>
        <p:nvSpPr>
          <p:cNvPr id="163" name="Google Shape;163;p13"/>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0" name="Google Shape;170;p14"/>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pic>
        <p:nvPicPr>
          <p:cNvPr id="171" name="Google Shape;171;p14" descr="Screen Clipping"/>
          <p:cNvPicPr preferRelativeResize="0">
            <a:picLocks noGrp="1"/>
          </p:cNvPicPr>
          <p:nvPr>
            <p:ph type="body" idx="1"/>
          </p:nvPr>
        </p:nvPicPr>
        <p:blipFill rotWithShape="1">
          <a:blip r:embed="rId3">
            <a:alphaModFix/>
          </a:blip>
          <a:srcRect/>
          <a:stretch/>
        </p:blipFill>
        <p:spPr>
          <a:xfrm>
            <a:off x="-934949" y="0"/>
            <a:ext cx="7161088" cy="6883288"/>
          </a:xfrm>
          <a:prstGeom prst="rect">
            <a:avLst/>
          </a:prstGeom>
          <a:noFill/>
          <a:ln>
            <a:noFill/>
          </a:ln>
        </p:spPr>
      </p:pic>
      <p:pic>
        <p:nvPicPr>
          <p:cNvPr id="172" name="Google Shape;172;p14" descr="Screen Clipping"/>
          <p:cNvPicPr preferRelativeResize="0"/>
          <p:nvPr/>
        </p:nvPicPr>
        <p:blipFill rotWithShape="1">
          <a:blip r:embed="rId4">
            <a:alphaModFix/>
          </a:blip>
          <a:srcRect/>
          <a:stretch/>
        </p:blipFill>
        <p:spPr>
          <a:xfrm>
            <a:off x="6034355" y="-10278"/>
            <a:ext cx="7259155" cy="68682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9" name="Google Shape;179;p15"/>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pic>
        <p:nvPicPr>
          <p:cNvPr id="180" name="Google Shape;180;p15" descr="Screen Clipping"/>
          <p:cNvPicPr preferRelativeResize="0">
            <a:picLocks noGrp="1"/>
          </p:cNvPicPr>
          <p:nvPr>
            <p:ph type="body" idx="1"/>
          </p:nvPr>
        </p:nvPicPr>
        <p:blipFill rotWithShape="1">
          <a:blip r:embed="rId3">
            <a:alphaModFix/>
          </a:blip>
          <a:srcRect/>
          <a:stretch/>
        </p:blipFill>
        <p:spPr>
          <a:xfrm>
            <a:off x="0" y="0"/>
            <a:ext cx="12192000" cy="77370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C" dirty="0">
                <a:latin typeface="Overlock"/>
                <a:ea typeface="Overlock"/>
                <a:cs typeface="Overlock"/>
                <a:sym typeface="Overlock"/>
              </a:rPr>
              <a:t>Preguntas</a:t>
            </a:r>
            <a:endParaRPr dirty="0">
              <a:latin typeface="Overlock"/>
              <a:ea typeface="Overlock"/>
              <a:cs typeface="Overlock"/>
              <a:sym typeface="Overlock"/>
            </a:endParaRPr>
          </a:p>
        </p:txBody>
      </p:sp>
      <p:sp>
        <p:nvSpPr>
          <p:cNvPr id="186" name="Google Shape;186;p16"/>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7"/>
          <p:cNvSpPr txBox="1">
            <a:spLocks noGrp="1"/>
          </p:cNvSpPr>
          <p:nvPr>
            <p:ph type="body" idx="1"/>
          </p:nvPr>
        </p:nvSpPr>
        <p:spPr>
          <a:xfrm>
            <a:off x="838200" y="372438"/>
            <a:ext cx="10515600" cy="6113124"/>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ct val="100000"/>
              <a:buNone/>
            </a:pPr>
            <a:r>
              <a:rPr lang="es-EC" sz="17600" b="1" dirty="0">
                <a:latin typeface="Overlock"/>
                <a:ea typeface="Overlock"/>
                <a:cs typeface="Overlock"/>
                <a:sym typeface="Overlock"/>
              </a:rPr>
              <a:t>Mateo 26:26-29, “</a:t>
            </a:r>
            <a:r>
              <a:rPr lang="es-EC" sz="17600" dirty="0">
                <a:latin typeface="Overlock"/>
                <a:ea typeface="Overlock"/>
                <a:cs typeface="Overlock"/>
                <a:sym typeface="Overlock"/>
              </a:rPr>
              <a:t>Mientras comían, Jesús tomó el pan y lo bendijo; luego lo partió y se lo dio a sus discípulos, y les dijo: «Tomen, coman; esto es mi cuerpo.» </a:t>
            </a:r>
            <a:r>
              <a:rPr lang="es-EC" sz="17600" baseline="30000" dirty="0">
                <a:latin typeface="Overlock"/>
                <a:ea typeface="Overlock"/>
                <a:cs typeface="Overlock"/>
                <a:sym typeface="Overlock"/>
              </a:rPr>
              <a:t>27 </a:t>
            </a:r>
            <a:r>
              <a:rPr lang="es-EC" sz="17600" dirty="0">
                <a:latin typeface="Overlock"/>
                <a:ea typeface="Overlock"/>
                <a:cs typeface="Overlock"/>
                <a:sym typeface="Overlock"/>
              </a:rPr>
              <a:t>Después tomó la copa, y luego de dar gracias, la entregó a sus discípulos y les dijo: «Beban de ella todos, </a:t>
            </a:r>
            <a:r>
              <a:rPr lang="es-EC" sz="17600" baseline="30000" dirty="0">
                <a:latin typeface="Overlock"/>
                <a:ea typeface="Overlock"/>
                <a:cs typeface="Overlock"/>
                <a:sym typeface="Overlock"/>
              </a:rPr>
              <a:t>28 </a:t>
            </a:r>
            <a:r>
              <a:rPr lang="es-EC" sz="17600" dirty="0">
                <a:latin typeface="Overlock"/>
                <a:ea typeface="Overlock"/>
                <a:cs typeface="Overlock"/>
                <a:sym typeface="Overlock"/>
              </a:rPr>
              <a:t>porque esto es mi sangre del nuevo pacto, que es derramada por muchos, para perdón de los pecados. </a:t>
            </a:r>
            <a:r>
              <a:rPr lang="es-EC" sz="17600" baseline="30000" dirty="0">
                <a:latin typeface="Overlock"/>
                <a:ea typeface="Overlock"/>
                <a:cs typeface="Overlock"/>
                <a:sym typeface="Overlock"/>
              </a:rPr>
              <a:t>29 </a:t>
            </a:r>
            <a:r>
              <a:rPr lang="es-EC" sz="17600" dirty="0">
                <a:latin typeface="Overlock"/>
                <a:ea typeface="Overlock"/>
                <a:cs typeface="Overlock"/>
                <a:sym typeface="Overlock"/>
              </a:rPr>
              <a:t>Yo les digo que, desde ahora, no volveré a beber de este fruto de la vid, hasta el día en que beba con ustedes el vino nuevo en el reino de mi Padre.»</a:t>
            </a:r>
            <a:endParaRPr sz="176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endParaRPr sz="5000" dirty="0">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endParaRPr sz="4600" dirty="0">
              <a:latin typeface="Arial"/>
              <a:ea typeface="Arial"/>
              <a:cs typeface="Arial"/>
              <a:sym typeface="Arial"/>
            </a:endParaRPr>
          </a:p>
        </p:txBody>
      </p:sp>
      <p:sp>
        <p:nvSpPr>
          <p:cNvPr id="192" name="Google Shape;192;p17"/>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8"/>
          <p:cNvSpPr txBox="1">
            <a:spLocks noGrp="1"/>
          </p:cNvSpPr>
          <p:nvPr>
            <p:ph type="body" idx="1"/>
          </p:nvPr>
        </p:nvSpPr>
        <p:spPr>
          <a:xfrm>
            <a:off x="838200" y="782809"/>
            <a:ext cx="10515600" cy="5292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C" sz="4000" b="1" dirty="0">
                <a:latin typeface="Overlock"/>
                <a:ea typeface="Overlock"/>
                <a:cs typeface="Overlock"/>
                <a:sym typeface="Overlock"/>
              </a:rPr>
              <a:t>¿Qué les dio Jesús primero a sus discípulos y qué dijo sobre eso?</a:t>
            </a:r>
            <a:endParaRPr sz="4000" dirty="0"/>
          </a:p>
          <a:p>
            <a:pPr marL="228600" lvl="0" indent="-254000" algn="l" rtl="0">
              <a:lnSpc>
                <a:spcPct val="90000"/>
              </a:lnSpc>
              <a:spcBef>
                <a:spcPts val="1000"/>
              </a:spcBef>
              <a:spcAft>
                <a:spcPts val="0"/>
              </a:spcAft>
              <a:buClr>
                <a:schemeClr val="dk1"/>
              </a:buClr>
              <a:buSzPts val="4000"/>
              <a:buChar char="•"/>
            </a:pPr>
            <a:r>
              <a:rPr lang="es-EC" sz="4000" b="1" dirty="0">
                <a:latin typeface="Overlock"/>
                <a:ea typeface="Overlock"/>
                <a:cs typeface="Overlock"/>
                <a:sym typeface="Overlock"/>
              </a:rPr>
              <a:t> </a:t>
            </a:r>
            <a:r>
              <a:rPr lang="es-EC" sz="4000" dirty="0">
                <a:latin typeface="Overlock"/>
                <a:ea typeface="Overlock"/>
                <a:cs typeface="Overlock"/>
                <a:sym typeface="Overlock"/>
              </a:rPr>
              <a:t>Él dio a sus discípulos pan y dijo: “Tomen, coman; esto es mi cuerpo.”</a:t>
            </a:r>
            <a:endParaRPr sz="4000" dirty="0"/>
          </a:p>
          <a:p>
            <a:pPr marL="0" lvl="0" indent="0" algn="l" rtl="0">
              <a:lnSpc>
                <a:spcPct val="90000"/>
              </a:lnSpc>
              <a:spcBef>
                <a:spcPts val="1000"/>
              </a:spcBef>
              <a:spcAft>
                <a:spcPts val="0"/>
              </a:spcAft>
              <a:buClr>
                <a:schemeClr val="dk1"/>
              </a:buClr>
              <a:buSzPts val="4000"/>
              <a:buNone/>
            </a:pPr>
            <a:r>
              <a:rPr lang="es-EC" sz="4000" b="1" dirty="0">
                <a:latin typeface="Overlock"/>
                <a:ea typeface="Overlock"/>
                <a:cs typeface="Overlock"/>
                <a:sym typeface="Overlock"/>
              </a:rPr>
              <a:t>¿Quiénes recibieron el sacramento?</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Jesús dijo específicamente: “Todos ustedes.”</a:t>
            </a:r>
            <a:endParaRPr sz="4000" dirty="0"/>
          </a:p>
          <a:p>
            <a:pPr marL="0" lvl="0" indent="0" algn="l" rtl="0">
              <a:lnSpc>
                <a:spcPct val="90000"/>
              </a:lnSpc>
              <a:spcBef>
                <a:spcPts val="1000"/>
              </a:spcBef>
              <a:spcAft>
                <a:spcPts val="0"/>
              </a:spcAft>
              <a:buClr>
                <a:schemeClr val="dk1"/>
              </a:buClr>
              <a:buSzPts val="4000"/>
              <a:buNone/>
            </a:pPr>
            <a:r>
              <a:rPr lang="es-EC" sz="4000" b="1" dirty="0">
                <a:latin typeface="Overlock"/>
                <a:ea typeface="Overlock"/>
                <a:cs typeface="Overlock"/>
                <a:sym typeface="Overlock"/>
              </a:rPr>
              <a:t>¿Para qué fue derramada la sangre de Jesús?</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Para el perdón de pecados</a:t>
            </a:r>
            <a:endParaRPr sz="4000" dirty="0">
              <a:latin typeface="Arial"/>
              <a:ea typeface="Arial"/>
              <a:cs typeface="Arial"/>
              <a:sym typeface="Arial"/>
            </a:endParaRPr>
          </a:p>
        </p:txBody>
      </p:sp>
      <p:sp>
        <p:nvSpPr>
          <p:cNvPr id="198" name="Google Shape;198;p18"/>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body" idx="1"/>
          </p:nvPr>
        </p:nvSpPr>
        <p:spPr>
          <a:xfrm>
            <a:off x="838200" y="1164300"/>
            <a:ext cx="10515600" cy="4529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Marcos 14:22-24, “</a:t>
            </a:r>
            <a:r>
              <a:rPr lang="es-EC" sz="4400" dirty="0">
                <a:latin typeface="Overlock"/>
                <a:ea typeface="Overlock"/>
                <a:cs typeface="Overlock"/>
                <a:sym typeface="Overlock"/>
              </a:rPr>
              <a:t>Mientras comían, Jesús tomó el pan y lo bendijo; luego lo partió y se lo dio, al tiempo que decía: «Tomen, esto es mi cuerpo.» </a:t>
            </a:r>
            <a:r>
              <a:rPr lang="es-EC" sz="4400" baseline="30000" dirty="0">
                <a:latin typeface="Overlock"/>
                <a:ea typeface="Overlock"/>
                <a:cs typeface="Overlock"/>
                <a:sym typeface="Overlock"/>
              </a:rPr>
              <a:t>23 </a:t>
            </a:r>
            <a:r>
              <a:rPr lang="es-EC" sz="4400" dirty="0">
                <a:latin typeface="Overlock"/>
                <a:ea typeface="Overlock"/>
                <a:cs typeface="Overlock"/>
                <a:sym typeface="Overlock"/>
              </a:rPr>
              <a:t>Después tomó la copa, y luego de dar gracias, se la dio, y todos bebieron de ella. </a:t>
            </a:r>
            <a:r>
              <a:rPr lang="es-EC" sz="4400" baseline="30000" dirty="0">
                <a:latin typeface="Overlock"/>
                <a:ea typeface="Overlock"/>
                <a:cs typeface="Overlock"/>
                <a:sym typeface="Overlock"/>
              </a:rPr>
              <a:t>24 </a:t>
            </a:r>
            <a:r>
              <a:rPr lang="es-EC" sz="4400" dirty="0">
                <a:latin typeface="Overlock"/>
                <a:ea typeface="Overlock"/>
                <a:cs typeface="Overlock"/>
                <a:sym typeface="Overlock"/>
              </a:rPr>
              <a:t>Les dijo entonces: «Esto es mi sangre del pacto, que por muchos es derramada.”</a:t>
            </a:r>
            <a:endParaRPr sz="44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ts val="4600"/>
              <a:buNone/>
            </a:pPr>
            <a:endParaRPr sz="4600" dirty="0">
              <a:latin typeface="Arial"/>
              <a:ea typeface="Arial"/>
              <a:cs typeface="Arial"/>
              <a:sym typeface="Arial"/>
            </a:endParaRPr>
          </a:p>
        </p:txBody>
      </p:sp>
      <p:sp>
        <p:nvSpPr>
          <p:cNvPr id="204" name="Google Shape;204;p19"/>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body" idx="1"/>
          </p:nvPr>
        </p:nvSpPr>
        <p:spPr>
          <a:xfrm>
            <a:off x="838200" y="573712"/>
            <a:ext cx="10515600" cy="57105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C" sz="4000" b="1" dirty="0">
                <a:latin typeface="Overlock"/>
                <a:ea typeface="Overlock"/>
                <a:cs typeface="Overlock"/>
                <a:sym typeface="Overlock"/>
              </a:rPr>
              <a:t>¿Qué dijo Jesús sobre el vino?</a:t>
            </a:r>
            <a:endParaRPr sz="4000" dirty="0"/>
          </a:p>
          <a:p>
            <a:pPr marL="228600" lvl="0" indent="-254000" algn="l" rtl="0">
              <a:lnSpc>
                <a:spcPct val="90000"/>
              </a:lnSpc>
              <a:spcBef>
                <a:spcPts val="1000"/>
              </a:spcBef>
              <a:spcAft>
                <a:spcPts val="0"/>
              </a:spcAft>
              <a:buClr>
                <a:schemeClr val="dk1"/>
              </a:buClr>
              <a:buSzPts val="4000"/>
              <a:buChar char="•"/>
            </a:pPr>
            <a:r>
              <a:rPr lang="es-EC" sz="4000" b="1" dirty="0">
                <a:latin typeface="Overlock"/>
                <a:ea typeface="Overlock"/>
                <a:cs typeface="Overlock"/>
                <a:sym typeface="Overlock"/>
              </a:rPr>
              <a:t> </a:t>
            </a:r>
            <a:r>
              <a:rPr lang="es-EC" sz="4000" dirty="0">
                <a:latin typeface="Overlock"/>
                <a:ea typeface="Overlock"/>
                <a:cs typeface="Overlock"/>
                <a:sym typeface="Overlock"/>
              </a:rPr>
              <a:t>Él dijo que era su sangre del pacto, derramada para muchos</a:t>
            </a:r>
            <a:endParaRPr sz="4000" dirty="0"/>
          </a:p>
          <a:p>
            <a:pPr marL="0" lvl="0" indent="0" algn="l" rtl="0">
              <a:lnSpc>
                <a:spcPct val="90000"/>
              </a:lnSpc>
              <a:spcBef>
                <a:spcPts val="1000"/>
              </a:spcBef>
              <a:spcAft>
                <a:spcPts val="0"/>
              </a:spcAft>
              <a:buClr>
                <a:schemeClr val="dk1"/>
              </a:buClr>
              <a:buSzPts val="4000"/>
              <a:buNone/>
            </a:pPr>
            <a:r>
              <a:rPr lang="es-EC" sz="4000" b="1" dirty="0">
                <a:latin typeface="Overlock"/>
                <a:ea typeface="Overlock"/>
                <a:cs typeface="Overlock"/>
                <a:sym typeface="Overlock"/>
              </a:rPr>
              <a:t>¿Cuál fue la referencia del pacto y qué significa el nuevo pacto para nosotros?</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Jeremías 31:31,33-34</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El antiguo pacto—pacto de dos vías—no esperanzas</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El nuevo pacto—pacto de una vía—¡Jesús! </a:t>
            </a:r>
            <a:endParaRPr sz="4000" dirty="0">
              <a:latin typeface="Arial"/>
              <a:ea typeface="Arial"/>
              <a:cs typeface="Arial"/>
              <a:sym typeface="Arial"/>
            </a:endParaRPr>
          </a:p>
        </p:txBody>
      </p:sp>
      <p:sp>
        <p:nvSpPr>
          <p:cNvPr id="210" name="Google Shape;210;p20"/>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body" idx="1"/>
          </p:nvPr>
        </p:nvSpPr>
        <p:spPr>
          <a:xfrm>
            <a:off x="437936" y="1281200"/>
            <a:ext cx="11316128" cy="37603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C" sz="4400" dirty="0">
                <a:latin typeface="Overlock"/>
                <a:ea typeface="Overlock"/>
                <a:cs typeface="Overlock"/>
                <a:sym typeface="Overlock"/>
              </a:rPr>
              <a:t>Querido Padre celestial, te agradecemos por tu gran misericordia hacia nosotros pecadores. Continuamente nos perdonas todos nuestros pecados. Te agradecemos por la gran bendición que nos das en la Santa Cena, la cual demuestra que el perdón de pecados es un regalo personal de tu amor. En el nombre de Jesús. Amén.</a:t>
            </a:r>
            <a:endParaRPr sz="4400" dirty="0">
              <a:latin typeface="Overlock"/>
              <a:ea typeface="Overlock"/>
              <a:cs typeface="Overlock"/>
              <a:sym typeface="Overlock"/>
            </a:endParaRPr>
          </a:p>
        </p:txBody>
      </p:sp>
      <p:sp>
        <p:nvSpPr>
          <p:cNvPr id="99" name="Google Shape;99;p3"/>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1"/>
          <p:cNvSpPr txBox="1">
            <a:spLocks noGrp="1"/>
          </p:cNvSpPr>
          <p:nvPr>
            <p:ph type="body" idx="1"/>
          </p:nvPr>
        </p:nvSpPr>
        <p:spPr>
          <a:xfrm>
            <a:off x="838200" y="572784"/>
            <a:ext cx="10515600" cy="571243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s-EC" sz="5200" b="1" dirty="0">
                <a:latin typeface="Overlock"/>
                <a:ea typeface="Overlock"/>
                <a:cs typeface="Overlock"/>
                <a:sym typeface="Overlock"/>
              </a:rPr>
              <a:t>Jeremías 31:31,33-34, “</a:t>
            </a:r>
            <a:r>
              <a:rPr lang="es-EC" sz="5200" dirty="0">
                <a:latin typeface="Overlock"/>
                <a:ea typeface="Overlock"/>
                <a:cs typeface="Overlock"/>
                <a:sym typeface="Overlock"/>
              </a:rPr>
              <a:t>»Vienen días en que haré un nuevo pacto con la casa de Israel y con la casa de Judá. —Palabra del Señor. […] </a:t>
            </a:r>
            <a:r>
              <a:rPr lang="es-EC" sz="5200" baseline="30000" dirty="0">
                <a:latin typeface="Overlock"/>
                <a:ea typeface="Overlock"/>
                <a:cs typeface="Overlock"/>
                <a:sym typeface="Overlock"/>
              </a:rPr>
              <a:t>33 </a:t>
            </a:r>
            <a:r>
              <a:rPr lang="es-EC" sz="5200" dirty="0">
                <a:latin typeface="Overlock"/>
                <a:ea typeface="Overlock"/>
                <a:cs typeface="Overlock"/>
                <a:sym typeface="Overlock"/>
              </a:rPr>
              <a:t>»Cuando hayan pasado esos días, el pacto que haré con la casa de Israel será el siguiente: Pondré mi ley en su mente, y la escribiré en su corazón. Y yo seré su Dios, y ellos serán mi pueblo. —Palabra del Señor. </a:t>
            </a:r>
            <a:r>
              <a:rPr lang="es-EC" sz="5200" baseline="30000" dirty="0">
                <a:latin typeface="Overlock"/>
                <a:ea typeface="Overlock"/>
                <a:cs typeface="Overlock"/>
                <a:sym typeface="Overlock"/>
              </a:rPr>
              <a:t>34 </a:t>
            </a:r>
            <a:r>
              <a:rPr lang="es-EC" sz="5200" dirty="0">
                <a:latin typeface="Overlock"/>
                <a:ea typeface="Overlock"/>
                <a:cs typeface="Overlock"/>
                <a:sym typeface="Overlock"/>
              </a:rPr>
              <a:t>»Nadie volverá a enseñar a su prójimo ni a su hermano, ni le dirá: “Conoce al Señor”, porque todos ellos, desde el más pequeño hasta el más grande, me conocerán. Y yo perdonaré su maldad, y no volveré a acordarme de su pecado.»—Palabra del Señor.</a:t>
            </a:r>
            <a:endParaRPr dirty="0"/>
          </a:p>
          <a:p>
            <a:pPr marL="0" lvl="0" indent="0" algn="l" rtl="0">
              <a:lnSpc>
                <a:spcPct val="90000"/>
              </a:lnSpc>
              <a:spcBef>
                <a:spcPts val="1000"/>
              </a:spcBef>
              <a:spcAft>
                <a:spcPts val="0"/>
              </a:spcAft>
              <a:buClr>
                <a:schemeClr val="dk1"/>
              </a:buClr>
              <a:buSzPct val="100000"/>
              <a:buNone/>
            </a:pPr>
            <a:endParaRPr sz="4600" dirty="0">
              <a:latin typeface="Arial"/>
              <a:ea typeface="Arial"/>
              <a:cs typeface="Arial"/>
              <a:sym typeface="Arial"/>
            </a:endParaRPr>
          </a:p>
        </p:txBody>
      </p:sp>
      <p:sp>
        <p:nvSpPr>
          <p:cNvPr id="216" name="Google Shape;216;p21"/>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dirty="0"/>
              <a:t>Las Enseñanzas de Jesús #3</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2"/>
          <p:cNvSpPr txBox="1">
            <a:spLocks noGrp="1"/>
          </p:cNvSpPr>
          <p:nvPr>
            <p:ph type="body" idx="1"/>
          </p:nvPr>
        </p:nvSpPr>
        <p:spPr>
          <a:xfrm>
            <a:off x="838200" y="332446"/>
            <a:ext cx="10515600" cy="64110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C" sz="4000" b="1" dirty="0">
                <a:latin typeface="Overlock"/>
                <a:ea typeface="Overlock"/>
                <a:cs typeface="Overlock"/>
                <a:sym typeface="Overlock"/>
              </a:rPr>
              <a:t>Lucas 22:17-20, “</a:t>
            </a:r>
            <a:r>
              <a:rPr lang="es-EC" sz="4000" dirty="0">
                <a:latin typeface="Overlock"/>
                <a:ea typeface="Overlock"/>
                <a:cs typeface="Overlock"/>
                <a:sym typeface="Overlock"/>
              </a:rPr>
              <a:t>Y Jesús tomó la copa, dio gracias y dijo: «Tomen esto, y repártanlo entre ustedes; </a:t>
            </a:r>
            <a:r>
              <a:rPr lang="es-EC" sz="4000" baseline="30000" dirty="0">
                <a:latin typeface="Overlock"/>
                <a:ea typeface="Overlock"/>
                <a:cs typeface="Overlock"/>
                <a:sym typeface="Overlock"/>
              </a:rPr>
              <a:t>18 </a:t>
            </a:r>
            <a:r>
              <a:rPr lang="es-EC" sz="4000" dirty="0">
                <a:latin typeface="Overlock"/>
                <a:ea typeface="Overlock"/>
                <a:cs typeface="Overlock"/>
                <a:sym typeface="Overlock"/>
              </a:rPr>
              <a:t>porque yo les digo que no volveré a beber del fruto de la vid hasta que venga el reino de Dios.» </a:t>
            </a:r>
            <a:r>
              <a:rPr lang="es-EC" sz="4000" baseline="30000" dirty="0">
                <a:latin typeface="Overlock"/>
                <a:ea typeface="Overlock"/>
                <a:cs typeface="Overlock"/>
                <a:sym typeface="Overlock"/>
              </a:rPr>
              <a:t>19 </a:t>
            </a:r>
            <a:r>
              <a:rPr lang="es-EC" sz="4000" dirty="0">
                <a:latin typeface="Overlock"/>
                <a:ea typeface="Overlock"/>
                <a:cs typeface="Overlock"/>
                <a:sym typeface="Overlock"/>
              </a:rPr>
              <a:t>Luego tomó el pan, lo partió, dio gracias y les dio, al tiempo que decía: «Esto es mi cuerpo, que por ustedes es entregado; hagan esto en memoria de mí.» </a:t>
            </a:r>
            <a:r>
              <a:rPr lang="es-EC" sz="4000" baseline="30000" dirty="0">
                <a:latin typeface="Overlock"/>
                <a:ea typeface="Overlock"/>
                <a:cs typeface="Overlock"/>
                <a:sym typeface="Overlock"/>
              </a:rPr>
              <a:t>20 </a:t>
            </a:r>
            <a:r>
              <a:rPr lang="es-EC" sz="4000" dirty="0">
                <a:latin typeface="Overlock"/>
                <a:ea typeface="Overlock"/>
                <a:cs typeface="Overlock"/>
                <a:sym typeface="Overlock"/>
              </a:rPr>
              <a:t>De igual manera, después de haber cenado tomó la copa y les dijo: «Esta copa es el nuevo pacto en mi sangre, que por ustedes va a ser derramada.”</a:t>
            </a:r>
            <a:endParaRPr sz="4000" dirty="0">
              <a:latin typeface="Overlock"/>
              <a:ea typeface="Overlock"/>
              <a:cs typeface="Overlock"/>
              <a:sym typeface="Overlock"/>
            </a:endParaRPr>
          </a:p>
        </p:txBody>
      </p:sp>
      <p:sp>
        <p:nvSpPr>
          <p:cNvPr id="222" name="Google Shape;222;p22"/>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a:spLocks noGrp="1"/>
          </p:cNvSpPr>
          <p:nvPr>
            <p:ph type="body" idx="1"/>
          </p:nvPr>
        </p:nvSpPr>
        <p:spPr>
          <a:xfrm>
            <a:off x="838200" y="1374418"/>
            <a:ext cx="10515600" cy="41091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¿Qué cosa dijo Jesús que no iba a volver a tomar hasta que el reino de Dios venga?</a:t>
            </a:r>
            <a:endParaRPr sz="4400" dirty="0"/>
          </a:p>
          <a:p>
            <a:pPr marL="228600" lvl="0" indent="-254000" algn="l" rtl="0">
              <a:lnSpc>
                <a:spcPct val="90000"/>
              </a:lnSpc>
              <a:spcBef>
                <a:spcPts val="1000"/>
              </a:spcBef>
              <a:spcAft>
                <a:spcPts val="0"/>
              </a:spcAft>
              <a:buClr>
                <a:schemeClr val="dk1"/>
              </a:buClr>
              <a:buSzPts val="4000"/>
              <a:buChar char="•"/>
            </a:pPr>
            <a:r>
              <a:rPr lang="es-EC" sz="4400" b="1" dirty="0">
                <a:latin typeface="Overlock"/>
                <a:ea typeface="Overlock"/>
                <a:cs typeface="Overlock"/>
                <a:sym typeface="Overlock"/>
              </a:rPr>
              <a:t> </a:t>
            </a:r>
            <a:r>
              <a:rPr lang="es-EC" sz="4400" dirty="0">
                <a:latin typeface="Overlock"/>
                <a:ea typeface="Overlock"/>
                <a:cs typeface="Overlock"/>
                <a:sym typeface="Overlock"/>
              </a:rPr>
              <a:t>El fruto de la vid</a:t>
            </a:r>
            <a:endParaRPr sz="4400" dirty="0"/>
          </a:p>
          <a:p>
            <a:pPr marL="0" lvl="0" indent="0" algn="l" rtl="0">
              <a:lnSpc>
                <a:spcPct val="90000"/>
              </a:lnSpc>
              <a:spcBef>
                <a:spcPts val="1000"/>
              </a:spcBef>
              <a:spcAft>
                <a:spcPts val="0"/>
              </a:spcAft>
              <a:buClr>
                <a:schemeClr val="dk1"/>
              </a:buClr>
              <a:buSzPts val="4000"/>
              <a:buNone/>
            </a:pPr>
            <a:r>
              <a:rPr lang="es-EC" sz="4400" b="1" dirty="0">
                <a:latin typeface="Overlock"/>
                <a:ea typeface="Overlock"/>
                <a:cs typeface="Overlock"/>
                <a:sym typeface="Overlock"/>
              </a:rPr>
              <a:t>¿Las mismas personas que comieron el pan bebieron el vino?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Sí</a:t>
            </a:r>
            <a:endParaRPr sz="4400" dirty="0">
              <a:latin typeface="Arial"/>
              <a:ea typeface="Arial"/>
              <a:cs typeface="Arial"/>
              <a:sym typeface="Arial"/>
            </a:endParaRPr>
          </a:p>
        </p:txBody>
      </p:sp>
      <p:sp>
        <p:nvSpPr>
          <p:cNvPr id="228" name="Google Shape;228;p23"/>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body" idx="1"/>
          </p:nvPr>
        </p:nvSpPr>
        <p:spPr>
          <a:xfrm>
            <a:off x="838200" y="857453"/>
            <a:ext cx="10515600" cy="51430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C" sz="4000" b="1" dirty="0">
                <a:latin typeface="Overlock"/>
                <a:ea typeface="Overlock"/>
                <a:cs typeface="Overlock"/>
                <a:sym typeface="Overlock"/>
              </a:rPr>
              <a:t>1 Corintios 11:23-27, “</a:t>
            </a:r>
            <a:r>
              <a:rPr lang="es-EC" sz="4000" dirty="0">
                <a:latin typeface="Overlock"/>
                <a:ea typeface="Overlock"/>
                <a:cs typeface="Overlock"/>
                <a:sym typeface="Overlock"/>
              </a:rPr>
              <a:t>Yo recibí del Señor lo mismo que les he enseñado a ustedes: Que la noche que fue entregado, el Señor Jesús tomó pan, </a:t>
            </a:r>
            <a:r>
              <a:rPr lang="es-EC" sz="4000" baseline="30000" dirty="0">
                <a:latin typeface="Overlock"/>
                <a:ea typeface="Overlock"/>
                <a:cs typeface="Overlock"/>
                <a:sym typeface="Overlock"/>
              </a:rPr>
              <a:t>24 </a:t>
            </a:r>
            <a:r>
              <a:rPr lang="es-EC" sz="4000" dirty="0">
                <a:latin typeface="Overlock"/>
                <a:ea typeface="Overlock"/>
                <a:cs typeface="Overlock"/>
                <a:sym typeface="Overlock"/>
              </a:rPr>
              <a:t>y que luego de dar gracias, lo partió y dijo: «Tomen y coman. Esto es mi cuerpo, que por ustedes es partido; hagan esto en mi memoria.» </a:t>
            </a:r>
            <a:r>
              <a:rPr lang="es-EC" sz="4000" baseline="30000" dirty="0">
                <a:latin typeface="Overlock"/>
                <a:ea typeface="Overlock"/>
                <a:cs typeface="Overlock"/>
                <a:sym typeface="Overlock"/>
              </a:rPr>
              <a:t>5 </a:t>
            </a:r>
            <a:r>
              <a:rPr lang="es-EC" sz="4000" dirty="0">
                <a:latin typeface="Overlock"/>
                <a:ea typeface="Overlock"/>
                <a:cs typeface="Overlock"/>
                <a:sym typeface="Overlock"/>
              </a:rPr>
              <a:t>Asimismo, después de cenar tomó la copa y dijo: «Esta copa es el nuevo pacto en mi sangre; hagan esto, cada vez que la beban, en mi memoria.»</a:t>
            </a:r>
            <a:endParaRPr sz="4000" dirty="0">
              <a:latin typeface="Overlock"/>
              <a:ea typeface="Overlock"/>
              <a:cs typeface="Overlock"/>
              <a:sym typeface="Overlock"/>
            </a:endParaRPr>
          </a:p>
        </p:txBody>
      </p:sp>
      <p:sp>
        <p:nvSpPr>
          <p:cNvPr id="234" name="Google Shape;234;p24"/>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a:spLocks noGrp="1"/>
          </p:cNvSpPr>
          <p:nvPr>
            <p:ph type="body" idx="1"/>
          </p:nvPr>
        </p:nvSpPr>
        <p:spPr>
          <a:xfrm>
            <a:off x="838200" y="1451600"/>
            <a:ext cx="10515600" cy="395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C" sz="4400" baseline="30000" dirty="0">
                <a:latin typeface="Overlock"/>
                <a:ea typeface="Overlock"/>
                <a:cs typeface="Overlock"/>
                <a:sym typeface="Overlock"/>
              </a:rPr>
              <a:t>26 </a:t>
            </a:r>
            <a:r>
              <a:rPr lang="es-EC" sz="4400" dirty="0">
                <a:latin typeface="Overlock"/>
                <a:ea typeface="Overlock"/>
                <a:cs typeface="Overlock"/>
                <a:sym typeface="Overlock"/>
              </a:rPr>
              <a:t>Por lo tanto, siempre que coman este pan, y beban esta copa, proclaman la muerte del Señor, hasta que él venga.</a:t>
            </a:r>
            <a:r>
              <a:rPr lang="es-EC" sz="4400" baseline="30000" dirty="0">
                <a:latin typeface="Overlock"/>
                <a:ea typeface="Overlock"/>
                <a:cs typeface="Overlock"/>
                <a:sym typeface="Overlock"/>
              </a:rPr>
              <a:t>27 </a:t>
            </a:r>
            <a:r>
              <a:rPr lang="es-EC" sz="4400" dirty="0">
                <a:latin typeface="Overlock"/>
                <a:ea typeface="Overlock"/>
                <a:cs typeface="Overlock"/>
                <a:sym typeface="Overlock"/>
              </a:rPr>
              <a:t>Así que cualquiera que coma este pan o beba esta copa del Señor de manera indigna, será culpado del cuerpo y de la sangre del Señor.</a:t>
            </a:r>
            <a:endParaRPr sz="3200" dirty="0"/>
          </a:p>
        </p:txBody>
      </p:sp>
      <p:sp>
        <p:nvSpPr>
          <p:cNvPr id="240" name="Google Shape;240;p25"/>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body" idx="1"/>
          </p:nvPr>
        </p:nvSpPr>
        <p:spPr>
          <a:xfrm>
            <a:off x="838200" y="604535"/>
            <a:ext cx="10515600" cy="56489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¿Qué tan seguido quiere Dios que celebremos la Santa Cena?</a:t>
            </a:r>
            <a:endParaRPr sz="4400" dirty="0"/>
          </a:p>
          <a:p>
            <a:pPr marL="228600" lvl="0" indent="-254000" algn="l" rtl="0">
              <a:lnSpc>
                <a:spcPct val="90000"/>
              </a:lnSpc>
              <a:spcBef>
                <a:spcPts val="1000"/>
              </a:spcBef>
              <a:spcAft>
                <a:spcPts val="0"/>
              </a:spcAft>
              <a:buClr>
                <a:schemeClr val="dk1"/>
              </a:buClr>
              <a:buSzPts val="4000"/>
              <a:buChar char="•"/>
            </a:pPr>
            <a:r>
              <a:rPr lang="es-EC" sz="4400" b="1" dirty="0">
                <a:latin typeface="Overlock"/>
                <a:ea typeface="Overlock"/>
                <a:cs typeface="Overlock"/>
                <a:sym typeface="Overlock"/>
              </a:rPr>
              <a:t> </a:t>
            </a:r>
            <a:r>
              <a:rPr lang="es-EC" sz="4400" dirty="0">
                <a:latin typeface="Overlock"/>
                <a:ea typeface="Overlock"/>
                <a:cs typeface="Overlock"/>
                <a:sym typeface="Overlock"/>
              </a:rPr>
              <a:t>“Hagan esto, cada vez que la beban, en mi memoria.”</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Con regularidad</a:t>
            </a:r>
            <a:endParaRPr sz="44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ts val="4000"/>
              <a:buNone/>
            </a:pPr>
            <a:r>
              <a:rPr lang="es-EC" sz="4400" b="1" dirty="0">
                <a:latin typeface="Overlock"/>
                <a:ea typeface="Overlock"/>
                <a:cs typeface="Overlock"/>
                <a:sym typeface="Overlock"/>
              </a:rPr>
              <a:t>¿Cuántos elementos de comunión son mencionados en versículo 27?</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El pan, el vino, el cuerpo y sangre de Cristo</a:t>
            </a:r>
            <a:endParaRPr sz="4400" dirty="0">
              <a:latin typeface="Overlock"/>
              <a:ea typeface="Overlock"/>
              <a:cs typeface="Overlock"/>
              <a:sym typeface="Overlock"/>
            </a:endParaRPr>
          </a:p>
        </p:txBody>
      </p:sp>
      <p:sp>
        <p:nvSpPr>
          <p:cNvPr id="246" name="Google Shape;246;p26"/>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7"/>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pic>
        <p:nvPicPr>
          <p:cNvPr id="253" name="Google Shape;253;p27" descr="Screen Clipping"/>
          <p:cNvPicPr preferRelativeResize="0">
            <a:picLocks noGrp="1"/>
          </p:cNvPicPr>
          <p:nvPr>
            <p:ph type="body" idx="1"/>
          </p:nvPr>
        </p:nvPicPr>
        <p:blipFill rotWithShape="1">
          <a:blip r:embed="rId3">
            <a:alphaModFix/>
          </a:blip>
          <a:srcRect/>
          <a:stretch/>
        </p:blipFill>
        <p:spPr>
          <a:xfrm>
            <a:off x="0" y="0"/>
            <a:ext cx="12390634" cy="68504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pic>
        <p:nvPicPr>
          <p:cNvPr id="260" name="Google Shape;260;p28" descr="Screen Clipping"/>
          <p:cNvPicPr preferRelativeResize="0">
            <a:picLocks noGrp="1"/>
          </p:cNvPicPr>
          <p:nvPr>
            <p:ph type="body" idx="1"/>
          </p:nvPr>
        </p:nvPicPr>
        <p:blipFill rotWithShape="1">
          <a:blip r:embed="rId3">
            <a:alphaModFix/>
          </a:blip>
          <a:srcRect/>
          <a:stretch/>
        </p:blipFill>
        <p:spPr>
          <a:xfrm>
            <a:off x="0" y="1"/>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pic>
        <p:nvPicPr>
          <p:cNvPr id="267" name="Google Shape;267;p29" descr="Screen Clipping"/>
          <p:cNvPicPr preferRelativeResize="0">
            <a:picLocks noGrp="1"/>
          </p:cNvPicPr>
          <p:nvPr>
            <p:ph type="body" idx="1"/>
          </p:nvPr>
        </p:nvPicPr>
        <p:blipFill rotWithShape="1">
          <a:blip r:embed="rId3">
            <a:alphaModFix/>
          </a:blip>
          <a:srcRect/>
          <a:stretch/>
        </p:blipFill>
        <p:spPr>
          <a:xfrm>
            <a:off x="0" y="0"/>
            <a:ext cx="12192000" cy="78112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0"/>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
        <p:nvSpPr>
          <p:cNvPr id="274" name="Google Shape;274;p30"/>
          <p:cNvSpPr txBox="1">
            <a:spLocks noGrp="1"/>
          </p:cNvSpPr>
          <p:nvPr>
            <p:ph type="body" idx="1"/>
          </p:nvPr>
        </p:nvSpPr>
        <p:spPr>
          <a:xfrm>
            <a:off x="419099" y="595901"/>
            <a:ext cx="11353800" cy="558106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s-EC" sz="4300" dirty="0">
                <a:latin typeface="Overlock"/>
                <a:ea typeface="Overlock"/>
                <a:cs typeface="Overlock"/>
                <a:sym typeface="Overlock"/>
              </a:rPr>
              <a:t>     El Pan                                                         El Vino</a:t>
            </a:r>
            <a:endParaRPr sz="4300" dirty="0"/>
          </a:p>
          <a:p>
            <a:pPr marL="0" lvl="0" indent="0" algn="l" rtl="0">
              <a:lnSpc>
                <a:spcPct val="90000"/>
              </a:lnSpc>
              <a:spcBef>
                <a:spcPts val="1000"/>
              </a:spcBef>
              <a:spcAft>
                <a:spcPts val="0"/>
              </a:spcAft>
              <a:buClr>
                <a:schemeClr val="dk1"/>
              </a:buClr>
              <a:buSzPct val="100000"/>
              <a:buNone/>
            </a:pPr>
            <a:endParaRPr sz="60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r>
              <a:rPr lang="es-EC" sz="6000" dirty="0">
                <a:latin typeface="Overlock"/>
                <a:ea typeface="Overlock"/>
                <a:cs typeface="Overlock"/>
                <a:sym typeface="Overlock"/>
              </a:rPr>
              <a:t>              </a:t>
            </a:r>
            <a:endParaRPr dirty="0"/>
          </a:p>
          <a:p>
            <a:pPr marL="0" lvl="0" indent="0" algn="l" rtl="0">
              <a:lnSpc>
                <a:spcPct val="90000"/>
              </a:lnSpc>
              <a:spcBef>
                <a:spcPts val="1000"/>
              </a:spcBef>
              <a:spcAft>
                <a:spcPts val="0"/>
              </a:spcAft>
              <a:buClr>
                <a:schemeClr val="dk1"/>
              </a:buClr>
              <a:buSzPct val="100000"/>
              <a:buNone/>
            </a:pPr>
            <a:endParaRPr sz="60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endParaRPr sz="60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endParaRPr sz="60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r>
              <a:rPr lang="es-EC" sz="4800" dirty="0">
                <a:latin typeface="Overlock"/>
                <a:ea typeface="Overlock"/>
                <a:cs typeface="Overlock"/>
                <a:sym typeface="Overlock"/>
              </a:rPr>
              <a:t>   El Cuerpo                                             La Sangre</a:t>
            </a:r>
            <a:endParaRPr sz="4800" dirty="0">
              <a:latin typeface="Overlock"/>
              <a:ea typeface="Overlock"/>
              <a:cs typeface="Overlock"/>
              <a:sym typeface="Overlock"/>
            </a:endParaRPr>
          </a:p>
        </p:txBody>
      </p:sp>
      <p:sp>
        <p:nvSpPr>
          <p:cNvPr id="275" name="Google Shape;275;p30"/>
          <p:cNvSpPr txBox="1"/>
          <p:nvPr/>
        </p:nvSpPr>
        <p:spPr>
          <a:xfrm>
            <a:off x="0" y="2863232"/>
            <a:ext cx="12191999" cy="104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4400" b="0" i="0" u="none" strike="noStrike" cap="none" dirty="0">
                <a:solidFill>
                  <a:schemeClr val="dk1"/>
                </a:solidFill>
                <a:latin typeface="Overlock"/>
                <a:ea typeface="Overlock"/>
                <a:cs typeface="Overlock"/>
                <a:sym typeface="Overlock"/>
              </a:rPr>
              <a:t>La Santa Cena</a:t>
            </a:r>
            <a:endParaRPr sz="44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C" dirty="0">
                <a:latin typeface="Overlock"/>
                <a:ea typeface="Overlock"/>
                <a:cs typeface="Overlock"/>
                <a:sym typeface="Overlock"/>
              </a:rPr>
              <a:t>Las Preguntas de Repaso</a:t>
            </a:r>
            <a:br>
              <a:rPr lang="es-EC" sz="10000" dirty="0">
                <a:latin typeface="Arial"/>
                <a:ea typeface="Arial"/>
                <a:cs typeface="Arial"/>
                <a:sym typeface="Arial"/>
              </a:rPr>
            </a:br>
            <a:r>
              <a:rPr lang="es-EC" sz="4000" dirty="0">
                <a:latin typeface="Overlock"/>
                <a:ea typeface="Overlock"/>
                <a:cs typeface="Overlock"/>
                <a:sym typeface="Overlock"/>
              </a:rPr>
              <a:t>(10 minutos)</a:t>
            </a:r>
            <a:endParaRPr sz="4000" dirty="0">
              <a:latin typeface="Overlock"/>
              <a:ea typeface="Overlock"/>
              <a:cs typeface="Overlock"/>
              <a:sym typeface="Overlock"/>
            </a:endParaRPr>
          </a:p>
        </p:txBody>
      </p:sp>
      <p:sp>
        <p:nvSpPr>
          <p:cNvPr id="105" name="Google Shape;105;p4"/>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1" descr="Screen Clipping"/>
          <p:cNvPicPr preferRelativeResize="0"/>
          <p:nvPr/>
        </p:nvPicPr>
        <p:blipFill rotWithShape="1">
          <a:blip r:embed="rId3">
            <a:alphaModFix/>
          </a:blip>
          <a:srcRect/>
          <a:stretch/>
        </p:blipFill>
        <p:spPr>
          <a:xfrm>
            <a:off x="0" y="-1"/>
            <a:ext cx="12192000" cy="8104643"/>
          </a:xfrm>
          <a:prstGeom prst="rect">
            <a:avLst/>
          </a:prstGeom>
          <a:noFill/>
          <a:ln>
            <a:noFill/>
          </a:ln>
        </p:spPr>
      </p:pic>
      <p:sp>
        <p:nvSpPr>
          <p:cNvPr id="282" name="Google Shape;282;p31"/>
          <p:cNvSpPr txBox="1">
            <a:spLocks noGrp="1"/>
          </p:cNvSpPr>
          <p:nvPr>
            <p:ph type="body" idx="1"/>
          </p:nvPr>
        </p:nvSpPr>
        <p:spPr>
          <a:xfrm>
            <a:off x="3676703" y="3429000"/>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C" sz="4400" dirty="0">
                <a:latin typeface="Overlock"/>
                <a:ea typeface="Overlock"/>
                <a:cs typeface="Overlock"/>
                <a:sym typeface="Overlock"/>
              </a:rPr>
              <a:t>La Oración</a:t>
            </a:r>
            <a:endParaRPr sz="4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32" descr="Screen Clipping"/>
          <p:cNvPicPr preferRelativeResize="0"/>
          <p:nvPr/>
        </p:nvPicPr>
        <p:blipFill rotWithShape="1">
          <a:blip r:embed="rId3">
            <a:alphaModFix/>
          </a:blip>
          <a:srcRect/>
          <a:stretch/>
        </p:blipFill>
        <p:spPr>
          <a:xfrm>
            <a:off x="0" y="0"/>
            <a:ext cx="12390634" cy="7260602"/>
          </a:xfrm>
          <a:prstGeom prst="rect">
            <a:avLst/>
          </a:prstGeom>
          <a:noFill/>
          <a:ln>
            <a:noFill/>
          </a:ln>
        </p:spPr>
      </p:pic>
      <p:sp>
        <p:nvSpPr>
          <p:cNvPr id="289" name="Google Shape;289;p32"/>
          <p:cNvSpPr txBox="1">
            <a:spLocks noGrp="1"/>
          </p:cNvSpPr>
          <p:nvPr>
            <p:ph type="body" idx="1"/>
          </p:nvPr>
        </p:nvSpPr>
        <p:spPr>
          <a:xfrm>
            <a:off x="-1931874" y="1112678"/>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0000"/>
              <a:buNone/>
            </a:pPr>
            <a:r>
              <a:rPr lang="es-EC" sz="4400" dirty="0">
                <a:solidFill>
                  <a:schemeClr val="lt1"/>
                </a:solidFill>
                <a:latin typeface="Overlock"/>
                <a:ea typeface="Overlock"/>
                <a:cs typeface="Overlock"/>
                <a:sym typeface="Overlock"/>
              </a:rPr>
              <a:t>La Tarea</a:t>
            </a:r>
            <a:endParaRPr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3" descr="Screen Clipping"/>
          <p:cNvPicPr preferRelativeResize="0"/>
          <p:nvPr/>
        </p:nvPicPr>
        <p:blipFill rotWithShape="1">
          <a:blip r:embed="rId3">
            <a:alphaModFix/>
          </a:blip>
          <a:srcRect/>
          <a:stretch/>
        </p:blipFill>
        <p:spPr>
          <a:xfrm>
            <a:off x="0" y="-267128"/>
            <a:ext cx="12192000" cy="8085464"/>
          </a:xfrm>
          <a:prstGeom prst="rect">
            <a:avLst/>
          </a:prstGeom>
          <a:noFill/>
          <a:ln>
            <a:noFill/>
          </a:ln>
        </p:spPr>
      </p:pic>
      <p:sp>
        <p:nvSpPr>
          <p:cNvPr id="296" name="Google Shape;296;p33"/>
          <p:cNvSpPr txBox="1">
            <a:spLocks noGrp="1"/>
          </p:cNvSpPr>
          <p:nvPr>
            <p:ph type="body" idx="1"/>
          </p:nvPr>
        </p:nvSpPr>
        <p:spPr>
          <a:xfrm>
            <a:off x="1972402" y="864839"/>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C" sz="4400" dirty="0">
                <a:latin typeface="Overlock"/>
                <a:ea typeface="Overlock"/>
                <a:cs typeface="Overlock"/>
                <a:sym typeface="Overlock"/>
              </a:rPr>
              <a:t>La Despedida</a:t>
            </a:r>
            <a:endParaRPr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302" name="Google Shape;302;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03" name="Google Shape;303;p34"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568712" y="451624"/>
            <a:ext cx="11054576" cy="59547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C" dirty="0">
                <a:latin typeface="Overlock"/>
                <a:ea typeface="Overlock"/>
                <a:cs typeface="Overlock"/>
                <a:sym typeface="Overlock"/>
              </a:rPr>
              <a:t>¿Qué nos puede enseñar la vara de Moisés sobre los sacramentos?</a:t>
            </a:r>
            <a:endParaRPr dirty="0">
              <a:latin typeface="Overlock"/>
              <a:ea typeface="Overlock"/>
              <a:cs typeface="Overlock"/>
              <a:sym typeface="Overlock"/>
            </a:endParaRPr>
          </a:p>
        </p:txBody>
      </p:sp>
      <p:sp>
        <p:nvSpPr>
          <p:cNvPr id="112" name="Google Shape;112;p5"/>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a:spLocks noGrp="1"/>
          </p:cNvSpPr>
          <p:nvPr>
            <p:ph type="body" idx="1"/>
          </p:nvPr>
        </p:nvSpPr>
        <p:spPr>
          <a:xfrm>
            <a:off x="838200" y="674428"/>
            <a:ext cx="10515600" cy="5509143"/>
          </a:xfrm>
          <a:prstGeom prst="rect">
            <a:avLst/>
          </a:prstGeom>
          <a:noFill/>
          <a:ln>
            <a:noFill/>
          </a:ln>
        </p:spPr>
        <p:txBody>
          <a:bodyPr spcFirstLastPara="1" wrap="square" lIns="91425" tIns="45700" rIns="91425" bIns="45700" anchor="t" anchorCtr="0">
            <a:noAutofit/>
          </a:bodyPr>
          <a:lstStyle/>
          <a:p>
            <a:pPr marL="228600" lvl="0" indent="-254000" algn="l" rtl="0">
              <a:lnSpc>
                <a:spcPct val="90000"/>
              </a:lnSpc>
              <a:spcBef>
                <a:spcPts val="0"/>
              </a:spcBef>
              <a:spcAft>
                <a:spcPts val="0"/>
              </a:spcAft>
              <a:buClr>
                <a:schemeClr val="dk1"/>
              </a:buClr>
              <a:buSzPts val="4000"/>
              <a:buChar char="•"/>
            </a:pPr>
            <a:r>
              <a:rPr lang="es-EC" sz="4000" dirty="0">
                <a:latin typeface="Overlock"/>
                <a:ea typeface="Overlock"/>
                <a:cs typeface="Overlock"/>
                <a:sym typeface="Overlock"/>
              </a:rPr>
              <a:t> La vara de Moisés fue un recordatorio de la promesa de Dios.</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Dios sabe que somos criaturas físicas que batallamos contra las dudas</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Muchas maneras para decirnos, “Te amo.”</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En los sacramentos tenemos el evangelio en forma visible, no solamente para recordarnos, sino también para darnos gracia. </a:t>
            </a:r>
            <a:endParaRPr sz="4000" dirty="0"/>
          </a:p>
          <a:p>
            <a:pPr marL="228600" lvl="0" indent="-254000" algn="l" rtl="0">
              <a:lnSpc>
                <a:spcPct val="90000"/>
              </a:lnSpc>
              <a:spcBef>
                <a:spcPts val="1000"/>
              </a:spcBef>
              <a:spcAft>
                <a:spcPts val="0"/>
              </a:spcAft>
              <a:buClr>
                <a:schemeClr val="dk1"/>
              </a:buClr>
              <a:buSzPts val="4000"/>
              <a:buChar char="•"/>
            </a:pPr>
            <a:r>
              <a:rPr lang="es-EC" sz="4000" dirty="0">
                <a:latin typeface="Overlock"/>
                <a:ea typeface="Overlock"/>
                <a:cs typeface="Overlock"/>
                <a:sym typeface="Overlock"/>
              </a:rPr>
              <a:t> Es una manera física, tangible, y personal</a:t>
            </a:r>
            <a:endParaRPr sz="4000" dirty="0">
              <a:latin typeface="Overlock"/>
              <a:ea typeface="Overlock"/>
              <a:cs typeface="Overlock"/>
              <a:sym typeface="Overlock"/>
            </a:endParaRPr>
          </a:p>
        </p:txBody>
      </p:sp>
      <p:sp>
        <p:nvSpPr>
          <p:cNvPr id="118" name="Google Shape;118;p6"/>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7"/>
          <p:cNvSpPr txBox="1">
            <a:spLocks noGrp="1"/>
          </p:cNvSpPr>
          <p:nvPr>
            <p:ph type="title"/>
          </p:nvPr>
        </p:nvSpPr>
        <p:spPr>
          <a:xfrm>
            <a:off x="0" y="379158"/>
            <a:ext cx="12192000" cy="60996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C" dirty="0">
                <a:latin typeface="Overlock"/>
                <a:ea typeface="Overlock"/>
                <a:cs typeface="Overlock"/>
                <a:sym typeface="Overlock"/>
              </a:rPr>
              <a:t>¿Cuándo instituyó Jesús la Santa Cena?</a:t>
            </a:r>
            <a:endParaRPr dirty="0">
              <a:latin typeface="Overlock"/>
              <a:ea typeface="Overlock"/>
              <a:cs typeface="Overlock"/>
              <a:sym typeface="Overlock"/>
            </a:endParaRPr>
          </a:p>
        </p:txBody>
      </p:sp>
      <p:sp>
        <p:nvSpPr>
          <p:cNvPr id="125" name="Google Shape;125;p7"/>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body" idx="1"/>
          </p:nvPr>
        </p:nvSpPr>
        <p:spPr>
          <a:xfrm>
            <a:off x="838200" y="2265765"/>
            <a:ext cx="10515600" cy="2326470"/>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s-EC" sz="4400" dirty="0">
                <a:latin typeface="Overlock"/>
                <a:ea typeface="Overlock"/>
                <a:cs typeface="Overlock"/>
                <a:sym typeface="Overlock"/>
              </a:rPr>
              <a:t> La noche antes de que fue crucificado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Jueves Santo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La celebración del festival de la Pascua judía</a:t>
            </a:r>
            <a:endParaRPr sz="4400" dirty="0">
              <a:latin typeface="Overlock"/>
              <a:ea typeface="Overlock"/>
              <a:cs typeface="Overlock"/>
              <a:sym typeface="Overlock"/>
            </a:endParaRPr>
          </a:p>
        </p:txBody>
      </p:sp>
      <p:sp>
        <p:nvSpPr>
          <p:cNvPr id="131" name="Google Shape;131;p8"/>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779123" y="379158"/>
            <a:ext cx="10633753" cy="60996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C" dirty="0">
                <a:latin typeface="Overlock"/>
                <a:ea typeface="Overlock"/>
                <a:cs typeface="Overlock"/>
                <a:sym typeface="Overlock"/>
              </a:rPr>
              <a:t>¿Cuáles son los cuatro elementos que recibimos en la Santa Cena?</a:t>
            </a:r>
            <a:endParaRPr dirty="0">
              <a:latin typeface="Overlock"/>
              <a:ea typeface="Overlock"/>
              <a:cs typeface="Overlock"/>
              <a:sym typeface="Overlock"/>
            </a:endParaRPr>
          </a:p>
        </p:txBody>
      </p:sp>
      <p:sp>
        <p:nvSpPr>
          <p:cNvPr id="138" name="Google Shape;138;p9"/>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txBox="1">
            <a:spLocks noGrp="1"/>
          </p:cNvSpPr>
          <p:nvPr>
            <p:ph type="body" idx="1"/>
          </p:nvPr>
        </p:nvSpPr>
        <p:spPr>
          <a:xfrm>
            <a:off x="838200" y="1834375"/>
            <a:ext cx="10515600" cy="3189249"/>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s-EC" sz="4400" dirty="0">
                <a:latin typeface="Overlock"/>
                <a:ea typeface="Overlock"/>
                <a:cs typeface="Overlock"/>
                <a:sym typeface="Overlock"/>
              </a:rPr>
              <a:t> El pan</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El vino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El cuerpo de Jesús</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La sangre de Jesús</a:t>
            </a:r>
            <a:endParaRPr sz="4400" dirty="0">
              <a:latin typeface="Overlock"/>
              <a:ea typeface="Overlock"/>
              <a:cs typeface="Overlock"/>
              <a:sym typeface="Overlock"/>
            </a:endParaRPr>
          </a:p>
        </p:txBody>
      </p:sp>
      <p:sp>
        <p:nvSpPr>
          <p:cNvPr id="144" name="Google Shape;144;p10"/>
          <p:cNvSpPr txBox="1">
            <a:spLocks noGrp="1"/>
          </p:cNvSpPr>
          <p:nvPr>
            <p:ph type="ftr" idx="11"/>
          </p:nvPr>
        </p:nvSpPr>
        <p:spPr>
          <a:xfrm>
            <a:off x="0" y="637839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1370</Words>
  <Application>Microsoft Macintosh PowerPoint</Application>
  <PresentationFormat>Widescreen</PresentationFormat>
  <Paragraphs>113</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Overlock</vt:lpstr>
      <vt:lpstr>Office Theme</vt:lpstr>
      <vt:lpstr>PowerPoint Presentation</vt:lpstr>
      <vt:lpstr>PowerPoint Presentation</vt:lpstr>
      <vt:lpstr>Las Preguntas de Repaso (10 minutos)</vt:lpstr>
      <vt:lpstr>¿Qué nos puede enseñar la vara de Moisés sobre los sacramentos?</vt:lpstr>
      <vt:lpstr>PowerPoint Presentation</vt:lpstr>
      <vt:lpstr>¿Cuándo instituyó Jesús la Santa Cena?</vt:lpstr>
      <vt:lpstr>PowerPoint Presentation</vt:lpstr>
      <vt:lpstr>¿Cuáles son los cuatro elementos que recibimos en la Santa Cena?</vt:lpstr>
      <vt:lpstr>PowerPoint Presentation</vt:lpstr>
      <vt:lpstr>¿Qué regalo recibimos a través de la Santa Cena?</vt:lpstr>
      <vt:lpstr>PowerPoint Presentation</vt:lpstr>
      <vt:lpstr>Lección 3 (45 minutos)</vt:lpstr>
      <vt:lpstr>PowerPoint Presentation</vt:lpstr>
      <vt:lpstr>PowerPoint Presentation</vt:lpstr>
      <vt:lpstr>Preguntas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1</cp:revision>
  <dcterms:created xsi:type="dcterms:W3CDTF">2019-08-24T17:54:58Z</dcterms:created>
  <dcterms:modified xsi:type="dcterms:W3CDTF">2023-01-28T19:24:45Z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