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9" r:id="rId5"/>
  </p:sldMasterIdLst>
  <p:notesMasterIdLst>
    <p:notesMasterId r:id="rId34"/>
  </p:notesMasterIdLst>
  <p:sldIdLst>
    <p:sldId id="257" r:id="rId6"/>
    <p:sldId id="258" r:id="rId7"/>
    <p:sldId id="261" r:id="rId8"/>
    <p:sldId id="325" r:id="rId9"/>
    <p:sldId id="381" r:id="rId10"/>
    <p:sldId id="383" r:id="rId11"/>
    <p:sldId id="385" r:id="rId12"/>
    <p:sldId id="393" r:id="rId13"/>
    <p:sldId id="394" r:id="rId14"/>
    <p:sldId id="314" r:id="rId15"/>
    <p:sldId id="430" r:id="rId16"/>
    <p:sldId id="462" r:id="rId17"/>
    <p:sldId id="265" r:id="rId18"/>
    <p:sldId id="460" r:id="rId19"/>
    <p:sldId id="267" r:id="rId20"/>
    <p:sldId id="461" r:id="rId21"/>
    <p:sldId id="463" r:id="rId22"/>
    <p:sldId id="464" r:id="rId23"/>
    <p:sldId id="379" r:id="rId24"/>
    <p:sldId id="465" r:id="rId25"/>
    <p:sldId id="466" r:id="rId26"/>
    <p:sldId id="469" r:id="rId27"/>
    <p:sldId id="470" r:id="rId28"/>
    <p:sldId id="471" r:id="rId29"/>
    <p:sldId id="371" r:id="rId30"/>
    <p:sldId id="372" r:id="rId31"/>
    <p:sldId id="322" r:id="rId32"/>
    <p:sldId id="289" r:id="rId33"/>
  </p:sldIdLst>
  <p:sldSz cx="12192000" cy="6858000"/>
  <p:notesSz cx="6858000" cy="9144000"/>
  <p:embeddedFontLst>
    <p:embeddedFont>
      <p:font typeface="Lato" panose="020F0502020204030203" pitchFamily="34" charset="0"/>
      <p:regular r:id="rId35"/>
      <p:bold r:id="rId36"/>
      <p:italic r:id="rId37"/>
      <p:boldItalic r:id="rId38"/>
    </p:embeddedFont>
    <p:embeddedFont>
      <p:font typeface="Segoe UI" panose="020B0502040204020203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D3305-FA8E-480C-92B2-23C37F11AD07}" v="18" dt="2025-10-15T21:49:39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465"/>
    <p:restoredTop sz="57543"/>
  </p:normalViewPr>
  <p:slideViewPr>
    <p:cSldViewPr snapToGrid="0">
      <p:cViewPr varScale="1">
        <p:scale>
          <a:sx n="30" d="100"/>
          <a:sy n="30" d="100"/>
        </p:scale>
        <p:origin x="48" y="25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Sutton" userId="1e63f7443f7518ef" providerId="LiveId" clId="{8C0D55B7-6F1E-4D4A-85BC-94A6F12D6274}"/>
    <pc:docChg chg="undo custSel addSld delSld modSld">
      <pc:chgData name="Joel Sutton" userId="1e63f7443f7518ef" providerId="LiveId" clId="{8C0D55B7-6F1E-4D4A-85BC-94A6F12D6274}" dt="2025-10-17T00:00:56.789" v="1961" actId="20577"/>
      <pc:docMkLst>
        <pc:docMk/>
      </pc:docMkLst>
      <pc:sldChg chg="modNotesTx">
        <pc:chgData name="Joel Sutton" userId="1e63f7443f7518ef" providerId="LiveId" clId="{8C0D55B7-6F1E-4D4A-85BC-94A6F12D6274}" dt="2025-10-14T17:12:05.785" v="62" actId="20577"/>
        <pc:sldMkLst>
          <pc:docMk/>
          <pc:sldMk cId="0" sldId="257"/>
        </pc:sldMkLst>
      </pc:sldChg>
      <pc:sldChg chg="modSp mod">
        <pc:chgData name="Joel Sutton" userId="1e63f7443f7518ef" providerId="LiveId" clId="{8C0D55B7-6F1E-4D4A-85BC-94A6F12D6274}" dt="2025-10-14T17:13:32.013" v="181" actId="207"/>
        <pc:sldMkLst>
          <pc:docMk/>
          <pc:sldMk cId="0" sldId="314"/>
        </pc:sldMkLst>
        <pc:spChg chg="mod">
          <ac:chgData name="Joel Sutton" userId="1e63f7443f7518ef" providerId="LiveId" clId="{8C0D55B7-6F1E-4D4A-85BC-94A6F12D6274}" dt="2025-10-14T17:13:32.013" v="181" actId="207"/>
          <ac:spMkLst>
            <pc:docMk/>
            <pc:sldMk cId="0" sldId="314"/>
            <ac:spMk id="138" creationId="{00000000-0000-0000-0000-000000000000}"/>
          </ac:spMkLst>
        </pc:spChg>
      </pc:sldChg>
      <pc:sldChg chg="modSp mod modNotesTx">
        <pc:chgData name="Joel Sutton" userId="1e63f7443f7518ef" providerId="LiveId" clId="{8C0D55B7-6F1E-4D4A-85BC-94A6F12D6274}" dt="2025-10-14T17:13:01.799" v="176"/>
        <pc:sldMkLst>
          <pc:docMk/>
          <pc:sldMk cId="0" sldId="325"/>
        </pc:sldMkLst>
        <pc:spChg chg="mod">
          <ac:chgData name="Joel Sutton" userId="1e63f7443f7518ef" providerId="LiveId" clId="{8C0D55B7-6F1E-4D4A-85BC-94A6F12D6274}" dt="2025-10-14T17:12:52.573" v="175" actId="6549"/>
          <ac:spMkLst>
            <pc:docMk/>
            <pc:sldMk cId="0" sldId="325"/>
            <ac:spMk id="138" creationId="{00000000-0000-0000-0000-000000000000}"/>
          </ac:spMkLst>
        </pc:spChg>
      </pc:sldChg>
      <pc:sldChg chg="modSp mod">
        <pc:chgData name="Joel Sutton" userId="1e63f7443f7518ef" providerId="LiveId" clId="{8C0D55B7-6F1E-4D4A-85BC-94A6F12D6274}" dt="2025-10-14T17:13:51.351" v="186" actId="20577"/>
        <pc:sldMkLst>
          <pc:docMk/>
          <pc:sldMk cId="0" sldId="379"/>
        </pc:sldMkLst>
        <pc:spChg chg="mod">
          <ac:chgData name="Joel Sutton" userId="1e63f7443f7518ef" providerId="LiveId" clId="{8C0D55B7-6F1E-4D4A-85BC-94A6F12D6274}" dt="2025-10-14T17:13:51.351" v="186" actId="20577"/>
          <ac:spMkLst>
            <pc:docMk/>
            <pc:sldMk cId="0" sldId="379"/>
            <ac:spMk id="138" creationId="{00000000-0000-0000-0000-000000000000}"/>
          </ac:spMkLst>
        </pc:spChg>
      </pc:sldChg>
      <pc:sldChg chg="modNotesTx">
        <pc:chgData name="Joel Sutton" userId="1e63f7443f7518ef" providerId="LiveId" clId="{8C0D55B7-6F1E-4D4A-85BC-94A6F12D6274}" dt="2025-10-15T14:43:02.091" v="248" actId="20577"/>
        <pc:sldMkLst>
          <pc:docMk/>
          <pc:sldMk cId="0" sldId="381"/>
        </pc:sldMkLst>
      </pc:sldChg>
      <pc:sldChg chg="modNotesTx">
        <pc:chgData name="Joel Sutton" userId="1e63f7443f7518ef" providerId="LiveId" clId="{8C0D55B7-6F1E-4D4A-85BC-94A6F12D6274}" dt="2025-10-15T14:45:06.805" v="333" actId="20577"/>
        <pc:sldMkLst>
          <pc:docMk/>
          <pc:sldMk cId="0" sldId="385"/>
        </pc:sldMkLst>
      </pc:sldChg>
      <pc:sldChg chg="modSp mod modNotesTx">
        <pc:chgData name="Joel Sutton" userId="1e63f7443f7518ef" providerId="LiveId" clId="{8C0D55B7-6F1E-4D4A-85BC-94A6F12D6274}" dt="2025-10-15T14:45:56.071" v="358" actId="20577"/>
        <pc:sldMkLst>
          <pc:docMk/>
          <pc:sldMk cId="0" sldId="393"/>
        </pc:sldMkLst>
        <pc:spChg chg="mod">
          <ac:chgData name="Joel Sutton" userId="1e63f7443f7518ef" providerId="LiveId" clId="{8C0D55B7-6F1E-4D4A-85BC-94A6F12D6274}" dt="2025-10-15T14:45:56.071" v="358" actId="20577"/>
          <ac:spMkLst>
            <pc:docMk/>
            <pc:sldMk cId="0" sldId="393"/>
            <ac:spMk id="352" creationId="{00000000-0000-0000-0000-000000000000}"/>
          </ac:spMkLst>
        </pc:spChg>
      </pc:sldChg>
      <pc:sldChg chg="modSp mod modNotesTx">
        <pc:chgData name="Joel Sutton" userId="1e63f7443f7518ef" providerId="LiveId" clId="{8C0D55B7-6F1E-4D4A-85BC-94A6F12D6274}" dt="2025-10-17T00:00:56.789" v="1961" actId="20577"/>
        <pc:sldMkLst>
          <pc:docMk/>
          <pc:sldMk cId="0" sldId="394"/>
        </pc:sldMkLst>
        <pc:spChg chg="mod">
          <ac:chgData name="Joel Sutton" userId="1e63f7443f7518ef" providerId="LiveId" clId="{8C0D55B7-6F1E-4D4A-85BC-94A6F12D6274}" dt="2025-10-15T15:04:06.317" v="359" actId="790"/>
          <ac:spMkLst>
            <pc:docMk/>
            <pc:sldMk cId="0" sldId="394"/>
            <ac:spMk id="364" creationId="{00000000-0000-0000-0000-000000000000}"/>
          </ac:spMkLst>
        </pc:spChg>
      </pc:sldChg>
      <pc:sldChg chg="modSp mod modNotesTx">
        <pc:chgData name="Joel Sutton" userId="1e63f7443f7518ef" providerId="LiveId" clId="{8C0D55B7-6F1E-4D4A-85BC-94A6F12D6274}" dt="2025-10-15T21:47:29.344" v="953" actId="20577"/>
        <pc:sldMkLst>
          <pc:docMk/>
          <pc:sldMk cId="0" sldId="463"/>
        </pc:sldMkLst>
        <pc:spChg chg="mod">
          <ac:chgData name="Joel Sutton" userId="1e63f7443f7518ef" providerId="LiveId" clId="{8C0D55B7-6F1E-4D4A-85BC-94A6F12D6274}" dt="2025-10-15T21:47:29.344" v="953" actId="20577"/>
          <ac:spMkLst>
            <pc:docMk/>
            <pc:sldMk cId="0" sldId="463"/>
            <ac:spMk id="2" creationId="{00000000-0000-0000-0000-000000000000}"/>
          </ac:spMkLst>
        </pc:spChg>
      </pc:sldChg>
      <pc:sldChg chg="modSp add del mod modNotesTx">
        <pc:chgData name="Joel Sutton" userId="1e63f7443f7518ef" providerId="LiveId" clId="{8C0D55B7-6F1E-4D4A-85BC-94A6F12D6274}" dt="2025-10-15T21:56:47.656" v="1774" actId="20577"/>
        <pc:sldMkLst>
          <pc:docMk/>
          <pc:sldMk cId="0" sldId="464"/>
        </pc:sldMkLst>
        <pc:spChg chg="mod">
          <ac:chgData name="Joel Sutton" userId="1e63f7443f7518ef" providerId="LiveId" clId="{8C0D55B7-6F1E-4D4A-85BC-94A6F12D6274}" dt="2025-10-15T21:49:03.573" v="975" actId="20577"/>
          <ac:spMkLst>
            <pc:docMk/>
            <pc:sldMk cId="0" sldId="464"/>
            <ac:spMk id="19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e50283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2ae50283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BIENVENIDA Y SALUDOS</a:t>
            </a:r>
          </a:p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Bienvenidos a la última clase, la Lección 8 del curso Discípulo. Es un gozo reunirnos nuevamente para estudiar la Palabra de Dios, crecer en nuestra fe y cultivar nuestros hábitos como discípulos de Cristo.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Ahora pasamos al objetivo 2 de nuestra lección:</a:t>
            </a:r>
          </a:p>
          <a:p>
            <a:pPr marL="0" marR="0" indent="0">
              <a:buFontTx/>
              <a:buNone/>
            </a:pPr>
            <a:endParaRPr lang="es-E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Describir el hábito de un discípulo: Escuchar a Jesús.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bfc8f2a7b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indent="-342900">
              <a:buFontTx/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Hay una cosa necesaria. </a:t>
            </a:r>
          </a:p>
          <a:p>
            <a:pPr marL="342900" marR="0" indent="-342900">
              <a:buFontTx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Jesús da la mayor importancia a recibir las buenas noticias de él. </a:t>
            </a:r>
          </a:p>
          <a:p>
            <a:pPr marL="285750" marR="0" lvl="0" indent="-285750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Esto no significa que los otros hábitos de ser discípulo que hemos estudiado en este curso no valen nada. Son cosas buenas e importantes que debemos hacer como discípulos. </a:t>
            </a:r>
          </a:p>
          <a:p>
            <a:pPr marL="285750" marR="0" lvl="0" indent="-285750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 embargo, en esta lección, notamos que el hábito de “escuchar a Jesús” es lo único necesario, ya que mantiene nuestra fe en Jesús viva y creciendo.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4" name="Google Shape;234;g2bfc8f2a7b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bfc8f2a7b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Jesús prepara a los discípulos - ¿Ustedes se sienten preparados como discípulos de Cristo?  Me imagino que es una mezcla de sí y no.  </a:t>
            </a:r>
            <a:b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Después de resucitar Jesús preparó a sus discípulos con unas palabras de paz.  Abran sus Biblias a Juan 20:19-23.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4" name="Google Shape;234;g2bfc8f2a7b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c0c0f4f33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Juan 20:19-23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 La noche de ese mismo día, el primero de la semana, los discípulos estaban reunidos a puerta cerrada en un lugar, por miedo a los judíos. En eso llegó Jesús, se puso en medio y les dijo: «La paz sea con ustedes.» 20 Y mientras les decía esto, les mostró sus manos y su costado. Y los discípulos se regocijaron al ver al Señor.</a:t>
            </a:r>
            <a:endParaRPr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7" name="Google Shape;167;g2c0c0f4f33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c0c0f4f33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lang="es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21 Entonces Jesús les dijo una vez más: «La paz sea con ustedes. Así como el Padre me envió, también yo los envío a ustedes.» 22 Y habiendo dicho esto, sopló y les dijo: «Reciban el Espíritu Santo. 23 A quienes ustedes perdonen los pecados, les serán perdonados; y a quienes no se los perdonen, no les serán perdonados.»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7" name="Google Shape;167;g2c0c0f4f33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b1c11a91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¿Cómo se sintieron los discípulos al comienzo de esta historia? </a:t>
            </a: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Permite que los estudiantes contest</a:t>
            </a:r>
            <a:r>
              <a:rPr lang="es-CO" alt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n. </a:t>
            </a:r>
            <a:endParaRPr lang="en-US" sz="11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endParaRPr lang="en-US" sz="11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Tenían miedo, por eso tenían las puertas cerradas. </a:t>
            </a: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Aunque Jesús ya había resucitado esa mañana, aún había un temor persistente causado por la duda.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3" name="Google Shape;183;g26b1c11a91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b1c11a91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¿Cuál fue el efecto de Jesús “soplando sobre sus discípulos”? </a:t>
            </a: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Permite que los estudiantes contestan.</a:t>
            </a:r>
            <a:endParaRPr lang="en-US" sz="11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1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Probamente los hizo sentir mejor, pero aún más importante es que el pasaje conecta la respiración de Jesús con ellos recibiendo el Espíritu Santo.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Fueron capacitados para anunciar el perdón de los pecados.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3" name="Google Shape;183;g26b1c11a91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bfc8f2a7b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s-419" sz="1100" b="0" i="0" u="none" strike="noStrike" cap="none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Jesús </a:t>
            </a:r>
            <a:r>
              <a:rPr lang="es-419" sz="1100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sigue preparando sus discípulos hoy.   Cada día cuando, Jesucristo nos da palabras de paz que guían nuestros pensamientos, emociones, acciones.  Por eso, es sumamente importante priorizar la práctica de sentarnos a los pies de Jesús todos los días – escuchando y leyendo su Palabra.  Así estaremos listos para anunciar el perdón de pecados al mundo. </a:t>
            </a:r>
            <a:endParaRPr lang="es-419" sz="120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0" indent="0">
              <a:buFontTx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4" name="Google Shape;234;g2bfc8f2a7b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0c0f4f331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419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 Entonces Jesús dijo a los judíos que habían creído en él: «Si ustedes permanecen en mi palabra, serán verdaderamente mis discípulos; 32 y conocerán la verdad, y la verdad los hará libres.»</a:t>
            </a:r>
          </a:p>
          <a:p>
            <a:pPr marL="0" marR="0" indent="0">
              <a:buFontTx/>
              <a:buNone/>
            </a:pPr>
            <a:endParaRPr lang="es-419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419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Juan 8:31-32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/>
            <a:r>
              <a:rPr lang="es-ES" sz="1800" b="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/>
                <a:sym typeface="Calibri" panose="020F0502020204030204"/>
              </a:rPr>
              <a:t>Amigos, al comienzo del curso se hizo una pregunta: ¿Qué es un discípulo? Comentamos que un discípulo aprende del maestro, le sigue, sigue su ejemplo para poner en práctica lo aprendido.</a:t>
            </a:r>
          </a:p>
          <a:p>
            <a:pPr marL="285750" marR="0" indent="-285750"/>
            <a:r>
              <a:rPr lang="es-ES" sz="1800" b="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/>
                <a:sym typeface="Calibri" panose="020F0502020204030204"/>
              </a:rPr>
              <a:t>Aprendimos que somos discípulos, NO por lo que hacemos, ni por elección propia de uno.  Todo lo contrario, somos discípulos porque Jesús así lo quiso y lo quiere y Él nos eligió a nosotros.  </a:t>
            </a:r>
          </a:p>
          <a:p>
            <a:pPr marL="285750" marR="0" indent="-285750"/>
            <a:r>
              <a:rPr lang="es-ES" sz="1800" b="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/>
                <a:sym typeface="Calibri" panose="020F0502020204030204"/>
              </a:rPr>
              <a:t>Pero ahora, la señal de que somos  </a:t>
            </a:r>
            <a:endParaRPr b="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1" name="Google Shape;191;g2c0c0f4f331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s-419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Estudiamos Lucas 10:38-42 y la aplicamos a la vida de un discípulo de Jesucristo.</a:t>
            </a:r>
          </a:p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Describir el hábito de un discípulo: Escuchar a Jesús.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Entender los pasos para aprobar el curso completando el proyecto final.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Introducción breve a la lección</a:t>
            </a:r>
          </a:p>
          <a:p>
            <a:pPr marL="158750" indent="0">
              <a:buNone/>
            </a:pPr>
            <a:endParaRPr lang="en-US" sz="1800" b="1" i="0" u="none" strike="noStrike" cap="non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/>
              <a:sym typeface="Arial" panose="020B0604020202020204"/>
            </a:endParaRPr>
          </a:p>
          <a:p>
            <a:pPr marL="158750" indent="0">
              <a:buNone/>
            </a:pPr>
            <a: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 lo largo de este curso hemos explorado lo que significa ser discípulo de Jesús y los hábitos que  el Espíritu cultiva en nosotros. En esta lección, nos enfocaremos en lo : lo único necesario: Escuchar a Jesús. </a:t>
            </a:r>
            <a:endParaRPr lang="es-419" sz="1100" b="0" i="0" u="none" strike="noStrike" cap="none" dirty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bfc8f2a7b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indent="-228600">
              <a:buFontTx/>
              <a:buAutoNum type="arabicPeriod"/>
            </a:pP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Proyectos finales en Academia Cristo</a:t>
            </a:r>
          </a:p>
          <a:p>
            <a:pPr marL="228600" marR="0" indent="-228600">
              <a:buFontTx/>
              <a:buAutoNum type="arabicPeriod"/>
            </a:pP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cada curso de Academia Cristo, pedimos que los estudiantes completan un proyecto final que corresponde al curso. Los proyectos finales no son exámenes de conocimientos, sino oportunidades para: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Reflexionar sobre lo aprendido en el curso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Expresar tus creencias y crecimiento en la fe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Hacer preguntas si todavía hay dudas. El profesor está disponible para ayudarte. </a:t>
            </a:r>
          </a:p>
          <a:p>
            <a:pPr marL="628650" marR="0" lvl="1" indent="-171450"/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 aprobar un curso oficialmente en Academia Cristo, es obligatorio completar y entregar el Proyecto Final.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4" name="Google Shape;234;g2bfc8f2a7b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bfc8f2a7b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El Proyecto Final del curso: Discípulo</a:t>
            </a:r>
          </a:p>
          <a:p>
            <a:pPr marL="0" marR="0" indent="0">
              <a:buFontTx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4" name="Google Shape;234;g2bfc8f2a7b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La fecha limite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meta es completar la lectura de Marcos en 8 días, leyendo 2 capítulos por día.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 embargo, tienen un total de 2 semanas para entregar el proyecto final.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8" name="Google Shape;228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¿Cómo entregar el Proyecto Final?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Como un documento de WORD y enviarlo al profesor.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Imprimiendo la guía, completándola a mano y enviando fotos al profesor.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Copiando la guía en una hoja de papel, llenándola a mano y enviando fotos al profesor.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8" name="Google Shape;228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Acompañamiento y motivación </a:t>
            </a:r>
          </a:p>
          <a:p>
            <a:pPr marL="0" marR="0" indent="0">
              <a:buFontTx/>
              <a:buNone/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profesor publicará regularmente en el grupo de WhatsApp para recordar qué capítulos leer cada día y motivarte en el proceso.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 necesitas ayuda, no dudes en escribirle al profesor en cualquier momento.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¡Que Dios te bendiga en este proyecto y tiempo de reflexión y crecimiento en su Palabra!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8" name="Google Shape;228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661923d55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El propósito de Academia Cristo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Academia Cristo capacita a las personas para cumplir la Gran Comisión, ayudándolas a crecer en su conocimiento bíblico y a compartir la Palabra. </a:t>
            </a:r>
          </a:p>
          <a:p>
            <a:pPr marL="285750" marR="0" lvl="0" indent="-285750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Nos dedicamos a que comprendan las Escrituras, donde el Espíritu Santo muestra el pecado y revela la gracia de Cristo.</a:t>
            </a:r>
          </a:p>
          <a:p>
            <a:pPr marL="0" marR="0" lvl="0" indent="0"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 fortalecer este conocimiento, entendemos que el amor de Jesús no debe quedarse solo en nosotros, sino ser compartido con los demás.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fontAlgn="base"/>
            <a:endParaRPr lang="en-US" sz="1800" b="0" i="0" u="none" strike="noStrike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336" name="Google Shape;336;g2661923d55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661923d557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¿Te gustaría saber si compartimos las mismas creencias? 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Jesús oró por la unidad de sus seguidores (Juan 17:20-21), y Dios desea que nos unamos a quienes comparten nuestra fe. Esa unidad se fortalece al estudiar juntos la Palabra de Dios.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Si, al aprender con nosotros, notas que crees lo mismo que enseñamos y deseas unirte, háznoslo saber.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 final de Nivel Discipulado, todos los estudiantes tienen la oportunidad de revisar lo aprendido con un profesor para confirmar si compartimos la misma doctrina.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 en cualquier momento tienes preguntas, no dudes en contactarnos.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3150" lvl="1" indent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Calibri" panose="020F0502020204030204"/>
              <a:buNone/>
            </a:pPr>
            <a:endParaRPr lang="es-ES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393" name="Google Shape;393;g2661923d557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6ba99a7413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Comparte la Palabra a través de un Grupo Sembrador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Gran Comisión es para todos los creyentes. En la iglesia primitiva, todos compartían el Evangelio dondequiera que iban (Hecho 8:1). Academia Cristo quiere capacitarte hacer lo mismo.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 deseas compartir la Palabra de Dios en tu comunidad, avísanos. Te brindaremos formación y apoyo para crear un Grupo Sembrador.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 Grupo Sembrador es un grupo de personas que estudian la Palabra, oran y comparten el Evangelio mientras alaban a Dios. Su propósito es crecer juntos en la fe y es el primer paso en la plantación de una iglesia.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necesitas esperar para compartir lo que aprendes. Algunos estudiantes ya tienen grupos, mientras que otros los forman de inmediato. Si ya estás enseñando a otros, cuéntanos para orientarte mejor. Si aún no estás listo, sigue estudiando la Palabra de Dios, lo cual te bendecirá independientemente de que formes un grupo o no.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endParaRPr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8" name="Google Shape;148;g26ba99a7413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Querido Señor, te agradecemos las bendiciones que nos hayas dado en este curso. Te agradecemos que nos hayas hecho tus discípulos porque nos elegiste, nos llamaste a través de la Palabra y del bautismo en Cristo. También le agradecemos que nos hayas dado el privilegio de ser tus testigos en el mundo. Te pedimos que continúes fortaleciéndonos con tu Espíritu a través de tu Palabra para que podamos vivir como tus discípulos. Infunde en nosotros el deseo de hacer el bien a los demás, tener los ojos abiertos a las oportunidades y hablar con las personas de una manera que te glorifique y fortalezca a los demás. Escucha nuestras oraciones mientras oramos con y por los demás. Edifícanos por todas estas palabras mientras nos sentamos a los pies de Jesús y lo escuchamos hablarnos a través de su Palabra.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 pedimos especialmente por cada estudiante mientras trabajan en su proyecto final. Que tu Espíritu Santo los </a:t>
            </a:r>
            <a:r>
              <a:rPr lang="es-CO" alt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uíe en su estudio de la Palabra en Marcos, les dé claridad para comprenderla y fortaleza para vivir según ella.  Que esta tarea no sea solo un requisito del curso, sino una oportunidad para permanecer en ti. Bendícelos en este proceso, motívalos a perseverar y ayúdales a compartir con otros lo que han aprendido. Que en todo lo que hagamos, tu nombre sea glorificado. En el nombre de Jesús, nuestro Señor y salvador, oramos. Amén.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08" name="Google Shape;508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Oración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Comienza con la siguiente oración (o usa una propia): 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Señor Jesús, gracias por reunirnos una vez más para estudiar tu Palabra. Tú nos invitas a sentarnos a tus pies y a escuchar lo que realmente importa. Ayúdanos a dejar de lado nuestras distracciones y preocupaciones para escucharte por tu Palabra. Danos sabiduría para comprender tu verdad y fortaleza para aplicarla en nuestras vidas. Que tu Espíritu nos guíe y nos capacite para ser fieles discípulos tuyos. En tu nombre oramos. Amén.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OBJECTIVOS DE LA CLASE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Presente los tres objetivos principales de la lección. Invite a los estudiantes a tomar notas y a tener sus Biblias listas. 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la lección </a:t>
            </a:r>
            <a:r>
              <a:rPr lang="es-CO" alt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 hoy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nuestro objetivo es: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s-419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Estudiamos Lucas 10:38-42 y la aplicamos a la vida de un discípulo de Jesucristo.</a:t>
            </a:r>
          </a:p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Describir el hábito de un discípulo: Escuchar a Jesús.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Entender los pasos para aprobar el curso completando el proyecto final.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endParaRPr lang="en-US"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6c0eec2cf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CAPTAR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Este paso sirve como “gancho” para captar la atención y preparar el corazón para recibir el mensaje de Dios. </a:t>
            </a:r>
          </a:p>
          <a:p>
            <a:pPr marL="0" marR="0" indent="0">
              <a:buFontTx/>
              <a:buNone/>
            </a:pPr>
            <a:endParaRPr lang="es-ES" sz="18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Pide a los estudiantes que hagan una lista rápida de tres cosas que suelen hacer cuando tienen un invitado especial en casa. O sea, imagínate que va a llegar alguien a tu casa hoy por la tarde o por la noche a cenar sin mucho aviso previo.  Quieres recibir a la persona con respeto y honor.  ¿Qué vas a hacer para preparar?</a:t>
            </a:r>
          </a:p>
          <a:p>
            <a:pPr marL="342900" marR="0" lvl="0" indent="-342900">
              <a:buFont typeface="Symbol" panose="05050102010706020507" pitchFamily="2" charset="2"/>
              <a:buChar char="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Después de que algunos compartan sus respuestas, plantea esta pregunta: Si pudieras hacer solo una de esas cosas, ¿cuál elegirías y por qué?  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Permite que los estudiantes contestan. 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8" name="Google Shape;218;g26c0eec2cf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CONTAR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puede leer directamente la historia en la Biblia o narrarla con palabras propias.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Lucas 10:38-42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defRPr/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38 Mientras Jesús iba de camino, entró en una aldea, y una mujer llamada Marta, lo hospedó en su casa. 39 Marta tenía una hermana que se llamaba María, la cual se sentó a los pies de Jesús para escuchar lo que él decía. 40 Pero Marta, que estaba ocupada con muchos quehaceres, se acercó a Jesús y le dijo: «Señor, ¿no te importa que mi hermana me deje trabajar sola? ¡Dile que me ayude!»</a:t>
            </a:r>
            <a:r>
              <a:rPr lang="es-ES" sz="1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41 Jesús le respondió: «Marta, Marta, estás preocupada y aturdida con muchas cosas. 42 Pero una sola cosa es necesaria. María ha escogido la mejor parte, y nadie se la quitará.»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8" name="Google Shape;228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¿Quiénes son los personajes de esta historia? 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V.38 Jesús, Marta – quien recibe a Jesús en su casa.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V.39 María, la hermana de Marta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endParaRPr lang="es-ES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0" name="Google Shape;2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¿Qué problema o pecado veo en esta historia y confieso en mi vida?</a:t>
            </a:r>
          </a:p>
          <a:p>
            <a:pPr marL="0" marR="0" lvl="0" indent="0">
              <a:buFontTx/>
              <a:buNone/>
            </a:pPr>
            <a:r>
              <a:rPr lang="es-ES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1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V.40-41 Marta estaba ocupada con muchos quehaceres.  Cree que su hermana debe priorizar lo mismo.  Reclamó a Jesús en su molestia: “Señor, ¿no te importa que mi hermana me deje trabajar sola? Dile que me ayude.”  Jesús le respondió: “Marta, Marta, estás preocupada y aturdida con muchas cosas.”  Yo también ando preocupado y distraído por muchas cosas.  </a:t>
            </a:r>
            <a:endParaRPr lang="es-419" sz="1100" b="0" i="0" u="none" strike="noStrike" cap="none" dirty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1"/>
            <a: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Preparar una comida no fue algo malo. Según Jesús, el problema era que Marta estaba preocupada y molesta por muchas cosas y no reconocía qué la máxima prioridad era escuchar a Jesús. </a:t>
            </a:r>
            <a:endParaRPr lang="es-419" sz="1100" b="0" i="0" u="none" strike="noStrike" cap="none" dirty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1"/>
            <a: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La preocupación excesiva por cosas materiales y las distracciones nos alejan de Dios. </a:t>
            </a:r>
            <a:endParaRPr lang="es-419" sz="1100" b="0" i="0" u="none" strike="noStrike" cap="none" dirty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1"/>
            <a: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Marta no hizo tiempo para escuchar a Jesús.  Nosotros, por estar ocupados en cosas ‘buenas’ perdemos lo mejor y lo más esencial.  </a:t>
            </a:r>
            <a:endParaRPr lang="es-419" sz="1100" b="0" i="0" u="none" strike="noStrike" cap="none" dirty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1"/>
            <a:r>
              <a:rPr lang="es-PY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Tenemos prioridades equivocadas.  Nos enfocamos en lo terrenal, en lo secundario.  Perdemos lo espiritual, lo más necesario. </a:t>
            </a:r>
            <a:endParaRPr lang="es-419" sz="1100" b="0" i="0" u="none" strike="noStrike" cap="none" dirty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1"/>
            <a:r>
              <a:rPr lang="es-PY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Al servir, señalamos a los demás que ‘no están haciendo nada.’ Nos sentimos superiores por lo que estamos haciendo.  Tratamos de manipular y controlar a los demás.    </a:t>
            </a:r>
            <a:endParaRPr lang="es-419" sz="1100" b="0" i="0" u="none" strike="noStrike" cap="none" dirty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tabLst/>
              <a:defRPr/>
            </a:pPr>
            <a:r>
              <a:rPr lang="es-PY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endParaRPr lang="es-ES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¿En qué versos y palabras de esta historia veo el amor de Dios hacia mí?</a:t>
            </a:r>
            <a:endParaRPr lang="en-US" sz="11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1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s-419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V.41-42 41  «Marta, Marta -  </a:t>
            </a:r>
            <a: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Jesús corrige a Marta con amor y paciencia, mostrándole lo que realmente importa.  De igual manera, Jesús nos corrige en amor paciente.  </a:t>
            </a:r>
            <a:endParaRPr lang="es-419" sz="1100" b="0" i="0" u="none" strike="noStrike" cap="none" dirty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1"/>
            <a: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V. 39 María…se sentó a los pies de Jesús para escuchar lo que él decía. 42 - Pero una sola cosa es necesaria. María ha escogido la mejor parte, y nadie se la quitará.»  Y nadie nos quitará las bendiciones que Jesús nos da al leer y oír su Palabra. </a:t>
            </a:r>
            <a:endParaRPr lang="es-419" sz="1100" b="0" i="0" u="none" strike="noStrike" cap="none" dirty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2"/>
            <a: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María estaba sentada allí. Ella no estaba haciendo nada ni estaba diciendo nada. Ella simplemente recibía la Palabra viva de Jesús.</a:t>
            </a:r>
            <a:endParaRPr lang="es-419" sz="1100" b="0" i="0" u="none" strike="noStrike" cap="none" dirty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2"/>
            <a: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Qué consuelo saber que “lo único que se necesita” no es algo que debamos hacer, sino algo que Dios nos da. Jesús habla a través de su Palabra. </a:t>
            </a:r>
          </a:p>
          <a:p>
            <a:pPr marL="1371600" marR="0" lvl="2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tabLst/>
              <a:defRPr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su amor, Jesús nos llama a priorizar la presencia de Dios en su Palabra sobre mis ocupaciones diarias.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endParaRPr lang="es-419" sz="1100" b="0" i="0" u="none" strike="noStrike" cap="none" dirty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marR="0" lvl="0" indent="-171450"/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57" name="Google Shape;3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9bbf978dd_0_3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b9bbf978dd_0_3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2b9bbf978dd_0_3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9bbf978dd_0_3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b9bbf978dd_0_3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2b9bbf978dd_0_3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b9bbf978dd_0_3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b9bbf978dd_0_3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9bbf978dd_0_3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b9bbf978dd_0_3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2b9bbf978dd_0_3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b9bbf978dd_0_3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b9bbf978dd_0_3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9bbf978dd_0_3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b9bbf978dd_0_3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2b9bbf978dd_0_3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b9bbf978dd_0_3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b9bbf978dd_0_3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9bbf978dd_0_3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b9bbf978dd_0_3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2b9bbf978dd_0_3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b9bbf978dd_0_3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b9bbf978dd_0_3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b9bbf978dd_0_3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9bbf978dd_0_36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b9bbf978dd_0_36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2b9bbf978dd_0_36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2b9bbf978dd_0_36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2b9bbf978dd_0_36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2b9bbf978dd_0_3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b9bbf978dd_0_3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b9bbf978dd_0_3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9bbf978dd_0_3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b9bbf978dd_0_3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b9bbf978dd_0_3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b9bbf978dd_0_3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9bbf978dd_0_3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b9bbf978dd_0_37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g2b9bbf978dd_0_37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g2b9bbf978dd_0_3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b9bbf978dd_0_3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b9bbf978dd_0_3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9bbf978dd_0_38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b9bbf978dd_0_38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2b9bbf978dd_0_38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g2b9bbf978dd_0_3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b9bbf978dd_0_3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b9bbf978dd_0_3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9bbf978dd_0_3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b9bbf978dd_0_39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2b9bbf978dd_0_3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b9bbf978dd_0_3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b9bbf978dd_0_3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9bbf978dd_0_397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b9bbf978dd_0_397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b9bbf978dd_0_3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b9bbf978dd_0_3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b9bbf978dd_0_3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9bbf978dd_0_3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g2b9bbf978dd_0_3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3" name="Google Shape;83;g2b9bbf978dd_0_3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4" name="Google Shape;84;g2b9bbf978dd_0_3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5" name="Google Shape;85;g2b9bbf978dd_0_3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5;g2ae502832d3_0_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6"/>
            <a:ext cx="89589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600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Objetivos de la Lección</a:t>
            </a:r>
            <a:endParaRPr sz="600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7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2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r>
                <a:rPr lang="es-419" sz="28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Estudiamos Lucas 10:38-42 y la aplicamos a la vida de un discípulo de Jesucristo.</a:t>
              </a: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>
                <a:buClr>
                  <a:schemeClr val="lt1"/>
                </a:buClr>
                <a:buSzPts val="2500"/>
              </a:pP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Describir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el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hábito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de un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discípulo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: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Escuchar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a Jesús.</a:t>
              </a:r>
              <a:endParaRPr sz="2800" dirty="0">
                <a:solidFill>
                  <a:schemeClr val="tx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>
                <a:buClr>
                  <a:schemeClr val="lt1"/>
                </a:buClr>
                <a:buSzPts val="2500"/>
              </a:pP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Entender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los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pasos para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aprobar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curso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completando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Proyecto final.  </a:t>
              </a:r>
              <a:endParaRPr sz="2800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fc8f2a7ba_0_20"/>
          <p:cNvSpPr/>
          <p:nvPr/>
        </p:nvSpPr>
        <p:spPr>
          <a:xfrm>
            <a:off x="0" y="-8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37" name="Google Shape;237;g2bfc8f2a7ba_0_20" descr="A green bird with leaves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2bfc8f2a7ba_0_20"/>
          <p:cNvSpPr/>
          <p:nvPr/>
        </p:nvSpPr>
        <p:spPr>
          <a:xfrm>
            <a:off x="1020913" y="448492"/>
            <a:ext cx="135300" cy="59610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Google Shape;371;p21"/>
          <p:cNvSpPr txBox="1"/>
          <p:nvPr/>
        </p:nvSpPr>
        <p:spPr>
          <a:xfrm>
            <a:off x="1940442" y="463817"/>
            <a:ext cx="856004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Hay </a:t>
            </a: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una</a:t>
            </a:r>
            <a:r>
              <a:rPr lang="en-US" sz="4860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cosa</a:t>
            </a:r>
            <a:r>
              <a:rPr lang="en-US" sz="4860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necesaria</a:t>
            </a:r>
            <a:endParaRPr sz="600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3" name="Picture 2" descr="How the Power of God's Word Can Change Your Life | Dioces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13" y="1625868"/>
            <a:ext cx="7287666" cy="486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fc8f2a7ba_0_20"/>
          <p:cNvSpPr/>
          <p:nvPr/>
        </p:nvSpPr>
        <p:spPr>
          <a:xfrm>
            <a:off x="0" y="-8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37" name="Google Shape;237;g2bfc8f2a7ba_0_20" descr="A green bird with leaves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2bfc8f2a7ba_0_20"/>
          <p:cNvSpPr/>
          <p:nvPr/>
        </p:nvSpPr>
        <p:spPr>
          <a:xfrm>
            <a:off x="1020913" y="448492"/>
            <a:ext cx="135300" cy="59610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Google Shape;371;p21"/>
          <p:cNvSpPr txBox="1"/>
          <p:nvPr/>
        </p:nvSpPr>
        <p:spPr>
          <a:xfrm>
            <a:off x="1940442" y="463817"/>
            <a:ext cx="856004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Jesús </a:t>
            </a:r>
            <a:r>
              <a:rPr lang="en-US" sz="4860" b="0" i="0" u="none" strike="noStrike" cap="none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prepara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a </a:t>
            </a:r>
            <a:r>
              <a:rPr lang="en-US" sz="4860" b="0" i="0" u="none" strike="noStrike" cap="none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los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860" b="0" i="0" u="none" strike="noStrike" cap="none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discípulos</a:t>
            </a:r>
            <a:endParaRPr sz="600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5122" name="Picture 2" descr="Peace Be With You – Catholic Congregation of St. John, Preparer of the Way  – ccsjchurch.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265" y="1563103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c0c0f4f331_0_19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70" name="Google Shape;170;g2c0c0f4f331_0_19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0178" y="1819782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1" name="Google Shape;171;g2c0c0f4f331_0_191"/>
          <p:cNvSpPr txBox="1"/>
          <p:nvPr/>
        </p:nvSpPr>
        <p:spPr>
          <a:xfrm>
            <a:off x="3425953" y="612864"/>
            <a:ext cx="8186927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/>
            <a:r>
              <a:rPr lang="es-ES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Juan 20:19-23</a:t>
            </a:r>
            <a:br>
              <a:rPr lang="es-E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s-E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noche de ese mismo día, el primero de la semana, los discípulos estaban reunidos a puerta cerrada en un lugar, por miedo a los judíos. En eso llegó Jesús, se puso en medio y les dijo: «La paz sea con ustedes.» Y mientras les decía esto, les mostró sus manos y su costado. Y los discípulos se regocijaron al ver al Señor..»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c0c0f4f331_0_19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70" name="Google Shape;170;g2c0c0f4f331_0_19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0178" y="1819782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1" name="Google Shape;171;g2c0c0f4f331_0_191"/>
          <p:cNvSpPr txBox="1"/>
          <p:nvPr/>
        </p:nvSpPr>
        <p:spPr>
          <a:xfrm>
            <a:off x="3247514" y="612864"/>
            <a:ext cx="7971346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/>
            <a:r>
              <a:rPr lang="es-ES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Juan 20:19-23</a:t>
            </a:r>
            <a:br>
              <a:rPr lang="es-E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s-E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Entonces Jesús les dijo una vez más: «La paz sea con ustedes. Así como el Padre me envió, también yo los envío a ustedes.» Y habiendo dicho esto, sopló y les dijo: «Reciban el Espíritu Santo. A quienes ustedes perdonen los pecados, les serán perdonados; y a quienes no se los perdonen, no les serán perdonados.»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b1c11a913_0_2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86" name="Google Shape;186;g26b1c11a913_0_2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0900" y="1552545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7" name="Google Shape;187;g26b1c11a913_0_28"/>
          <p:cNvSpPr txBox="1"/>
          <p:nvPr/>
        </p:nvSpPr>
        <p:spPr>
          <a:xfrm>
            <a:off x="3287398" y="2767300"/>
            <a:ext cx="764487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Cómo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se 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sintieron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los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discípulos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al 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comienzo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de 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esta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historia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?</a:t>
            </a:r>
            <a:endParaRPr sz="4000" b="1" i="0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188" name="Google Shape;188;g26b1c11a913_0_28" descr="A green bird with leaves&#10;&#10;Description automatically generated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b1c11a913_0_2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86" name="Google Shape;186;g26b1c11a913_0_2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0900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7" name="Google Shape;187;g26b1c11a913_0_28"/>
          <p:cNvSpPr txBox="1"/>
          <p:nvPr/>
        </p:nvSpPr>
        <p:spPr>
          <a:xfrm>
            <a:off x="3206497" y="2767200"/>
            <a:ext cx="8297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Cuál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fue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el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efecto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de Jesús “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soplando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sobre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sus 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discípulos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”?</a:t>
            </a:r>
            <a:endParaRPr sz="4000" b="1" i="0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188" name="Google Shape;188;g26b1c11a913_0_28" descr="A green bird with leaves&#10;&#10;Description automatically generated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fc8f2a7ba_0_20"/>
          <p:cNvSpPr/>
          <p:nvPr/>
        </p:nvSpPr>
        <p:spPr>
          <a:xfrm>
            <a:off x="0" y="-8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37" name="Google Shape;237;g2bfc8f2a7ba_0_20" descr="A green bird with leaves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2bfc8f2a7ba_0_20"/>
          <p:cNvSpPr/>
          <p:nvPr/>
        </p:nvSpPr>
        <p:spPr>
          <a:xfrm>
            <a:off x="1020913" y="448492"/>
            <a:ext cx="135300" cy="59610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Google Shape;371;p21"/>
          <p:cNvSpPr txBox="1"/>
          <p:nvPr/>
        </p:nvSpPr>
        <p:spPr>
          <a:xfrm>
            <a:off x="2177415" y="2630170"/>
            <a:ext cx="8559800" cy="292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Jesús </a:t>
            </a: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sigue</a:t>
            </a:r>
            <a:r>
              <a:rPr lang="en-US" sz="4860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preparando</a:t>
            </a:r>
            <a:r>
              <a:rPr lang="en-US" sz="4860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sus </a:t>
            </a: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discípulos</a:t>
            </a:r>
            <a:r>
              <a:rPr lang="en-US" sz="4860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hoy.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endParaRPr lang="en-US" sz="4860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endParaRPr sz="600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0c0f4f331_0_20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94" name="Google Shape;194;g2c0c0f4f331_0_20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0901" y="1753407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5" name="Google Shape;195;g2c0c0f4f331_0_208"/>
          <p:cNvSpPr txBox="1"/>
          <p:nvPr/>
        </p:nvSpPr>
        <p:spPr>
          <a:xfrm>
            <a:off x="3165479" y="875141"/>
            <a:ext cx="7820400" cy="464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s-419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 Entonces Jesús dijo a los judíos que habían creído en él: «Si ustedes permanecen en mi palabra, serán verdaderamente mis discípulos; 32 y conocerán la verdad, y la verdad los hará libres.»</a:t>
            </a:r>
          </a:p>
          <a:p>
            <a:pPr>
              <a:buClr>
                <a:schemeClr val="dk1"/>
              </a:buClr>
              <a:buSzPts val="1100"/>
            </a:pPr>
            <a:endParaRPr sz="2800" b="0" i="1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en-US" sz="2800" i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Juan 8:31-32</a:t>
            </a:r>
            <a:endParaRPr sz="2800" b="0" i="1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196" name="Google Shape;196;g2c0c0f4f331_0_208" descr="A green bird with leaves&#10;&#10;Description automatically generated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6"/>
            <a:ext cx="89589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600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Objetivos de la Lección</a:t>
            </a:r>
            <a:endParaRPr sz="600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7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2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>
                <a:buClr>
                  <a:schemeClr val="lt1"/>
                </a:buClr>
                <a:buSzPts val="2500"/>
              </a:pPr>
              <a:r>
                <a:rPr lang="es-419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Estudiamos Lucas 10:38-42 y la aplicamos a la vida de un discípulo de Jesucristo.</a:t>
              </a: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>
                <a:buClr>
                  <a:schemeClr val="lt1"/>
                </a:buClr>
                <a:buSzPts val="2500"/>
              </a:pP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Entender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los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pasos para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aprobar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el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curso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completando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el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Proyecto final </a:t>
              </a:r>
              <a:endParaRPr sz="2800" dirty="0">
                <a:solidFill>
                  <a:schemeClr val="tx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</p:grpSp>
      <p:sp>
        <p:nvSpPr>
          <p:cNvPr id="2" name="Google Shape;138;p5"/>
          <p:cNvSpPr txBox="1"/>
          <p:nvPr/>
        </p:nvSpPr>
        <p:spPr>
          <a:xfrm>
            <a:off x="2142630" y="3420767"/>
            <a:ext cx="9147694" cy="112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>
              <a:buClr>
                <a:schemeClr val="lt1"/>
              </a:buClr>
              <a:buSzPts val="2500"/>
            </a:pPr>
            <a:r>
              <a:rPr lang="en-US" sz="2800" dirty="0" err="1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Describir</a:t>
            </a:r>
            <a:r>
              <a:rPr lang="en-US" sz="2800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el</a:t>
            </a:r>
            <a:r>
              <a:rPr lang="en-US" sz="2800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hábito</a:t>
            </a:r>
            <a:r>
              <a:rPr lang="en-US" sz="2800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de un </a:t>
            </a:r>
            <a:r>
              <a:rPr lang="en-US" sz="2800" dirty="0" err="1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discípulo</a:t>
            </a:r>
            <a:r>
              <a:rPr lang="en-US" sz="2800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: </a:t>
            </a:r>
            <a:r>
              <a:rPr lang="en-US" sz="2800" dirty="0" err="1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Escuchar</a:t>
            </a:r>
            <a:r>
              <a:rPr lang="en-US" sz="2800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a Jesús.   </a:t>
            </a:r>
            <a:endParaRPr sz="2800" dirty="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2111643"/>
            <a:ext cx="5017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8</a:t>
            </a:r>
            <a:endParaRPr sz="6000" b="0" i="0" u="none" strike="noStrike" cap="none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356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2" y="3654225"/>
            <a:ext cx="74352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89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Hábito </a:t>
            </a:r>
            <a:r>
              <a:rPr lang="en-US" sz="389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5</a:t>
            </a:r>
            <a:r>
              <a:rPr lang="en-US" sz="389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: </a:t>
            </a:r>
            <a:r>
              <a:rPr lang="en-US" sz="389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Escuchar a Jesús </a:t>
            </a:r>
            <a:endParaRPr sz="3890" b="0" i="0" u="none" strike="noStrike" cap="none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fc8f2a7ba_0_20"/>
          <p:cNvSpPr/>
          <p:nvPr/>
        </p:nvSpPr>
        <p:spPr>
          <a:xfrm>
            <a:off x="0" y="-8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37" name="Google Shape;237;g2bfc8f2a7ba_0_20" descr="A green bird with leaves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2bfc8f2a7ba_0_20"/>
          <p:cNvSpPr/>
          <p:nvPr/>
        </p:nvSpPr>
        <p:spPr>
          <a:xfrm>
            <a:off x="1020913" y="448492"/>
            <a:ext cx="135300" cy="59610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Google Shape;371;p21"/>
          <p:cNvSpPr txBox="1"/>
          <p:nvPr/>
        </p:nvSpPr>
        <p:spPr>
          <a:xfrm>
            <a:off x="1940442" y="463817"/>
            <a:ext cx="856004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Proyectos</a:t>
            </a:r>
            <a:r>
              <a:rPr lang="en-US" sz="4860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Finales</a:t>
            </a:r>
            <a:endParaRPr sz="600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8194" name="Picture 2" descr="Latina Teen: Over 8,055 Royalty-Free Licensable Stock Photo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9"/>
          <a:stretch>
            <a:fillRect/>
          </a:stretch>
        </p:blipFill>
        <p:spPr bwMode="auto">
          <a:xfrm>
            <a:off x="1156213" y="1752507"/>
            <a:ext cx="7938937" cy="450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fc8f2a7ba_0_20"/>
          <p:cNvSpPr/>
          <p:nvPr/>
        </p:nvSpPr>
        <p:spPr>
          <a:xfrm>
            <a:off x="0" y="-8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8" name="Google Shape;238;g2bfc8f2a7ba_0_20"/>
          <p:cNvSpPr/>
          <p:nvPr/>
        </p:nvSpPr>
        <p:spPr>
          <a:xfrm>
            <a:off x="1020913" y="448492"/>
            <a:ext cx="135300" cy="59610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 descr="A green and white box with green text&#10;&#10;AI-generated content may be incorrec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1149"/>
            <a:ext cx="12192000" cy="44756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6c0eec2cfd_0_235"/>
          <p:cNvSpPr txBox="1"/>
          <p:nvPr/>
        </p:nvSpPr>
        <p:spPr>
          <a:xfrm>
            <a:off x="2436142" y="2174942"/>
            <a:ext cx="7189500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La </a:t>
            </a: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fecha</a:t>
            </a:r>
            <a:r>
              <a:rPr lang="en-US" sz="4860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limite</a:t>
            </a:r>
            <a:endParaRPr sz="600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231" name="Google Shape;231;g26c0eec2cfd_0_235"/>
          <p:cNvCxnSpPr/>
          <p:nvPr/>
        </p:nvCxnSpPr>
        <p:spPr>
          <a:xfrm>
            <a:off x="2436142" y="3028963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3" name="Google Shape;233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36" name="Google Shape;236;g26c0eec2cfd_0_235" descr="A green bird with leaves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43;g26ba99a7413_0_427"/>
          <p:cNvSpPr txBox="1"/>
          <p:nvPr/>
        </p:nvSpPr>
        <p:spPr>
          <a:xfrm>
            <a:off x="2436142" y="3483738"/>
            <a:ext cx="7652738" cy="188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 panose="020B0604020202020204"/>
              <a:buNone/>
            </a:pPr>
            <a:r>
              <a:rPr lang="en-US" sz="389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La </a:t>
            </a:r>
            <a:r>
              <a:rPr lang="en-US" sz="389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meta </a:t>
            </a:r>
            <a:r>
              <a:rPr lang="en-US" sz="3890" b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= 16 </a:t>
            </a:r>
            <a:r>
              <a:rPr lang="en-US" sz="389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días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 panose="020B0604020202020204"/>
              <a:buNone/>
            </a:pPr>
            <a:endParaRPr lang="en-US" sz="3890" b="1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 panose="020B0604020202020204"/>
              <a:buNone/>
            </a:pPr>
            <a:r>
              <a:rPr lang="en-US" sz="389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Tienen </a:t>
            </a:r>
            <a:r>
              <a:rPr lang="en-US" sz="389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un total de 2 </a:t>
            </a:r>
            <a:r>
              <a:rPr lang="en-US" sz="389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semanas</a:t>
            </a:r>
            <a:r>
              <a:rPr lang="en-US" sz="389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endParaRPr sz="4800" b="1" i="0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6c0eec2cfd_0_235"/>
          <p:cNvSpPr txBox="1"/>
          <p:nvPr/>
        </p:nvSpPr>
        <p:spPr>
          <a:xfrm>
            <a:off x="2436142" y="2634956"/>
            <a:ext cx="7189500" cy="158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¿</a:t>
            </a:r>
            <a:r>
              <a:rPr lang="en-US" sz="4860" b="0" i="0" u="none" strike="noStrike" cap="none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Cómo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860" b="0" i="0" u="none" strike="noStrike" cap="none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entregar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860" b="0" i="0" u="none" strike="noStrike" cap="none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el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Proyecto Final?</a:t>
            </a:r>
            <a:endParaRPr sz="600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231" name="Google Shape;231;g26c0eec2cfd_0_235"/>
          <p:cNvCxnSpPr/>
          <p:nvPr/>
        </p:nvCxnSpPr>
        <p:spPr>
          <a:xfrm>
            <a:off x="2436142" y="4492003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3" name="Google Shape;233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36" name="Google Shape;236;g26c0eec2cfd_0_235" descr="A green bird with leaves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6c0eec2cfd_0_235"/>
          <p:cNvSpPr txBox="1"/>
          <p:nvPr/>
        </p:nvSpPr>
        <p:spPr>
          <a:xfrm>
            <a:off x="2436142" y="2634956"/>
            <a:ext cx="7189500" cy="158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Acompañamiento</a:t>
            </a:r>
            <a:r>
              <a:rPr lang="en-US" sz="4860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y </a:t>
            </a: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motivación</a:t>
            </a:r>
            <a:endParaRPr sz="600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231" name="Google Shape;231;g26c0eec2cfd_0_235"/>
          <p:cNvCxnSpPr/>
          <p:nvPr/>
        </p:nvCxnSpPr>
        <p:spPr>
          <a:xfrm>
            <a:off x="2436142" y="4492003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3" name="Google Shape;233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36" name="Google Shape;236;g26c0eec2cfd_0_235" descr="A green bird with leaves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54274"/>
          <a:stretch>
            <a:fillRect/>
          </a:stretch>
        </p:blipFill>
        <p:spPr>
          <a:xfrm>
            <a:off x="1593556" y="2908738"/>
            <a:ext cx="10582723" cy="3949262"/>
          </a:xfrm>
          <a:prstGeom prst="rect">
            <a:avLst/>
          </a:prstGeom>
        </p:spPr>
      </p:pic>
      <p:sp>
        <p:nvSpPr>
          <p:cNvPr id="339" name="Google Shape;339;g2661923d557_0_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1" name="Google Shape;341;g2661923d557_0_33"/>
          <p:cNvSpPr txBox="1"/>
          <p:nvPr/>
        </p:nvSpPr>
        <p:spPr>
          <a:xfrm>
            <a:off x="2074190" y="1413301"/>
            <a:ext cx="9838349" cy="10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6500"/>
              <a:buFont typeface="Arial" panose="020B0604020202020204"/>
              <a:buNone/>
            </a:pPr>
            <a:r>
              <a:rPr lang="en-US" sz="6000" b="1" i="0" strike="noStrike" cap="none" spc="0" baseline="0" dirty="0">
                <a:solidFill>
                  <a:srgbClr val="603813"/>
                </a:solidFill>
                <a:effectLst/>
                <a:latin typeface="Lato" panose="020F0502020204030203"/>
                <a:ea typeface="Lato" panose="020F0502020204030203"/>
                <a:cs typeface="Lato" panose="020F0502020204030203"/>
              </a:rPr>
              <a:t>ACADEMIA CRISTO</a:t>
            </a:r>
            <a:endParaRPr sz="6000" b="1" i="0" u="none" strike="noStrike" cap="none" dirty="0">
              <a:solidFill>
                <a:srgbClr val="603813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344" name="Google Shape;344;g2661923d557_0_33"/>
          <p:cNvSpPr txBox="1"/>
          <p:nvPr/>
        </p:nvSpPr>
        <p:spPr>
          <a:xfrm>
            <a:off x="1914363" y="582301"/>
            <a:ext cx="6741900" cy="82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800"/>
              <a:buFont typeface="Arial" panose="020B0604020202020204"/>
              <a:buNone/>
            </a:pPr>
            <a:r>
              <a:rPr lang="en-US" sz="4800" b="0" i="0" strike="noStrike" cap="none" spc="0" baseline="0" dirty="0">
                <a:solidFill>
                  <a:srgbClr val="009444"/>
                </a:solidFill>
                <a:effectLst/>
                <a:latin typeface="Lato" panose="020F0502020204030203"/>
                <a:ea typeface="Lato" panose="020F0502020204030203"/>
                <a:cs typeface="Lato" panose="020F0502020204030203"/>
              </a:rPr>
              <a:t> El </a:t>
            </a:r>
            <a:r>
              <a:rPr lang="en-US" sz="4800" b="0" i="0" strike="noStrike" cap="none" spc="0" baseline="0" dirty="0">
                <a:solidFill>
                  <a:srgbClr val="00B050"/>
                </a:solidFill>
                <a:effectLst/>
                <a:latin typeface="Lato" panose="020F0502020204030203"/>
                <a:ea typeface="Lato" panose="020F0502020204030203"/>
                <a:cs typeface="Lato" panose="020F0502020204030203"/>
              </a:rPr>
              <a:t>propósito de</a:t>
            </a:r>
            <a:endParaRPr sz="4800" b="0" i="0" u="none" strike="noStrike" cap="none" dirty="0">
              <a:solidFill>
                <a:srgbClr val="00B050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345" name="Google Shape;345;g2661923d557_0_33" descr="A logo with a cross and a bird&#10;&#10;Description automatically generated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821913" y="637747"/>
            <a:ext cx="1964499" cy="1348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ack background with a black square&#10;&#10;Description automatically generated with medium confidence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37" y="2576485"/>
            <a:ext cx="4753179" cy="2452715"/>
          </a:xfrm>
          <a:prstGeom prst="rect">
            <a:avLst/>
          </a:prstGeom>
        </p:spPr>
      </p:pic>
      <p:sp>
        <p:nvSpPr>
          <p:cNvPr id="2" name="Google Shape;156;g26ba99a7413_0_221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8" b="36661"/>
          <a:stretch>
            <a:fillRect/>
          </a:stretch>
        </p:blipFill>
        <p:spPr>
          <a:xfrm>
            <a:off x="1608861" y="3407377"/>
            <a:ext cx="10592502" cy="3450623"/>
          </a:xfrm>
          <a:prstGeom prst="rect">
            <a:avLst/>
          </a:prstGeom>
        </p:spPr>
      </p:pic>
      <p:sp>
        <p:nvSpPr>
          <p:cNvPr id="396" name="Google Shape;396;g2661923d557_0_19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00" name="Google Shape;400;g2661923d557_0_192" descr="A green bird with leaves&#10;&#10;Description automatically generated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468957" y="676182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44;g2661923d557_0_33"/>
          <p:cNvSpPr txBox="1"/>
          <p:nvPr/>
        </p:nvSpPr>
        <p:spPr>
          <a:xfrm>
            <a:off x="1968553" y="772061"/>
            <a:ext cx="9365180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800"/>
              <a:buFont typeface="Arial" panose="020B0604020202020204"/>
              <a:buNone/>
            </a:pPr>
            <a:r>
              <a:rPr lang="en-US" sz="3600" b="0" i="0" strike="noStrike" cap="none" spc="0" baseline="0" dirty="0">
                <a:solidFill>
                  <a:srgbClr val="009444"/>
                </a:solidFill>
                <a:effectLst/>
                <a:latin typeface="Lato" panose="020F0502020204030203"/>
                <a:ea typeface="Lato" panose="020F0502020204030203"/>
                <a:cs typeface="Lato" panose="020F0502020204030203"/>
              </a:rPr>
              <a:t>¿Te interesa descubrir si compartimos </a:t>
            </a:r>
            <a:br>
              <a:rPr lang="en-US" sz="3600" b="0" i="0" strike="noStrike" cap="none" spc="0" baseline="0" dirty="0">
                <a:solidFill>
                  <a:srgbClr val="009444"/>
                </a:solidFill>
                <a:effectLst/>
                <a:latin typeface="Lato" panose="020F0502020204030203"/>
                <a:ea typeface="Lato" panose="020F0502020204030203"/>
                <a:cs typeface="Lato" panose="020F0502020204030203"/>
              </a:rPr>
            </a:br>
            <a:r>
              <a:rPr lang="en-US" sz="3600" b="0" i="0" strike="noStrike" cap="none" spc="0" baseline="0" dirty="0">
                <a:solidFill>
                  <a:srgbClr val="009444"/>
                </a:solidFill>
                <a:effectLst/>
                <a:latin typeface="Lato" panose="020F0502020204030203"/>
                <a:ea typeface="Lato" panose="020F0502020204030203"/>
                <a:cs typeface="Lato" panose="020F0502020204030203"/>
              </a:rPr>
              <a:t>las mismas creencias? </a:t>
            </a:r>
            <a:endParaRPr lang="en-US" sz="3600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800"/>
              <a:buFont typeface="Arial" panose="020B0604020202020204"/>
              <a:buNone/>
            </a:pPr>
            <a:endParaRPr lang="en-US" sz="2400" kern="100" dirty="0">
              <a:solidFill>
                <a:srgbClr val="009444"/>
              </a:solidFill>
              <a:effectLst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574675"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800"/>
              <a:buFont typeface="Arial" panose="020B0604020202020204"/>
              <a:buNone/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Lato" panose="020F0502020204030203"/>
                <a:ea typeface="Lato" panose="020F0502020204030203"/>
                <a:cs typeface="Lato" panose="020F0502020204030203"/>
              </a:rPr>
              <a:t>“</a:t>
            </a:r>
            <a:r>
              <a:rPr lang="en-US" sz="3000" b="0" i="0" strike="noStrike" cap="none" spc="0" baseline="0" dirty="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/>
                <a:ea typeface="Lato" panose="020F0502020204030203"/>
                <a:cs typeface="Lato" panose="020F0502020204030203"/>
              </a:rPr>
              <a:t>Pero no ruego solamente por éstos, sino también por los que han de creer en mí por la palabra de ellos, 21 para que todos sean uno; como tú, oh Padre, en mí, y yo en ti, que también ellos sean uno en nosotros; para que el mundo crea que tú me enviaste (</a:t>
            </a:r>
            <a:r>
              <a:rPr lang="en-US" sz="3000" b="1" i="0" strike="noStrike" cap="none" spc="0" baseline="0" dirty="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/>
                <a:ea typeface="Lato" panose="020F0502020204030203"/>
                <a:cs typeface="Lato" panose="020F0502020204030203"/>
              </a:rPr>
              <a:t>Juan 17:20-21</a:t>
            </a:r>
            <a:r>
              <a:rPr lang="en-US" sz="3000" b="0" i="0" strike="noStrike" cap="none" spc="0" baseline="0" dirty="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/>
                <a:ea typeface="Lato" panose="020F0502020204030203"/>
                <a:cs typeface="Lato" panose="020F0502020204030203"/>
              </a:rPr>
              <a:t>).</a:t>
            </a:r>
            <a:endParaRPr lang="en-US" sz="3000" dirty="0">
              <a:solidFill>
                <a:schemeClr val="bg2">
                  <a:lumMod val="50000"/>
                </a:schemeClr>
              </a:solidFill>
              <a:latin typeface="Lato" panose="020F0502020204030203"/>
              <a:ea typeface="Lato" panose="020F0502020204030203"/>
              <a:cs typeface="Lato" panose="020F0502020204030203"/>
            </a:endParaRPr>
          </a:p>
        </p:txBody>
      </p:sp>
      <p:sp>
        <p:nvSpPr>
          <p:cNvPr id="4" name="Google Shape;156;g26ba99a7413_0_221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ba99a7413_0_2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6" name="Google Shape;156;g26ba99a7413_0_221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83" b="-12400"/>
          <a:stretch>
            <a:fillRect/>
          </a:stretch>
        </p:blipFill>
        <p:spPr>
          <a:xfrm>
            <a:off x="2300134" y="585628"/>
            <a:ext cx="9115118" cy="6041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7842" y="4712029"/>
            <a:ext cx="853970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</a:rPr>
              <a:t>Comparte la Palabra a través de un Grupo Sembrador</a:t>
            </a:r>
            <a:endParaRPr lang="en-US" sz="3600" b="0" i="0" strike="noStrike" cap="none" spc="0" baseline="0" dirty="0">
              <a:solidFill>
                <a:srgbClr val="FFFFFF"/>
              </a:solidFill>
              <a:effectLst/>
              <a:latin typeface="Lato" panose="020F0502020204030203"/>
              <a:ea typeface="Lato" panose="020F0502020204030203"/>
              <a:cs typeface="Lato" panose="020F0502020204030203"/>
            </a:endParaRPr>
          </a:p>
          <a:p>
            <a:endParaRPr lang="en-US" dirty="0"/>
          </a:p>
        </p:txBody>
      </p:sp>
      <p:pic>
        <p:nvPicPr>
          <p:cNvPr id="4" name="Picture 3" descr="A white bird with a black background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871" y="1066977"/>
            <a:ext cx="1399035" cy="117043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Oración o Bendición </a:t>
            </a:r>
            <a:endParaRPr sz="6000" b="0" i="0" u="none" strike="noStrike" cap="none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511" name="Google Shape;511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12" name="Google Shape;512;g2adf2547317_0_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3" name="Google Shape;513;g2adf2547317_0_0" descr="A green bird with leaves&#10;&#10;Description automatically generated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/>
          <p:nvPr/>
        </p:nvSpPr>
        <p:spPr>
          <a:xfrm>
            <a:off x="4059441" y="2856483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Ora</a:t>
            </a:r>
            <a:r>
              <a:rPr lang="en-US" sz="4860" b="0" i="0" u="none" strike="noStrike" cap="none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ción</a:t>
            </a:r>
            <a:endParaRPr sz="6000" b="0" i="0" u="none" strike="noStrike" cap="none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03" name="Google Shape;203;p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4" name="Google Shape;204;p4" descr="A green bird with leaves&#10;&#10;Description automatically generated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6"/>
            <a:ext cx="89589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600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Objetivos de la Lección</a:t>
            </a:r>
            <a:endParaRPr sz="600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7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2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>
                <a:buClr>
                  <a:schemeClr val="lt1"/>
                </a:buClr>
                <a:buSzPts val="2500"/>
              </a:pP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Estudiamos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Lucas 10:38-42 y la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aplicamos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a la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vida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de un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discípulo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de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Jesucristo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.</a:t>
              </a:r>
              <a:endParaRPr sz="2800" dirty="0">
                <a:solidFill>
                  <a:schemeClr val="tx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>
                <a:buClr>
                  <a:schemeClr val="lt1"/>
                </a:buClr>
                <a:buSzPts val="2500"/>
              </a:pP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Describir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hábito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de un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discípulo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: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Escuchar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a Jesús.</a:t>
              </a:r>
              <a:endParaRPr sz="2800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>
                <a:buClr>
                  <a:schemeClr val="lt1"/>
                </a:buClr>
                <a:buSzPts val="2500"/>
              </a:pP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Entender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los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pasos para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aprobar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curso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completando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Proyecto final.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c0eec2cfd_0_221"/>
          <p:cNvSpPr txBox="1"/>
          <p:nvPr/>
        </p:nvSpPr>
        <p:spPr>
          <a:xfrm>
            <a:off x="3310989" y="272690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Captar</a:t>
            </a:r>
            <a:endParaRPr sz="600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221" name="Google Shape;221;g26c0eec2cfd_0_221"/>
          <p:cNvCxnSpPr/>
          <p:nvPr/>
        </p:nvCxnSpPr>
        <p:spPr>
          <a:xfrm>
            <a:off x="3310989" y="1460358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" name="Google Shape;222;g26c0eec2cfd_0_2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23" name="Google Shape;223;g26c0eec2cfd_0_221"/>
          <p:cNvPicPr preferRelativeResize="0"/>
          <p:nvPr/>
        </p:nvPicPr>
        <p:blipFill rotWithShape="1">
          <a:blip r:embed="rId3"/>
          <a:srcRect l="1446" r="1435"/>
          <a:stretch>
            <a:fillRect/>
          </a:stretch>
        </p:blipFill>
        <p:spPr>
          <a:xfrm>
            <a:off x="-181663" y="1460358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5" name="Google Shape;225;g26c0eec2cfd_0_221" descr="A green bird with leaves&#10;&#10;Description automatically generated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22;p28"/>
          <p:cNvSpPr txBox="1"/>
          <p:nvPr/>
        </p:nvSpPr>
        <p:spPr>
          <a:xfrm>
            <a:off x="3310989" y="1729581"/>
            <a:ext cx="7692291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Hagan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una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lista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de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tres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cosas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que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suelen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hacer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cuando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tienen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un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invitado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especial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en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casa.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US" sz="3600" b="1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br>
              <a:rPr lang="en-US" sz="3600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br>
            <a:r>
              <a:rPr lang="en-US" sz="3600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Si </a:t>
            </a:r>
            <a:r>
              <a:rPr lang="en-US" sz="3600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pudieras</a:t>
            </a:r>
            <a:r>
              <a:rPr lang="en-US" sz="3600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hacer</a:t>
            </a:r>
            <a:r>
              <a:rPr lang="en-US" sz="3600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solo </a:t>
            </a:r>
            <a:r>
              <a:rPr lang="en-US" sz="3600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una</a:t>
            </a:r>
            <a:r>
              <a:rPr lang="en-US" sz="3600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de </a:t>
            </a:r>
            <a:r>
              <a:rPr lang="en-US" sz="3600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esas</a:t>
            </a:r>
            <a:r>
              <a:rPr lang="en-US" sz="3600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cosas</a:t>
            </a:r>
            <a:r>
              <a:rPr lang="en-US" sz="3600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¿</a:t>
            </a:r>
            <a:r>
              <a:rPr lang="en-US" sz="3600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cuál</a:t>
            </a:r>
            <a:r>
              <a:rPr lang="en-US" sz="3600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elegirás</a:t>
            </a:r>
            <a:r>
              <a:rPr lang="en-US" sz="3600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? </a:t>
            </a:r>
            <a:endParaRPr sz="3600" i="0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6c0eec2cfd_0_235"/>
          <p:cNvSpPr txBox="1"/>
          <p:nvPr/>
        </p:nvSpPr>
        <p:spPr>
          <a:xfrm>
            <a:off x="3037025" y="299635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Contar</a:t>
            </a:r>
            <a:endParaRPr sz="600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231" name="Google Shape;231;g26c0eec2cfd_0_235"/>
          <p:cNvCxnSpPr/>
          <p:nvPr/>
        </p:nvCxnSpPr>
        <p:spPr>
          <a:xfrm>
            <a:off x="2961150" y="1296580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3" name="Google Shape;233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34" name="Google Shape;234;g26c0eec2cfd_0_235"/>
          <p:cNvPicPr preferRelativeResize="0"/>
          <p:nvPr/>
        </p:nvPicPr>
        <p:blipFill rotWithShape="1">
          <a:blip r:embed="rId3"/>
          <a:srcRect l="1436" r="1447"/>
          <a:stretch>
            <a:fillRect/>
          </a:stretch>
        </p:blipFill>
        <p:spPr>
          <a:xfrm>
            <a:off x="-526105" y="1378469"/>
            <a:ext cx="3982775" cy="4101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6" name="Google Shape;236;g26c0eec2cfd_0_235" descr="A green bird with leaves&#10;&#10;Description automatically generated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24;g26c0eec2cfd_0_221"/>
          <p:cNvSpPr txBox="1"/>
          <p:nvPr/>
        </p:nvSpPr>
        <p:spPr>
          <a:xfrm>
            <a:off x="5438725" y="419437"/>
            <a:ext cx="74325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en-US" sz="36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Lucas 10:38-42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endParaRPr lang="en-US" sz="3600" b="1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endParaRPr lang="en-US" sz="3600" b="1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1026" name="Picture 2" descr="Martha and Mary – gregoryjen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54" y="1736288"/>
            <a:ext cx="6269700" cy="470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Considerar</a:t>
            </a:r>
            <a:endParaRPr sz="600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253" name="Google Shape;253;p1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4" name="Google Shape;254;p11"/>
          <p:cNvSpPr txBox="1"/>
          <p:nvPr/>
        </p:nvSpPr>
        <p:spPr>
          <a:xfrm>
            <a:off x="4127381" y="3349413"/>
            <a:ext cx="6568500" cy="69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 panose="020B0604020202020204"/>
              <a:buNone/>
            </a:pPr>
            <a:r>
              <a:rPr lang="en-US" sz="3890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Lucas 10:38-42</a:t>
            </a:r>
            <a:endParaRPr sz="4800" b="0" i="0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56" name="Google Shape;256;p1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7" name="Google Shape;257;p11"/>
          <p:cNvSpPr txBox="1"/>
          <p:nvPr/>
        </p:nvSpPr>
        <p:spPr>
          <a:xfrm>
            <a:off x="4127381" y="4163146"/>
            <a:ext cx="743264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¿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Quiénes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son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los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personajes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de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esta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historia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?</a:t>
            </a:r>
            <a:endParaRPr sz="3600" b="1" i="0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258" name="Google Shape;258;p1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/>
          <a:srcRect l="7105" t="10153" r="7634" b="23587"/>
          <a:stretch>
            <a:fillRect/>
          </a:stretch>
        </p:blipFill>
        <p:spPr>
          <a:xfrm>
            <a:off x="8577182" y="1617635"/>
            <a:ext cx="1662993" cy="129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 descr="A green bird with leaves&#10;&#10;Description automatically generated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348" name="Google Shape;348;p19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9" name="Google Shape;349;p19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890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Lucas 10:38-42</a:t>
            </a:r>
            <a:endParaRPr sz="3890" b="0" i="0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51" name="Google Shape;351;p1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2" name="Google Shape;352;p19"/>
          <p:cNvSpPr txBox="1"/>
          <p:nvPr/>
        </p:nvSpPr>
        <p:spPr>
          <a:xfrm>
            <a:off x="4127381" y="4163146"/>
            <a:ext cx="743264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¿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Qué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problema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o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pecado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veo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en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esta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historia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y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confieso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en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mi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vida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?</a:t>
            </a:r>
            <a:endParaRPr sz="3600" b="1" i="0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353" name="Google Shape;353;p19" descr="A black background with a black square&#10;&#10;Description automatically generated with medium confidence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009776" y="1619490"/>
            <a:ext cx="1490713" cy="126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9" descr="A green bird with leaves&#10;&#10;Description automatically generated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360" name="Google Shape;360;p2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1" name="Google Shape;361;p20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 panose="020B0604020202020204"/>
              <a:buNone/>
            </a:pPr>
            <a:r>
              <a:rPr lang="en-US" sz="3890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Lucas 10:38-42</a:t>
            </a:r>
            <a:endParaRPr sz="3890" b="0" i="0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63" name="Google Shape;363;p2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4" name="Google Shape;364;p20"/>
          <p:cNvSpPr txBox="1"/>
          <p:nvPr/>
        </p:nvSpPr>
        <p:spPr>
          <a:xfrm>
            <a:off x="4127381" y="4163146"/>
            <a:ext cx="743264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es-MX" sz="3600" b="1" i="0" u="none" strike="noStrike" cap="none" noProof="0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¿En qué versos y palabras de esta historia veo el amor de Dios hacia mí?</a:t>
            </a:r>
          </a:p>
        </p:txBody>
      </p:sp>
      <p:pic>
        <p:nvPicPr>
          <p:cNvPr id="365" name="Google Shape;365;p2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384328" y="1686187"/>
            <a:ext cx="751710" cy="109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0" descr="A green bird with leaves&#10;&#10;Description automatically generated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e__x0023_ xmlns="38896d1c-d48b-47b1-97a9-761dcde349b0" xsi:nil="true"/>
    <lcf76f155ced4ddcb4097134ff3c332f xmlns="38896d1c-d48b-47b1-97a9-761dcde349b0">
      <Terms xmlns="http://schemas.microsoft.com/office/infopath/2007/PartnerControls"/>
    </lcf76f155ced4ddcb4097134ff3c332f>
    <TaxCatchAll xmlns="9d1aa794-ada9-4a3e-9c2a-189f245fcbb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98D1A91E88F4EA07A1308032786DE" ma:contentTypeVersion="16" ma:contentTypeDescription="Create a new document." ma:contentTypeScope="" ma:versionID="259078aa2b36d650f52ed406327e51aa">
  <xsd:schema xmlns:xsd="http://www.w3.org/2001/XMLSchema" xmlns:xs="http://www.w3.org/2001/XMLSchema" xmlns:p="http://schemas.microsoft.com/office/2006/metadata/properties" xmlns:ns2="38896d1c-d48b-47b1-97a9-761dcde349b0" xmlns:ns3="5cd1452d-5967-4622-9749-a306807ee3c9" xmlns:ns4="9d1aa794-ada9-4a3e-9c2a-189f245fcbb8" targetNamespace="http://schemas.microsoft.com/office/2006/metadata/properties" ma:root="true" ma:fieldsID="04894a175f2f4d40fc41aa97290131e9" ns2:_="" ns3:_="" ns4:_="">
    <xsd:import namespace="38896d1c-d48b-47b1-97a9-761dcde349b0"/>
    <xsd:import namespace="5cd1452d-5967-4622-9749-a306807ee3c9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Doc_x002e__x0023_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6d1c-d48b-47b1-97a9-761dcde34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_x002e__x0023_" ma:index="14" nillable="true" ma:displayName="Doc Number" ma:decimals="3" ma:format="Dropdown" ma:indexed="true" ma:internalName="Doc_x002e__x0023_" ma:percentage="FALSE">
      <xsd:simpleType>
        <xsd:restriction base="dms:Number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1452d-5967-4622-9749-a306807ee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45bd596-0f8a-4080-98bd-aff5be4fd504}" ma:internalName="TaxCatchAll" ma:showField="CatchAllData" ma:web="5cd1452d-5967-4622-9749-a306807ee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1E62A6-09EA-4F95-8A57-170CFE780012}">
  <ds:schemaRefs/>
</ds:datastoreItem>
</file>

<file path=customXml/itemProps2.xml><?xml version="1.0" encoding="utf-8"?>
<ds:datastoreItem xmlns:ds="http://schemas.openxmlformats.org/officeDocument/2006/customXml" ds:itemID="{3B1DD52C-A190-4987-8819-0C75B9B202E0}"/>
</file>

<file path=customXml/itemProps3.xml><?xml version="1.0" encoding="utf-8"?>
<ds:datastoreItem xmlns:ds="http://schemas.openxmlformats.org/officeDocument/2006/customXml" ds:itemID="{C0349EDF-6114-47E2-A942-3F38DCFFD04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3054</Words>
  <Application>Microsoft Office PowerPoint</Application>
  <PresentationFormat>Panorámica</PresentationFormat>
  <Paragraphs>184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7" baseType="lpstr">
      <vt:lpstr>Arial</vt:lpstr>
      <vt:lpstr>Lato</vt:lpstr>
      <vt:lpstr>system-ui</vt:lpstr>
      <vt:lpstr>Symbol</vt:lpstr>
      <vt:lpstr>inherit</vt:lpstr>
      <vt:lpstr>Calibri</vt:lpstr>
      <vt:lpstr>Segoe UI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Michele Pfeifer</dc:creator>
  <cp:lastModifiedBy>Joel Sutton</cp:lastModifiedBy>
  <cp:revision>256</cp:revision>
  <dcterms:created xsi:type="dcterms:W3CDTF">2023-11-29T19:33:00Z</dcterms:created>
  <dcterms:modified xsi:type="dcterms:W3CDTF">2025-12-11T17:51:00Z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0x0101000CA98D1A91E88F4EA07A1308032786DE</vt:lpwstr>
  </property>
  <property fmtid="{D5CDD505-2E9C-101B-9397-08002B2CF9AE}" pid="3" name="ICV">
    <vt:lpwstr>8CD80E2B5F92460590AB1B11CC013D7D_12</vt:lpwstr>
  </property>
  <property fmtid="{D5CDD505-2E9C-101B-9397-08002B2CF9AE}" pid="4" name="KSOProductBuildVer">
    <vt:lpwstr>2058-12.2.0.20782</vt:lpwstr>
  </property>
</Properties>
</file>